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0" r:id="rId3"/>
    <p:sldId id="257" r:id="rId4"/>
    <p:sldId id="274" r:id="rId5"/>
    <p:sldId id="278" r:id="rId6"/>
    <p:sldId id="277" r:id="rId7"/>
    <p:sldId id="264" r:id="rId8"/>
    <p:sldId id="265" r:id="rId9"/>
    <p:sldId id="275" r:id="rId10"/>
    <p:sldId id="267" r:id="rId11"/>
    <p:sldId id="268" r:id="rId12"/>
    <p:sldId id="269" r:id="rId13"/>
    <p:sldId id="273" r:id="rId14"/>
    <p:sldId id="270" r:id="rId15"/>
    <p:sldId id="27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89165" autoAdjust="0"/>
  </p:normalViewPr>
  <p:slideViewPr>
    <p:cSldViewPr>
      <p:cViewPr>
        <p:scale>
          <a:sx n="66" d="100"/>
          <a:sy n="66" d="100"/>
        </p:scale>
        <p:origin x="-145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0AA56D-0687-4669-AC7E-935156CCA07B}" type="datetimeFigureOut">
              <a:rPr lang="en-US" smtClean="0"/>
              <a:t>2/14/2015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40EC5C-DF5E-4A76-9418-CB73D934BDB2}" type="slidenum">
              <a:rPr lang="en-US" smtClean="0"/>
              <a:t>‹#›</a:t>
            </a:fld>
            <a:endParaRPr lang="en-US" dirty="0"/>
          </a:p>
        </p:txBody>
      </p:sp>
    </p:spTree>
    <p:extLst>
      <p:ext uri="{BB962C8B-B14F-4D97-AF65-F5344CB8AC3E}">
        <p14:creationId xmlns:p14="http://schemas.microsoft.com/office/powerpoint/2010/main" val="2229444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40EC5C-DF5E-4A76-9418-CB73D934BDB2}" type="slidenum">
              <a:rPr lang="en-US" smtClean="0"/>
              <a:t>1</a:t>
            </a:fld>
            <a:endParaRPr lang="en-US" dirty="0"/>
          </a:p>
        </p:txBody>
      </p:sp>
    </p:spTree>
    <p:extLst>
      <p:ext uri="{BB962C8B-B14F-4D97-AF65-F5344CB8AC3E}">
        <p14:creationId xmlns:p14="http://schemas.microsoft.com/office/powerpoint/2010/main" val="3832101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40EC5C-DF5E-4A76-9418-CB73D934BDB2}" type="slidenum">
              <a:rPr lang="en-US" smtClean="0"/>
              <a:t>14</a:t>
            </a:fld>
            <a:endParaRPr lang="en-US" dirty="0"/>
          </a:p>
        </p:txBody>
      </p:sp>
    </p:spTree>
    <p:extLst>
      <p:ext uri="{BB962C8B-B14F-4D97-AF65-F5344CB8AC3E}">
        <p14:creationId xmlns:p14="http://schemas.microsoft.com/office/powerpoint/2010/main" val="551975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34512E0-BBFD-42F6-8972-C6411660042B}" type="datetimeFigureOut">
              <a:rPr lang="en-US" smtClean="0"/>
              <a:t>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21B731-42D9-4FC5-BDE2-65B5CD907F4D}"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512E0-BBFD-42F6-8972-C6411660042B}" type="datetimeFigureOut">
              <a:rPr lang="en-US" smtClean="0"/>
              <a:t>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21B731-42D9-4FC5-BDE2-65B5CD907F4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512E0-BBFD-42F6-8972-C6411660042B}" type="datetimeFigureOut">
              <a:rPr lang="en-US" smtClean="0"/>
              <a:t>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21B731-42D9-4FC5-BDE2-65B5CD907F4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4512E0-BBFD-42F6-8972-C6411660042B}" type="datetimeFigureOut">
              <a:rPr lang="en-US" smtClean="0"/>
              <a:t>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21B731-42D9-4FC5-BDE2-65B5CD907F4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512E0-BBFD-42F6-8972-C6411660042B}" type="datetimeFigureOut">
              <a:rPr lang="en-US" smtClean="0"/>
              <a:t>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21B731-42D9-4FC5-BDE2-65B5CD907F4D}"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34512E0-BBFD-42F6-8972-C6411660042B}" type="datetimeFigureOut">
              <a:rPr lang="en-US" smtClean="0"/>
              <a:t>2/14/2015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21B731-42D9-4FC5-BDE2-65B5CD907F4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4512E0-BBFD-42F6-8972-C6411660042B}" type="datetimeFigureOut">
              <a:rPr lang="en-US" smtClean="0"/>
              <a:t>2/14/2015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21B731-42D9-4FC5-BDE2-65B5CD907F4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4512E0-BBFD-42F6-8972-C6411660042B}" type="datetimeFigureOut">
              <a:rPr lang="en-US" smtClean="0"/>
              <a:t>2/14/2015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21B731-42D9-4FC5-BDE2-65B5CD907F4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512E0-BBFD-42F6-8972-C6411660042B}" type="datetimeFigureOut">
              <a:rPr lang="en-US" smtClean="0"/>
              <a:t>2/14/2015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621B731-42D9-4FC5-BDE2-65B5CD907F4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4512E0-BBFD-42F6-8972-C6411660042B}" type="datetimeFigureOut">
              <a:rPr lang="en-US" smtClean="0"/>
              <a:t>2/14/2015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21B731-42D9-4FC5-BDE2-65B5CD907F4D}"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34512E0-BBFD-42F6-8972-C6411660042B}" type="datetimeFigureOut">
              <a:rPr lang="en-US" smtClean="0"/>
              <a:t>2/14/2015</a:t>
            </a:fld>
            <a:endParaRPr lang="en-US" dirty="0"/>
          </a:p>
        </p:txBody>
      </p:sp>
      <p:sp>
        <p:nvSpPr>
          <p:cNvPr id="9" name="Slide Number Placeholder 8"/>
          <p:cNvSpPr>
            <a:spLocks noGrp="1"/>
          </p:cNvSpPr>
          <p:nvPr>
            <p:ph type="sldNum" sz="quarter" idx="11"/>
          </p:nvPr>
        </p:nvSpPr>
        <p:spPr/>
        <p:txBody>
          <a:bodyPr/>
          <a:lstStyle/>
          <a:p>
            <a:fld id="{F621B731-42D9-4FC5-BDE2-65B5CD907F4D}"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6000" b="-1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621B731-42D9-4FC5-BDE2-65B5CD907F4D}"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F34512E0-BBFD-42F6-8972-C6411660042B}" type="datetimeFigureOut">
              <a:rPr lang="en-US" smtClean="0"/>
              <a:t>2/14/2015</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microsoft.com/office/2007/relationships/hdphoto" Target="../media/hdphoto1.wdp"/><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152400" y="6096000"/>
            <a:ext cx="1944687" cy="587375"/>
          </a:xfrm>
        </p:spPr>
        <p:txBody>
          <a:bodyPr>
            <a:normAutofit/>
          </a:bodyPr>
          <a:lstStyle/>
          <a:p>
            <a:pPr algn="r" rtl="1"/>
            <a:r>
              <a:rPr lang="ar-EG" sz="2000" dirty="0" smtClean="0">
                <a:solidFill>
                  <a:schemeClr val="tx1">
                    <a:lumMod val="95000"/>
                    <a:lumOff val="5000"/>
                  </a:schemeClr>
                </a:solidFill>
                <a:effectLst>
                  <a:outerShdw blurRad="38100" dist="38100" dir="2700000" algn="tl">
                    <a:srgbClr val="000000">
                      <a:alpha val="43137"/>
                    </a:srgbClr>
                  </a:outerShdw>
                </a:effectLst>
              </a:rPr>
              <a:t>1435 هـ - 1436 هـ</a:t>
            </a:r>
            <a:endParaRPr lang="en-US" sz="2000" dirty="0">
              <a:solidFill>
                <a:schemeClr val="tx1">
                  <a:lumMod val="95000"/>
                  <a:lumOff val="5000"/>
                </a:schemeClr>
              </a:solidFill>
              <a:effectLst>
                <a:outerShdw blurRad="38100" dist="38100" dir="2700000" algn="tl">
                  <a:srgbClr val="000000">
                    <a:alpha val="43137"/>
                  </a:srgbClr>
                </a:outerShdw>
              </a:effectLst>
            </a:endParaRPr>
          </a:p>
        </p:txBody>
      </p:sp>
      <p:sp>
        <p:nvSpPr>
          <p:cNvPr id="3" name="Subtitle 2"/>
          <p:cNvSpPr>
            <a:spLocks noGrp="1"/>
          </p:cNvSpPr>
          <p:nvPr>
            <p:ph type="body" idx="1"/>
          </p:nvPr>
        </p:nvSpPr>
        <p:spPr>
          <a:xfrm>
            <a:off x="609600" y="72189"/>
            <a:ext cx="7772400" cy="1500187"/>
          </a:xfrm>
        </p:spPr>
        <p:txBody>
          <a:bodyPr>
            <a:normAutofit/>
          </a:bodyPr>
          <a:lstStyle/>
          <a:p>
            <a:pPr lvl="0" algn="r" rtl="1">
              <a:spcBef>
                <a:spcPts val="0"/>
              </a:spcBef>
            </a:pPr>
            <a:r>
              <a:rPr lang="ar-SA" sz="2400" b="1" dirty="0">
                <a:solidFill>
                  <a:schemeClr val="tx1">
                    <a:lumMod val="95000"/>
                    <a:lumOff val="5000"/>
                  </a:schemeClr>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وكالة الجامعة للشؤون التعليمية </a:t>
            </a:r>
          </a:p>
          <a:p>
            <a:pPr lvl="0" algn="r" rtl="1">
              <a:spcBef>
                <a:spcPts val="0"/>
              </a:spcBef>
            </a:pPr>
            <a:r>
              <a:rPr lang="ar-SA" sz="2400" b="1" dirty="0">
                <a:solidFill>
                  <a:schemeClr val="tx1">
                    <a:lumMod val="95000"/>
                    <a:lumOff val="5000"/>
                  </a:schemeClr>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كلية التربية بالزلفى </a:t>
            </a:r>
          </a:p>
          <a:p>
            <a:endParaRPr lang="en-US" sz="2800" dirty="0">
              <a:solidFill>
                <a:schemeClr val="tx1">
                  <a:lumMod val="95000"/>
                  <a:lumOff val="5000"/>
                </a:schemeClr>
              </a:solidFill>
              <a:effectLst>
                <a:outerShdw blurRad="38100" dist="38100" dir="2700000" algn="tl">
                  <a:srgbClr val="000000">
                    <a:alpha val="43137"/>
                  </a:srgbClr>
                </a:outerShdw>
              </a:effectLst>
            </a:endParaRPr>
          </a:p>
        </p:txBody>
      </p:sp>
      <p:pic>
        <p:nvPicPr>
          <p:cNvPr id="4" name="صورة 6"/>
          <p:cNvPicPr>
            <a:picLocks noGrp="1" noChangeAspect="1"/>
          </p:cNvPicPr>
          <p:nvPr isPhoto="1"/>
        </p:nvPicPr>
        <p:blipFill>
          <a:blip r:embed="rId4">
            <a:extLst>
              <a:ext uri="{BEBA8EAE-BF5A-486C-A8C5-ECC9F3942E4B}">
                <a14:imgProps xmlns:a14="http://schemas.microsoft.com/office/drawing/2010/main">
                  <a14:imgLayer r:embed="rId5">
                    <a14:imgEffect>
                      <a14:sharpenSoften amount="50000"/>
                    </a14:imgEffect>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304800" y="406018"/>
            <a:ext cx="2705951" cy="1346582"/>
          </a:xfrm>
          <a:prstGeom prst="rect">
            <a:avLst/>
          </a:prstGeom>
          <a:noFill/>
          <a:ln>
            <a:noFill/>
          </a:ln>
        </p:spPr>
      </p:pic>
      <p:sp>
        <p:nvSpPr>
          <p:cNvPr id="6" name="Rectangle 5"/>
          <p:cNvSpPr/>
          <p:nvPr/>
        </p:nvSpPr>
        <p:spPr>
          <a:xfrm>
            <a:off x="2514600" y="2514600"/>
            <a:ext cx="4572000" cy="1200329"/>
          </a:xfrm>
          <a:prstGeom prst="rect">
            <a:avLst/>
          </a:prstGeom>
          <a:ln>
            <a:solidFill>
              <a:schemeClr val="accent3">
                <a:lumMod val="75000"/>
              </a:schemeClr>
            </a:solidFill>
          </a:ln>
        </p:spPr>
        <p:style>
          <a:lnRef idx="2">
            <a:schemeClr val="dk1"/>
          </a:lnRef>
          <a:fillRef idx="1">
            <a:schemeClr val="lt1"/>
          </a:fillRef>
          <a:effectRef idx="0">
            <a:schemeClr val="dk1"/>
          </a:effectRef>
          <a:fontRef idx="minor">
            <a:schemeClr val="dk1"/>
          </a:fontRef>
        </p:style>
        <p:txBody>
          <a:bodyPr>
            <a:spAutoFit/>
          </a:bodyPr>
          <a:lstStyle/>
          <a:p>
            <a:pPr lvl="0" algn="ctr" rtl="1"/>
            <a:r>
              <a:rPr lang="ar-SA" sz="3600" b="1" dirty="0">
                <a:solidFill>
                  <a:prstClr val="black"/>
                </a:solidFill>
                <a:effectLst>
                  <a:outerShdw blurRad="38100" dist="38100" dir="2700000" algn="tl">
                    <a:srgbClr val="000000">
                      <a:alpha val="43137"/>
                    </a:srgbClr>
                  </a:outerShdw>
                </a:effectLst>
                <a:latin typeface="Arabic Typesetting" pitchFamily="66" charset="-78"/>
                <a:cs typeface="Arabic Typesetting" pitchFamily="66" charset="-78"/>
              </a:rPr>
              <a:t>الدليل التعريفي </a:t>
            </a:r>
          </a:p>
          <a:p>
            <a:pPr lvl="0" algn="ctr" rtl="1"/>
            <a:r>
              <a:rPr lang="ar-SA" sz="3600" b="1" dirty="0">
                <a:solidFill>
                  <a:prstClr val="black"/>
                </a:solidFill>
                <a:effectLst>
                  <a:outerShdw blurRad="38100" dist="38100" dir="2700000" algn="tl">
                    <a:srgbClr val="000000">
                      <a:alpha val="43137"/>
                    </a:srgbClr>
                  </a:outerShdw>
                </a:effectLst>
                <a:latin typeface="Arabic Typesetting" pitchFamily="66" charset="-78"/>
                <a:cs typeface="Arabic Typesetting" pitchFamily="66" charset="-78"/>
              </a:rPr>
              <a:t>لوحدة القياس والتقويم </a:t>
            </a:r>
          </a:p>
        </p:txBody>
      </p:sp>
    </p:spTree>
    <p:extLst>
      <p:ext uri="{BB962C8B-B14F-4D97-AF65-F5344CB8AC3E}">
        <p14:creationId xmlns:p14="http://schemas.microsoft.com/office/powerpoint/2010/main" val="786889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458200" cy="6172200"/>
          </a:xfrm>
        </p:spPr>
        <p:txBody>
          <a:bodyPr/>
          <a:lstStyle/>
          <a:p>
            <a:pPr marL="457200" lvl="0" indent="-457200" algn="r" rtl="1">
              <a:spcBef>
                <a:spcPts val="0"/>
              </a:spcBef>
              <a:buFont typeface="Wingdings" pitchFamily="2" charset="2"/>
              <a:buChar char="Ø"/>
            </a:pPr>
            <a:r>
              <a:rPr lang="ar-SA" sz="2800" dirty="0">
                <a:solidFill>
                  <a:schemeClr val="accent6"/>
                </a:solidFill>
                <a:cs typeface="PT Bold Heading" panose="02010400000000000000" pitchFamily="2" charset="-78"/>
              </a:rPr>
              <a:t>الهيكل التنظيمي لوحدة القياس والتقويم </a:t>
            </a:r>
          </a:p>
        </p:txBody>
      </p:sp>
      <p:sp>
        <p:nvSpPr>
          <p:cNvPr id="4" name="مستطيل ذو زاويتين مستديرتين في نفس الجانب 12"/>
          <p:cNvSpPr/>
          <p:nvPr/>
        </p:nvSpPr>
        <p:spPr>
          <a:xfrm>
            <a:off x="1029173" y="1066800"/>
            <a:ext cx="7776864" cy="868742"/>
          </a:xfrm>
          <a:prstGeom prst="round2SameRect">
            <a:avLst/>
          </a:prstGeom>
          <a:ln/>
        </p:spPr>
        <p:style>
          <a:lnRef idx="1">
            <a:schemeClr val="accent1"/>
          </a:lnRef>
          <a:fillRef idx="3">
            <a:schemeClr val="accent1"/>
          </a:fillRef>
          <a:effectRef idx="2">
            <a:schemeClr val="accent1"/>
          </a:effectRef>
          <a:fontRef idx="minor">
            <a:schemeClr val="lt1"/>
          </a:fontRef>
        </p:style>
        <p:txBody>
          <a:bodyPr rtlCol="1" anchor="ctr"/>
          <a:lstStyle/>
          <a:p>
            <a:pPr lvl="0" algn="r" rtl="1"/>
            <a:r>
              <a:rPr lang="ar-SA" sz="3600" dirty="0">
                <a:solidFill>
                  <a:prstClr val="black"/>
                </a:solidFill>
                <a:cs typeface="PT Bold Heading" panose="02010400000000000000" pitchFamily="2" charset="-78"/>
              </a:rPr>
              <a:t>وكيل الجامعة </a:t>
            </a:r>
            <a:r>
              <a:rPr lang="ar-SA" sz="3600" dirty="0" smtClean="0">
                <a:solidFill>
                  <a:prstClr val="black"/>
                </a:solidFill>
                <a:cs typeface="PT Bold Heading" panose="02010400000000000000" pitchFamily="2" charset="-78"/>
              </a:rPr>
              <a:t>لل</a:t>
            </a:r>
            <a:r>
              <a:rPr lang="ar-EG" sz="3600" dirty="0" smtClean="0">
                <a:solidFill>
                  <a:prstClr val="black"/>
                </a:solidFill>
                <a:cs typeface="PT Bold Heading" panose="02010400000000000000" pitchFamily="2" charset="-78"/>
              </a:rPr>
              <a:t>شؤ</a:t>
            </a:r>
            <a:r>
              <a:rPr lang="ar-SA" sz="3600" dirty="0" smtClean="0">
                <a:solidFill>
                  <a:prstClr val="black"/>
                </a:solidFill>
                <a:cs typeface="PT Bold Heading" panose="02010400000000000000" pitchFamily="2" charset="-78"/>
              </a:rPr>
              <a:t>ون </a:t>
            </a:r>
            <a:r>
              <a:rPr lang="ar-SA" sz="3600" dirty="0">
                <a:solidFill>
                  <a:prstClr val="black"/>
                </a:solidFill>
                <a:cs typeface="PT Bold Heading" panose="02010400000000000000" pitchFamily="2" charset="-78"/>
              </a:rPr>
              <a:t>التعليمية</a:t>
            </a:r>
          </a:p>
        </p:txBody>
      </p:sp>
      <p:cxnSp>
        <p:nvCxnSpPr>
          <p:cNvPr id="5" name="رابط بشكل مرفق 14"/>
          <p:cNvCxnSpPr/>
          <p:nvPr/>
        </p:nvCxnSpPr>
        <p:spPr>
          <a:xfrm rot="16200000" flipH="1">
            <a:off x="4527839" y="2688550"/>
            <a:ext cx="1054472" cy="216024"/>
          </a:xfrm>
          <a:prstGeom prst="bentConnector3">
            <a:avLst/>
          </a:prstGeom>
          <a:ln>
            <a:tailEnd type="arrow"/>
          </a:ln>
        </p:spPr>
        <p:style>
          <a:lnRef idx="3">
            <a:schemeClr val="dk1"/>
          </a:lnRef>
          <a:fillRef idx="0">
            <a:schemeClr val="dk1"/>
          </a:fillRef>
          <a:effectRef idx="2">
            <a:schemeClr val="dk1"/>
          </a:effectRef>
          <a:fontRef idx="minor">
            <a:schemeClr val="tx1"/>
          </a:fontRef>
        </p:style>
      </p:cxnSp>
      <p:sp>
        <p:nvSpPr>
          <p:cNvPr id="6" name="مخطط انسيابي: معالجة متعاقبة 15"/>
          <p:cNvSpPr/>
          <p:nvPr/>
        </p:nvSpPr>
        <p:spPr>
          <a:xfrm>
            <a:off x="1253586" y="3235656"/>
            <a:ext cx="3416218" cy="879144"/>
          </a:xfrm>
          <a:prstGeom prst="flowChartAlternateProcess">
            <a:avLst/>
          </a:prstGeom>
          <a:ln/>
        </p:spPr>
        <p:style>
          <a:lnRef idx="1">
            <a:schemeClr val="accent1"/>
          </a:lnRef>
          <a:fillRef idx="3">
            <a:schemeClr val="accent1"/>
          </a:fillRef>
          <a:effectRef idx="2">
            <a:schemeClr val="accent1"/>
          </a:effectRef>
          <a:fontRef idx="minor">
            <a:schemeClr val="lt1"/>
          </a:fontRef>
        </p:style>
        <p:txBody>
          <a:bodyPr rtlCol="1" anchor="ctr"/>
          <a:lstStyle/>
          <a:p>
            <a:pPr lvl="0" algn="r" rtl="1"/>
            <a:r>
              <a:rPr lang="ar-SA" sz="2800" b="1" dirty="0">
                <a:solidFill>
                  <a:prstClr val="black"/>
                </a:solidFill>
                <a:cs typeface="PT Bold Heading" panose="02010400000000000000" pitchFamily="2" charset="-78"/>
              </a:rPr>
              <a:t>إدارة القياس والتقويم بالوكالة </a:t>
            </a:r>
          </a:p>
        </p:txBody>
      </p:sp>
      <p:cxnSp>
        <p:nvCxnSpPr>
          <p:cNvPr id="7" name="رابط بشكل مرفق 17"/>
          <p:cNvCxnSpPr/>
          <p:nvPr/>
        </p:nvCxnSpPr>
        <p:spPr>
          <a:xfrm rot="5400000" flipH="1" flipV="1">
            <a:off x="4172098" y="4306628"/>
            <a:ext cx="995412" cy="986567"/>
          </a:xfrm>
          <a:prstGeom prst="bentConnector3">
            <a:avLst>
              <a:gd name="adj1" fmla="val 50000"/>
            </a:avLst>
          </a:prstGeom>
          <a:ln>
            <a:headEnd type="arrow"/>
            <a:tailEnd type="arrow"/>
          </a:ln>
        </p:spPr>
        <p:style>
          <a:lnRef idx="3">
            <a:schemeClr val="dk1"/>
          </a:lnRef>
          <a:fillRef idx="0">
            <a:schemeClr val="dk1"/>
          </a:fillRef>
          <a:effectRef idx="2">
            <a:schemeClr val="dk1"/>
          </a:effectRef>
          <a:fontRef idx="minor">
            <a:schemeClr val="tx1"/>
          </a:fontRef>
        </p:style>
      </p:cxnSp>
      <p:sp>
        <p:nvSpPr>
          <p:cNvPr id="9" name="سهم للأسفل 20"/>
          <p:cNvSpPr/>
          <p:nvPr/>
        </p:nvSpPr>
        <p:spPr>
          <a:xfrm>
            <a:off x="4917605" y="3323798"/>
            <a:ext cx="484632" cy="978408"/>
          </a:xfrm>
          <a:prstGeom prst="downArrow">
            <a:avLst/>
          </a:prstGeom>
          <a:ln/>
        </p:spPr>
        <p:style>
          <a:lnRef idx="2">
            <a:schemeClr val="dk1"/>
          </a:lnRef>
          <a:fillRef idx="1">
            <a:schemeClr val="lt1"/>
          </a:fillRef>
          <a:effectRef idx="0">
            <a:schemeClr val="dk1"/>
          </a:effectRef>
          <a:fontRef idx="minor">
            <a:schemeClr val="dk1"/>
          </a:fontRef>
        </p:style>
        <p:txBody>
          <a:bodyPr rtlCol="1"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ar-SA" sz="1800" b="0" i="0" u="none" strike="noStrike" kern="0" cap="none" spc="0" normalizeH="0" baseline="0" noProof="0" smtClean="0">
              <a:ln>
                <a:noFill/>
              </a:ln>
              <a:solidFill>
                <a:prstClr val="white"/>
              </a:solidFill>
              <a:effectLst/>
              <a:uLnTx/>
              <a:uFillTx/>
              <a:latin typeface="Calibri"/>
              <a:cs typeface="Arial"/>
            </a:endParaRPr>
          </a:p>
        </p:txBody>
      </p:sp>
      <p:sp>
        <p:nvSpPr>
          <p:cNvPr id="10" name="مخطط انسيابي: معالجة متعاقبة 18"/>
          <p:cNvSpPr/>
          <p:nvPr/>
        </p:nvSpPr>
        <p:spPr>
          <a:xfrm>
            <a:off x="1253586" y="5105400"/>
            <a:ext cx="2808311" cy="995413"/>
          </a:xfrm>
          <a:prstGeom prst="flowChartAlternateProcess">
            <a:avLst/>
          </a:prstGeom>
          <a:ln/>
        </p:spPr>
        <p:style>
          <a:lnRef idx="1">
            <a:schemeClr val="accent1"/>
          </a:lnRef>
          <a:fillRef idx="3">
            <a:schemeClr val="accent1"/>
          </a:fillRef>
          <a:effectRef idx="2">
            <a:schemeClr val="accent1"/>
          </a:effectRef>
          <a:fontRef idx="minor">
            <a:schemeClr val="lt1"/>
          </a:fontRef>
        </p:style>
        <p:txBody>
          <a:bodyPr rtlCol="1" anchor="ctr"/>
          <a:lstStyle/>
          <a:p>
            <a:pPr lvl="0" algn="r" rtl="1"/>
            <a:r>
              <a:rPr lang="ar-SA" sz="2800" b="1" dirty="0">
                <a:solidFill>
                  <a:prstClr val="black"/>
                </a:solidFill>
                <a:cs typeface="PT Bold Heading" panose="02010400000000000000" pitchFamily="2" charset="-78"/>
              </a:rPr>
              <a:t>وحدة القياس والتقويم  بكلية التربية بالزلفى</a:t>
            </a:r>
          </a:p>
        </p:txBody>
      </p:sp>
    </p:spTree>
    <p:extLst>
      <p:ext uri="{BB962C8B-B14F-4D97-AF65-F5344CB8AC3E}">
        <p14:creationId xmlns:p14="http://schemas.microsoft.com/office/powerpoint/2010/main" val="2038580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457200"/>
            <a:ext cx="8534400" cy="6096000"/>
          </a:xfrm>
        </p:spPr>
        <p:txBody>
          <a:bodyPr>
            <a:noAutofit/>
          </a:bodyPr>
          <a:lstStyle/>
          <a:p>
            <a:pPr marL="457200" lvl="0" indent="-457200" algn="r" rtl="1">
              <a:spcBef>
                <a:spcPts val="250"/>
              </a:spcBef>
              <a:buClr>
                <a:srgbClr val="F07F09"/>
              </a:buClr>
              <a:buSzPct val="80000"/>
              <a:buFont typeface="Wingdings" pitchFamily="2" charset="2"/>
              <a:buChar char="Ø"/>
            </a:pPr>
            <a:r>
              <a:rPr lang="ar-SA" sz="2800" b="1" u="sng" dirty="0">
                <a:solidFill>
                  <a:schemeClr val="accent6">
                    <a:lumMod val="75000"/>
                  </a:schemeClr>
                </a:solidFill>
                <a:effectLst>
                  <a:outerShdw blurRad="38100" dist="38100" dir="2700000" algn="tl">
                    <a:srgbClr val="000000">
                      <a:alpha val="43137"/>
                    </a:srgbClr>
                  </a:outerShdw>
                </a:effectLst>
                <a:latin typeface="Traditional Arabic" panose="02020603050405020304" pitchFamily="18" charset="-78"/>
                <a:cs typeface="PT Bold Heading" panose="02010400000000000000" pitchFamily="2" charset="-78"/>
              </a:rPr>
              <a:t>أهم انجازات وحدة القياس </a:t>
            </a:r>
            <a:r>
              <a:rPr lang="ar-SA" sz="2800" b="1" u="sng" dirty="0" smtClean="0">
                <a:solidFill>
                  <a:schemeClr val="accent6">
                    <a:lumMod val="75000"/>
                  </a:schemeClr>
                </a:solidFill>
                <a:effectLst>
                  <a:outerShdw blurRad="38100" dist="38100" dir="2700000" algn="tl">
                    <a:srgbClr val="000000">
                      <a:alpha val="43137"/>
                    </a:srgbClr>
                  </a:outerShdw>
                </a:effectLst>
                <a:latin typeface="Traditional Arabic" panose="02020603050405020304" pitchFamily="18" charset="-78"/>
                <a:cs typeface="PT Bold Heading" panose="02010400000000000000" pitchFamily="2" charset="-78"/>
              </a:rPr>
              <a:t>والتقويم</a:t>
            </a:r>
            <a:endParaRPr lang="ar-EG" sz="2800" b="1" u="sng" dirty="0">
              <a:solidFill>
                <a:schemeClr val="accent6">
                  <a:lumMod val="75000"/>
                </a:schemeClr>
              </a:solidFill>
              <a:effectLst>
                <a:outerShdw blurRad="38100" dist="38100" dir="2700000" algn="tl">
                  <a:srgbClr val="000000">
                    <a:alpha val="43137"/>
                  </a:srgbClr>
                </a:outerShdw>
              </a:effectLst>
              <a:latin typeface="Traditional Arabic" panose="02020603050405020304" pitchFamily="18" charset="-78"/>
              <a:cs typeface="PT Bold Heading" panose="02010400000000000000" pitchFamily="2" charset="-78"/>
            </a:endParaRPr>
          </a:p>
          <a:p>
            <a:pPr lvl="0" algn="r" rtl="1">
              <a:spcBef>
                <a:spcPts val="250"/>
              </a:spcBef>
              <a:buClr>
                <a:srgbClr val="F07F09"/>
              </a:buClr>
              <a:buSzPct val="80000"/>
            </a:pPr>
            <a:endParaRPr kumimoji="0" lang="ar-EG" sz="1800" b="1" i="0" u="none" strike="noStrike" kern="0" cap="none" spc="0" normalizeH="0" baseline="0" noProof="0" dirty="0" smtClean="0">
              <a:ln>
                <a:noFill/>
              </a:ln>
              <a:solidFill>
                <a:prstClr val="black"/>
              </a:solidFill>
              <a:effectLst/>
              <a:uLnTx/>
              <a:uFillTx/>
              <a:latin typeface="Traditional Arabic" panose="02020603050405020304" pitchFamily="18" charset="-78"/>
              <a:ea typeface="Times New Roman"/>
              <a:cs typeface="Traditional Arabic" panose="02020603050405020304" pitchFamily="18" charset="-78"/>
            </a:endParaRPr>
          </a:p>
          <a:p>
            <a:pPr lvl="0" algn="r" rtl="1">
              <a:spcBef>
                <a:spcPts val="250"/>
              </a:spcBef>
              <a:buClr>
                <a:srgbClr val="F07F09"/>
              </a:buClr>
              <a:buSzPct val="80000"/>
            </a:pPr>
            <a:r>
              <a:rPr lang="ar-EG" sz="2000" b="1" kern="0" noProof="0" dirty="0" smtClean="0">
                <a:solidFill>
                  <a:prstClr val="black"/>
                </a:solidFill>
                <a:effectLst>
                  <a:outerShdw blurRad="38100" dist="38100" dir="2700000" algn="tl">
                    <a:srgbClr val="000000">
                      <a:alpha val="43137"/>
                    </a:srgbClr>
                  </a:outerShdw>
                </a:effectLst>
                <a:latin typeface="Traditional Arabic" panose="02020603050405020304" pitchFamily="18" charset="-78"/>
                <a:ea typeface="Times New Roman"/>
                <a:cs typeface="Traditional Arabic" panose="02020603050405020304" pitchFamily="18" charset="-78"/>
              </a:rPr>
              <a:t>  </a:t>
            </a:r>
            <a:r>
              <a:rPr kumimoji="0" lang="ar-SA" sz="2000" b="1"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Traditional Arabic" panose="02020603050405020304" pitchFamily="18" charset="-78"/>
                <a:ea typeface="Times New Roman"/>
                <a:cs typeface="Traditional Arabic" panose="02020603050405020304" pitchFamily="18" charset="-78"/>
              </a:rPr>
              <a:t>قامت الوحدة منذ انشائها بالعديد من المهام و المناشط  والتي  تم القيام بها على ضوء الاهداف المرسومة للوحدة  واسهمت  في رفع كفاءة مخرجات العملية التعليمية ومن ذلك ما </a:t>
            </a:r>
            <a:r>
              <a:rPr kumimoji="0" lang="ar-EG" sz="2000" b="1"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Traditional Arabic" panose="02020603050405020304" pitchFamily="18" charset="-78"/>
                <a:ea typeface="Times New Roman"/>
                <a:cs typeface="Traditional Arabic" panose="02020603050405020304" pitchFamily="18" charset="-78"/>
              </a:rPr>
              <a:t>ي</a:t>
            </a:r>
            <a:r>
              <a:rPr kumimoji="0" lang="ar-SA" sz="2000" b="1"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Traditional Arabic" panose="02020603050405020304" pitchFamily="18" charset="-78"/>
                <a:ea typeface="Times New Roman"/>
                <a:cs typeface="Traditional Arabic" panose="02020603050405020304" pitchFamily="18" charset="-78"/>
              </a:rPr>
              <a:t>لى :</a:t>
            </a:r>
            <a:endParaRPr kumimoji="0" lang="ar-EG" sz="2000" b="1"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Traditional Arabic" panose="02020603050405020304" pitchFamily="18" charset="-78"/>
              <a:ea typeface="Times New Roman"/>
              <a:cs typeface="Traditional Arabic" panose="02020603050405020304" pitchFamily="18" charset="-78"/>
            </a:endParaRPr>
          </a:p>
          <a:p>
            <a:pPr algn="r" rtl="1"/>
            <a:r>
              <a:rPr lang="ar-EG" sz="1800" b="1" dirty="0" smtClean="0">
                <a:solidFill>
                  <a:schemeClr val="tx1"/>
                </a:solidFill>
                <a:latin typeface="Arial"/>
              </a:rPr>
              <a:t>- تقديم برنامج تدريبي بعنوان تقويم وتطوير </a:t>
            </a:r>
            <a:r>
              <a:rPr lang="ar-EG" sz="1800" b="1" dirty="0">
                <a:solidFill>
                  <a:schemeClr val="tx1"/>
                </a:solidFill>
                <a:latin typeface="Arial"/>
              </a:rPr>
              <a:t>الأداء </a:t>
            </a:r>
            <a:r>
              <a:rPr lang="ar-EG" sz="1800" b="1" dirty="0" smtClean="0">
                <a:solidFill>
                  <a:schemeClr val="tx1"/>
                </a:solidFill>
                <a:latin typeface="Arial"/>
              </a:rPr>
              <a:t>التدريسي لأعضاء هيئة </a:t>
            </a:r>
            <a:r>
              <a:rPr lang="ar-EG" sz="1800" b="1" dirty="0">
                <a:solidFill>
                  <a:schemeClr val="tx1"/>
                </a:solidFill>
                <a:latin typeface="Arial"/>
              </a:rPr>
              <a:t>التدريس في ضوء جودة التعليم العالي</a:t>
            </a:r>
          </a:p>
          <a:p>
            <a:pPr marL="285750" indent="-285750" algn="r" rtl="1">
              <a:buClr>
                <a:schemeClr val="accent6"/>
              </a:buClr>
              <a:buFontTx/>
              <a:buChar char="-"/>
            </a:pPr>
            <a:r>
              <a:rPr lang="ar-EG" sz="1800" b="1" dirty="0" smtClean="0">
                <a:solidFill>
                  <a:schemeClr val="tx1"/>
                </a:solidFill>
                <a:latin typeface="Arial"/>
              </a:rPr>
              <a:t>مصطلحات </a:t>
            </a:r>
            <a:r>
              <a:rPr lang="ar-EG" sz="1800" b="1" dirty="0">
                <a:solidFill>
                  <a:schemeClr val="tx1"/>
                </a:solidFill>
                <a:latin typeface="Arial"/>
              </a:rPr>
              <a:t>في القياس والتقويم </a:t>
            </a:r>
            <a:endParaRPr lang="ar-EG" sz="1800" b="1" dirty="0" smtClean="0">
              <a:solidFill>
                <a:schemeClr val="tx1"/>
              </a:solidFill>
              <a:latin typeface="Arial"/>
            </a:endParaRPr>
          </a:p>
          <a:p>
            <a:pPr marL="285750" indent="-285750" algn="r" rtl="1">
              <a:buClr>
                <a:schemeClr val="accent6"/>
              </a:buClr>
              <a:buFontTx/>
              <a:buChar char="-"/>
            </a:pPr>
            <a:r>
              <a:rPr lang="ar-EG" sz="1800" b="1" dirty="0" smtClean="0">
                <a:solidFill>
                  <a:schemeClr val="tx1"/>
                </a:solidFill>
                <a:latin typeface="Times New Roman"/>
                <a:cs typeface="Times New Roman"/>
              </a:rPr>
              <a:t>- </a:t>
            </a:r>
            <a:r>
              <a:rPr lang="ar-EG" sz="1800" b="1" dirty="0">
                <a:solidFill>
                  <a:schemeClr val="tx1"/>
                </a:solidFill>
                <a:latin typeface="Arial"/>
              </a:rPr>
              <a:t>« تقديم دورة </a:t>
            </a:r>
            <a:r>
              <a:rPr lang="ar-EG" sz="1800" b="1" dirty="0" smtClean="0">
                <a:solidFill>
                  <a:schemeClr val="tx1"/>
                </a:solidFill>
                <a:latin typeface="Arial"/>
              </a:rPr>
              <a:t>بعنوان بناء </a:t>
            </a:r>
            <a:r>
              <a:rPr lang="ar-EG" sz="1800" b="1" dirty="0">
                <a:solidFill>
                  <a:schemeClr val="tx1"/>
                </a:solidFill>
                <a:latin typeface="Arial"/>
              </a:rPr>
              <a:t>وتطبيق استبانة خبرة الطالب بالحياة الجامعية </a:t>
            </a:r>
            <a:r>
              <a:rPr lang="ar-EG" sz="1800" b="1" dirty="0" smtClean="0">
                <a:solidFill>
                  <a:schemeClr val="tx1"/>
                </a:solidFill>
                <a:latin typeface="Arial"/>
              </a:rPr>
              <a:t>تصميم وتطبيق استبانة حصر الحاجات التدريبية لطلاب وطالبات الجامعة.</a:t>
            </a:r>
            <a:endParaRPr lang="ar-EG" sz="1800" b="1" dirty="0">
              <a:solidFill>
                <a:schemeClr val="tx1"/>
              </a:solidFill>
              <a:latin typeface="Arial"/>
            </a:endParaRPr>
          </a:p>
          <a:p>
            <a:pPr algn="r" rtl="1">
              <a:buClr>
                <a:schemeClr val="accent6"/>
              </a:buClr>
            </a:pPr>
            <a:r>
              <a:rPr lang="ar-EG" sz="1800" b="1" dirty="0" smtClean="0">
                <a:solidFill>
                  <a:schemeClr val="tx1"/>
                </a:solidFill>
                <a:latin typeface="Arial"/>
              </a:rPr>
              <a:t>- تصميم </a:t>
            </a:r>
            <a:r>
              <a:rPr lang="ar-EG" sz="1800" b="1" dirty="0">
                <a:solidFill>
                  <a:schemeClr val="tx1"/>
                </a:solidFill>
                <a:latin typeface="Arial"/>
              </a:rPr>
              <a:t>وتطبيق استبانة حصر المؤسسات والجمعيات والشركات التي </a:t>
            </a:r>
            <a:r>
              <a:rPr lang="ar-EG" sz="1800" b="1" dirty="0" smtClean="0">
                <a:solidFill>
                  <a:schemeClr val="tx1"/>
                </a:solidFill>
                <a:latin typeface="Arial"/>
              </a:rPr>
              <a:t>تتعاون </a:t>
            </a:r>
            <a:r>
              <a:rPr lang="ar-EG" sz="1800" b="1" dirty="0">
                <a:solidFill>
                  <a:schemeClr val="tx1"/>
                </a:solidFill>
                <a:latin typeface="Arial"/>
              </a:rPr>
              <a:t>لد عم العملية التعليمية</a:t>
            </a:r>
          </a:p>
          <a:p>
            <a:pPr algn="r" rtl="1">
              <a:buClr>
                <a:schemeClr val="accent6"/>
              </a:buClr>
            </a:pPr>
            <a:r>
              <a:rPr lang="ar-EG" sz="1800" b="1" dirty="0" smtClean="0">
                <a:solidFill>
                  <a:schemeClr val="tx1"/>
                </a:solidFill>
                <a:latin typeface="Arial"/>
              </a:rPr>
              <a:t>- حصر احتياجات الأقسام الأكاديمية والقسم التربوي من احتياجات المكتبة.</a:t>
            </a:r>
            <a:endParaRPr lang="ar-EG" sz="1800" b="1" kern="0" dirty="0">
              <a:solidFill>
                <a:schemeClr val="tx1"/>
              </a:solidFill>
              <a:latin typeface="Traditional Arabic" panose="02020603050405020304" pitchFamily="18" charset="-78"/>
              <a:ea typeface="Times New Roman"/>
              <a:cs typeface="Traditional Arabic" panose="02020603050405020304" pitchFamily="18" charset="-78"/>
            </a:endParaRPr>
          </a:p>
          <a:p>
            <a:pPr algn="r" rtl="1">
              <a:lnSpc>
                <a:spcPts val="2000"/>
              </a:lnSpc>
              <a:buClr>
                <a:schemeClr val="accent6"/>
              </a:buClr>
              <a:buSzPct val="80000"/>
            </a:pPr>
            <a:r>
              <a:rPr lang="ar-EG" sz="1800" b="1" dirty="0" smtClean="0">
                <a:solidFill>
                  <a:schemeClr val="tx1"/>
                </a:solidFill>
                <a:latin typeface="Arial"/>
              </a:rPr>
              <a:t>- </a:t>
            </a:r>
            <a:r>
              <a:rPr lang="ar-SA" sz="1800" b="1" dirty="0" smtClean="0">
                <a:solidFill>
                  <a:schemeClr val="tx1"/>
                </a:solidFill>
                <a:latin typeface="Arial"/>
              </a:rPr>
              <a:t>تحليل </a:t>
            </a:r>
            <a:r>
              <a:rPr lang="ar-SA" sz="1800" b="1" dirty="0">
                <a:solidFill>
                  <a:schemeClr val="tx1"/>
                </a:solidFill>
                <a:latin typeface="Arial"/>
              </a:rPr>
              <a:t>استبانة نتائج اختبارات الفصل الدراسي الاول لكل برنامج/قسم </a:t>
            </a:r>
            <a:r>
              <a:rPr lang="ar-EG" sz="1800" b="1" dirty="0">
                <a:solidFill>
                  <a:schemeClr val="tx1"/>
                </a:solidFill>
                <a:latin typeface="Arial"/>
              </a:rPr>
              <a:t>.</a:t>
            </a:r>
          </a:p>
          <a:p>
            <a:pPr algn="r" rtl="1">
              <a:lnSpc>
                <a:spcPts val="2000"/>
              </a:lnSpc>
              <a:buClr>
                <a:schemeClr val="accent6"/>
              </a:buClr>
              <a:buSzPct val="80000"/>
            </a:pPr>
            <a:r>
              <a:rPr lang="ar-EG" sz="1800" b="1" dirty="0" smtClean="0">
                <a:solidFill>
                  <a:schemeClr val="tx1"/>
                </a:solidFill>
                <a:latin typeface="Arial"/>
              </a:rPr>
              <a:t>- </a:t>
            </a:r>
            <a:r>
              <a:rPr lang="ar-SA" sz="1800" b="1" dirty="0" smtClean="0">
                <a:solidFill>
                  <a:schemeClr val="tx1"/>
                </a:solidFill>
                <a:latin typeface="Arial"/>
              </a:rPr>
              <a:t>تطبيق  </a:t>
            </a:r>
            <a:r>
              <a:rPr lang="ar-SA" sz="1800" b="1" dirty="0">
                <a:solidFill>
                  <a:schemeClr val="tx1"/>
                </a:solidFill>
                <a:latin typeface="Arial"/>
              </a:rPr>
              <a:t>استبانة رضا </a:t>
            </a:r>
            <a:r>
              <a:rPr lang="ar-EG" sz="1800" b="1" dirty="0">
                <a:solidFill>
                  <a:schemeClr val="tx1"/>
                </a:solidFill>
                <a:latin typeface="Arial"/>
              </a:rPr>
              <a:t> </a:t>
            </a:r>
            <a:r>
              <a:rPr lang="ar-SA" sz="1800" b="1" dirty="0">
                <a:solidFill>
                  <a:schemeClr val="tx1"/>
                </a:solidFill>
                <a:latin typeface="Arial"/>
              </a:rPr>
              <a:t>الطلاب عن العملية التعليمية  </a:t>
            </a:r>
            <a:endParaRPr lang="ar-EG" sz="1800" b="1" dirty="0">
              <a:solidFill>
                <a:schemeClr val="tx1"/>
              </a:solidFill>
              <a:latin typeface="Arial"/>
            </a:endParaRPr>
          </a:p>
          <a:p>
            <a:pPr lvl="0" algn="r" rtl="1">
              <a:lnSpc>
                <a:spcPts val="2000"/>
              </a:lnSpc>
              <a:buClr>
                <a:schemeClr val="accent6"/>
              </a:buClr>
              <a:buSzPct val="80000"/>
            </a:pPr>
            <a:r>
              <a:rPr lang="ar-EG" sz="1800" b="1" dirty="0" smtClean="0">
                <a:solidFill>
                  <a:schemeClr val="tx1"/>
                </a:solidFill>
                <a:latin typeface="Arial"/>
              </a:rPr>
              <a:t>- </a:t>
            </a:r>
            <a:r>
              <a:rPr lang="ar-SA" sz="1800" b="1" dirty="0">
                <a:solidFill>
                  <a:schemeClr val="tx1"/>
                </a:solidFill>
                <a:latin typeface="Arial"/>
              </a:rPr>
              <a:t>تقديم تقرير إجمالي عن أعمال  الاختبارات</a:t>
            </a:r>
            <a:endParaRPr lang="ar-EG" sz="1800" b="1" dirty="0">
              <a:solidFill>
                <a:schemeClr val="tx1"/>
              </a:solidFill>
              <a:latin typeface="Arial"/>
            </a:endParaRPr>
          </a:p>
          <a:p>
            <a:pPr marL="0" lvl="1" algn="r" rtl="1">
              <a:lnSpc>
                <a:spcPct val="115000"/>
              </a:lnSpc>
              <a:spcAft>
                <a:spcPts val="1000"/>
              </a:spcAft>
              <a:buClr>
                <a:schemeClr val="accent6"/>
              </a:buClr>
              <a:buSzPct val="100000"/>
            </a:pPr>
            <a:r>
              <a:rPr lang="ar-EG" sz="1800" b="1" dirty="0" smtClean="0">
                <a:solidFill>
                  <a:schemeClr val="tx1"/>
                </a:solidFill>
                <a:latin typeface="Arial"/>
              </a:rPr>
              <a:t>- </a:t>
            </a:r>
            <a:r>
              <a:rPr lang="ar-SA" sz="1800" b="1" dirty="0" smtClean="0">
                <a:solidFill>
                  <a:schemeClr val="tx1"/>
                </a:solidFill>
                <a:latin typeface="Arial"/>
              </a:rPr>
              <a:t>اعداد </a:t>
            </a:r>
            <a:r>
              <a:rPr lang="ar-SA" sz="1800" b="1" dirty="0">
                <a:solidFill>
                  <a:schemeClr val="tx1"/>
                </a:solidFill>
                <a:latin typeface="Arial"/>
              </a:rPr>
              <a:t>دليل الكتر ونى  بأهم المصطلحات المستخدمة في  مجال القياس والتقويم  باللغتين العربية  والانجليزية</a:t>
            </a:r>
          </a:p>
          <a:p>
            <a:pPr marL="0" lvl="1" algn="r" rtl="1">
              <a:lnSpc>
                <a:spcPct val="115000"/>
              </a:lnSpc>
              <a:spcAft>
                <a:spcPts val="1000"/>
              </a:spcAft>
              <a:buClr>
                <a:schemeClr val="accent6"/>
              </a:buClr>
              <a:buSzPct val="100000"/>
            </a:pPr>
            <a:r>
              <a:rPr lang="ar-EG" sz="1800" b="1" dirty="0">
                <a:solidFill>
                  <a:schemeClr val="tx1"/>
                </a:solidFill>
                <a:latin typeface="Arial"/>
              </a:rPr>
              <a:t>- </a:t>
            </a:r>
            <a:r>
              <a:rPr lang="ar-SA" sz="1800" b="1" dirty="0">
                <a:solidFill>
                  <a:schemeClr val="tx1"/>
                </a:solidFill>
                <a:latin typeface="Arial"/>
              </a:rPr>
              <a:t>عمل لجان المراجعة الداخلية  لكل برنامج وقسم للتحقق  من جودة الورقة الامتحانية</a:t>
            </a:r>
            <a:endParaRPr lang="en-US" sz="1800" b="1" dirty="0">
              <a:solidFill>
                <a:schemeClr val="tx1"/>
              </a:solidFill>
              <a:latin typeface="Arial"/>
            </a:endParaRPr>
          </a:p>
          <a:p>
            <a:pPr marL="285750" lvl="0" indent="-285750" algn="r" rtl="1">
              <a:lnSpc>
                <a:spcPts val="2000"/>
              </a:lnSpc>
              <a:spcBef>
                <a:spcPts val="600"/>
              </a:spcBef>
              <a:buClr>
                <a:srgbClr val="F07F09"/>
              </a:buClr>
              <a:buSzPct val="80000"/>
              <a:buFontTx/>
              <a:buChar char="-"/>
            </a:pPr>
            <a:endParaRPr lang="ar-EG" sz="1800" b="1" dirty="0" smtClean="0">
              <a:solidFill>
                <a:prstClr val="black"/>
              </a:solidFill>
              <a:effectLst>
                <a:outerShdw blurRad="38100" dist="38100" dir="2700000" algn="tl">
                  <a:srgbClr val="000000">
                    <a:alpha val="43137"/>
                  </a:srgbClr>
                </a:outerShdw>
              </a:effectLst>
              <a:latin typeface="Traditional Arabic" panose="02020603050405020304" pitchFamily="18" charset="-78"/>
              <a:ea typeface="Calibri"/>
              <a:cs typeface="Traditional Arabic" panose="02020603050405020304" pitchFamily="18" charset="-78"/>
            </a:endParaRPr>
          </a:p>
          <a:p>
            <a:pPr marL="285750" lvl="0" indent="-285750" algn="r" rtl="1">
              <a:lnSpc>
                <a:spcPts val="2000"/>
              </a:lnSpc>
              <a:spcBef>
                <a:spcPts val="600"/>
              </a:spcBef>
              <a:buClr>
                <a:srgbClr val="F07F09"/>
              </a:buClr>
              <a:buSzPct val="80000"/>
              <a:buFontTx/>
              <a:buChar char="-"/>
            </a:pPr>
            <a:endParaRPr lang="en-US" sz="1800" b="1" dirty="0" smtClean="0">
              <a:solidFill>
                <a:prstClr val="black"/>
              </a:solidFill>
              <a:effectLst>
                <a:outerShdw blurRad="38100" dist="38100" dir="2700000" algn="tl">
                  <a:srgbClr val="000000">
                    <a:alpha val="43137"/>
                  </a:srgbClr>
                </a:outerShdw>
              </a:effectLst>
              <a:latin typeface="Traditional Arabic" panose="02020603050405020304" pitchFamily="18" charset="-78"/>
              <a:ea typeface="Calibri"/>
              <a:cs typeface="Traditional Arabic" panose="02020603050405020304" pitchFamily="18" charset="-78"/>
            </a:endParaRPr>
          </a:p>
          <a:p>
            <a:pPr marL="265176" lvl="0" indent="-265176" algn="r" rtl="1">
              <a:spcBef>
                <a:spcPts val="250"/>
              </a:spcBef>
              <a:buClr>
                <a:srgbClr val="F07F09"/>
              </a:buClr>
              <a:buSzPct val="80000"/>
              <a:buFont typeface="Wingdings 2"/>
              <a:buChar char=""/>
            </a:pPr>
            <a:endParaRPr lang="ar-EG" sz="1800" u="sng" dirty="0" smtClean="0">
              <a:solidFill>
                <a:prstClr val="black"/>
              </a:solidFill>
              <a:latin typeface="Traditional Arabic" panose="02020603050405020304" pitchFamily="18" charset="-78"/>
              <a:cs typeface="PT Bold Heading" panose="02010400000000000000" pitchFamily="2" charset="-78"/>
            </a:endParaRPr>
          </a:p>
          <a:p>
            <a:pPr marL="265176" lvl="0" indent="-265176" algn="r" rtl="1">
              <a:spcBef>
                <a:spcPts val="250"/>
              </a:spcBef>
              <a:buClr>
                <a:srgbClr val="F07F09"/>
              </a:buClr>
              <a:buSzPct val="80000"/>
              <a:buFont typeface="Wingdings 2"/>
              <a:buChar char=""/>
            </a:pPr>
            <a:endParaRPr lang="ar-EG" sz="1800" u="sng" dirty="0">
              <a:solidFill>
                <a:prstClr val="black"/>
              </a:solidFill>
              <a:latin typeface="Traditional Arabic" panose="02020603050405020304" pitchFamily="18" charset="-78"/>
              <a:cs typeface="PT Bold Heading" panose="02010400000000000000" pitchFamily="2" charset="-78"/>
            </a:endParaRPr>
          </a:p>
          <a:p>
            <a:pPr marL="265176" lvl="0" indent="-265176" algn="r" rtl="1">
              <a:spcBef>
                <a:spcPts val="250"/>
              </a:spcBef>
              <a:buClr>
                <a:srgbClr val="F07F09"/>
              </a:buClr>
              <a:buSzPct val="80000"/>
              <a:buFont typeface="Wingdings 2"/>
              <a:buChar char=""/>
            </a:pPr>
            <a:endParaRPr lang="ar-EG" sz="1800" u="sng" dirty="0" smtClean="0">
              <a:solidFill>
                <a:prstClr val="black"/>
              </a:solidFill>
              <a:latin typeface="Traditional Arabic" panose="02020603050405020304" pitchFamily="18" charset="-78"/>
              <a:cs typeface="PT Bold Heading" panose="02010400000000000000" pitchFamily="2" charset="-78"/>
            </a:endParaRPr>
          </a:p>
          <a:p>
            <a:pPr marL="265176" lvl="0" indent="-265176" algn="r" rtl="1">
              <a:spcBef>
                <a:spcPts val="250"/>
              </a:spcBef>
              <a:buClr>
                <a:srgbClr val="F07F09"/>
              </a:buClr>
              <a:buSzPct val="80000"/>
              <a:buFont typeface="Wingdings 2"/>
              <a:buChar char=""/>
            </a:pPr>
            <a:endParaRPr lang="ar-EG" sz="1800" u="sng" dirty="0">
              <a:solidFill>
                <a:prstClr val="black"/>
              </a:solidFill>
              <a:latin typeface="Traditional Arabic" panose="02020603050405020304" pitchFamily="18" charset="-78"/>
              <a:cs typeface="PT Bold Heading" panose="02010400000000000000" pitchFamily="2" charset="-78"/>
            </a:endParaRPr>
          </a:p>
          <a:p>
            <a:pPr marL="265176" lvl="0" indent="-265176" algn="r" rtl="1">
              <a:spcBef>
                <a:spcPts val="250"/>
              </a:spcBef>
              <a:buClr>
                <a:srgbClr val="F07F09"/>
              </a:buClr>
              <a:buSzPct val="80000"/>
              <a:buFont typeface="Wingdings 2"/>
              <a:buChar char=""/>
            </a:pPr>
            <a:endParaRPr lang="ar-EG" sz="1800" u="sng" dirty="0" smtClean="0">
              <a:solidFill>
                <a:prstClr val="black"/>
              </a:solidFill>
              <a:latin typeface="Traditional Arabic" panose="02020603050405020304" pitchFamily="18" charset="-78"/>
              <a:cs typeface="PT Bold Heading" panose="02010400000000000000" pitchFamily="2" charset="-78"/>
            </a:endParaRPr>
          </a:p>
          <a:p>
            <a:pPr marL="265176" lvl="0" indent="-265176" algn="r" rtl="1">
              <a:spcBef>
                <a:spcPts val="250"/>
              </a:spcBef>
              <a:buClr>
                <a:srgbClr val="F07F09"/>
              </a:buClr>
              <a:buSzPct val="80000"/>
              <a:buFont typeface="Wingdings 2"/>
              <a:buChar char=""/>
            </a:pPr>
            <a:endParaRPr lang="ar-SA" sz="1800" u="sng" dirty="0">
              <a:solidFill>
                <a:prstClr val="black"/>
              </a:solidFill>
              <a:latin typeface="Traditional Arabic" panose="02020603050405020304" pitchFamily="18" charset="-78"/>
              <a:cs typeface="PT Bold Heading" panose="02010400000000000000" pitchFamily="2" charset="-78"/>
            </a:endParaRPr>
          </a:p>
        </p:txBody>
      </p:sp>
    </p:spTree>
    <p:extLst>
      <p:ext uri="{BB962C8B-B14F-4D97-AF65-F5344CB8AC3E}">
        <p14:creationId xmlns:p14="http://schemas.microsoft.com/office/powerpoint/2010/main" val="3055985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990600"/>
            <a:ext cx="8458200" cy="6324600"/>
          </a:xfrm>
        </p:spPr>
        <p:txBody>
          <a:bodyPr>
            <a:noAutofit/>
          </a:bodyPr>
          <a:lstStyle/>
          <a:p>
            <a:pPr marL="457200" lvl="0" indent="-457200" algn="r" rtl="1">
              <a:lnSpc>
                <a:spcPct val="150000"/>
              </a:lnSpc>
              <a:spcBef>
                <a:spcPts val="250"/>
              </a:spcBef>
              <a:buClr>
                <a:srgbClr val="F07F09"/>
              </a:buClr>
              <a:buSzPct val="80000"/>
              <a:buFont typeface="Wingdings" pitchFamily="2" charset="2"/>
              <a:buChar char="Ø"/>
            </a:pPr>
            <a:r>
              <a:rPr lang="ar-SA" sz="3600" b="1" u="sng" dirty="0">
                <a:solidFill>
                  <a:schemeClr val="accent6">
                    <a:lumMod val="75000"/>
                  </a:schemeClr>
                </a:solidFill>
                <a:latin typeface="Traditional Arabic" panose="02020603050405020304" pitchFamily="18" charset="-78"/>
                <a:cs typeface="PT Bold Heading" panose="02010400000000000000" pitchFamily="2" charset="-78"/>
              </a:rPr>
              <a:t>تابع: أهم انجازات وحدة القياس والتقويم</a:t>
            </a:r>
          </a:p>
          <a:p>
            <a:pPr marL="285750" lvl="0" indent="-285750" algn="r" rtl="1">
              <a:lnSpc>
                <a:spcPct val="150000"/>
              </a:lnSpc>
              <a:spcBef>
                <a:spcPts val="0"/>
              </a:spcBef>
              <a:buFont typeface="Arial" panose="020B0604020202020204" pitchFamily="34" charset="0"/>
              <a:buChar char="•"/>
            </a:pPr>
            <a:r>
              <a:rPr lang="ar-SA" sz="2400" b="1" dirty="0">
                <a:solidFill>
                  <a:prstClr val="black"/>
                </a:solidFill>
                <a:effectLst>
                  <a:outerShdw blurRad="38100" dist="38100" dir="2700000" algn="tl">
                    <a:srgbClr val="000000">
                      <a:alpha val="43137"/>
                    </a:srgbClr>
                  </a:outerShdw>
                </a:effectLst>
                <a:latin typeface="Traditional Arabic" panose="02020603050405020304" pitchFamily="18" charset="-78"/>
                <a:ea typeface="Calibri"/>
                <a:cs typeface="Traditional Arabic" panose="02020603050405020304" pitchFamily="18" charset="-78"/>
              </a:rPr>
              <a:t>ارسال الدليل الذى أعدته الوكالة للشئون التعليمية والخاص بأعمال الاختبارات والمقاييس (اإلكترونيا)  إلى أعضاء هيئة التدريس والالتزام بنموذج الورقة الامتحانية (1) (2)</a:t>
            </a:r>
            <a:endParaRPr lang="en-US" sz="2400" b="1" dirty="0">
              <a:solidFill>
                <a:prstClr val="black"/>
              </a:solidFill>
              <a:effectLst>
                <a:outerShdw blurRad="38100" dist="38100" dir="2700000" algn="tl">
                  <a:srgbClr val="000000">
                    <a:alpha val="43137"/>
                  </a:srgbClr>
                </a:outerShdw>
              </a:effectLst>
              <a:latin typeface="Traditional Arabic" panose="02020603050405020304" pitchFamily="18" charset="-78"/>
              <a:ea typeface="Calibri"/>
              <a:cs typeface="Traditional Arabic" panose="02020603050405020304" pitchFamily="18" charset="-78"/>
            </a:endParaRPr>
          </a:p>
          <a:p>
            <a:pPr marL="342900" lvl="0" indent="-342900" algn="r" rtl="1">
              <a:lnSpc>
                <a:spcPct val="150000"/>
              </a:lnSpc>
              <a:spcBef>
                <a:spcPts val="0"/>
              </a:spcBef>
              <a:buFont typeface="Arial" panose="020B0604020202020204" pitchFamily="34" charset="0"/>
              <a:buChar char="•"/>
            </a:pPr>
            <a:r>
              <a:rPr lang="ar-SA" sz="2400" b="1" dirty="0">
                <a:solidFill>
                  <a:prstClr val="black"/>
                </a:solidFill>
                <a:effectLst>
                  <a:outerShdw blurRad="38100" dist="38100" dir="2700000" algn="tl">
                    <a:srgbClr val="000000">
                      <a:alpha val="43137"/>
                    </a:srgbClr>
                  </a:outerShdw>
                </a:effectLst>
                <a:latin typeface="Traditional Arabic" panose="02020603050405020304" pitchFamily="18" charset="-78"/>
                <a:ea typeface="Calibri"/>
                <a:cs typeface="Traditional Arabic" panose="02020603050405020304" pitchFamily="18" charset="-78"/>
              </a:rPr>
              <a:t>تقديم دورة تدريبية لأعضاء هيئة التدريس بعنوان جودة  الاختبارات من تقديم د. مسفر القحطاني.</a:t>
            </a:r>
            <a:endParaRPr lang="en-US" sz="2400" b="1" dirty="0">
              <a:solidFill>
                <a:prstClr val="black"/>
              </a:solidFill>
              <a:effectLst>
                <a:outerShdw blurRad="38100" dist="38100" dir="2700000" algn="tl">
                  <a:srgbClr val="000000">
                    <a:alpha val="43137"/>
                  </a:srgbClr>
                </a:outerShdw>
              </a:effectLst>
              <a:latin typeface="Traditional Arabic" panose="02020603050405020304" pitchFamily="18" charset="-78"/>
              <a:ea typeface="Calibri"/>
              <a:cs typeface="Traditional Arabic" panose="02020603050405020304" pitchFamily="18" charset="-78"/>
            </a:endParaRPr>
          </a:p>
          <a:p>
            <a:pPr marL="342900" lvl="0" indent="-342900" algn="r" rtl="1">
              <a:lnSpc>
                <a:spcPct val="150000"/>
              </a:lnSpc>
              <a:spcBef>
                <a:spcPts val="0"/>
              </a:spcBef>
              <a:buFont typeface="Arial" panose="020B0604020202020204" pitchFamily="34" charset="0"/>
              <a:buChar char="•"/>
            </a:pPr>
            <a:r>
              <a:rPr lang="ar-SA" sz="2400" b="1" dirty="0">
                <a:solidFill>
                  <a:prstClr val="black"/>
                </a:solidFill>
                <a:effectLst>
                  <a:outerShdw blurRad="38100" dist="38100" dir="2700000" algn="tl">
                    <a:srgbClr val="000000">
                      <a:alpha val="43137"/>
                    </a:srgbClr>
                  </a:outerShdw>
                </a:effectLst>
                <a:latin typeface="Traditional Arabic" panose="02020603050405020304" pitchFamily="18" charset="-78"/>
                <a:ea typeface="Calibri"/>
                <a:cs typeface="Traditional Arabic" panose="02020603050405020304" pitchFamily="18" charset="-78"/>
              </a:rPr>
              <a:t>شاركت الوحدة  في ملتقى القياس والتقويم  المقام في الفترة من 16-17 -5 /1435 _ </a:t>
            </a:r>
            <a:endParaRPr lang="en-US" sz="2400" b="1" dirty="0">
              <a:solidFill>
                <a:prstClr val="black"/>
              </a:solidFill>
              <a:effectLst>
                <a:outerShdw blurRad="38100" dist="38100" dir="2700000" algn="tl">
                  <a:srgbClr val="000000">
                    <a:alpha val="43137"/>
                  </a:srgbClr>
                </a:outerShdw>
              </a:effectLst>
              <a:latin typeface="Traditional Arabic" panose="02020603050405020304" pitchFamily="18" charset="-78"/>
              <a:ea typeface="Calibri"/>
              <a:cs typeface="Traditional Arabic" panose="02020603050405020304" pitchFamily="18" charset="-78"/>
            </a:endParaRPr>
          </a:p>
          <a:p>
            <a:pPr marL="342900" lvl="0" indent="-342900" algn="r" rtl="1">
              <a:lnSpc>
                <a:spcPct val="150000"/>
              </a:lnSpc>
              <a:spcBef>
                <a:spcPts val="0"/>
              </a:spcBef>
              <a:buFont typeface="Arial" panose="020B0604020202020204" pitchFamily="34" charset="0"/>
              <a:buChar char="•"/>
            </a:pPr>
            <a:r>
              <a:rPr lang="ar-SA" sz="2400" b="1" dirty="0">
                <a:solidFill>
                  <a:prstClr val="black"/>
                </a:solidFill>
                <a:effectLst>
                  <a:outerShdw blurRad="38100" dist="38100" dir="2700000" algn="tl">
                    <a:srgbClr val="000000">
                      <a:alpha val="43137"/>
                    </a:srgbClr>
                  </a:outerShdw>
                </a:effectLst>
                <a:latin typeface="Traditional Arabic" panose="02020603050405020304" pitchFamily="18" charset="-78"/>
                <a:ea typeface="Calibri"/>
                <a:cs typeface="Traditional Arabic" panose="02020603050405020304" pitchFamily="18" charset="-78"/>
              </a:rPr>
              <a:t>تقديم ورشة عمل بعنوان التقويم التكويني  من اعداد د. مسفر القحطاني </a:t>
            </a:r>
            <a:endParaRPr lang="ar-EG" sz="2400" b="1" dirty="0" smtClean="0">
              <a:solidFill>
                <a:prstClr val="black"/>
              </a:solidFill>
              <a:effectLst>
                <a:outerShdw blurRad="38100" dist="38100" dir="2700000" algn="tl">
                  <a:srgbClr val="000000">
                    <a:alpha val="43137"/>
                  </a:srgbClr>
                </a:outerShdw>
              </a:effectLst>
              <a:latin typeface="Traditional Arabic" panose="02020603050405020304" pitchFamily="18" charset="-78"/>
              <a:ea typeface="Calibri"/>
              <a:cs typeface="Traditional Arabic" panose="02020603050405020304" pitchFamily="18" charset="-78"/>
            </a:endParaRPr>
          </a:p>
          <a:p>
            <a:pPr marL="342900" lvl="0" indent="-342900" algn="r" rtl="1">
              <a:lnSpc>
                <a:spcPct val="300000"/>
              </a:lnSpc>
              <a:spcBef>
                <a:spcPts val="0"/>
              </a:spcBef>
              <a:buFont typeface="Arial" panose="020B0604020202020204" pitchFamily="34" charset="0"/>
              <a:buChar char="•"/>
            </a:pPr>
            <a:endParaRPr lang="ar-SA" sz="2000" b="1" dirty="0">
              <a:solidFill>
                <a:prstClr val="black"/>
              </a:solidFill>
              <a:effectLst>
                <a:outerShdw blurRad="38100" dist="38100" dir="2700000" algn="tl">
                  <a:srgbClr val="000000">
                    <a:alpha val="43137"/>
                  </a:srgbClr>
                </a:outerShdw>
              </a:effectLst>
              <a:latin typeface="Traditional Arabic" panose="02020603050405020304" pitchFamily="18" charset="-78"/>
              <a:ea typeface="Calibri"/>
              <a:cs typeface="Traditional Arabic" panose="02020603050405020304" pitchFamily="18" charset="-78"/>
            </a:endParaRPr>
          </a:p>
        </p:txBody>
      </p:sp>
    </p:spTree>
    <p:extLst>
      <p:ext uri="{BB962C8B-B14F-4D97-AF65-F5344CB8AC3E}">
        <p14:creationId xmlns:p14="http://schemas.microsoft.com/office/powerpoint/2010/main" val="30062742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99143"/>
            <a:ext cx="7453086" cy="6477000"/>
          </a:xfrm>
        </p:spPr>
        <p:txBody>
          <a:bodyPr>
            <a:noAutofit/>
          </a:bodyPr>
          <a:lstStyle/>
          <a:p>
            <a:pPr algn="r" rtl="1"/>
            <a:endParaRPr lang="en-US" sz="2400" b="1" dirty="0" smtClean="0">
              <a:solidFill>
                <a:schemeClr val="accent6"/>
              </a:solidFill>
              <a:effectLst>
                <a:outerShdw blurRad="38100" dist="38100" dir="2700000" algn="tl">
                  <a:srgbClr val="000000">
                    <a:alpha val="43137"/>
                  </a:srgbClr>
                </a:outerShdw>
              </a:effectLst>
              <a:latin typeface="Arial"/>
            </a:endParaRPr>
          </a:p>
          <a:p>
            <a:pPr algn="r" rtl="1"/>
            <a:endParaRPr lang="en-US" sz="2400" b="1" dirty="0">
              <a:solidFill>
                <a:schemeClr val="accent6"/>
              </a:solidFill>
              <a:effectLst>
                <a:outerShdw blurRad="38100" dist="38100" dir="2700000" algn="tl">
                  <a:srgbClr val="000000">
                    <a:alpha val="43137"/>
                  </a:srgbClr>
                </a:outerShdw>
              </a:effectLst>
              <a:latin typeface="Arial"/>
            </a:endParaRPr>
          </a:p>
          <a:p>
            <a:pPr algn="r" rtl="1"/>
            <a:r>
              <a:rPr lang="ar-EG" sz="3600" b="1" dirty="0" smtClean="0">
                <a:solidFill>
                  <a:schemeClr val="accent6"/>
                </a:solidFill>
                <a:effectLst>
                  <a:outerShdw blurRad="38100" dist="38100" dir="2700000" algn="tl">
                    <a:srgbClr val="000000">
                      <a:alpha val="43137"/>
                    </a:srgbClr>
                  </a:outerShdw>
                </a:effectLst>
                <a:latin typeface="Arial"/>
              </a:rPr>
              <a:t>* </a:t>
            </a:r>
            <a:r>
              <a:rPr lang="ar-EG" sz="3600" b="1" dirty="0" smtClean="0">
                <a:solidFill>
                  <a:schemeClr val="accent1"/>
                </a:solidFill>
                <a:effectLst>
                  <a:outerShdw blurRad="38100" dist="38100" dir="2700000" algn="tl">
                    <a:srgbClr val="000000">
                      <a:alpha val="43137"/>
                    </a:srgbClr>
                  </a:outerShdw>
                </a:effectLst>
                <a:latin typeface="Arial"/>
              </a:rPr>
              <a:t>الأجهزة والأدوات اللازمة للوحدة:</a:t>
            </a:r>
          </a:p>
          <a:p>
            <a:pPr algn="r" rtl="1"/>
            <a:r>
              <a:rPr lang="ar-EG" sz="2400" b="1" dirty="0" smtClean="0">
                <a:solidFill>
                  <a:srgbClr val="000000"/>
                </a:solidFill>
                <a:latin typeface="Arial"/>
              </a:rPr>
              <a:t>- عدد </a:t>
            </a:r>
            <a:r>
              <a:rPr lang="ar-EG" sz="2400" b="1" dirty="0">
                <a:solidFill>
                  <a:srgbClr val="000000"/>
                </a:solidFill>
                <a:latin typeface="Arial"/>
              </a:rPr>
              <a:t>3 حاسب آلي حديثة متصلة بالشبكة</a:t>
            </a:r>
            <a:r>
              <a:rPr lang="ar-EG" sz="2400" b="1" dirty="0" smtClean="0">
                <a:solidFill>
                  <a:srgbClr val="000000"/>
                </a:solidFill>
                <a:latin typeface="Arial"/>
              </a:rPr>
              <a:t>.</a:t>
            </a:r>
          </a:p>
          <a:p>
            <a:pPr algn="r" rtl="1"/>
            <a:r>
              <a:rPr lang="ar-EG" sz="2400" b="1" dirty="0" smtClean="0">
                <a:solidFill>
                  <a:srgbClr val="000000"/>
                </a:solidFill>
                <a:latin typeface="Arial"/>
              </a:rPr>
              <a:t>- عدد </a:t>
            </a:r>
            <a:r>
              <a:rPr lang="ar-EG" sz="2400" b="1" dirty="0">
                <a:solidFill>
                  <a:srgbClr val="000000"/>
                </a:solidFill>
                <a:latin typeface="Arial"/>
              </a:rPr>
              <a:t>1 جهاز تصحيح آلي لقراءة الوجهين.</a:t>
            </a:r>
          </a:p>
          <a:p>
            <a:pPr algn="r" rtl="1"/>
            <a:r>
              <a:rPr lang="ar-EG" sz="2400" b="1" dirty="0" smtClean="0">
                <a:solidFill>
                  <a:srgbClr val="000000"/>
                </a:solidFill>
                <a:latin typeface="Wingdings"/>
              </a:rPr>
              <a:t>- </a:t>
            </a:r>
            <a:r>
              <a:rPr lang="ar-EG" sz="2400" b="1" dirty="0" smtClean="0">
                <a:solidFill>
                  <a:srgbClr val="000000"/>
                </a:solidFill>
                <a:latin typeface="Arial"/>
              </a:rPr>
              <a:t>عدد </a:t>
            </a:r>
            <a:r>
              <a:rPr lang="ar-EG" sz="2400" b="1" dirty="0">
                <a:solidFill>
                  <a:srgbClr val="000000"/>
                </a:solidFill>
                <a:latin typeface="Arial"/>
              </a:rPr>
              <a:t>1 جهاز تصحيح آلي لقراءة وجه واحد</a:t>
            </a:r>
            <a:r>
              <a:rPr lang="ar-EG" sz="2400" b="1" dirty="0" smtClean="0">
                <a:solidFill>
                  <a:srgbClr val="000000"/>
                </a:solidFill>
                <a:latin typeface="Arial"/>
              </a:rPr>
              <a:t>.</a:t>
            </a:r>
          </a:p>
          <a:p>
            <a:pPr algn="r" rtl="1"/>
            <a:r>
              <a:rPr lang="ar-EG" sz="2400" b="1" dirty="0" smtClean="0">
                <a:solidFill>
                  <a:srgbClr val="000000"/>
                </a:solidFill>
                <a:latin typeface="Wingdings"/>
              </a:rPr>
              <a:t>- </a:t>
            </a:r>
            <a:r>
              <a:rPr lang="ar-EG" sz="2400" b="1" dirty="0" smtClean="0">
                <a:solidFill>
                  <a:srgbClr val="000000"/>
                </a:solidFill>
                <a:latin typeface="Arial"/>
              </a:rPr>
              <a:t>عدد </a:t>
            </a:r>
            <a:r>
              <a:rPr lang="ar-EG" sz="2400" b="1" dirty="0">
                <a:solidFill>
                  <a:srgbClr val="000000"/>
                </a:solidFill>
                <a:latin typeface="Arial"/>
              </a:rPr>
              <a:t>1 طابعة ألوان ليزر.</a:t>
            </a:r>
          </a:p>
          <a:p>
            <a:pPr algn="r" rtl="1"/>
            <a:r>
              <a:rPr lang="ar-EG" sz="2400" b="1" dirty="0" smtClean="0">
                <a:solidFill>
                  <a:srgbClr val="000000"/>
                </a:solidFill>
                <a:latin typeface="Wingdings"/>
              </a:rPr>
              <a:t>- </a:t>
            </a:r>
            <a:r>
              <a:rPr lang="ar-EG" sz="2400" b="1" dirty="0" smtClean="0">
                <a:solidFill>
                  <a:srgbClr val="000000"/>
                </a:solidFill>
                <a:latin typeface="Arial"/>
              </a:rPr>
              <a:t>عدد </a:t>
            </a:r>
            <a:r>
              <a:rPr lang="ar-EG" sz="2400" b="1" dirty="0">
                <a:solidFill>
                  <a:srgbClr val="000000"/>
                </a:solidFill>
                <a:latin typeface="Arial"/>
              </a:rPr>
              <a:t>1 آلة تصوير.</a:t>
            </a:r>
          </a:p>
          <a:p>
            <a:pPr algn="r" rtl="1"/>
            <a:r>
              <a:rPr lang="ar-EG" sz="2400" b="1" dirty="0" smtClean="0">
                <a:solidFill>
                  <a:srgbClr val="000000"/>
                </a:solidFill>
                <a:latin typeface="Wingdings"/>
              </a:rPr>
              <a:t>- </a:t>
            </a:r>
            <a:r>
              <a:rPr lang="ar-EG" sz="2400" b="1" dirty="0" smtClean="0">
                <a:solidFill>
                  <a:srgbClr val="000000"/>
                </a:solidFill>
                <a:latin typeface="Arial"/>
              </a:rPr>
              <a:t>عدد </a:t>
            </a:r>
            <a:r>
              <a:rPr lang="ar-EG" sz="2400" b="1" dirty="0">
                <a:solidFill>
                  <a:srgbClr val="000000"/>
                </a:solidFill>
                <a:latin typeface="Arial"/>
              </a:rPr>
              <a:t>1 سكانر.</a:t>
            </a:r>
          </a:p>
          <a:p>
            <a:pPr marL="285750" indent="-285750" algn="r" rtl="1">
              <a:buFontTx/>
              <a:buChar char="-"/>
            </a:pPr>
            <a:r>
              <a:rPr lang="ar-EG" sz="2800" b="1" dirty="0" smtClean="0">
                <a:solidFill>
                  <a:srgbClr val="000000"/>
                </a:solidFill>
                <a:latin typeface="Arial"/>
              </a:rPr>
              <a:t>برامج </a:t>
            </a:r>
            <a:r>
              <a:rPr lang="ar-EG" sz="2800" b="1" dirty="0">
                <a:solidFill>
                  <a:srgbClr val="000000"/>
                </a:solidFill>
                <a:latin typeface="Arial"/>
              </a:rPr>
              <a:t>إحصاء </a:t>
            </a:r>
            <a:r>
              <a:rPr lang="en-US" sz="2800" b="1" dirty="0">
                <a:solidFill>
                  <a:srgbClr val="000000"/>
                </a:solidFill>
                <a:latin typeface="Times New Roman"/>
                <a:cs typeface="Arial"/>
              </a:rPr>
              <a:t>SPSS - SAS </a:t>
            </a:r>
            <a:r>
              <a:rPr lang="en-US" sz="2800" b="1" dirty="0" smtClean="0">
                <a:solidFill>
                  <a:srgbClr val="000000"/>
                </a:solidFill>
                <a:latin typeface="Arial"/>
                <a:cs typeface="Arial"/>
              </a:rPr>
              <a:t>.</a:t>
            </a:r>
            <a:endParaRPr lang="ar-EG" sz="2800" b="1" dirty="0" smtClean="0">
              <a:solidFill>
                <a:srgbClr val="000000"/>
              </a:solidFill>
              <a:latin typeface="Arial"/>
              <a:cs typeface="Arial"/>
            </a:endParaRPr>
          </a:p>
          <a:p>
            <a:pPr algn="r" rtl="1"/>
            <a:endParaRPr lang="ar-EG" sz="2400" b="1" dirty="0" smtClean="0">
              <a:solidFill>
                <a:srgbClr val="000000"/>
              </a:solidFill>
              <a:latin typeface="Arial"/>
            </a:endParaRPr>
          </a:p>
        </p:txBody>
      </p:sp>
    </p:spTree>
    <p:extLst>
      <p:ext uri="{BB962C8B-B14F-4D97-AF65-F5344CB8AC3E}">
        <p14:creationId xmlns:p14="http://schemas.microsoft.com/office/powerpoint/2010/main" val="1247531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Organization Chart 1"/>
          <p:cNvGrpSpPr>
            <a:grpSpLocks/>
          </p:cNvGrpSpPr>
          <p:nvPr/>
        </p:nvGrpSpPr>
        <p:grpSpPr bwMode="auto">
          <a:xfrm>
            <a:off x="228600" y="1142999"/>
            <a:ext cx="8534540" cy="3990506"/>
            <a:chOff x="3413" y="3897"/>
            <a:chExt cx="24938" cy="1800"/>
          </a:xfrm>
        </p:grpSpPr>
        <p:sp>
          <p:nvSpPr>
            <p:cNvPr id="5" name="AutoShape 19"/>
            <p:cNvSpPr>
              <a:spLocks noChangeAspect="1" noChangeArrowheads="1" noTextEdit="1"/>
            </p:cNvSpPr>
            <p:nvPr/>
          </p:nvSpPr>
          <p:spPr bwMode="auto">
            <a:xfrm>
              <a:off x="3413" y="3897"/>
              <a:ext cx="23730" cy="1800"/>
            </a:xfrm>
            <a:prstGeom prst="rect">
              <a:avLst/>
            </a:prstGeom>
            <a:solidFill>
              <a:schemeClr val="bg1"/>
            </a:solidFill>
          </p:spPr>
          <p:txBody>
            <a:bodyPr vert="horz" wrap="square" lIns="91440" tIns="45720" rIns="91440" bIns="45720" numCol="1" anchor="t" anchorCtr="0" compatLnSpc="1">
              <a:prstTxWarp prst="textNoShape">
                <a:avLst/>
              </a:prstTxWarp>
            </a:bodyPr>
            <a:lstStyle/>
            <a:p>
              <a:endParaRPr lang="ar-SA"/>
            </a:p>
          </p:txBody>
        </p:sp>
        <p:sp>
          <p:nvSpPr>
            <p:cNvPr id="14" name="_s2058"/>
            <p:cNvSpPr>
              <a:spLocks noChangeArrowheads="1"/>
            </p:cNvSpPr>
            <p:nvPr/>
          </p:nvSpPr>
          <p:spPr bwMode="auto">
            <a:xfrm>
              <a:off x="11667" y="3998"/>
              <a:ext cx="9104" cy="672"/>
            </a:xfrm>
            <a:prstGeom prst="cube">
              <a:avLst>
                <a:gd name="adj" fmla="val 10764"/>
              </a:avLst>
            </a:prstGeom>
            <a:ln>
              <a:headEnd/>
              <a:tailEnd/>
            </a:ln>
          </p:spPr>
          <p:style>
            <a:lnRef idx="0">
              <a:schemeClr val="accent1"/>
            </a:lnRef>
            <a:fillRef idx="3">
              <a:schemeClr val="accent1"/>
            </a:fillRef>
            <a:effectRef idx="3">
              <a:schemeClr val="accent1"/>
            </a:effectRef>
            <a:fontRef idx="minor">
              <a:schemeClr val="lt1"/>
            </a:fontRef>
          </p:style>
          <p:txBody>
            <a:bodyPr vert="horz" wrap="square" lIns="0" tIns="0" rIns="0" bIns="0" numCol="1" anchor="ctr" anchorCtr="0" compatLnSpc="1">
              <a:prstTxWarp prst="textNoShape">
                <a:avLst/>
              </a:prstTxWarp>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altLang="ar-SA" sz="2800" b="0" i="0" u="none" strike="noStrike" cap="none" normalizeH="0" baseline="0" dirty="0" smtClean="0">
                  <a:ln>
                    <a:noFill/>
                  </a:ln>
                  <a:solidFill>
                    <a:schemeClr val="tx1"/>
                  </a:solidFill>
                  <a:effectLst/>
                  <a:latin typeface="Arial" pitchFamily="34" charset="0"/>
                  <a:ea typeface="Calibri" pitchFamily="34" charset="0"/>
                  <a:cs typeface="PT Bold Heading" pitchFamily="2" charset="-78"/>
                </a:rPr>
                <a:t>مشرف</a:t>
              </a:r>
              <a:r>
                <a:rPr kumimoji="0" lang="ar-EG" altLang="ar-SA" sz="2800" b="0" i="0" u="none" strike="noStrike" cap="none" normalizeH="0" baseline="0" dirty="0" smtClean="0">
                  <a:ln>
                    <a:noFill/>
                  </a:ln>
                  <a:solidFill>
                    <a:schemeClr val="tx1"/>
                  </a:solidFill>
                  <a:effectLst/>
                  <a:latin typeface="Arial" pitchFamily="34" charset="0"/>
                  <a:ea typeface="Calibri" pitchFamily="34" charset="0"/>
                  <a:cs typeface="PT Bold Heading" pitchFamily="2" charset="-78"/>
                </a:rPr>
                <a:t>ة </a:t>
              </a:r>
              <a:r>
                <a:rPr kumimoji="0" lang="ar-SA" altLang="ar-SA" sz="2800" b="0" i="0" u="none" strike="noStrike" cap="none" normalizeH="0" baseline="0" dirty="0" smtClean="0">
                  <a:ln>
                    <a:noFill/>
                  </a:ln>
                  <a:solidFill>
                    <a:schemeClr val="tx1"/>
                  </a:solidFill>
                  <a:effectLst/>
                  <a:latin typeface="Arial" pitchFamily="34" charset="0"/>
                  <a:ea typeface="Calibri" pitchFamily="34" charset="0"/>
                  <a:cs typeface="PT Bold Heading" pitchFamily="2" charset="-78"/>
                </a:rPr>
                <a:t> </a:t>
              </a:r>
              <a:r>
                <a:rPr kumimoji="0" lang="ar-EG" altLang="ar-SA" sz="2800" b="0" i="0" u="none" strike="noStrike" cap="none" normalizeH="0" baseline="0" dirty="0" smtClean="0">
                  <a:ln>
                    <a:noFill/>
                  </a:ln>
                  <a:solidFill>
                    <a:schemeClr val="tx1"/>
                  </a:solidFill>
                  <a:effectLst/>
                  <a:latin typeface="Arial" pitchFamily="34" charset="0"/>
                  <a:ea typeface="Calibri" pitchFamily="34" charset="0"/>
                  <a:cs typeface="PT Bold Heading" pitchFamily="2" charset="-78"/>
                </a:rPr>
                <a:t>وحدة القياس</a:t>
              </a:r>
              <a:endParaRPr kumimoji="0" lang="ar-SA" altLang="ar-SA" sz="4800" b="1" i="0" u="none" strike="noStrike" cap="none" normalizeH="0" baseline="0" dirty="0" smtClean="0">
                <a:ln>
                  <a:noFill/>
                </a:ln>
                <a:solidFill>
                  <a:schemeClr val="tx1"/>
                </a:solidFill>
                <a:effectLst/>
                <a:latin typeface="Arial" pitchFamily="34" charset="0"/>
                <a:cs typeface="Arial" pitchFamily="34" charset="0"/>
              </a:endParaRPr>
            </a:p>
          </p:txBody>
        </p:sp>
        <p:sp>
          <p:nvSpPr>
            <p:cNvPr id="15" name="_s2057"/>
            <p:cNvSpPr>
              <a:spLocks noChangeArrowheads="1"/>
            </p:cNvSpPr>
            <p:nvPr/>
          </p:nvSpPr>
          <p:spPr bwMode="auto">
            <a:xfrm>
              <a:off x="6976" y="4964"/>
              <a:ext cx="2817" cy="720"/>
            </a:xfrm>
            <a:prstGeom prst="cube">
              <a:avLst>
                <a:gd name="adj" fmla="val 10764"/>
              </a:avLst>
            </a:prstGeom>
            <a:ln>
              <a:headEnd/>
              <a:tailEnd/>
            </a:ln>
          </p:spPr>
          <p:style>
            <a:lnRef idx="1">
              <a:schemeClr val="accent1"/>
            </a:lnRef>
            <a:fillRef idx="3">
              <a:schemeClr val="accent1"/>
            </a:fillRef>
            <a:effectRef idx="2">
              <a:schemeClr val="accent1"/>
            </a:effectRef>
            <a:fontRef idx="minor">
              <a:schemeClr val="lt1"/>
            </a:fontRef>
          </p:style>
          <p:txBody>
            <a:bodyPr vert="horz" wrap="square" lIns="0" tIns="0" rIns="0" bIns="0" numCol="1" anchor="ctr" anchorCtr="0" compatLnSpc="1">
              <a:prstTxWarp prst="textNoShape">
                <a:avLst/>
              </a:prstTxWarp>
            </a:bodyPr>
            <a:lstStyle/>
            <a:p>
              <a:pPr lvl="0" algn="ctr" rtl="1" fontAlgn="base">
                <a:spcBef>
                  <a:spcPct val="0"/>
                </a:spcBef>
                <a:spcAft>
                  <a:spcPct val="0"/>
                </a:spcAft>
              </a:pPr>
              <a:endParaRPr lang="ar-EG" altLang="ar-SA" sz="1200" b="1" dirty="0" smtClean="0">
                <a:solidFill>
                  <a:schemeClr val="tx1"/>
                </a:solidFill>
                <a:latin typeface="Arial" pitchFamily="34" charset="0"/>
                <a:ea typeface="Calibri" pitchFamily="34" charset="0"/>
                <a:cs typeface="AL-Mateen" charset="-78"/>
              </a:endParaRPr>
            </a:p>
            <a:p>
              <a:pPr lvl="0" algn="ctr" rtl="1" fontAlgn="base">
                <a:spcBef>
                  <a:spcPct val="0"/>
                </a:spcBef>
                <a:spcAft>
                  <a:spcPct val="0"/>
                </a:spcAft>
              </a:pPr>
              <a:r>
                <a:rPr lang="ar-EG" altLang="ar-SA" sz="1200" b="1" dirty="0" smtClean="0">
                  <a:solidFill>
                    <a:schemeClr val="tx1"/>
                  </a:solidFill>
                  <a:latin typeface="Arial" pitchFamily="34" charset="0"/>
                  <a:ea typeface="Calibri" pitchFamily="34" charset="0"/>
                  <a:cs typeface="AL-Mateen" charset="-78"/>
                </a:rPr>
                <a:t>منسقة</a:t>
              </a:r>
              <a:endParaRPr lang="ar-EG" altLang="ar-SA" sz="1200" b="1" dirty="0" smtClean="0">
                <a:solidFill>
                  <a:srgbClr val="C00000"/>
                </a:solidFill>
                <a:latin typeface="Arial" pitchFamily="34" charset="0"/>
                <a:cs typeface="AL-Mateen"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قسم</a:t>
              </a:r>
              <a:endParaRPr kumimoji="0" lang="ar-JO" altLang="ar-S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 الحاسب الآلي</a:t>
              </a:r>
              <a:endParaRPr kumimoji="0" lang="ar-JO" altLang="ar-S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JO"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_s2056"/>
            <p:cNvSpPr>
              <a:spLocks noChangeArrowheads="1"/>
            </p:cNvSpPr>
            <p:nvPr/>
          </p:nvSpPr>
          <p:spPr bwMode="auto">
            <a:xfrm>
              <a:off x="19444" y="4964"/>
              <a:ext cx="2752" cy="720"/>
            </a:xfrm>
            <a:prstGeom prst="cube">
              <a:avLst>
                <a:gd name="adj" fmla="val 10764"/>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0" tIns="0" rIns="0" bIns="0" numCol="1" anchor="ctr" anchorCtr="0" compatLnSpc="1">
              <a:prstTxWarp prst="textNoShape">
                <a:avLst/>
              </a:prstTxWarp>
            </a:bodyPr>
            <a:lstStyle/>
            <a:p>
              <a:pPr lvl="0" algn="ctr" rtl="1" fontAlgn="base">
                <a:spcBef>
                  <a:spcPct val="0"/>
                </a:spcBef>
                <a:spcAft>
                  <a:spcPct val="0"/>
                </a:spcAft>
              </a:pPr>
              <a:r>
                <a:rPr lang="ar-EG" altLang="ar-SA" sz="1400" b="1" dirty="0">
                  <a:solidFill>
                    <a:schemeClr val="tx1"/>
                  </a:solidFill>
                  <a:latin typeface="Arial" pitchFamily="34" charset="0"/>
                  <a:ea typeface="Calibri" pitchFamily="34" charset="0"/>
                  <a:cs typeface="AL-Mateen" charset="-78"/>
                </a:rPr>
                <a:t>منسقة </a:t>
              </a:r>
              <a:endParaRPr kumimoji="0" lang="ar-JO" altLang="ar-SA"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400" b="1" i="0" u="none" strike="noStrike" cap="none" normalizeH="0" baseline="0" dirty="0" smtClean="0">
                  <a:ln>
                    <a:noFill/>
                  </a:ln>
                  <a:solidFill>
                    <a:schemeClr val="tx1"/>
                  </a:solidFill>
                  <a:effectLst/>
                  <a:latin typeface="Arial" pitchFamily="34" charset="0"/>
                  <a:ea typeface="Calibri" pitchFamily="34" charset="0"/>
                  <a:cs typeface="AL-Mateen" charset="-78"/>
                </a:rPr>
                <a:t>الاقتصاد</a:t>
              </a:r>
              <a:endParaRPr kumimoji="0" lang="ar-JO" altLang="ar-SA"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400" b="1" i="0" u="none" strike="noStrike" cap="none" normalizeH="0" baseline="0" dirty="0" smtClean="0">
                  <a:ln>
                    <a:noFill/>
                  </a:ln>
                  <a:solidFill>
                    <a:schemeClr val="tx1"/>
                  </a:solidFill>
                  <a:effectLst/>
                  <a:latin typeface="Arial" pitchFamily="34" charset="0"/>
                  <a:ea typeface="Calibri" pitchFamily="34" charset="0"/>
                  <a:cs typeface="AL-Mateen" charset="-78"/>
                </a:rPr>
                <a:t> المنزلي</a:t>
              </a:r>
              <a:endParaRPr kumimoji="0" lang="ar-JO" altLang="ar-SA"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_s2055"/>
            <p:cNvSpPr>
              <a:spLocks noChangeArrowheads="1"/>
            </p:cNvSpPr>
            <p:nvPr/>
          </p:nvSpPr>
          <p:spPr bwMode="auto">
            <a:xfrm>
              <a:off x="16327" y="4964"/>
              <a:ext cx="2804" cy="720"/>
            </a:xfrm>
            <a:prstGeom prst="cube">
              <a:avLst>
                <a:gd name="adj" fmla="val 10764"/>
              </a:avLst>
            </a:prstGeom>
            <a:ln>
              <a:headEnd/>
              <a:tailEnd/>
            </a:ln>
          </p:spPr>
          <p:style>
            <a:lnRef idx="1">
              <a:schemeClr val="accent1"/>
            </a:lnRef>
            <a:fillRef idx="3">
              <a:schemeClr val="accent1"/>
            </a:fillRef>
            <a:effectRef idx="2">
              <a:schemeClr val="accent1"/>
            </a:effectRef>
            <a:fontRef idx="minor">
              <a:schemeClr val="lt1"/>
            </a:fontRef>
          </p:style>
          <p:txBody>
            <a:bodyPr vert="horz" wrap="square" lIns="0" tIns="0" rIns="0" bIns="0" numCol="1" anchor="ctr" anchorCtr="0" compatLnSpc="1">
              <a:prstTxWarp prst="textNoShape">
                <a:avLst/>
              </a:prstTxWarp>
            </a:bodyPr>
            <a:lstStyle/>
            <a:p>
              <a:pPr lvl="0" algn="ctr" rtl="1" fontAlgn="base">
                <a:spcBef>
                  <a:spcPct val="0"/>
                </a:spcBef>
                <a:spcAft>
                  <a:spcPct val="0"/>
                </a:spcAft>
              </a:pPr>
              <a:r>
                <a:rPr lang="ar-EG" altLang="ar-SA" sz="1200" b="1" dirty="0" smtClean="0">
                  <a:solidFill>
                    <a:schemeClr val="tx1"/>
                  </a:solidFill>
                  <a:latin typeface="Arial" pitchFamily="34" charset="0"/>
                  <a:ea typeface="Calibri" pitchFamily="34" charset="0"/>
                  <a:cs typeface="AL-Mateen" charset="-78"/>
                </a:rPr>
                <a:t>منسق</a:t>
              </a:r>
              <a:endParaRPr lang="ar-EG" altLang="ar-SA" sz="1200" dirty="0">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قسم</a:t>
              </a:r>
              <a:endParaRPr kumimoji="0" lang="ar-JO" altLang="ar-SA"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 الرياضيات</a:t>
              </a:r>
              <a:endParaRPr kumimoji="0" lang="ar-JO" altLang="ar-S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_s2054"/>
            <p:cNvSpPr>
              <a:spLocks noChangeArrowheads="1"/>
            </p:cNvSpPr>
            <p:nvPr/>
          </p:nvSpPr>
          <p:spPr bwMode="auto">
            <a:xfrm>
              <a:off x="13104" y="4963"/>
              <a:ext cx="2937" cy="720"/>
            </a:xfrm>
            <a:prstGeom prst="cube">
              <a:avLst>
                <a:gd name="adj" fmla="val 10764"/>
              </a:avLst>
            </a:prstGeom>
            <a:ln>
              <a:headEnd/>
              <a:tailEnd/>
            </a:ln>
          </p:spPr>
          <p:style>
            <a:lnRef idx="1">
              <a:schemeClr val="accent1"/>
            </a:lnRef>
            <a:fillRef idx="3">
              <a:schemeClr val="accent1"/>
            </a:fillRef>
            <a:effectRef idx="2">
              <a:schemeClr val="accent1"/>
            </a:effectRef>
            <a:fontRef idx="minor">
              <a:schemeClr val="lt1"/>
            </a:fontRef>
          </p:style>
          <p:txBody>
            <a:bodyPr vert="horz" wrap="square" lIns="0" tIns="0" rIns="0" bIns="0" numCol="1" anchor="ctr" anchorCtr="0" compatLnSpc="1">
              <a:prstTxWarp prst="textNoShape">
                <a:avLst/>
              </a:prstTxWarp>
            </a:bodyPr>
            <a:lstStyle/>
            <a:p>
              <a:pPr lvl="0" algn="ctr" rtl="1" eaLnBrk="0" fontAlgn="base" hangingPunct="0">
                <a:spcBef>
                  <a:spcPct val="0"/>
                </a:spcBef>
                <a:spcAft>
                  <a:spcPct val="0"/>
                </a:spcAft>
              </a:pPr>
              <a:r>
                <a:rPr lang="ar-EG" altLang="ar-SA" sz="1200" b="1" dirty="0">
                  <a:solidFill>
                    <a:schemeClr val="tx1"/>
                  </a:solidFill>
                  <a:latin typeface="Arial" pitchFamily="34" charset="0"/>
                  <a:ea typeface="Calibri" pitchFamily="34" charset="0"/>
                  <a:cs typeface="AL-Mateen" charset="-78"/>
                </a:rPr>
                <a:t>منسقة</a:t>
              </a:r>
              <a:endParaRPr kumimoji="0" lang="ar-EG"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قسم</a:t>
              </a:r>
              <a:endParaRPr kumimoji="0" lang="ar-JO" altLang="ar-S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 الكيمياء</a:t>
              </a:r>
              <a:endParaRPr kumimoji="0" lang="ar-JO"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_s2053"/>
            <p:cNvSpPr>
              <a:spLocks noChangeArrowheads="1"/>
            </p:cNvSpPr>
            <p:nvPr/>
          </p:nvSpPr>
          <p:spPr bwMode="auto">
            <a:xfrm>
              <a:off x="9981" y="4963"/>
              <a:ext cx="2784" cy="720"/>
            </a:xfrm>
            <a:prstGeom prst="cube">
              <a:avLst>
                <a:gd name="adj" fmla="val 10764"/>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0" tIns="0" rIns="0" bIns="0" numCol="1" anchor="ctr" anchorCtr="0" compatLnSpc="1">
              <a:prstTxWarp prst="textNoShape">
                <a:avLst/>
              </a:prstTxWarp>
            </a:bodyPr>
            <a:lstStyle/>
            <a:p>
              <a:pPr lvl="0" algn="ctr" rtl="1" fontAlgn="base">
                <a:spcBef>
                  <a:spcPct val="0"/>
                </a:spcBef>
                <a:spcAft>
                  <a:spcPct val="0"/>
                </a:spcAft>
              </a:pPr>
              <a:r>
                <a:rPr lang="ar-EG" altLang="ar-SA" sz="1200" b="1" dirty="0">
                  <a:solidFill>
                    <a:schemeClr val="tx1"/>
                  </a:solidFill>
                  <a:latin typeface="Arial" pitchFamily="34" charset="0"/>
                  <a:ea typeface="Calibri" pitchFamily="34" charset="0"/>
                  <a:cs typeface="AL-Mateen" charset="-78"/>
                </a:rPr>
                <a:t>منسقة</a:t>
              </a:r>
              <a:endParaRPr kumimoji="0" lang="ar-JO" altLang="ar-SA"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قسم </a:t>
              </a:r>
              <a:endParaRPr kumimoji="0" lang="ar-JO" altLang="ar-SA"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الفيزياء</a:t>
              </a:r>
              <a:endParaRPr kumimoji="0" lang="ar-JO" altLang="ar-SA" sz="12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_s2052"/>
            <p:cNvSpPr>
              <a:spLocks noChangeArrowheads="1"/>
            </p:cNvSpPr>
            <p:nvPr/>
          </p:nvSpPr>
          <p:spPr bwMode="auto">
            <a:xfrm>
              <a:off x="22474" y="4964"/>
              <a:ext cx="2759" cy="720"/>
            </a:xfrm>
            <a:prstGeom prst="cube">
              <a:avLst>
                <a:gd name="adj" fmla="val 10764"/>
              </a:avLst>
            </a:prstGeom>
            <a:ln>
              <a:headEnd/>
              <a:tailEnd/>
            </a:ln>
          </p:spPr>
          <p:style>
            <a:lnRef idx="1">
              <a:schemeClr val="accent1"/>
            </a:lnRef>
            <a:fillRef idx="3">
              <a:schemeClr val="accent1"/>
            </a:fillRef>
            <a:effectRef idx="2">
              <a:schemeClr val="accent1"/>
            </a:effectRef>
            <a:fontRef idx="minor">
              <a:schemeClr val="lt1"/>
            </a:fontRef>
          </p:style>
          <p:txBody>
            <a:bodyPr vert="horz" wrap="square" lIns="0" tIns="0" rIns="0" bIns="0" numCol="1" anchor="ctr" anchorCtr="0" compatLnSpc="1">
              <a:prstTxWarp prst="textNoShape">
                <a:avLst/>
              </a:prstTxWarp>
            </a:bodyPr>
            <a:lstStyle/>
            <a:p>
              <a:pPr lvl="0" algn="ctr" rtl="1" eaLnBrk="0" fontAlgn="base" hangingPunct="0">
                <a:spcBef>
                  <a:spcPct val="0"/>
                </a:spcBef>
                <a:spcAft>
                  <a:spcPct val="0"/>
                </a:spcAft>
              </a:pPr>
              <a:r>
                <a:rPr lang="ar-EG" altLang="ar-SA" sz="1200" b="1" dirty="0">
                  <a:solidFill>
                    <a:schemeClr val="tx1"/>
                  </a:solidFill>
                  <a:latin typeface="Arial" pitchFamily="34" charset="0"/>
                  <a:ea typeface="Calibri" pitchFamily="34" charset="0"/>
                  <a:cs typeface="AL-Mateen" charset="-78"/>
                </a:rPr>
                <a:t>منسقة</a:t>
              </a:r>
              <a:endParaRPr lang="ar-SA" altLang="ar-SA" sz="1200" b="1" dirty="0" smtClean="0">
                <a:latin typeface="Arial" pitchFamily="34" charset="0"/>
                <a:ea typeface="Calibri" pitchFamily="34" charset="0"/>
                <a:cs typeface="AL-Mateen"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قسم</a:t>
              </a:r>
              <a:r>
                <a:rPr kumimoji="0" lang="ar-EG"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 </a:t>
              </a: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اللغة</a:t>
              </a:r>
              <a:endParaRPr kumimoji="0" lang="ar-JO" altLang="ar-S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العربية</a:t>
              </a:r>
              <a:endParaRPr kumimoji="0" lang="ar-JO"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_s2051"/>
            <p:cNvSpPr>
              <a:spLocks noChangeArrowheads="1"/>
            </p:cNvSpPr>
            <p:nvPr/>
          </p:nvSpPr>
          <p:spPr bwMode="auto">
            <a:xfrm>
              <a:off x="3805" y="4965"/>
              <a:ext cx="2974" cy="719"/>
            </a:xfrm>
            <a:prstGeom prst="cube">
              <a:avLst>
                <a:gd name="adj" fmla="val 10764"/>
              </a:avLst>
            </a:prstGeom>
            <a:ln>
              <a:headEnd/>
              <a:tailEnd/>
            </a:ln>
            <a:effectLst>
              <a:outerShdw blurRad="40000" dist="20000" dir="5400000" rotWithShape="0">
                <a:srgbClr val="000000">
                  <a:alpha val="38000"/>
                </a:srgbClr>
              </a:outerShdw>
              <a:reflection blurRad="6350" stA="50000" endA="300" endPos="55000" dir="5400000" sy="-100000" algn="bl" rotWithShape="0"/>
            </a:effectLst>
          </p:spPr>
          <p:style>
            <a:lnRef idx="1">
              <a:schemeClr val="accent6"/>
            </a:lnRef>
            <a:fillRef idx="2">
              <a:schemeClr val="accent6"/>
            </a:fillRef>
            <a:effectRef idx="1">
              <a:schemeClr val="accent6"/>
            </a:effectRef>
            <a:fontRef idx="minor">
              <a:schemeClr val="dk1"/>
            </a:fontRef>
          </p:style>
          <p:txBody>
            <a:bodyPr vert="horz" wrap="square" lIns="0" tIns="0" rIns="0" bIns="0" numCol="1" anchor="ctr" anchorCtr="0" compatLnSpc="1">
              <a:prstTxWarp prst="textNoShape">
                <a:avLst/>
              </a:prstTxWarp>
            </a:bodyPr>
            <a:lstStyle/>
            <a:p>
              <a:pPr lvl="0" algn="ctr" rtl="1" fontAlgn="base">
                <a:spcBef>
                  <a:spcPct val="0"/>
                </a:spcBef>
                <a:spcAft>
                  <a:spcPct val="0"/>
                </a:spcAft>
              </a:pPr>
              <a:r>
                <a:rPr lang="ar-EG" altLang="ar-SA" sz="1400" b="1" dirty="0">
                  <a:solidFill>
                    <a:schemeClr val="tx1"/>
                  </a:solidFill>
                  <a:latin typeface="Arial" pitchFamily="34" charset="0"/>
                  <a:ea typeface="Calibri" pitchFamily="34" charset="0"/>
                  <a:cs typeface="AL-Mateen" charset="-78"/>
                </a:rPr>
                <a:t>منسقة</a:t>
              </a:r>
              <a:endParaRPr lang="ar-JO" altLang="ar-SA" sz="1400" b="1" dirty="0">
                <a:solidFill>
                  <a:srgbClr val="FF0000"/>
                </a:solidFill>
                <a:effectLst>
                  <a:outerShdw blurRad="38100" dist="38100" dir="2700000" algn="tl">
                    <a:srgbClr val="000000">
                      <a:alpha val="43137"/>
                    </a:srgbClr>
                  </a:outerShdw>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قسم</a:t>
              </a:r>
              <a:endParaRPr kumimoji="0" lang="ar-JO" altLang="ar-S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 اللغة الإنجليزية</a:t>
              </a:r>
              <a:endParaRPr kumimoji="0" lang="ar-JO" alt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_s2050"/>
            <p:cNvSpPr>
              <a:spLocks noChangeArrowheads="1"/>
            </p:cNvSpPr>
            <p:nvPr/>
          </p:nvSpPr>
          <p:spPr bwMode="auto">
            <a:xfrm>
              <a:off x="25599" y="4964"/>
              <a:ext cx="2752" cy="720"/>
            </a:xfrm>
            <a:prstGeom prst="cube">
              <a:avLst>
                <a:gd name="adj" fmla="val 10764"/>
              </a:avLst>
            </a:prstGeom>
            <a:ln>
              <a:headEnd/>
              <a:tailEnd/>
            </a:ln>
            <a:effectLst>
              <a:outerShdw blurRad="40000" dist="20000" dir="5400000" rotWithShape="0">
                <a:srgbClr val="000000">
                  <a:alpha val="38000"/>
                </a:srgbClr>
              </a:outerShdw>
              <a:reflection blurRad="6350" stA="50000" endA="300" endPos="55000" dir="5400000" sy="-100000" algn="bl" rotWithShape="0"/>
            </a:effectLst>
          </p:spPr>
          <p:style>
            <a:lnRef idx="1">
              <a:schemeClr val="accent6"/>
            </a:lnRef>
            <a:fillRef idx="2">
              <a:schemeClr val="accent6"/>
            </a:fillRef>
            <a:effectRef idx="1">
              <a:schemeClr val="accent6"/>
            </a:effectRef>
            <a:fontRef idx="minor">
              <a:schemeClr val="dk1"/>
            </a:fontRef>
          </p:style>
          <p:txBody>
            <a:bodyPr vert="horz" wrap="square" lIns="0" tIns="0" rIns="0" bIns="0" numCol="1" anchor="ctr" anchorCtr="0" compatLnSpc="1">
              <a:prstTxWarp prst="textNoShape">
                <a:avLst/>
              </a:prstTxWarp>
            </a:bodyPr>
            <a:lstStyle/>
            <a:p>
              <a:pPr marL="0" marR="0" lvl="0" indent="0" algn="ctr" defTabSz="914400" rtl="1" eaLnBrk="0" fontAlgn="base" latinLnBrk="0" hangingPunct="0">
                <a:lnSpc>
                  <a:spcPct val="100000"/>
                </a:lnSpc>
                <a:spcBef>
                  <a:spcPct val="0"/>
                </a:spcBef>
                <a:spcAft>
                  <a:spcPct val="0"/>
                </a:spcAft>
                <a:buClrTx/>
                <a:buSzTx/>
                <a:buFontTx/>
                <a:buNone/>
                <a:tabLst/>
              </a:pPr>
              <a:endParaRPr kumimoji="0" lang="ar-EG"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EG"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منسقة </a:t>
              </a: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قسم </a:t>
              </a:r>
              <a:endParaRPr kumimoji="0" lang="ar-JO" altLang="ar-S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الدراسات</a:t>
              </a:r>
              <a:r>
                <a:rPr kumimoji="0" lang="ar-EG"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 </a:t>
              </a: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 </a:t>
              </a:r>
              <a:r>
                <a:rPr kumimoji="0" lang="ar-JO" altLang="ar-SA" sz="1200" b="1" i="0" u="none" strike="noStrike" cap="none" normalizeH="0" baseline="0" dirty="0" smtClean="0">
                  <a:ln>
                    <a:noFill/>
                  </a:ln>
                  <a:solidFill>
                    <a:schemeClr val="tx1"/>
                  </a:solidFill>
                  <a:effectLst/>
                  <a:latin typeface="Arial" pitchFamily="34" charset="0"/>
                  <a:ea typeface="Calibri" pitchFamily="34" charset="0"/>
                  <a:cs typeface="AL-Mateen" charset="-78"/>
                </a:rPr>
                <a:t>اسلامية</a:t>
              </a:r>
              <a:endParaRPr kumimoji="0" lang="ar-JO" altLang="ar-SA"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JO" altLang="ar-SA" sz="1800" b="0" i="0" u="none" strike="noStrike" cap="none" normalizeH="0" baseline="0" dirty="0" smtClean="0">
                <a:ln>
                  <a:noFill/>
                </a:ln>
                <a:solidFill>
                  <a:schemeClr val="tx1"/>
                </a:solidFill>
                <a:effectLst/>
                <a:latin typeface="Arial" pitchFamily="34" charset="0"/>
                <a:cs typeface="Arial" pitchFamily="34" charset="0"/>
              </a:endParaRPr>
            </a:p>
          </p:txBody>
        </p:sp>
      </p:grpSp>
      <p:cxnSp>
        <p:nvCxnSpPr>
          <p:cNvPr id="66" name="Straight Connector 65"/>
          <p:cNvCxnSpPr/>
          <p:nvPr/>
        </p:nvCxnSpPr>
        <p:spPr>
          <a:xfrm>
            <a:off x="4550284" y="2856700"/>
            <a:ext cx="0" cy="281552"/>
          </a:xfrm>
          <a:prstGeom prst="line">
            <a:avLst/>
          </a:prstGeom>
        </p:spPr>
        <p:style>
          <a:lnRef idx="3">
            <a:schemeClr val="accent6"/>
          </a:lnRef>
          <a:fillRef idx="0">
            <a:schemeClr val="accent6"/>
          </a:fillRef>
          <a:effectRef idx="2">
            <a:schemeClr val="accent6"/>
          </a:effectRef>
          <a:fontRef idx="minor">
            <a:schemeClr val="tx1"/>
          </a:fontRef>
        </p:style>
      </p:cxnSp>
      <p:cxnSp>
        <p:nvCxnSpPr>
          <p:cNvPr id="70" name="Straight Connector 69"/>
          <p:cNvCxnSpPr>
            <a:stCxn id="5" idx="1"/>
          </p:cNvCxnSpPr>
          <p:nvPr/>
        </p:nvCxnSpPr>
        <p:spPr>
          <a:xfrm flipV="1">
            <a:off x="228600" y="3124200"/>
            <a:ext cx="8763000" cy="14052"/>
          </a:xfrm>
          <a:prstGeom prst="line">
            <a:avLst/>
          </a:prstGeom>
        </p:spPr>
        <p:style>
          <a:lnRef idx="3">
            <a:schemeClr val="accent6"/>
          </a:lnRef>
          <a:fillRef idx="0">
            <a:schemeClr val="accent6"/>
          </a:fillRef>
          <a:effectRef idx="2">
            <a:schemeClr val="accent6"/>
          </a:effectRef>
          <a:fontRef idx="minor">
            <a:schemeClr val="tx1"/>
          </a:fontRef>
        </p:style>
      </p:cxnSp>
      <p:cxnSp>
        <p:nvCxnSpPr>
          <p:cNvPr id="72" name="Straight Connector 71"/>
          <p:cNvCxnSpPr/>
          <p:nvPr/>
        </p:nvCxnSpPr>
        <p:spPr>
          <a:xfrm>
            <a:off x="228600" y="3124200"/>
            <a:ext cx="0" cy="914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76" name="Straight Connector 75"/>
          <p:cNvCxnSpPr/>
          <p:nvPr/>
        </p:nvCxnSpPr>
        <p:spPr>
          <a:xfrm>
            <a:off x="8991600" y="3124200"/>
            <a:ext cx="0" cy="914400"/>
          </a:xfrm>
          <a:prstGeom prst="line">
            <a:avLst/>
          </a:prstGeom>
        </p:spPr>
        <p:style>
          <a:lnRef idx="3">
            <a:schemeClr val="accent6"/>
          </a:lnRef>
          <a:fillRef idx="0">
            <a:schemeClr val="accent6"/>
          </a:fillRef>
          <a:effectRef idx="2">
            <a:schemeClr val="accent6"/>
          </a:effectRef>
          <a:fontRef idx="minor">
            <a:schemeClr val="tx1"/>
          </a:fontRef>
        </p:style>
      </p:cxnSp>
      <p:cxnSp>
        <p:nvCxnSpPr>
          <p:cNvPr id="85" name="Straight Connector 84"/>
          <p:cNvCxnSpPr/>
          <p:nvPr/>
        </p:nvCxnSpPr>
        <p:spPr>
          <a:xfrm>
            <a:off x="871650" y="3124200"/>
            <a:ext cx="0" cy="382065"/>
          </a:xfrm>
          <a:prstGeom prst="line">
            <a:avLst/>
          </a:prstGeom>
        </p:spPr>
        <p:style>
          <a:lnRef idx="3">
            <a:schemeClr val="accent6"/>
          </a:lnRef>
          <a:fillRef idx="0">
            <a:schemeClr val="accent6"/>
          </a:fillRef>
          <a:effectRef idx="2">
            <a:schemeClr val="accent6"/>
          </a:effectRef>
          <a:fontRef idx="minor">
            <a:schemeClr val="tx1"/>
          </a:fontRef>
        </p:style>
      </p:cxnSp>
      <p:cxnSp>
        <p:nvCxnSpPr>
          <p:cNvPr id="86" name="Straight Connector 85"/>
          <p:cNvCxnSpPr/>
          <p:nvPr/>
        </p:nvCxnSpPr>
        <p:spPr>
          <a:xfrm>
            <a:off x="1981200" y="3124200"/>
            <a:ext cx="0" cy="382065"/>
          </a:xfrm>
          <a:prstGeom prst="line">
            <a:avLst/>
          </a:prstGeom>
        </p:spPr>
        <p:style>
          <a:lnRef idx="3">
            <a:schemeClr val="accent6"/>
          </a:lnRef>
          <a:fillRef idx="0">
            <a:schemeClr val="accent6"/>
          </a:fillRef>
          <a:effectRef idx="2">
            <a:schemeClr val="accent6"/>
          </a:effectRef>
          <a:fontRef idx="minor">
            <a:schemeClr val="tx1"/>
          </a:fontRef>
        </p:style>
      </p:cxnSp>
      <p:cxnSp>
        <p:nvCxnSpPr>
          <p:cNvPr id="87" name="Straight Connector 86"/>
          <p:cNvCxnSpPr/>
          <p:nvPr/>
        </p:nvCxnSpPr>
        <p:spPr>
          <a:xfrm>
            <a:off x="2971800" y="3124200"/>
            <a:ext cx="0" cy="382065"/>
          </a:xfrm>
          <a:prstGeom prst="line">
            <a:avLst/>
          </a:prstGeom>
        </p:spPr>
        <p:style>
          <a:lnRef idx="3">
            <a:schemeClr val="accent6"/>
          </a:lnRef>
          <a:fillRef idx="0">
            <a:schemeClr val="accent6"/>
          </a:fillRef>
          <a:effectRef idx="2">
            <a:schemeClr val="accent6"/>
          </a:effectRef>
          <a:fontRef idx="minor">
            <a:schemeClr val="tx1"/>
          </a:fontRef>
        </p:style>
      </p:cxnSp>
      <p:cxnSp>
        <p:nvCxnSpPr>
          <p:cNvPr id="88" name="Straight Connector 87"/>
          <p:cNvCxnSpPr/>
          <p:nvPr/>
        </p:nvCxnSpPr>
        <p:spPr>
          <a:xfrm>
            <a:off x="4038600" y="3124200"/>
            <a:ext cx="0" cy="382065"/>
          </a:xfrm>
          <a:prstGeom prst="line">
            <a:avLst/>
          </a:prstGeom>
        </p:spPr>
        <p:style>
          <a:lnRef idx="3">
            <a:schemeClr val="accent6"/>
          </a:lnRef>
          <a:fillRef idx="0">
            <a:schemeClr val="accent6"/>
          </a:fillRef>
          <a:effectRef idx="2">
            <a:schemeClr val="accent6"/>
          </a:effectRef>
          <a:fontRef idx="minor">
            <a:schemeClr val="tx1"/>
          </a:fontRef>
        </p:style>
      </p:cxnSp>
      <p:cxnSp>
        <p:nvCxnSpPr>
          <p:cNvPr id="89" name="Straight Connector 88"/>
          <p:cNvCxnSpPr/>
          <p:nvPr/>
        </p:nvCxnSpPr>
        <p:spPr>
          <a:xfrm>
            <a:off x="5105400" y="3124200"/>
            <a:ext cx="0" cy="382065"/>
          </a:xfrm>
          <a:prstGeom prst="line">
            <a:avLst/>
          </a:prstGeom>
        </p:spPr>
        <p:style>
          <a:lnRef idx="3">
            <a:schemeClr val="accent6"/>
          </a:lnRef>
          <a:fillRef idx="0">
            <a:schemeClr val="accent6"/>
          </a:fillRef>
          <a:effectRef idx="2">
            <a:schemeClr val="accent6"/>
          </a:effectRef>
          <a:fontRef idx="minor">
            <a:schemeClr val="tx1"/>
          </a:fontRef>
        </p:style>
      </p:cxnSp>
      <p:cxnSp>
        <p:nvCxnSpPr>
          <p:cNvPr id="90" name="Straight Connector 89"/>
          <p:cNvCxnSpPr/>
          <p:nvPr/>
        </p:nvCxnSpPr>
        <p:spPr>
          <a:xfrm>
            <a:off x="6172200" y="3124200"/>
            <a:ext cx="0" cy="382065"/>
          </a:xfrm>
          <a:prstGeom prst="line">
            <a:avLst/>
          </a:prstGeom>
        </p:spPr>
        <p:style>
          <a:lnRef idx="3">
            <a:schemeClr val="accent6"/>
          </a:lnRef>
          <a:fillRef idx="0">
            <a:schemeClr val="accent6"/>
          </a:fillRef>
          <a:effectRef idx="2">
            <a:schemeClr val="accent6"/>
          </a:effectRef>
          <a:fontRef idx="minor">
            <a:schemeClr val="tx1"/>
          </a:fontRef>
        </p:style>
      </p:cxnSp>
      <p:cxnSp>
        <p:nvCxnSpPr>
          <p:cNvPr id="91" name="Straight Connector 90"/>
          <p:cNvCxnSpPr/>
          <p:nvPr/>
        </p:nvCxnSpPr>
        <p:spPr>
          <a:xfrm>
            <a:off x="7239000" y="3123135"/>
            <a:ext cx="0" cy="382065"/>
          </a:xfrm>
          <a:prstGeom prst="line">
            <a:avLst/>
          </a:prstGeom>
        </p:spPr>
        <p:style>
          <a:lnRef idx="3">
            <a:schemeClr val="accent6"/>
          </a:lnRef>
          <a:fillRef idx="0">
            <a:schemeClr val="accent6"/>
          </a:fillRef>
          <a:effectRef idx="2">
            <a:schemeClr val="accent6"/>
          </a:effectRef>
          <a:fontRef idx="minor">
            <a:schemeClr val="tx1"/>
          </a:fontRef>
        </p:style>
      </p:cxnSp>
      <p:cxnSp>
        <p:nvCxnSpPr>
          <p:cNvPr id="92" name="Straight Connector 91"/>
          <p:cNvCxnSpPr/>
          <p:nvPr/>
        </p:nvCxnSpPr>
        <p:spPr>
          <a:xfrm>
            <a:off x="8305800" y="3124200"/>
            <a:ext cx="0" cy="382065"/>
          </a:xfrm>
          <a:prstGeom prst="line">
            <a:avLst/>
          </a:prstGeom>
        </p:spPr>
        <p:style>
          <a:lnRef idx="3">
            <a:schemeClr val="accent6"/>
          </a:lnRef>
          <a:fillRef idx="0">
            <a:schemeClr val="accent6"/>
          </a:fillRef>
          <a:effectRef idx="2">
            <a:schemeClr val="accent6"/>
          </a:effectRef>
          <a:fontRef idx="minor">
            <a:schemeClr val="tx1"/>
          </a:fontRef>
        </p:style>
      </p:cxnSp>
      <p:cxnSp>
        <p:nvCxnSpPr>
          <p:cNvPr id="94" name="Straight Connector 93"/>
          <p:cNvCxnSpPr/>
          <p:nvPr/>
        </p:nvCxnSpPr>
        <p:spPr>
          <a:xfrm>
            <a:off x="228600" y="4038600"/>
            <a:ext cx="134154" cy="0"/>
          </a:xfrm>
          <a:prstGeom prst="line">
            <a:avLst/>
          </a:prstGeom>
        </p:spPr>
        <p:style>
          <a:lnRef idx="3">
            <a:schemeClr val="accent6"/>
          </a:lnRef>
          <a:fillRef idx="0">
            <a:schemeClr val="accent6"/>
          </a:fillRef>
          <a:effectRef idx="2">
            <a:schemeClr val="accent6"/>
          </a:effectRef>
          <a:fontRef idx="minor">
            <a:schemeClr val="tx1"/>
          </a:fontRef>
        </p:style>
      </p:cxnSp>
      <p:cxnSp>
        <p:nvCxnSpPr>
          <p:cNvPr id="95" name="Straight Connector 94"/>
          <p:cNvCxnSpPr/>
          <p:nvPr/>
        </p:nvCxnSpPr>
        <p:spPr>
          <a:xfrm>
            <a:off x="8763140" y="4038600"/>
            <a:ext cx="228460" cy="0"/>
          </a:xfrm>
          <a:prstGeom prst="line">
            <a:avLst/>
          </a:prstGeom>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8285882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229600" cy="5791200"/>
          </a:xfrm>
        </p:spPr>
        <p:txBody>
          <a:bodyPr>
            <a:normAutofit fontScale="92500"/>
          </a:bodyPr>
          <a:lstStyle/>
          <a:p>
            <a:pPr algn="r" rtl="1"/>
            <a:r>
              <a:rPr lang="ar-EG" sz="3600" b="1" u="sng" dirty="0" smtClean="0">
                <a:latin typeface="Arial"/>
              </a:rPr>
              <a:t> </a:t>
            </a:r>
            <a:r>
              <a:rPr lang="ar-EG" sz="3600" b="1" u="sng" dirty="0" smtClean="0">
                <a:solidFill>
                  <a:schemeClr val="accent1"/>
                </a:solidFill>
                <a:latin typeface="Arial"/>
              </a:rPr>
              <a:t>استبيان</a:t>
            </a:r>
            <a:r>
              <a:rPr lang="en-US" sz="3600" b="1" u="sng" dirty="0" smtClean="0">
                <a:solidFill>
                  <a:schemeClr val="accent1"/>
                </a:solidFill>
                <a:latin typeface="Arial"/>
              </a:rPr>
              <a:t> </a:t>
            </a:r>
            <a:r>
              <a:rPr lang="ar-EG" sz="3600" b="1" u="sng" dirty="0" smtClean="0">
                <a:solidFill>
                  <a:schemeClr val="accent1"/>
                </a:solidFill>
                <a:latin typeface="Arial"/>
              </a:rPr>
              <a:t>قياسات </a:t>
            </a:r>
            <a:r>
              <a:rPr lang="ar-EG" sz="3600" b="1" u="sng" dirty="0">
                <a:solidFill>
                  <a:schemeClr val="accent1"/>
                </a:solidFill>
                <a:latin typeface="Arial"/>
              </a:rPr>
              <a:t>الأداء المخطط :</a:t>
            </a:r>
            <a:endParaRPr lang="en-US" sz="3600" b="1" u="sng" dirty="0">
              <a:solidFill>
                <a:schemeClr val="accent1"/>
              </a:solidFill>
              <a:latin typeface="Arial"/>
              <a:cs typeface="Arial"/>
            </a:endParaRPr>
          </a:p>
          <a:p>
            <a:pPr marL="285750" indent="-285750" algn="r" rtl="1">
              <a:buFontTx/>
              <a:buChar char="-"/>
            </a:pPr>
            <a:r>
              <a:rPr lang="ar-EG" sz="3000" dirty="0">
                <a:solidFill>
                  <a:srgbClr val="000000"/>
                </a:solidFill>
                <a:effectLst>
                  <a:outerShdw blurRad="38100" dist="38100" dir="2700000" algn="tl">
                    <a:srgbClr val="000000">
                      <a:alpha val="43137"/>
                    </a:srgbClr>
                  </a:outerShdw>
                </a:effectLst>
                <a:latin typeface="Arial"/>
              </a:rPr>
              <a:t>سوف يتم الاعتماد بصفة أساسية علي ما توصلت إليه الهيئة الوطنية للاعتماد (</a:t>
            </a:r>
            <a:r>
              <a:rPr lang="en-US" sz="3000" dirty="0">
                <a:solidFill>
                  <a:srgbClr val="000000"/>
                </a:solidFill>
                <a:effectLst>
                  <a:outerShdw blurRad="38100" dist="38100" dir="2700000" algn="tl">
                    <a:srgbClr val="000000">
                      <a:alpha val="43137"/>
                    </a:srgbClr>
                  </a:outerShdw>
                </a:effectLst>
                <a:latin typeface="Times New Roman"/>
                <a:cs typeface="Arial"/>
              </a:rPr>
              <a:t>NCAAA </a:t>
            </a:r>
            <a:r>
              <a:rPr lang="ar-EG" sz="3000" dirty="0">
                <a:solidFill>
                  <a:srgbClr val="000000"/>
                </a:solidFill>
                <a:effectLst>
                  <a:outerShdw blurRad="38100" dist="38100" dir="2700000" algn="tl">
                    <a:srgbClr val="000000">
                      <a:alpha val="43137"/>
                    </a:srgbClr>
                  </a:outerShdw>
                </a:effectLst>
                <a:latin typeface="Times New Roman"/>
              </a:rPr>
              <a:t>) </a:t>
            </a:r>
            <a:r>
              <a:rPr lang="ar-EG" sz="3000" dirty="0">
                <a:solidFill>
                  <a:srgbClr val="000000"/>
                </a:solidFill>
                <a:effectLst>
                  <a:outerShdw blurRad="38100" dist="38100" dir="2700000" algn="tl">
                    <a:srgbClr val="000000">
                      <a:alpha val="43137"/>
                    </a:srgbClr>
                  </a:outerShdw>
                </a:effectLst>
                <a:latin typeface="Arial"/>
              </a:rPr>
              <a:t>في تقييم الأداء ،والمتوقع تطبيق ما يلي :</a:t>
            </a:r>
            <a:endParaRPr lang="ar-EG" sz="3000" dirty="0">
              <a:effectLst>
                <a:outerShdw blurRad="38100" dist="38100" dir="2700000" algn="tl">
                  <a:srgbClr val="000000">
                    <a:alpha val="43137"/>
                  </a:srgbClr>
                </a:outerShdw>
              </a:effectLst>
              <a:latin typeface="Arial"/>
            </a:endParaRPr>
          </a:p>
          <a:p>
            <a:pPr marL="0" indent="0" algn="r" rtl="1">
              <a:buNone/>
            </a:pPr>
            <a:r>
              <a:rPr lang="ar-EG" sz="3600" dirty="0">
                <a:solidFill>
                  <a:srgbClr val="000000"/>
                </a:solidFill>
                <a:latin typeface="Arial"/>
              </a:rPr>
              <a:t>- </a:t>
            </a:r>
            <a:r>
              <a:rPr lang="ar-EG" b="1" dirty="0">
                <a:solidFill>
                  <a:srgbClr val="000000"/>
                </a:solidFill>
                <a:latin typeface="Arial"/>
              </a:rPr>
              <a:t>تقييم الطلاب لأداء أستاذ المقرر.</a:t>
            </a:r>
          </a:p>
          <a:p>
            <a:pPr marL="0" indent="0" algn="r" rtl="1">
              <a:buNone/>
            </a:pPr>
            <a:r>
              <a:rPr lang="ar-EG" b="1" dirty="0">
                <a:solidFill>
                  <a:srgbClr val="000000"/>
                </a:solidFill>
                <a:latin typeface="Arial"/>
              </a:rPr>
              <a:t>- تقييم الطالب للمقرر الدراسي.</a:t>
            </a:r>
          </a:p>
          <a:p>
            <a:pPr marL="0" indent="0" algn="r" rtl="1">
              <a:buNone/>
            </a:pPr>
            <a:r>
              <a:rPr lang="ar-EG" b="1" dirty="0">
                <a:solidFill>
                  <a:srgbClr val="000000"/>
                </a:solidFill>
                <a:latin typeface="Arial"/>
              </a:rPr>
              <a:t>- تقييم الطالب للبرنامج الدراسي.</a:t>
            </a:r>
          </a:p>
          <a:p>
            <a:pPr marL="0" indent="0" algn="r" rtl="1">
              <a:buNone/>
            </a:pPr>
            <a:r>
              <a:rPr lang="ar-EG" b="1" dirty="0">
                <a:solidFill>
                  <a:srgbClr val="000000"/>
                </a:solidFill>
                <a:latin typeface="Arial"/>
              </a:rPr>
              <a:t>- تقييم الطالب لخبرته بالكلية.</a:t>
            </a:r>
          </a:p>
          <a:p>
            <a:pPr marL="0" indent="0" algn="r" rtl="1">
              <a:buNone/>
            </a:pPr>
            <a:r>
              <a:rPr lang="ar-EG" b="1" dirty="0">
                <a:solidFill>
                  <a:srgbClr val="000000"/>
                </a:solidFill>
                <a:latin typeface="Arial"/>
              </a:rPr>
              <a:t>- تقييم الخريج للكلية.</a:t>
            </a:r>
          </a:p>
          <a:p>
            <a:pPr marL="0" indent="0" algn="r" rtl="1">
              <a:buNone/>
            </a:pPr>
            <a:r>
              <a:rPr lang="ar-EG" b="1" dirty="0">
                <a:solidFill>
                  <a:srgbClr val="000000"/>
                </a:solidFill>
                <a:latin typeface="Arial"/>
              </a:rPr>
              <a:t>- تقييم جهات التوظيف أرباب العمل( للخريج).</a:t>
            </a:r>
          </a:p>
          <a:p>
            <a:pPr marL="0" indent="0" algn="r" rtl="1">
              <a:buNone/>
            </a:pPr>
            <a:r>
              <a:rPr lang="ar-EG" b="1" dirty="0">
                <a:solidFill>
                  <a:srgbClr val="000000"/>
                </a:solidFill>
                <a:latin typeface="Arial"/>
              </a:rPr>
              <a:t>- تقييم عضو هيئة التدريس للأداء المؤسسي بالكلية.</a:t>
            </a:r>
          </a:p>
          <a:p>
            <a:pPr marL="0" indent="0" algn="r" rtl="1">
              <a:buNone/>
            </a:pPr>
            <a:r>
              <a:rPr lang="ar-EG" b="1" dirty="0">
                <a:solidFill>
                  <a:srgbClr val="000000"/>
                </a:solidFill>
                <a:latin typeface="Arial"/>
              </a:rPr>
              <a:t>- تقييم عضو هيئة التدريس لقاعات المحاضرات.</a:t>
            </a:r>
          </a:p>
          <a:p>
            <a:pPr marL="0" indent="0" algn="r" rtl="1">
              <a:buNone/>
            </a:pPr>
            <a:r>
              <a:rPr lang="ar-EG" b="1" dirty="0">
                <a:solidFill>
                  <a:srgbClr val="000000"/>
                </a:solidFill>
                <a:latin typeface="Arial"/>
              </a:rPr>
              <a:t>- تقييم عضو هيئة التدريس للمعامل.</a:t>
            </a:r>
          </a:p>
          <a:p>
            <a:pPr marL="0" indent="0" algn="r" rtl="1">
              <a:buNone/>
            </a:pPr>
            <a:r>
              <a:rPr lang="ar-EG" b="1" dirty="0">
                <a:solidFill>
                  <a:srgbClr val="000000"/>
                </a:solidFill>
                <a:latin typeface="Arial"/>
              </a:rPr>
              <a:t>- تقييم الدورات التدريبية.</a:t>
            </a:r>
            <a:endParaRPr lang="en-US" dirty="0"/>
          </a:p>
        </p:txBody>
      </p:sp>
    </p:spTree>
    <p:extLst>
      <p:ext uri="{BB962C8B-B14F-4D97-AF65-F5344CB8AC3E}">
        <p14:creationId xmlns:p14="http://schemas.microsoft.com/office/powerpoint/2010/main" val="4031129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C:\Users\mostafa\Downloads\untitled.png"/>
          <p:cNvPicPr>
            <a:picLocks noChangeAspect="1" noChangeArrowheads="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colorTemperature colorTemp="88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219200" y="2362200"/>
            <a:ext cx="6618748" cy="21226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743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457200" y="1371600"/>
            <a:ext cx="7620000" cy="4191000"/>
          </a:xfrm>
          <a:prstGeom prst="rect">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rtl="1"/>
            <a:r>
              <a:rPr lang="ar-EG" sz="2800" b="0" i="0" u="none" strike="noStrike" baseline="0" dirty="0" smtClean="0">
                <a:solidFill>
                  <a:schemeClr val="tx1"/>
                </a:solidFill>
                <a:latin typeface="Andalus" pitchFamily="18" charset="-78"/>
                <a:cs typeface="Andalus" pitchFamily="18" charset="-78"/>
              </a:rPr>
              <a:t>تعلموا العلم فإن تعلمه لله خشية، وطلبه عبادة، ودراسته</a:t>
            </a:r>
          </a:p>
          <a:p>
            <a:pPr algn="ctr" rtl="1"/>
            <a:r>
              <a:rPr lang="ar-EG" sz="2800" b="0" i="0" u="none" strike="noStrike" baseline="0" dirty="0" smtClean="0">
                <a:solidFill>
                  <a:schemeClr val="tx1"/>
                </a:solidFill>
                <a:latin typeface="Andalus" pitchFamily="18" charset="-78"/>
                <a:cs typeface="Andalus" pitchFamily="18" charset="-78"/>
              </a:rPr>
              <a:t>تسبيح، والبحث عنه جهاد، وتعليمه من لا يعلمه صدقة،</a:t>
            </a:r>
          </a:p>
          <a:p>
            <a:pPr algn="ctr" rtl="1"/>
            <a:r>
              <a:rPr lang="ar-EG" sz="2800" b="0" i="0" u="none" strike="noStrike" baseline="0" dirty="0" smtClean="0">
                <a:solidFill>
                  <a:schemeClr val="tx1"/>
                </a:solidFill>
                <a:latin typeface="Andalus" pitchFamily="18" charset="-78"/>
                <a:cs typeface="Andalus" pitchFamily="18" charset="-78"/>
              </a:rPr>
              <a:t>وبذله إلى أهله قربة</a:t>
            </a:r>
          </a:p>
          <a:p>
            <a:pPr algn="ctr" rtl="1"/>
            <a:endParaRPr lang="ar-EG" sz="2800" b="0" i="0" u="none" strike="noStrike" baseline="0" dirty="0" smtClean="0">
              <a:solidFill>
                <a:schemeClr val="tx1"/>
              </a:solidFill>
              <a:latin typeface="ae_AlBattar"/>
            </a:endParaRPr>
          </a:p>
          <a:p>
            <a:pPr algn="ctr" rtl="1"/>
            <a:r>
              <a:rPr lang="ar-EG" sz="2800" b="1" i="0" u="none" strike="noStrike" baseline="0" dirty="0" smtClean="0">
                <a:solidFill>
                  <a:schemeClr val="tx1"/>
                </a:solidFill>
                <a:latin typeface="AXtManalBold"/>
              </a:rPr>
              <a:t>(الصحابي الجليل معاذ بن جبل رضي الله عنه)</a:t>
            </a:r>
            <a:endParaRPr lang="ar-SA" sz="2800" b="1" dirty="0" smtClean="0">
              <a:solidFill>
                <a:schemeClr val="tx1"/>
              </a:solidFill>
              <a:latin typeface="Verdana"/>
              <a:cs typeface="PT Bold Heading" panose="02010400000000000000" pitchFamily="2" charset="-78"/>
            </a:endParaRPr>
          </a:p>
          <a:p>
            <a:pPr algn="ctr"/>
            <a:endParaRPr lang="en-US" sz="2800" dirty="0"/>
          </a:p>
        </p:txBody>
      </p:sp>
    </p:spTree>
    <p:extLst>
      <p:ext uri="{BB962C8B-B14F-4D97-AF65-F5344CB8AC3E}">
        <p14:creationId xmlns:p14="http://schemas.microsoft.com/office/powerpoint/2010/main" val="2429563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8458200" cy="5762171"/>
          </a:xfrm>
        </p:spPr>
        <p:txBody>
          <a:bodyPr>
            <a:noAutofit/>
          </a:bodyPr>
          <a:lstStyle/>
          <a:p>
            <a:pPr marL="0" indent="0" algn="r">
              <a:buNone/>
            </a:pPr>
            <a:r>
              <a:rPr lang="ar-EG" sz="2400" b="1" dirty="0">
                <a:solidFill>
                  <a:schemeClr val="accent1"/>
                </a:solidFill>
              </a:rPr>
              <a:t>كلمة سعادة العميد</a:t>
            </a:r>
            <a:r>
              <a:rPr lang="ar-EG" sz="2400" b="1" dirty="0"/>
              <a:t>:</a:t>
            </a:r>
          </a:p>
          <a:p>
            <a:pPr marL="0" indent="0" algn="r" rtl="1">
              <a:buNone/>
            </a:pPr>
            <a:r>
              <a:rPr lang="ar-EG" sz="2000" b="1" dirty="0" smtClean="0"/>
              <a:t>الحمد </a:t>
            </a:r>
            <a:r>
              <a:rPr lang="ar-EG" sz="2000" b="1" dirty="0"/>
              <a:t>لله رب العالمين، والصلاة والسلام على أشرف الخلق وسيد المرسلين، وعلى أصحابه </a:t>
            </a:r>
            <a:r>
              <a:rPr lang="ar-EG" sz="2000" b="1" dirty="0" smtClean="0"/>
              <a:t>والتابعين</a:t>
            </a:r>
            <a:r>
              <a:rPr lang="ar-EG" sz="2000" b="1" dirty="0"/>
              <a:t>، وبعد،،،،</a:t>
            </a:r>
          </a:p>
          <a:p>
            <a:pPr marL="0" indent="0" algn="r">
              <a:buNone/>
            </a:pPr>
            <a:endParaRPr lang="ar-EG" sz="2000" b="1" dirty="0" smtClean="0"/>
          </a:p>
          <a:p>
            <a:pPr algn="r" rtl="1"/>
            <a:r>
              <a:rPr lang="ar-EG" sz="2000" b="1" dirty="0" smtClean="0"/>
              <a:t>تُعَدُّ </a:t>
            </a:r>
            <a:r>
              <a:rPr lang="ar-EG" sz="2000" b="1" dirty="0"/>
              <a:t>كلية التربية بمحافظة الزلفي من الكليات الركينة في جامعة المجمعة، من حيث عدد الطلاب والطالبات ومن حيث قدم التأسيس ، وتعمل الكلية في ظل متطلبات المجتمع وظروفه واحتياجاته التربوية؛ وفق رؤية الجامعة ورسالتها، وتمشياً مع ما حددته الهيئات والمنظمات الوطنية والعالمية من  الكفايات المهنية التي يجب توافرها في البرامج الأكاديمية لضمان جودة مخرجاتها ، وفي ظل التوجهات التربوية والتعليمية الحديثة ،  وتناغماً مع المستجدات العلمية والعملية في شتى المجالات، وفي مجال إعداد المعلم والمعلمة ، ومع ما يتناسب مع متطلبات سوق العمل والممارسة المهنية </a:t>
            </a:r>
            <a:r>
              <a:rPr lang="ar-EG" sz="2000" b="1" dirty="0" smtClean="0"/>
              <a:t>.</a:t>
            </a:r>
            <a:endParaRPr lang="ar-EG" sz="2000" dirty="0"/>
          </a:p>
          <a:p>
            <a:pPr algn="r" rtl="1"/>
            <a:r>
              <a:rPr lang="ar-EG" sz="2000" b="1" dirty="0" smtClean="0"/>
              <a:t>وإن </a:t>
            </a:r>
            <a:r>
              <a:rPr lang="ar-EG" sz="2000" b="1" dirty="0"/>
              <a:t>الكلية بكافة مكونها البشرية والمادية مسخرة لخدمة الطالب والطالبة؛ لذا فإن الفرصة مهيأة أمام الجميع لينهلوا من علم أساتذتهم، وليستلهموا مما فيها من إمكانات وتجهيزات ليطوروا مهاراتهم العلمية والذهنية، ويشاركوا في تقديم الرؤى والأفكار بكل ثقة واقتدار؛ لتكون للجميع قدم ثابتة في ميدان التربية والتعليم .سائلين الله للجميع التوفيق والسداد.</a:t>
            </a:r>
            <a:endParaRPr lang="ar-EG" sz="2000" dirty="0"/>
          </a:p>
          <a:p>
            <a:pPr algn="r"/>
            <a:endParaRPr lang="en-US" sz="2000" dirty="0">
              <a:latin typeface="Tahoma"/>
            </a:endParaRPr>
          </a:p>
        </p:txBody>
      </p:sp>
    </p:spTree>
    <p:extLst>
      <p:ext uri="{BB962C8B-B14F-4D97-AF65-F5344CB8AC3E}">
        <p14:creationId xmlns:p14="http://schemas.microsoft.com/office/powerpoint/2010/main" val="4129973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762000"/>
            <a:ext cx="8153400" cy="5562600"/>
          </a:xfrm>
        </p:spPr>
        <p:txBody>
          <a:bodyPr>
            <a:normAutofit/>
          </a:bodyPr>
          <a:lstStyle/>
          <a:p>
            <a:pPr lvl="0" algn="r" rtl="1"/>
            <a:r>
              <a:rPr lang="ar-EG" sz="2000" b="1" dirty="0">
                <a:solidFill>
                  <a:schemeClr val="tx1"/>
                </a:solidFill>
              </a:rPr>
              <a:t>وتعد وحدة القياس والتقويم وحدة مهمة في الكلية تسعى إلى تطوير أساليب تقويم الطلاب بما يسهم فى تحقيق العدالة والرفع من كفاءة المخرجات التعليمية المستهدفة </a:t>
            </a:r>
          </a:p>
          <a:p>
            <a:pPr lvl="0" algn="r" rtl="1"/>
            <a:r>
              <a:rPr lang="ar-EG" sz="2000" b="1" dirty="0">
                <a:solidFill>
                  <a:schemeClr val="tx1"/>
                </a:solidFill>
              </a:rPr>
              <a:t>ومنذ انطلاق هذه الوحدة وهي تعمل بكل جد لتطوير العمل في موضوع القياس والتقويم  وفق أسس أكاديمية و إدارية رصينة .</a:t>
            </a:r>
          </a:p>
          <a:p>
            <a:pPr lvl="0" algn="r" rtl="1"/>
            <a:r>
              <a:rPr lang="ar-EG" sz="2000" b="1" dirty="0">
                <a:solidFill>
                  <a:schemeClr val="tx1"/>
                </a:solidFill>
              </a:rPr>
              <a:t>وإن الدور الرائد الذي تقوم به جامعة المجمعة ممثلة في كلية التربية بالزلفى تضع على عاتقها مسئولية كبيرة في تنمية وتطوير العملية التعليمية، لذلك كان لابد من مواكبة التقدم العلمي والتفاعل الإيجابي مع التطورات العلمية على الصعيدين المحلي، والعالمي، والعمل على تقديم خدمات التربوية التي تسهم في تطوير التربويين، وتزويدهم بكل ماهو جديد في مجالاتهم المختلفة ، والكلية إذ تسير بهذه الخطوات لتعتمد في ذلك على الله تعالى أولاً ثم التخطيط المنسجم مع خطط وإستراتجيات الجامعة ، إن هذه الطموحات التي نسعى لتحقيقها تحتاج الى تظافر الجهود والعمل الدؤوب ليبقى هذا الصرح العلمي رافداً ينهل منه المجتمع.</a:t>
            </a:r>
          </a:p>
          <a:p>
            <a:pPr marL="342900" lvl="0" indent="-342900" algn="r" rtl="1">
              <a:buFont typeface="Arial" pitchFamily="34" charset="0"/>
              <a:buChar char="•"/>
            </a:pPr>
            <a:endParaRPr lang="ar-EG" sz="2000" b="1" dirty="0">
              <a:solidFill>
                <a:schemeClr val="tx1"/>
              </a:solidFill>
            </a:endParaRPr>
          </a:p>
          <a:p>
            <a:pPr rtl="1"/>
            <a:r>
              <a:rPr lang="ar-EG" sz="2000" b="1" dirty="0" smtClean="0">
                <a:solidFill>
                  <a:schemeClr val="tx1"/>
                </a:solidFill>
                <a:latin typeface="arial"/>
              </a:rPr>
              <a:t>                                                                                 عميد </a:t>
            </a:r>
            <a:r>
              <a:rPr lang="ar-EG" sz="2000" b="1" dirty="0">
                <a:solidFill>
                  <a:schemeClr val="tx1"/>
                </a:solidFill>
                <a:latin typeface="arial"/>
              </a:rPr>
              <a:t>كلية التربية بالزلفي</a:t>
            </a:r>
            <a:endParaRPr lang="ar-EG" sz="2000" dirty="0">
              <a:solidFill>
                <a:schemeClr val="tx1"/>
              </a:solidFill>
            </a:endParaRPr>
          </a:p>
          <a:p>
            <a:pPr rtl="1"/>
            <a:r>
              <a:rPr lang="ar-EG" sz="2000" b="1" dirty="0" smtClean="0">
                <a:solidFill>
                  <a:schemeClr val="tx1"/>
                </a:solidFill>
                <a:latin typeface="arial"/>
              </a:rPr>
              <a:t>                                                                                 د.عبدالله </a:t>
            </a:r>
            <a:r>
              <a:rPr lang="ar-EG" sz="2000" b="1" dirty="0">
                <a:solidFill>
                  <a:schemeClr val="tx1"/>
                </a:solidFill>
                <a:latin typeface="arial"/>
              </a:rPr>
              <a:t>بن خليفة السويكت</a:t>
            </a:r>
            <a:endParaRPr lang="ar-EG" sz="2000" dirty="0">
              <a:solidFill>
                <a:schemeClr val="tx1"/>
              </a:solidFill>
            </a:endParaRPr>
          </a:p>
          <a:p>
            <a:pPr lvl="0" algn="l" rtl="1"/>
            <a:endParaRPr lang="en-US" sz="2400" dirty="0">
              <a:solidFill>
                <a:schemeClr val="tx1"/>
              </a:solidFill>
            </a:endParaRPr>
          </a:p>
        </p:txBody>
      </p:sp>
    </p:spTree>
    <p:extLst>
      <p:ext uri="{BB962C8B-B14F-4D97-AF65-F5344CB8AC3E}">
        <p14:creationId xmlns:p14="http://schemas.microsoft.com/office/powerpoint/2010/main" val="2701310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772400" cy="6096000"/>
          </a:xfrm>
        </p:spPr>
        <p:txBody>
          <a:bodyPr>
            <a:noAutofit/>
          </a:bodyPr>
          <a:lstStyle/>
          <a:p>
            <a:pPr lvl="0" algn="r" rtl="1"/>
            <a:r>
              <a:rPr lang="ar-EG" sz="2000" b="1" dirty="0">
                <a:solidFill>
                  <a:schemeClr val="accent1"/>
                </a:solidFill>
                <a:latin typeface="+mn-lt"/>
                <a:ea typeface="+mn-ea"/>
                <a:cs typeface="+mn-cs"/>
              </a:rPr>
              <a:t>كلمة سعادة وكيل الكلية للشؤون التعليمية:</a:t>
            </a:r>
            <a:r>
              <a:rPr lang="ar-EG" sz="2000" b="1" dirty="0">
                <a:solidFill>
                  <a:schemeClr val="tx1">
                    <a:lumMod val="95000"/>
                    <a:lumOff val="5000"/>
                  </a:schemeClr>
                </a:solidFill>
                <a:latin typeface="+mn-lt"/>
                <a:ea typeface="+mn-ea"/>
                <a:cs typeface="+mn-cs"/>
              </a:rPr>
              <a:t/>
            </a:r>
            <a:br>
              <a:rPr lang="ar-EG" sz="2000" b="1" dirty="0">
                <a:solidFill>
                  <a:schemeClr val="tx1">
                    <a:lumMod val="95000"/>
                    <a:lumOff val="5000"/>
                  </a:schemeClr>
                </a:solidFill>
                <a:latin typeface="+mn-lt"/>
                <a:ea typeface="+mn-ea"/>
                <a:cs typeface="+mn-cs"/>
              </a:rPr>
            </a:br>
            <a:r>
              <a:rPr lang="ar-EG" sz="2000" b="1" dirty="0">
                <a:solidFill>
                  <a:schemeClr val="tx1">
                    <a:lumMod val="95000"/>
                    <a:lumOff val="5000"/>
                  </a:schemeClr>
                </a:solidFill>
                <a:latin typeface="+mn-lt"/>
                <a:ea typeface="+mn-ea"/>
                <a:cs typeface="+mn-cs"/>
              </a:rPr>
              <a:t> الحمد لله الذي يرفع الذين آمنوا والذين أوتوا العلم درجات. والصلاة والسلام على نبينا الكريم الذي أمرنا بالتعلم المستمر من المهد إلى اللحد..</a:t>
            </a:r>
            <a:br>
              <a:rPr lang="ar-EG" sz="2000" b="1" dirty="0">
                <a:solidFill>
                  <a:schemeClr val="tx1">
                    <a:lumMod val="95000"/>
                    <a:lumOff val="5000"/>
                  </a:schemeClr>
                </a:solidFill>
                <a:latin typeface="+mn-lt"/>
                <a:ea typeface="+mn-ea"/>
                <a:cs typeface="+mn-cs"/>
              </a:rPr>
            </a:br>
            <a:r>
              <a:rPr lang="ar-EG" sz="2000" b="1" dirty="0">
                <a:solidFill>
                  <a:schemeClr val="tx1">
                    <a:lumMod val="95000"/>
                    <a:lumOff val="5000"/>
                  </a:schemeClr>
                </a:solidFill>
                <a:latin typeface="+mn-lt"/>
                <a:ea typeface="+mn-ea"/>
                <a:cs typeface="+mn-cs"/>
              </a:rPr>
              <a:t> وبعد،</a:t>
            </a:r>
            <a:br>
              <a:rPr lang="ar-EG" sz="2000" b="1" dirty="0">
                <a:solidFill>
                  <a:schemeClr val="tx1">
                    <a:lumMod val="95000"/>
                    <a:lumOff val="5000"/>
                  </a:schemeClr>
                </a:solidFill>
                <a:latin typeface="+mn-lt"/>
                <a:ea typeface="+mn-ea"/>
                <a:cs typeface="+mn-cs"/>
              </a:rPr>
            </a:br>
            <a:r>
              <a:rPr lang="ar-EG" sz="2000" b="1" dirty="0">
                <a:solidFill>
                  <a:schemeClr val="tx1">
                    <a:lumMod val="95000"/>
                    <a:lumOff val="5000"/>
                  </a:schemeClr>
                </a:solidFill>
                <a:latin typeface="+mn-lt"/>
                <a:ea typeface="+mn-ea"/>
                <a:cs typeface="+mn-cs"/>
              </a:rPr>
              <a:t>         لقد جاء ميدان القياس النفسى والتربوى عموما من أجل تنظيم العمليات والبرامج التربوية ونواتجها والابقاء على نظام للمراقبة بالجامعة وتوفير قاعدة للمعلومات من أجل بناء استراتيجيات وسياسات الخاصة بعملية التعلم والتعليم وتوفير أدوات ومؤشرات لأغراض المتابعة طويلة وقصيرة الأمد، وذلك لضبط الجودة ومراقبة أداء القائمين على تنفيذ البرامج التربوية، إضافة الى المساعدة على تلبية الحاجات التعليمية والتعلمية الخاصة بمجتمع الطلاب فى المؤسسة التربوية.فالقياس والتقويم التربوى عموما يسهم فى المساعدة على الاجابة على السؤاليين التالين:</a:t>
            </a:r>
            <a:br>
              <a:rPr lang="ar-EG" sz="2000" b="1" dirty="0">
                <a:solidFill>
                  <a:schemeClr val="tx1">
                    <a:lumMod val="95000"/>
                    <a:lumOff val="5000"/>
                  </a:schemeClr>
                </a:solidFill>
                <a:latin typeface="+mn-lt"/>
                <a:ea typeface="+mn-ea"/>
                <a:cs typeface="+mn-cs"/>
              </a:rPr>
            </a:br>
            <a:r>
              <a:rPr lang="ar-EG" sz="2000" b="1" dirty="0">
                <a:solidFill>
                  <a:schemeClr val="tx1">
                    <a:lumMod val="95000"/>
                    <a:lumOff val="5000"/>
                  </a:schemeClr>
                </a:solidFill>
                <a:latin typeface="+mn-lt"/>
                <a:ea typeface="+mn-ea"/>
                <a:cs typeface="+mn-cs"/>
              </a:rPr>
              <a:t>ما درجة جودة تعلم الطلاب؟</a:t>
            </a:r>
            <a:br>
              <a:rPr lang="ar-EG" sz="2000" b="1" dirty="0">
                <a:solidFill>
                  <a:schemeClr val="tx1">
                    <a:lumMod val="95000"/>
                    <a:lumOff val="5000"/>
                  </a:schemeClr>
                </a:solidFill>
                <a:latin typeface="+mn-lt"/>
                <a:ea typeface="+mn-ea"/>
                <a:cs typeface="+mn-cs"/>
              </a:rPr>
            </a:br>
            <a:r>
              <a:rPr lang="ar-EG" sz="2000" b="1" dirty="0">
                <a:solidFill>
                  <a:schemeClr val="tx1">
                    <a:lumMod val="95000"/>
                    <a:lumOff val="5000"/>
                  </a:schemeClr>
                </a:solidFill>
                <a:latin typeface="+mn-lt"/>
                <a:ea typeface="+mn-ea"/>
                <a:cs typeface="+mn-cs"/>
              </a:rPr>
              <a:t>وماهى فاعلية التعلم أو التدريس التى يمارسها القائمين على العملية التربوية؟</a:t>
            </a:r>
            <a:br>
              <a:rPr lang="ar-EG" sz="2000" b="1" dirty="0">
                <a:solidFill>
                  <a:schemeClr val="tx1">
                    <a:lumMod val="95000"/>
                    <a:lumOff val="5000"/>
                  </a:schemeClr>
                </a:solidFill>
                <a:latin typeface="+mn-lt"/>
                <a:ea typeface="+mn-ea"/>
                <a:cs typeface="+mn-cs"/>
              </a:rPr>
            </a:br>
            <a:r>
              <a:rPr lang="ar-EG" sz="2000" b="1" dirty="0">
                <a:solidFill>
                  <a:schemeClr val="tx1">
                    <a:lumMod val="95000"/>
                    <a:lumOff val="5000"/>
                  </a:schemeClr>
                </a:solidFill>
                <a:latin typeface="+mn-lt"/>
                <a:ea typeface="+mn-ea"/>
                <a:cs typeface="+mn-cs"/>
              </a:rPr>
              <a:t/>
            </a:r>
            <a:br>
              <a:rPr lang="ar-EG" sz="2000" b="1" dirty="0">
                <a:solidFill>
                  <a:schemeClr val="tx1">
                    <a:lumMod val="95000"/>
                    <a:lumOff val="5000"/>
                  </a:schemeClr>
                </a:solidFill>
                <a:latin typeface="+mn-lt"/>
                <a:ea typeface="+mn-ea"/>
                <a:cs typeface="+mn-cs"/>
              </a:rPr>
            </a:br>
            <a:r>
              <a:rPr lang="ar-EG" sz="2000" b="1" dirty="0">
                <a:solidFill>
                  <a:schemeClr val="tx1">
                    <a:lumMod val="95000"/>
                    <a:lumOff val="5000"/>
                  </a:schemeClr>
                </a:solidFill>
                <a:latin typeface="+mn-lt"/>
                <a:ea typeface="+mn-ea"/>
                <a:cs typeface="+mn-cs"/>
              </a:rPr>
              <a:t>                                                                   </a:t>
            </a:r>
            <a:r>
              <a:rPr lang="en-US" sz="2000" b="1" dirty="0" smtClean="0">
                <a:solidFill>
                  <a:schemeClr val="tx1">
                    <a:lumMod val="95000"/>
                    <a:lumOff val="5000"/>
                  </a:schemeClr>
                </a:solidFill>
                <a:latin typeface="+mn-lt"/>
                <a:ea typeface="+mn-ea"/>
                <a:cs typeface="+mn-cs"/>
              </a:rPr>
              <a:t>                          </a:t>
            </a:r>
            <a:r>
              <a:rPr lang="ar-EG" sz="2000" b="1" dirty="0" smtClean="0">
                <a:solidFill>
                  <a:schemeClr val="tx1">
                    <a:lumMod val="95000"/>
                    <a:lumOff val="5000"/>
                  </a:schemeClr>
                </a:solidFill>
                <a:latin typeface="+mn-lt"/>
                <a:ea typeface="+mn-ea"/>
                <a:cs typeface="+mn-cs"/>
              </a:rPr>
              <a:t>  </a:t>
            </a:r>
            <a:r>
              <a:rPr lang="ar-EG" sz="2000" b="1" dirty="0">
                <a:solidFill>
                  <a:schemeClr val="tx1">
                    <a:lumMod val="95000"/>
                    <a:lumOff val="5000"/>
                  </a:schemeClr>
                </a:solidFill>
                <a:latin typeface="+mn-lt"/>
                <a:ea typeface="+mn-ea"/>
                <a:cs typeface="+mn-cs"/>
              </a:rPr>
              <a:t>وكيل الكلية للشؤون التعليمية</a:t>
            </a:r>
            <a:br>
              <a:rPr lang="ar-EG" sz="2000" b="1" dirty="0">
                <a:solidFill>
                  <a:schemeClr val="tx1">
                    <a:lumMod val="95000"/>
                    <a:lumOff val="5000"/>
                  </a:schemeClr>
                </a:solidFill>
                <a:latin typeface="+mn-lt"/>
                <a:ea typeface="+mn-ea"/>
                <a:cs typeface="+mn-cs"/>
              </a:rPr>
            </a:br>
            <a:r>
              <a:rPr lang="ar-EG" sz="2000" b="1" dirty="0">
                <a:solidFill>
                  <a:schemeClr val="tx1">
                    <a:lumMod val="95000"/>
                    <a:lumOff val="5000"/>
                  </a:schemeClr>
                </a:solidFill>
                <a:latin typeface="+mn-lt"/>
                <a:ea typeface="+mn-ea"/>
                <a:cs typeface="+mn-cs"/>
              </a:rPr>
              <a:t>                                                        </a:t>
            </a:r>
            <a:r>
              <a:rPr lang="ar-EG" sz="2000" b="1" dirty="0" smtClean="0">
                <a:solidFill>
                  <a:schemeClr val="tx1">
                    <a:lumMod val="95000"/>
                    <a:lumOff val="5000"/>
                  </a:schemeClr>
                </a:solidFill>
                <a:latin typeface="+mn-lt"/>
                <a:ea typeface="+mn-ea"/>
                <a:cs typeface="+mn-cs"/>
              </a:rPr>
              <a:t>                 </a:t>
            </a:r>
            <a:r>
              <a:rPr lang="en-US" sz="2000" b="1" dirty="0" smtClean="0">
                <a:solidFill>
                  <a:schemeClr val="tx1">
                    <a:lumMod val="95000"/>
                    <a:lumOff val="5000"/>
                  </a:schemeClr>
                </a:solidFill>
                <a:latin typeface="+mn-lt"/>
                <a:ea typeface="+mn-ea"/>
                <a:cs typeface="+mn-cs"/>
              </a:rPr>
              <a:t>                       </a:t>
            </a:r>
            <a:r>
              <a:rPr lang="ar-EG" sz="2000" b="1" dirty="0" smtClean="0">
                <a:solidFill>
                  <a:schemeClr val="tx1">
                    <a:lumMod val="95000"/>
                    <a:lumOff val="5000"/>
                  </a:schemeClr>
                </a:solidFill>
                <a:latin typeface="+mn-lt"/>
                <a:ea typeface="+mn-ea"/>
                <a:cs typeface="+mn-cs"/>
              </a:rPr>
              <a:t> </a:t>
            </a:r>
            <a:r>
              <a:rPr lang="ar-EG" sz="2000" b="1" dirty="0">
                <a:solidFill>
                  <a:schemeClr val="tx1">
                    <a:lumMod val="95000"/>
                    <a:lumOff val="5000"/>
                  </a:schemeClr>
                </a:solidFill>
                <a:latin typeface="+mn-lt"/>
                <a:ea typeface="+mn-ea"/>
                <a:cs typeface="+mn-cs"/>
              </a:rPr>
              <a:t>د.ظافر بن مصلح القرني</a:t>
            </a:r>
            <a:endParaRPr lang="en-US" sz="2000" b="1" dirty="0">
              <a:solidFill>
                <a:schemeClr val="tx1">
                  <a:lumMod val="95000"/>
                  <a:lumOff val="5000"/>
                </a:schemeClr>
              </a:solidFill>
              <a:latin typeface="+mn-lt"/>
              <a:ea typeface="+mn-ea"/>
              <a:cs typeface="+mn-cs"/>
            </a:endParaRPr>
          </a:p>
        </p:txBody>
      </p:sp>
    </p:spTree>
    <p:extLst>
      <p:ext uri="{BB962C8B-B14F-4D97-AF65-F5344CB8AC3E}">
        <p14:creationId xmlns:p14="http://schemas.microsoft.com/office/powerpoint/2010/main" val="1963906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229600" cy="3396691"/>
          </a:xfrm>
        </p:spPr>
        <p:txBody>
          <a:bodyPr>
            <a:normAutofit fontScale="85000" lnSpcReduction="20000"/>
          </a:bodyPr>
          <a:lstStyle/>
          <a:p>
            <a:pPr marL="0" indent="0" algn="just" rtl="1">
              <a:lnSpc>
                <a:spcPct val="90000"/>
              </a:lnSpc>
              <a:spcBef>
                <a:spcPts val="0"/>
              </a:spcBef>
              <a:buNone/>
            </a:pPr>
            <a:r>
              <a:rPr lang="ar-EG" sz="3300" b="1" u="sng" dirty="0">
                <a:solidFill>
                  <a:schemeClr val="accent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تعريف عام بالوحدة</a:t>
            </a:r>
            <a:r>
              <a:rPr lang="ar-EG" sz="3300" b="1" u="sng" dirty="0" smtClean="0">
                <a:solidFill>
                  <a:schemeClr val="accent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endParaRPr lang="en-US" sz="3300" b="1" u="sng" dirty="0" smtClean="0">
              <a:solidFill>
                <a:schemeClr val="accent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marL="0" indent="0" algn="just" rtl="1">
              <a:lnSpc>
                <a:spcPct val="90000"/>
              </a:lnSpc>
              <a:spcBef>
                <a:spcPts val="0"/>
              </a:spcBef>
              <a:buNone/>
            </a:pPr>
            <a:endParaRPr lang="ar-EG" sz="3300" b="1" u="sng" dirty="0">
              <a:solidFill>
                <a:prstClr val="black"/>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marL="0" lvl="0" indent="0" algn="just" rtl="1">
              <a:spcBef>
                <a:spcPts val="0"/>
              </a:spcBef>
              <a:buNone/>
            </a:pPr>
            <a:r>
              <a:rPr lang="ar-EG" sz="2600" b="1" dirty="0"/>
              <a:t>وحدة</a:t>
            </a:r>
            <a:r>
              <a:rPr lang="ar-EG" sz="3000" dirty="0" smtClean="0">
                <a:solidFill>
                  <a:prstClr val="black"/>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EG" sz="2600" b="1" dirty="0"/>
              <a:t>القياس والتقويم</a:t>
            </a:r>
            <a:r>
              <a:rPr lang="en-US" sz="2600" b="1" dirty="0"/>
              <a:t> </a:t>
            </a:r>
            <a:r>
              <a:rPr lang="ar-EG" sz="2600" b="1" dirty="0"/>
              <a:t>هى وحدة تابعة لوكالة الجامعة للشؤون التعليمية تختص بتنظيم وتوثيق وتطوير أعمال الاختبارات بالكلية.</a:t>
            </a:r>
            <a:endParaRPr lang="en-US" sz="2600" b="1" dirty="0"/>
          </a:p>
          <a:p>
            <a:pPr marL="0" lvl="0" indent="0" algn="just" rtl="1">
              <a:spcBef>
                <a:spcPts val="0"/>
              </a:spcBef>
              <a:buNone/>
            </a:pPr>
            <a:endParaRPr lang="ar-EG" sz="2600" b="1" dirty="0"/>
          </a:p>
          <a:p>
            <a:pPr marL="0" indent="0" algn="just" rtl="1">
              <a:lnSpc>
                <a:spcPct val="90000"/>
              </a:lnSpc>
              <a:spcBef>
                <a:spcPts val="0"/>
              </a:spcBef>
              <a:buNone/>
            </a:pPr>
            <a:r>
              <a:rPr lang="ar-SA" sz="2600" b="1" dirty="0"/>
              <a:t>ا</a:t>
            </a:r>
            <a:r>
              <a:rPr lang="ar-SA" sz="2600" b="1" u="sng" dirty="0"/>
              <a:t>لرؤية </a:t>
            </a:r>
            <a:r>
              <a:rPr lang="ar-SA" sz="2600" b="1" dirty="0"/>
              <a:t>:</a:t>
            </a:r>
            <a:r>
              <a:rPr lang="ar-EG" sz="2600" b="1" dirty="0"/>
              <a:t> </a:t>
            </a:r>
            <a:r>
              <a:rPr lang="ar-EG" sz="2600" dirty="0"/>
              <a:t>تحقيق الريادة والتميز في مجال قياس وتقويم الأداء على مستوى جامعات المملكة.</a:t>
            </a:r>
            <a:endParaRPr lang="en-US" sz="2600" dirty="0"/>
          </a:p>
          <a:p>
            <a:pPr marL="0" indent="0" algn="just" rtl="1">
              <a:lnSpc>
                <a:spcPct val="90000"/>
              </a:lnSpc>
              <a:spcBef>
                <a:spcPts val="0"/>
              </a:spcBef>
              <a:buNone/>
            </a:pPr>
            <a:endParaRPr lang="ar-EG" sz="2600" b="1" dirty="0"/>
          </a:p>
          <a:p>
            <a:pPr marL="0" indent="0" algn="just" rtl="1">
              <a:spcBef>
                <a:spcPts val="0"/>
              </a:spcBef>
              <a:buNone/>
            </a:pPr>
            <a:r>
              <a:rPr lang="ar-SA" sz="2600" b="1" u="sng" dirty="0"/>
              <a:t>الرسالة</a:t>
            </a:r>
            <a:r>
              <a:rPr lang="ar-SA" sz="2600" b="1" dirty="0"/>
              <a:t> :</a:t>
            </a:r>
            <a:r>
              <a:rPr lang="en-US" sz="2600" b="1" dirty="0"/>
              <a:t> </a:t>
            </a:r>
            <a:r>
              <a:rPr lang="ar-EG" sz="2600" dirty="0"/>
              <a:t>تتمثل رسالة الوحدة في أداء عملية القياس والتقويم بأعلى مستويات الجودة من خلال تحديد وتطوير وبناء أدوات القياس والتقويم ومتابعة التطبيق الأمثل لها بدقة وموضوعية، وتحليل نتائجها ، والتعرف أوجه الضعف لمعالجتها ،وتعزيز جوانب القوة فيها، بما يضمن التحسين والتطوير المستمر لكافة الأنشطة والإجراءات والممارسات للوصول إلى التميز الأكاديمي والإداري.</a:t>
            </a:r>
          </a:p>
        </p:txBody>
      </p:sp>
      <p:sp>
        <p:nvSpPr>
          <p:cNvPr id="5" name="Rectangle 4"/>
          <p:cNvSpPr/>
          <p:nvPr/>
        </p:nvSpPr>
        <p:spPr>
          <a:xfrm>
            <a:off x="-304800" y="4191000"/>
            <a:ext cx="8610598" cy="2505301"/>
          </a:xfrm>
          <a:prstGeom prst="rect">
            <a:avLst/>
          </a:prstGeom>
        </p:spPr>
        <p:txBody>
          <a:bodyPr wrap="square">
            <a:spAutoFit/>
          </a:bodyPr>
          <a:lstStyle/>
          <a:p>
            <a:pPr algn="just" rtl="1">
              <a:lnSpc>
                <a:spcPct val="80000"/>
              </a:lnSpc>
            </a:pPr>
            <a:r>
              <a:rPr lang="ar-EG" sz="2800" b="1" u="sng" dirty="0">
                <a:solidFill>
                  <a:schemeClr val="accent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أهداف الوحدة: </a:t>
            </a:r>
            <a:endParaRPr lang="en-US" sz="2800" b="1" u="sng" dirty="0" smtClean="0">
              <a:solidFill>
                <a:schemeClr val="accent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algn="just" rtl="1">
              <a:lnSpc>
                <a:spcPct val="80000"/>
              </a:lnSpc>
            </a:pPr>
            <a:endParaRPr lang="ar-EG" sz="2800" b="1" u="sng" dirty="0">
              <a:solidFill>
                <a:prstClr val="black"/>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algn="just" rtl="1">
              <a:lnSpc>
                <a:spcPct val="80000"/>
              </a:lnSpc>
            </a:pPr>
            <a:r>
              <a:rPr lang="ar-EG" sz="2000" dirty="0"/>
              <a:t>تنظيم وتوثيق أعمال الاختبارات بالكليات</a:t>
            </a:r>
            <a:r>
              <a:rPr lang="ar-EG" sz="2000" dirty="0" smtClean="0"/>
              <a:t>.</a:t>
            </a:r>
            <a:endParaRPr lang="en-US" sz="2000" dirty="0" smtClean="0"/>
          </a:p>
          <a:p>
            <a:pPr algn="just" rtl="1">
              <a:lnSpc>
                <a:spcPct val="80000"/>
              </a:lnSpc>
            </a:pPr>
            <a:endParaRPr lang="ar-EG" sz="2000" dirty="0"/>
          </a:p>
          <a:p>
            <a:pPr algn="just" rtl="1">
              <a:lnSpc>
                <a:spcPct val="80000"/>
              </a:lnSpc>
            </a:pPr>
            <a:r>
              <a:rPr lang="ar-EG" sz="2000" dirty="0"/>
              <a:t>تطوير أساليب التقويم بما يسهم فى رفع كفاءة المخرجات التعليمية</a:t>
            </a:r>
            <a:r>
              <a:rPr lang="ar-EG" sz="2000" dirty="0" smtClean="0"/>
              <a:t>.</a:t>
            </a:r>
            <a:endParaRPr lang="en-US" sz="2000" dirty="0" smtClean="0"/>
          </a:p>
          <a:p>
            <a:pPr algn="just" rtl="1">
              <a:lnSpc>
                <a:spcPct val="80000"/>
              </a:lnSpc>
            </a:pPr>
            <a:endParaRPr lang="ar-EG" sz="2000" dirty="0"/>
          </a:p>
          <a:p>
            <a:pPr algn="just" rtl="1">
              <a:lnSpc>
                <a:spcPct val="80000"/>
              </a:lnSpc>
            </a:pPr>
            <a:r>
              <a:rPr lang="ar-EG" sz="2000" dirty="0"/>
              <a:t>التحقق من جودة الاختبارات الشكلية والفنية</a:t>
            </a:r>
            <a:r>
              <a:rPr lang="ar-EG" sz="2000" dirty="0" smtClean="0"/>
              <a:t>.</a:t>
            </a:r>
            <a:endParaRPr lang="en-US" sz="2000" dirty="0" smtClean="0"/>
          </a:p>
          <a:p>
            <a:pPr algn="just" rtl="1">
              <a:lnSpc>
                <a:spcPct val="80000"/>
              </a:lnSpc>
            </a:pPr>
            <a:endParaRPr lang="ar-EG" sz="2000" dirty="0"/>
          </a:p>
          <a:p>
            <a:pPr algn="just" rtl="1">
              <a:lnSpc>
                <a:spcPct val="80000"/>
              </a:lnSpc>
            </a:pPr>
            <a:r>
              <a:rPr lang="ar-EG" sz="2000" dirty="0"/>
              <a:t>قياس مخرجات التعلم فى المهارات والقدرات الأساسية من خلال أساليب التقييم وفقا لتوصيف البرامج.</a:t>
            </a:r>
          </a:p>
        </p:txBody>
      </p:sp>
    </p:spTree>
    <p:extLst>
      <p:ext uri="{BB962C8B-B14F-4D97-AF65-F5344CB8AC3E}">
        <p14:creationId xmlns:p14="http://schemas.microsoft.com/office/powerpoint/2010/main" val="7003707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ar-SA" b="1" dirty="0">
                <a:solidFill>
                  <a:schemeClr val="accent6"/>
                </a:solidFill>
                <a:effectLst>
                  <a:outerShdw blurRad="38100" dist="38100" dir="2700000" algn="tl">
                    <a:srgbClr val="000000">
                      <a:alpha val="43137"/>
                    </a:srgbClr>
                  </a:outerShdw>
                </a:effectLst>
                <a:cs typeface="PT Bold Heading" panose="02010400000000000000" pitchFamily="2" charset="-78"/>
              </a:rPr>
              <a:t>مهام وحدة القياس والتقويم </a:t>
            </a:r>
            <a:br>
              <a:rPr lang="ar-SA" b="1" dirty="0">
                <a:solidFill>
                  <a:schemeClr val="accent6"/>
                </a:solidFill>
                <a:effectLst>
                  <a:outerShdw blurRad="38100" dist="38100" dir="2700000" algn="tl">
                    <a:srgbClr val="000000">
                      <a:alpha val="43137"/>
                    </a:srgbClr>
                  </a:outerShdw>
                </a:effectLst>
                <a:cs typeface="PT Bold Heading" panose="02010400000000000000" pitchFamily="2" charset="-78"/>
              </a:rPr>
            </a:br>
            <a:endParaRPr lang="en-US" b="1" dirty="0">
              <a:solidFill>
                <a:schemeClr val="accent6"/>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990600"/>
            <a:ext cx="8229600" cy="5486400"/>
          </a:xfrm>
        </p:spPr>
        <p:txBody>
          <a:bodyPr>
            <a:normAutofit/>
          </a:bodyPr>
          <a:lstStyle/>
          <a:p>
            <a:pPr algn="r" rtl="1">
              <a:buFont typeface="Wingdings" pitchFamily="2" charset="2"/>
              <a:buChar char="Ø"/>
            </a:pPr>
            <a:r>
              <a:rPr lang="ar-EG" b="1" u="sng" dirty="0" smtClean="0">
                <a:solidFill>
                  <a:schemeClr val="accent5">
                    <a:lumMod val="75000"/>
                  </a:schemeClr>
                </a:solidFill>
                <a:effectLst>
                  <a:outerShdw blurRad="38100" dist="38100" dir="2700000" algn="tl">
                    <a:srgbClr val="000000">
                      <a:alpha val="43137"/>
                    </a:srgbClr>
                  </a:outerShdw>
                </a:effectLst>
              </a:rPr>
              <a:t>المهام:</a:t>
            </a:r>
          </a:p>
          <a:p>
            <a:pPr algn="r" rtl="1">
              <a:buFont typeface="Wingdings" pitchFamily="2" charset="2"/>
              <a:buChar char="Ø"/>
            </a:pPr>
            <a:endParaRPr lang="ar-EG" b="1" u="sng" dirty="0" smtClean="0">
              <a:solidFill>
                <a:schemeClr val="accent5">
                  <a:lumMod val="75000"/>
                </a:schemeClr>
              </a:solidFill>
              <a:effectLst>
                <a:outerShdw blurRad="38100" dist="38100" dir="2700000" algn="tl">
                  <a:srgbClr val="000000">
                    <a:alpha val="43137"/>
                  </a:srgbClr>
                </a:outerShdw>
              </a:effectLst>
            </a:endParaRPr>
          </a:p>
          <a:p>
            <a:pPr marL="285750" indent="-285750" algn="r" rtl="1"/>
            <a:r>
              <a:rPr lang="ar-EG" b="1" dirty="0" smtClean="0">
                <a:latin typeface="Traditional Arabic" panose="02020603050405020304" pitchFamily="18" charset="-78"/>
                <a:cs typeface="Traditional Arabic" panose="02020603050405020304" pitchFamily="18" charset="-78"/>
              </a:rPr>
              <a:t>أولا: قبل الاختبارات</a:t>
            </a:r>
          </a:p>
          <a:p>
            <a:pPr marL="285750" indent="-285750" algn="r" rtl="1"/>
            <a:r>
              <a:rPr lang="ar-EG" b="1" dirty="0" smtClean="0">
                <a:latin typeface="Traditional Arabic" panose="02020603050405020304" pitchFamily="18" charset="-78"/>
                <a:cs typeface="Traditional Arabic" panose="02020603050405020304" pitchFamily="18" charset="-78"/>
              </a:rPr>
              <a:t>اعداد وتنظيم أعمال الاختبارات  من جداول ومراقبات وارشادات.</a:t>
            </a:r>
          </a:p>
          <a:p>
            <a:pPr marL="285750" indent="-285750" algn="r" rtl="1"/>
            <a:r>
              <a:rPr lang="ar-EG" b="1" dirty="0" smtClean="0">
                <a:latin typeface="Traditional Arabic" panose="02020603050405020304" pitchFamily="18" charset="-78"/>
                <a:cs typeface="Traditional Arabic" panose="02020603050405020304" pitchFamily="18" charset="-78"/>
              </a:rPr>
              <a:t>التأكد من أن جميع الاجراءات والتجهيزات للاختبارات تحقق متطلبات الجودة.</a:t>
            </a:r>
          </a:p>
          <a:p>
            <a:pPr marL="285750" indent="-285750" algn="r" rtl="1"/>
            <a:r>
              <a:rPr lang="ar-EG" b="1" dirty="0" smtClean="0">
                <a:latin typeface="Traditional Arabic" panose="02020603050405020304" pitchFamily="18" charset="-78"/>
                <a:cs typeface="Traditional Arabic" panose="02020603050405020304" pitchFamily="18" charset="-78"/>
              </a:rPr>
              <a:t>ثانيا: خلال الاختبارات</a:t>
            </a:r>
          </a:p>
          <a:p>
            <a:pPr marL="285750" indent="-285750" algn="r" rtl="1"/>
            <a:r>
              <a:rPr lang="ar-EG" b="1" dirty="0" smtClean="0">
                <a:latin typeface="Traditional Arabic" panose="02020603050405020304" pitchFamily="18" charset="-78"/>
                <a:cs typeface="Traditional Arabic" panose="02020603050405020304" pitchFamily="18" charset="-78"/>
              </a:rPr>
              <a:t>متابعة سير أعمال الاختبارات.</a:t>
            </a:r>
          </a:p>
          <a:p>
            <a:pPr marL="285750" indent="-285750" algn="r" rtl="1"/>
            <a:r>
              <a:rPr lang="ar-EG" b="1" dirty="0" smtClean="0">
                <a:latin typeface="Traditional Arabic" panose="02020603050405020304" pitchFamily="18" charset="-78"/>
                <a:cs typeface="Traditional Arabic" panose="02020603050405020304" pitchFamily="18" charset="-78"/>
              </a:rPr>
              <a:t>متابعة نظم وقواعد التصحيح والرصد والمراجعة وشكاوى الطلاب.</a:t>
            </a:r>
          </a:p>
          <a:p>
            <a:pPr marL="285750" indent="-285750" algn="r" rtl="1"/>
            <a:r>
              <a:rPr lang="ar-EG" b="1" dirty="0" smtClean="0">
                <a:latin typeface="Traditional Arabic" panose="02020603050405020304" pitchFamily="18" charset="-78"/>
                <a:cs typeface="Traditional Arabic" panose="02020603050405020304" pitchFamily="18" charset="-78"/>
              </a:rPr>
              <a:t>توثيق كافة أعمال الاختبارات.</a:t>
            </a:r>
          </a:p>
          <a:p>
            <a:pPr marL="285750" indent="-285750" algn="r" rtl="1"/>
            <a:r>
              <a:rPr lang="ar-EG" b="1" dirty="0" smtClean="0">
                <a:latin typeface="Traditional Arabic" panose="02020603050405020304" pitchFamily="18" charset="-78"/>
                <a:cs typeface="Traditional Arabic" panose="02020603050405020304" pitchFamily="18" charset="-78"/>
              </a:rPr>
              <a:t>تقديم الخبرة والدعم لمسئول الكنترول بصورة دائمة.</a:t>
            </a:r>
          </a:p>
          <a:p>
            <a:pPr marL="285750" indent="-285750" algn="r" rtl="1"/>
            <a:r>
              <a:rPr lang="ar-EG" b="1" dirty="0" smtClean="0">
                <a:latin typeface="Traditional Arabic" panose="02020603050405020304" pitchFamily="18" charset="-78"/>
                <a:cs typeface="Traditional Arabic" panose="02020603050405020304" pitchFamily="18" charset="-78"/>
              </a:rPr>
              <a:t>الحصول على تغذية راجعة من الطلاب على جودة الاختبارات.</a:t>
            </a:r>
            <a:endParaRPr lang="ar-SA" b="1" dirty="0" smtClean="0">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353941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1676400"/>
            <a:ext cx="8305800" cy="5486400"/>
          </a:xfrm>
        </p:spPr>
        <p:txBody>
          <a:bodyPr>
            <a:normAutofit/>
          </a:bodyPr>
          <a:lstStyle/>
          <a:p>
            <a:pPr algn="r" rtl="1"/>
            <a:r>
              <a:rPr lang="ar-EG" dirty="0" smtClean="0">
                <a:solidFill>
                  <a:schemeClr val="tx1"/>
                </a:solidFill>
              </a:rPr>
              <a:t>ثالثا: بعد الاختبارات</a:t>
            </a:r>
          </a:p>
          <a:p>
            <a:pPr marL="457200" indent="-457200" algn="r" rtl="1">
              <a:buFont typeface="Arial" charset="0"/>
              <a:buChar char="•"/>
            </a:pPr>
            <a:r>
              <a:rPr lang="ar-EG" dirty="0" smtClean="0">
                <a:solidFill>
                  <a:schemeClr val="tx1"/>
                </a:solidFill>
              </a:rPr>
              <a:t>تحديد كفاءة العملية التعليمية للبرامج التى تم تدريسها من خلال التغذية الراجعة.</a:t>
            </a:r>
          </a:p>
          <a:p>
            <a:pPr marL="457200" indent="-457200" algn="r" rtl="1">
              <a:buFont typeface="Arial" charset="0"/>
              <a:buChar char="•"/>
            </a:pPr>
            <a:r>
              <a:rPr lang="ar-EG" dirty="0" smtClean="0">
                <a:solidFill>
                  <a:schemeClr val="tx1"/>
                </a:solidFill>
              </a:rPr>
              <a:t>عمل مراجعة داخلية للبرامج للتحقق من قياس مخرجات التعلم المستهدفة.</a:t>
            </a:r>
          </a:p>
          <a:p>
            <a:pPr marL="457200" indent="-457200" algn="r" rtl="1">
              <a:buFont typeface="Arial" charset="0"/>
              <a:buChar char="•"/>
            </a:pPr>
            <a:r>
              <a:rPr lang="ar-EG" dirty="0" smtClean="0">
                <a:solidFill>
                  <a:schemeClr val="tx1"/>
                </a:solidFill>
              </a:rPr>
              <a:t>توفير الدعم الفنى اللازم لتسهيل مهام فرق المراجعة الداخلية بالبرامج المختلفة.</a:t>
            </a:r>
          </a:p>
          <a:p>
            <a:pPr marL="457200" indent="-457200" algn="r" rtl="1">
              <a:buFont typeface="Arial" charset="0"/>
              <a:buChar char="•"/>
            </a:pPr>
            <a:r>
              <a:rPr lang="ar-EG" dirty="0" smtClean="0">
                <a:solidFill>
                  <a:schemeClr val="tx1"/>
                </a:solidFill>
              </a:rPr>
              <a:t>تحديد نقاط القوة والضعف للبرامج التعليمية من خلال أساليب التقويم.</a:t>
            </a:r>
          </a:p>
          <a:p>
            <a:pPr marL="457200" indent="-457200" algn="r" rtl="1">
              <a:buFont typeface="Arial" charset="0"/>
              <a:buChar char="•"/>
            </a:pPr>
            <a:r>
              <a:rPr lang="ar-EG" dirty="0" smtClean="0">
                <a:solidFill>
                  <a:schemeClr val="tx1"/>
                </a:solidFill>
              </a:rPr>
              <a:t>عرض ومناقشة نتائج التقويم على مسئولى الأقسام المختلفة بالكلية لتحديد أولويات التحسين، وتطوير أساليب تقويم مخرجات التعلم.</a:t>
            </a:r>
            <a:endParaRPr lang="en-US" dirty="0">
              <a:solidFill>
                <a:schemeClr val="tx1"/>
              </a:solidFill>
            </a:endParaRPr>
          </a:p>
        </p:txBody>
      </p:sp>
    </p:spTree>
    <p:extLst>
      <p:ext uri="{BB962C8B-B14F-4D97-AF65-F5344CB8AC3E}">
        <p14:creationId xmlns:p14="http://schemas.microsoft.com/office/powerpoint/2010/main" val="38046790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1527</TotalTime>
  <Words>1018</Words>
  <Application>Microsoft Office PowerPoint</Application>
  <PresentationFormat>On-screen Show (4:3)</PresentationFormat>
  <Paragraphs>134</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Adjacency</vt:lpstr>
      <vt:lpstr>1435 هـ - 1436 هـ</vt:lpstr>
      <vt:lpstr>PowerPoint Presentation</vt:lpstr>
      <vt:lpstr>PowerPoint Presentation</vt:lpstr>
      <vt:lpstr>PowerPoint Presentation</vt:lpstr>
      <vt:lpstr>PowerPoint Presentation</vt:lpstr>
      <vt:lpstr>كلمة سعادة وكيل الكلية للشؤون التعليمية:  الحمد لله الذي يرفع الذين آمنوا والذين أوتوا العلم درجات. والصلاة والسلام على نبينا الكريم الذي أمرنا بالتعلم المستمر من المهد إلى اللحد..  وبعد،          لقد جاء ميدان القياس النفسى والتربوى عموما من أجل تنظيم العمليات والبرامج التربوية ونواتجها والابقاء على نظام للمراقبة بالجامعة وتوفير قاعدة للمعلومات من أجل بناء استراتيجيات وسياسات الخاصة بعملية التعلم والتعليم وتوفير أدوات ومؤشرات لأغراض المتابعة طويلة وقصيرة الأمد، وذلك لضبط الجودة ومراقبة أداء القائمين على تنفيذ البرامج التربوية، إضافة الى المساعدة على تلبية الحاجات التعليمية والتعلمية الخاصة بمجتمع الطلاب فى المؤسسة التربوية.فالقياس والتقويم التربوى عموما يسهم فى المساعدة على الاجابة على السؤاليين التالين: ما درجة جودة تعلم الطلاب؟ وماهى فاعلية التعلم أو التدريس التى يمارسها القائمين على العملية التربوية؟                                                                                                 وكيل الكلية للشؤون التعليمية                                                                                                  د.ظافر بن مصلح القرني</vt:lpstr>
      <vt:lpstr>PowerPoint Presentation</vt:lpstr>
      <vt:lpstr>مهام وحدة القياس والتقويم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Dr-Mona</dc:creator>
  <cp:lastModifiedBy>Dr-Mona</cp:lastModifiedBy>
  <cp:revision>79</cp:revision>
  <dcterms:created xsi:type="dcterms:W3CDTF">2014-11-01T13:34:32Z</dcterms:created>
  <dcterms:modified xsi:type="dcterms:W3CDTF">2015-02-14T12:05:43Z</dcterms:modified>
</cp:coreProperties>
</file>