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"/>
  </p:notesMasterIdLst>
  <p:sldIdLst>
    <p:sldId id="256" r:id="rId2"/>
    <p:sldId id="333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452F"/>
    <a:srgbClr val="617C30"/>
    <a:srgbClr val="81772B"/>
    <a:srgbClr val="000000"/>
    <a:srgbClr val="707636"/>
    <a:srgbClr val="4A7A32"/>
    <a:srgbClr val="FFE5E5"/>
    <a:srgbClr val="FF9B9B"/>
    <a:srgbClr val="8E0000"/>
    <a:srgbClr val="A5002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النمط المتوس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نمط متوسط 2 - تميي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نمط متوسط 2 - تميي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نمط متوسط 2 - تميي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نمط ذو نسُق 1 - تميي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نمط ذو نسُق 2 - تمييز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7206" autoAdjust="0"/>
    <p:restoredTop sz="94660" autoAdjust="0"/>
  </p:normalViewPr>
  <p:slideViewPr>
    <p:cSldViewPr>
      <p:cViewPr>
        <p:scale>
          <a:sx n="80" d="100"/>
          <a:sy n="80" d="100"/>
        </p:scale>
        <p:origin x="-1188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506E9D7-89A1-45F7-89C0-20152943BBCA}" type="datetimeFigureOut">
              <a:rPr lang="ar-SA" smtClean="0"/>
              <a:pPr/>
              <a:t>19/12/35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3C9BBE9-F61F-4D38-9215-463C9207C6C2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4282593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9" name="Group 17"/>
          <p:cNvGrpSpPr>
            <a:grpSpLocks/>
          </p:cNvGrpSpPr>
          <p:nvPr/>
        </p:nvGrpSpPr>
        <p:grpSpPr bwMode="auto">
          <a:xfrm>
            <a:off x="-9525" y="2500306"/>
            <a:ext cx="9183688" cy="1501775"/>
            <a:chOff x="-23" y="1319"/>
            <a:chExt cx="5799" cy="946"/>
          </a:xfrm>
        </p:grpSpPr>
        <p:sp>
          <p:nvSpPr>
            <p:cNvPr id="3090" name="Freeform 18"/>
            <p:cNvSpPr>
              <a:spLocks/>
            </p:cNvSpPr>
            <p:nvPr/>
          </p:nvSpPr>
          <p:spPr bwMode="gray">
            <a:xfrm>
              <a:off x="-20" y="1319"/>
              <a:ext cx="5779" cy="946"/>
            </a:xfrm>
            <a:custGeom>
              <a:avLst/>
              <a:gdLst/>
              <a:ahLst/>
              <a:cxnLst>
                <a:cxn ang="0">
                  <a:pos x="6" y="454"/>
                </a:cxn>
                <a:cxn ang="0">
                  <a:pos x="355" y="454"/>
                </a:cxn>
                <a:cxn ang="0">
                  <a:pos x="757" y="1"/>
                </a:cxn>
                <a:cxn ang="0">
                  <a:pos x="2511" y="0"/>
                </a:cxn>
                <a:cxn ang="0">
                  <a:pos x="2646" y="144"/>
                </a:cxn>
                <a:cxn ang="0">
                  <a:pos x="5779" y="137"/>
                </a:cxn>
                <a:cxn ang="0">
                  <a:pos x="5779" y="772"/>
                </a:cxn>
                <a:cxn ang="0">
                  <a:pos x="2899" y="765"/>
                </a:cxn>
                <a:cxn ang="0">
                  <a:pos x="2757" y="946"/>
                </a:cxn>
                <a:cxn ang="0">
                  <a:pos x="1883" y="946"/>
                </a:cxn>
                <a:cxn ang="0">
                  <a:pos x="1663" y="687"/>
                </a:cxn>
                <a:cxn ang="0">
                  <a:pos x="0" y="687"/>
                </a:cxn>
                <a:cxn ang="0">
                  <a:pos x="35" y="480"/>
                </a:cxn>
              </a:cxnLst>
              <a:rect l="0" t="0" r="r" b="b"/>
              <a:pathLst>
                <a:path w="5779" h="946">
                  <a:moveTo>
                    <a:pt x="6" y="454"/>
                  </a:moveTo>
                  <a:lnTo>
                    <a:pt x="355" y="454"/>
                  </a:lnTo>
                  <a:lnTo>
                    <a:pt x="757" y="1"/>
                  </a:lnTo>
                  <a:lnTo>
                    <a:pt x="2511" y="0"/>
                  </a:lnTo>
                  <a:lnTo>
                    <a:pt x="2646" y="144"/>
                  </a:lnTo>
                  <a:lnTo>
                    <a:pt x="5779" y="137"/>
                  </a:lnTo>
                  <a:lnTo>
                    <a:pt x="5779" y="772"/>
                  </a:lnTo>
                  <a:lnTo>
                    <a:pt x="2899" y="765"/>
                  </a:lnTo>
                  <a:lnTo>
                    <a:pt x="2757" y="946"/>
                  </a:lnTo>
                  <a:lnTo>
                    <a:pt x="1883" y="946"/>
                  </a:lnTo>
                  <a:lnTo>
                    <a:pt x="1663" y="687"/>
                  </a:lnTo>
                  <a:lnTo>
                    <a:pt x="0" y="687"/>
                  </a:lnTo>
                  <a:lnTo>
                    <a:pt x="35" y="48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77251" dir="4832261" algn="ctr" rotWithShape="0">
                <a:srgbClr val="000066">
                  <a:alpha val="19000"/>
                </a:srgbClr>
              </a:outerShdw>
            </a:effectLst>
          </p:spPr>
          <p:txBody>
            <a:bodyPr/>
            <a:lstStyle/>
            <a:p>
              <a:endParaRPr lang="ar-SA">
                <a:effectLst>
                  <a:reflection blurRad="6350" stA="60000" endA="900" endPos="60000" dist="29997" dir="5400000" sy="-100000" algn="bl" rotWithShape="0"/>
                </a:effectLst>
              </a:endParaRPr>
            </a:p>
          </p:txBody>
        </p:sp>
        <p:sp>
          <p:nvSpPr>
            <p:cNvPr id="3091" name="Freeform 19" descr="01_img(Global Digtal Desigm(imageState)"/>
            <p:cNvSpPr>
              <a:spLocks/>
            </p:cNvSpPr>
            <p:nvPr/>
          </p:nvSpPr>
          <p:spPr bwMode="gray">
            <a:xfrm>
              <a:off x="-23" y="1344"/>
              <a:ext cx="5799" cy="895"/>
            </a:xfrm>
            <a:custGeom>
              <a:avLst/>
              <a:gdLst/>
              <a:ahLst/>
              <a:cxnLst>
                <a:cxn ang="0">
                  <a:pos x="0" y="455"/>
                </a:cxn>
                <a:cxn ang="0">
                  <a:pos x="369" y="454"/>
                </a:cxn>
                <a:cxn ang="0">
                  <a:pos x="776" y="0"/>
                </a:cxn>
                <a:cxn ang="0">
                  <a:pos x="2496" y="0"/>
                </a:cxn>
                <a:cxn ang="0">
                  <a:pos x="2632" y="136"/>
                </a:cxn>
                <a:cxn ang="0">
                  <a:pos x="5799" y="136"/>
                </a:cxn>
                <a:cxn ang="0">
                  <a:pos x="5788" y="727"/>
                </a:cxn>
                <a:cxn ang="0">
                  <a:pos x="2883" y="708"/>
                </a:cxn>
                <a:cxn ang="0">
                  <a:pos x="2747" y="895"/>
                </a:cxn>
                <a:cxn ang="0">
                  <a:pos x="1899" y="895"/>
                </a:cxn>
                <a:cxn ang="0">
                  <a:pos x="1681" y="635"/>
                </a:cxn>
                <a:cxn ang="0">
                  <a:pos x="7" y="635"/>
                </a:cxn>
                <a:cxn ang="0">
                  <a:pos x="7" y="454"/>
                </a:cxn>
              </a:cxnLst>
              <a:rect l="0" t="0" r="r" b="b"/>
              <a:pathLst>
                <a:path w="5799" h="895">
                  <a:moveTo>
                    <a:pt x="0" y="455"/>
                  </a:moveTo>
                  <a:lnTo>
                    <a:pt x="369" y="454"/>
                  </a:lnTo>
                  <a:lnTo>
                    <a:pt x="776" y="0"/>
                  </a:lnTo>
                  <a:lnTo>
                    <a:pt x="2496" y="0"/>
                  </a:lnTo>
                  <a:lnTo>
                    <a:pt x="2632" y="136"/>
                  </a:lnTo>
                  <a:lnTo>
                    <a:pt x="5799" y="136"/>
                  </a:lnTo>
                  <a:lnTo>
                    <a:pt x="5788" y="727"/>
                  </a:lnTo>
                  <a:lnTo>
                    <a:pt x="2883" y="708"/>
                  </a:lnTo>
                  <a:lnTo>
                    <a:pt x="2747" y="895"/>
                  </a:lnTo>
                  <a:lnTo>
                    <a:pt x="1899" y="895"/>
                  </a:lnTo>
                  <a:lnTo>
                    <a:pt x="1681" y="635"/>
                  </a:lnTo>
                  <a:lnTo>
                    <a:pt x="7" y="635"/>
                  </a:lnTo>
                  <a:lnTo>
                    <a:pt x="7" y="454"/>
                  </a:lnTo>
                </a:path>
              </a:pathLst>
            </a:custGeom>
            <a:blipFill dpi="0" rotWithShape="1">
              <a:blip r:embed="rId2"/>
              <a:srcRect/>
              <a:stretch>
                <a:fillRect/>
              </a:stretch>
            </a:blip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ar-SA">
                <a:effectLst>
                  <a:reflection blurRad="6350" stA="60000" endA="900" endPos="60000" dist="29997" dir="5400000" sy="-100000" algn="bl" rotWithShape="0"/>
                </a:effectLst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over dir="ru"/>
      </p:transition>
    </mc:Choice>
    <mc:Fallback>
      <p:transition spd="slow">
        <p:cover dir="r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over dir="ru"/>
      </p:transition>
    </mc:Choice>
    <mc:Fallback>
      <p:transition spd="slow">
        <p:cover dir="ru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مجموعة 8"/>
          <p:cNvGrpSpPr/>
          <p:nvPr userDrawn="1"/>
        </p:nvGrpSpPr>
        <p:grpSpPr>
          <a:xfrm flipH="1">
            <a:off x="-9525" y="336550"/>
            <a:ext cx="9182100" cy="923925"/>
            <a:chOff x="-9525" y="336550"/>
            <a:chExt cx="9182100" cy="923925"/>
          </a:xfrm>
        </p:grpSpPr>
        <p:sp>
          <p:nvSpPr>
            <p:cNvPr id="1040" name="Freeform 16"/>
            <p:cNvSpPr>
              <a:spLocks/>
            </p:cNvSpPr>
            <p:nvPr userDrawn="1"/>
          </p:nvSpPr>
          <p:spPr bwMode="gray">
            <a:xfrm>
              <a:off x="0" y="360363"/>
              <a:ext cx="9148763" cy="900112"/>
            </a:xfrm>
            <a:custGeom>
              <a:avLst/>
              <a:gdLst/>
              <a:ahLst/>
              <a:cxnLst>
                <a:cxn ang="0">
                  <a:pos x="0" y="368"/>
                </a:cxn>
                <a:cxn ang="0">
                  <a:pos x="440" y="368"/>
                </a:cxn>
                <a:cxn ang="0">
                  <a:pos x="777" y="0"/>
                </a:cxn>
                <a:cxn ang="0">
                  <a:pos x="2162" y="0"/>
                </a:cxn>
                <a:cxn ang="0">
                  <a:pos x="2265" y="116"/>
                </a:cxn>
                <a:cxn ang="0">
                  <a:pos x="5756" y="112"/>
                </a:cxn>
                <a:cxn ang="0">
                  <a:pos x="5763" y="567"/>
                </a:cxn>
                <a:cxn ang="0">
                  <a:pos x="6" y="556"/>
                </a:cxn>
              </a:cxnLst>
              <a:rect l="0" t="0" r="r" b="b"/>
              <a:pathLst>
                <a:path w="5763" h="567">
                  <a:moveTo>
                    <a:pt x="0" y="368"/>
                  </a:moveTo>
                  <a:lnTo>
                    <a:pt x="440" y="368"/>
                  </a:lnTo>
                  <a:lnTo>
                    <a:pt x="777" y="0"/>
                  </a:lnTo>
                  <a:lnTo>
                    <a:pt x="2162" y="0"/>
                  </a:lnTo>
                  <a:lnTo>
                    <a:pt x="2265" y="116"/>
                  </a:lnTo>
                  <a:lnTo>
                    <a:pt x="5756" y="112"/>
                  </a:lnTo>
                  <a:lnTo>
                    <a:pt x="5763" y="567"/>
                  </a:lnTo>
                  <a:lnTo>
                    <a:pt x="6" y="556"/>
                  </a:lnTo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ar-SA"/>
            </a:p>
          </p:txBody>
        </p:sp>
        <p:sp>
          <p:nvSpPr>
            <p:cNvPr id="1039" name="Freeform 15" descr="01b_img(Global Digtal Desigm(imageState)"/>
            <p:cNvSpPr>
              <a:spLocks/>
            </p:cNvSpPr>
            <p:nvPr userDrawn="1"/>
          </p:nvSpPr>
          <p:spPr bwMode="gray">
            <a:xfrm>
              <a:off x="-9525" y="336550"/>
              <a:ext cx="9182100" cy="838200"/>
            </a:xfrm>
            <a:custGeom>
              <a:avLst/>
              <a:gdLst/>
              <a:ahLst/>
              <a:cxnLst>
                <a:cxn ang="0">
                  <a:pos x="449" y="370"/>
                </a:cxn>
                <a:cxn ang="0">
                  <a:pos x="768" y="1"/>
                </a:cxn>
                <a:cxn ang="0">
                  <a:pos x="2158" y="0"/>
                </a:cxn>
                <a:cxn ang="0">
                  <a:pos x="2258" y="115"/>
                </a:cxn>
                <a:cxn ang="0">
                  <a:pos x="5784" y="115"/>
                </a:cxn>
                <a:cxn ang="0">
                  <a:pos x="5779" y="528"/>
                </a:cxn>
                <a:cxn ang="0">
                  <a:pos x="0" y="519"/>
                </a:cxn>
                <a:cxn ang="0">
                  <a:pos x="0" y="371"/>
                </a:cxn>
              </a:cxnLst>
              <a:rect l="0" t="0" r="r" b="b"/>
              <a:pathLst>
                <a:path w="5784" h="528">
                  <a:moveTo>
                    <a:pt x="449" y="370"/>
                  </a:moveTo>
                  <a:lnTo>
                    <a:pt x="768" y="1"/>
                  </a:lnTo>
                  <a:lnTo>
                    <a:pt x="2158" y="0"/>
                  </a:lnTo>
                  <a:lnTo>
                    <a:pt x="2258" y="115"/>
                  </a:lnTo>
                  <a:lnTo>
                    <a:pt x="5784" y="115"/>
                  </a:lnTo>
                  <a:lnTo>
                    <a:pt x="5779" y="528"/>
                  </a:lnTo>
                  <a:lnTo>
                    <a:pt x="0" y="519"/>
                  </a:lnTo>
                  <a:lnTo>
                    <a:pt x="0" y="371"/>
                  </a:lnTo>
                </a:path>
              </a:pathLst>
            </a:custGeom>
            <a:blipFill dpi="0" rotWithShape="1">
              <a:blip r:embed="rId5"/>
              <a:srcRect/>
              <a:stretch>
                <a:fillRect/>
              </a:stretch>
            </a:blip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ar-SA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mc:AlternateContent xmlns:mc="http://schemas.openxmlformats.org/markup-compatibility/2006">
    <mc:Choice xmlns:p14="http://schemas.microsoft.com/office/powerpoint/2010/main" xmlns="" Requires="p14">
      <p:transition spd="slow" p14:dur="1750">
        <p:cover dir="ru"/>
      </p:transition>
    </mc:Choice>
    <mc:Fallback>
      <p:transition spd="slow">
        <p:cover dir="ru"/>
      </p:transition>
    </mc:Fallback>
  </mc:AlternateContent>
  <p:hf sldNum="0" hdr="0"/>
  <p:txStyles>
    <p:titleStyle>
      <a:lvl1pPr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2pPr>
      <a:lvl3pPr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3pPr>
      <a:lvl4pPr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4pPr>
      <a:lvl5pPr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5pPr>
      <a:lvl6pPr marL="457200"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6pPr>
      <a:lvl7pPr marL="914400"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7pPr>
      <a:lvl8pPr marL="1371600"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8pPr>
      <a:lvl9pPr marL="1828800"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954654" y="1778516"/>
            <a:ext cx="8441882" cy="1074420"/>
          </a:xfrm>
          <a:prstGeom prst="rect">
            <a:avLst/>
          </a:prstGeom>
          <a:effectLst/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lnSpc>
                <a:spcPct val="150000"/>
              </a:lnSpc>
            </a:pPr>
            <a:r>
              <a:rPr lang="ar-SA" kern="12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eSans" pitchFamily="34" charset="-78"/>
                <a:ea typeface="+mn-ea"/>
                <a:cs typeface="TheSans" pitchFamily="34" charset="-78"/>
              </a:rPr>
              <a:t>أجزاء الكلام باللغة الانجليزية للمبتدئين</a:t>
            </a:r>
            <a:r>
              <a:rPr lang="en-US" sz="2800" dirty="0">
                <a:latin typeface="TheSans" pitchFamily="34" charset="-78"/>
                <a:cs typeface="TheSans" pitchFamily="34" charset="-78"/>
              </a:rPr>
              <a:t/>
            </a:r>
            <a:br>
              <a:rPr lang="en-US" sz="2800" dirty="0">
                <a:latin typeface="TheSans" pitchFamily="34" charset="-78"/>
                <a:cs typeface="TheSans" pitchFamily="34" charset="-78"/>
              </a:rPr>
            </a:br>
            <a:endParaRPr lang="en-US" kern="1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heSans" pitchFamily="34" charset="-78"/>
              <a:ea typeface="+mn-ea"/>
              <a:cs typeface="TheSans" pitchFamily="34" charset="-78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-36512" y="3650724"/>
            <a:ext cx="2915816" cy="714380"/>
          </a:xfrm>
          <a:prstGeom prst="rect">
            <a:avLst/>
          </a:prstGeom>
          <a:effectLst/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algn="ctr" rtl="1"/>
            <a:endParaRPr kumimoji="0" lang="en-US" sz="4000" b="0" i="0" u="none" strike="noStrike" kern="0" cap="none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TheSans" pitchFamily="34" charset="-78"/>
              <a:ea typeface="+mj-ea"/>
              <a:cs typeface="TheSans" pitchFamily="34" charset="-78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over dir="ru"/>
      </p:transition>
    </mc:Choice>
    <mc:Fallback>
      <p:transition spd="slow">
        <p:cover dir="r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571472" y="579438"/>
            <a:ext cx="7458100" cy="563562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ar-SA" sz="300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eSans" pitchFamily="34" charset="-78"/>
                <a:ea typeface="GE SS Unique Bold" pitchFamily="18" charset="-78"/>
                <a:cs typeface="TheSans" pitchFamily="34" charset="-78"/>
                <a:sym typeface="Webdings"/>
              </a:rPr>
              <a:t>الدورات التدريبية :</a:t>
            </a:r>
            <a:endParaRPr kumimoji="0" lang="en-US" sz="300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heSans" pitchFamily="34" charset="-78"/>
              <a:ea typeface="GE SS Unique Bold" pitchFamily="18" charset="-78"/>
              <a:cs typeface="TheSans" pitchFamily="34" charset="-78"/>
            </a:endParaRPr>
          </a:p>
        </p:txBody>
      </p:sp>
      <p:graphicFrame>
        <p:nvGraphicFramePr>
          <p:cNvPr id="5" name="عنصر نائب للمحتوى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249222240"/>
              </p:ext>
            </p:extLst>
          </p:nvPr>
        </p:nvGraphicFramePr>
        <p:xfrm>
          <a:off x="428596" y="2005652"/>
          <a:ext cx="8280920" cy="4176466"/>
        </p:xfrm>
        <a:graphic>
          <a:graphicData uri="http://schemas.openxmlformats.org/drawingml/2006/table">
            <a:tbl>
              <a:tblPr rtl="1" firstRow="1" firstCol="1" bandRow="1">
                <a:tableStyleId>{00A15C55-8517-42AA-B614-E9B94910E393}</a:tableStyleId>
              </a:tblPr>
              <a:tblGrid>
                <a:gridCol w="3157241"/>
                <a:gridCol w="5123679"/>
              </a:tblGrid>
              <a:tr h="596638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اسم البرنامج التدريبي</a:t>
                      </a:r>
                      <a:endParaRPr lang="en-US" sz="1600" dirty="0">
                        <a:effectLst/>
                        <a:latin typeface="TheSans" pitchFamily="34" charset="-78"/>
                        <a:ea typeface="Times New Roman"/>
                        <a:cs typeface="TheSans" pitchFamily="34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أجزاء الكلام باللغة الانجليزية للمبتدئين</a:t>
                      </a:r>
                      <a:endParaRPr lang="en-US" sz="1600" dirty="0">
                        <a:effectLst/>
                        <a:latin typeface="TheSans" pitchFamily="34" charset="-78"/>
                        <a:cs typeface="TheSans" pitchFamily="34" charset="-78"/>
                      </a:endParaRPr>
                    </a:p>
                  </a:txBody>
                  <a:tcPr marL="68580" marR="68580" marT="0" marB="0" anchor="ctr"/>
                </a:tc>
              </a:tr>
              <a:tr h="596638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اهداف  البرنامج</a:t>
                      </a:r>
                      <a:endParaRPr lang="en-US" sz="1600">
                        <a:effectLst/>
                        <a:latin typeface="TheSans" pitchFamily="34" charset="-78"/>
                        <a:ea typeface="Times New Roman"/>
                        <a:cs typeface="TheSans" pitchFamily="34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rgbClr val="000000"/>
                          </a:solidFill>
                          <a:effectLst/>
                        </a:rPr>
                        <a:t>تعريف المتدربين على </a:t>
                      </a:r>
                      <a:r>
                        <a:rPr lang="ar-SA" sz="1600" dirty="0" err="1">
                          <a:solidFill>
                            <a:srgbClr val="000000"/>
                          </a:solidFill>
                          <a:effectLst/>
                        </a:rPr>
                        <a:t>اجزاء</a:t>
                      </a:r>
                      <a:r>
                        <a:rPr lang="ar-SA" sz="1600" dirty="0">
                          <a:solidFill>
                            <a:srgbClr val="000000"/>
                          </a:solidFill>
                          <a:effectLst/>
                        </a:rPr>
                        <a:t> اللغة الانجليزية في المخاطبة والكتابة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heSans" pitchFamily="34" charset="-78"/>
                        <a:cs typeface="TheSans" pitchFamily="34" charset="-78"/>
                      </a:endParaRPr>
                    </a:p>
                  </a:txBody>
                  <a:tcPr marL="68580" marR="68580" marT="0" marB="0" anchor="ctr"/>
                </a:tc>
              </a:tr>
              <a:tr h="596638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الفئة المستهدفة</a:t>
                      </a:r>
                      <a:endParaRPr lang="en-US" sz="1600">
                        <a:effectLst/>
                        <a:latin typeface="TheSans" pitchFamily="34" charset="-78"/>
                        <a:ea typeface="Times New Roman"/>
                        <a:cs typeface="TheSans" pitchFamily="34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rgbClr val="000000"/>
                          </a:solidFill>
                          <a:effectLst/>
                        </a:rPr>
                        <a:t>موظفي القطاعات الحكومية والخاصة بمحافظة </a:t>
                      </a:r>
                      <a:r>
                        <a:rPr lang="ar-SA" sz="1600" dirty="0" err="1">
                          <a:solidFill>
                            <a:srgbClr val="000000"/>
                          </a:solidFill>
                          <a:effectLst/>
                        </a:rPr>
                        <a:t>الغاط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heSans" pitchFamily="34" charset="-78"/>
                        <a:cs typeface="TheSans" pitchFamily="34" charset="-78"/>
                      </a:endParaRPr>
                    </a:p>
                  </a:txBody>
                  <a:tcPr marL="68580" marR="68580" marT="0" marB="0" anchor="ctr"/>
                </a:tc>
              </a:tr>
              <a:tr h="596638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تاريخ تنفيذ البرنامج التدريبي</a:t>
                      </a:r>
                      <a:endParaRPr lang="en-US" sz="1600">
                        <a:effectLst/>
                        <a:latin typeface="TheSans" pitchFamily="34" charset="-78"/>
                        <a:ea typeface="Times New Roman"/>
                        <a:cs typeface="TheSans" pitchFamily="34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rgbClr val="000000"/>
                          </a:solidFill>
                          <a:effectLst/>
                        </a:rPr>
                        <a:t>الاثنين </a:t>
                      </a:r>
                      <a:r>
                        <a:rPr lang="ar-SA" sz="1600" dirty="0" smtClean="0">
                          <a:solidFill>
                            <a:srgbClr val="000000"/>
                          </a:solidFill>
                          <a:effectLst/>
                        </a:rPr>
                        <a:t>1434/5/27هـ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heSans" pitchFamily="34" charset="-78"/>
                        <a:cs typeface="TheSans" pitchFamily="34" charset="-78"/>
                      </a:endParaRPr>
                    </a:p>
                  </a:txBody>
                  <a:tcPr marL="68580" marR="68580" marT="0" marB="0" anchor="ctr"/>
                </a:tc>
              </a:tr>
              <a:tr h="596638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مكان انعقاد البرنامج</a:t>
                      </a:r>
                      <a:endParaRPr lang="en-US" sz="1600">
                        <a:effectLst/>
                        <a:latin typeface="TheSans" pitchFamily="34" charset="-78"/>
                        <a:ea typeface="Times New Roman"/>
                        <a:cs typeface="TheSans" pitchFamily="34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rgbClr val="000000"/>
                          </a:solidFill>
                          <a:effectLst/>
                        </a:rPr>
                        <a:t>مركز </a:t>
                      </a:r>
                      <a:r>
                        <a:rPr lang="ar-SA" sz="1600" dirty="0" err="1">
                          <a:solidFill>
                            <a:srgbClr val="000000"/>
                          </a:solidFill>
                          <a:effectLst/>
                        </a:rPr>
                        <a:t>الرحمانية</a:t>
                      </a:r>
                      <a:r>
                        <a:rPr lang="ar-SA" sz="1600" dirty="0">
                          <a:solidFill>
                            <a:srgbClr val="000000"/>
                          </a:solidFill>
                          <a:effectLst/>
                        </a:rPr>
                        <a:t> الثقافي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heSans" pitchFamily="34" charset="-78"/>
                        <a:cs typeface="TheSans" pitchFamily="34" charset="-78"/>
                      </a:endParaRPr>
                    </a:p>
                  </a:txBody>
                  <a:tcPr marL="68580" marR="68580" marT="0" marB="0" anchor="ctr"/>
                </a:tc>
              </a:tr>
              <a:tr h="596638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اسم المدرب</a:t>
                      </a:r>
                      <a:endParaRPr lang="en-US" sz="1600">
                        <a:effectLst/>
                        <a:latin typeface="TheSans" pitchFamily="34" charset="-78"/>
                        <a:ea typeface="Times New Roman"/>
                        <a:cs typeface="TheSans" pitchFamily="34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rgbClr val="000000"/>
                          </a:solidFill>
                          <a:effectLst/>
                        </a:rPr>
                        <a:t>أ. ياسر فضل المولى </a:t>
                      </a:r>
                      <a:r>
                        <a:rPr lang="ar-SA" sz="1600" dirty="0" err="1">
                          <a:solidFill>
                            <a:srgbClr val="000000"/>
                          </a:solidFill>
                          <a:effectLst/>
                        </a:rPr>
                        <a:t>الامين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heSans" pitchFamily="34" charset="-78"/>
                        <a:cs typeface="TheSans" pitchFamily="34" charset="-78"/>
                      </a:endParaRPr>
                    </a:p>
                  </a:txBody>
                  <a:tcPr marL="68580" marR="68580" marT="0" marB="0" anchor="ctr"/>
                </a:tc>
              </a:tr>
              <a:tr h="596638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عدد المتدربين الذين حضروا  البرنامج</a:t>
                      </a:r>
                      <a:endParaRPr lang="en-US" sz="1600" dirty="0">
                        <a:effectLst/>
                        <a:latin typeface="TheSans" pitchFamily="34" charset="-78"/>
                        <a:ea typeface="Times New Roman"/>
                        <a:cs typeface="TheSans" pitchFamily="34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rgbClr val="000000"/>
                          </a:solidFill>
                          <a:effectLst/>
                        </a:rPr>
                        <a:t>16 متدرب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heSans" pitchFamily="34" charset="-78"/>
                        <a:cs typeface="TheSans" pitchFamily="34" charset="-78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452451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over dir="ru"/>
      </p:transition>
    </mc:Choice>
    <mc:Fallback>
      <p:transition spd="slow">
        <p:cover dir="r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cdb2004138l">
  <a:themeElements>
    <a:clrScheme name="sample 3">
      <a:dk1>
        <a:srgbClr val="1D528D"/>
      </a:dk1>
      <a:lt1>
        <a:srgbClr val="FFFFFF"/>
      </a:lt1>
      <a:dk2>
        <a:srgbClr val="000000"/>
      </a:dk2>
      <a:lt2>
        <a:srgbClr val="DDDDDD"/>
      </a:lt2>
      <a:accent1>
        <a:srgbClr val="25B1B1"/>
      </a:accent1>
      <a:accent2>
        <a:srgbClr val="5BACE9"/>
      </a:accent2>
      <a:accent3>
        <a:srgbClr val="FFFFFF"/>
      </a:accent3>
      <a:accent4>
        <a:srgbClr val="174578"/>
      </a:accent4>
      <a:accent5>
        <a:srgbClr val="ACD5D5"/>
      </a:accent5>
      <a:accent6>
        <a:srgbClr val="529BD3"/>
      </a:accent6>
      <a:hlink>
        <a:srgbClr val="6E71F0"/>
      </a:hlink>
      <a:folHlink>
        <a:srgbClr val="969696"/>
      </a:folHlink>
    </a:clrScheme>
    <a:fontScheme name="sample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mple 1">
        <a:dk1>
          <a:srgbClr val="1D528D"/>
        </a:dk1>
        <a:lt1>
          <a:srgbClr val="FFFFFF"/>
        </a:lt1>
        <a:dk2>
          <a:srgbClr val="000000"/>
        </a:dk2>
        <a:lt2>
          <a:srgbClr val="C0C0C0"/>
        </a:lt2>
        <a:accent1>
          <a:srgbClr val="4EA693"/>
        </a:accent1>
        <a:accent2>
          <a:srgbClr val="ABA755"/>
        </a:accent2>
        <a:accent3>
          <a:srgbClr val="FFFFFF"/>
        </a:accent3>
        <a:accent4>
          <a:srgbClr val="174578"/>
        </a:accent4>
        <a:accent5>
          <a:srgbClr val="B2D0C8"/>
        </a:accent5>
        <a:accent6>
          <a:srgbClr val="9B974C"/>
        </a:accent6>
        <a:hlink>
          <a:srgbClr val="3981B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124B98"/>
        </a:dk1>
        <a:lt1>
          <a:srgbClr val="FFFFFF"/>
        </a:lt1>
        <a:dk2>
          <a:srgbClr val="000000"/>
        </a:dk2>
        <a:lt2>
          <a:srgbClr val="DDDDDD"/>
        </a:lt2>
        <a:accent1>
          <a:srgbClr val="4976D1"/>
        </a:accent1>
        <a:accent2>
          <a:srgbClr val="4CB494"/>
        </a:accent2>
        <a:accent3>
          <a:srgbClr val="FFFFFF"/>
        </a:accent3>
        <a:accent4>
          <a:srgbClr val="0E3F81"/>
        </a:accent4>
        <a:accent5>
          <a:srgbClr val="B1BDE5"/>
        </a:accent5>
        <a:accent6>
          <a:srgbClr val="44A386"/>
        </a:accent6>
        <a:hlink>
          <a:srgbClr val="0099C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25B1B1"/>
        </a:accent1>
        <a:accent2>
          <a:srgbClr val="5BACE9"/>
        </a:accent2>
        <a:accent3>
          <a:srgbClr val="FFFFFF"/>
        </a:accent3>
        <a:accent4>
          <a:srgbClr val="174578"/>
        </a:accent4>
        <a:accent5>
          <a:srgbClr val="ACD5D5"/>
        </a:accent5>
        <a:accent6>
          <a:srgbClr val="529BD3"/>
        </a:accent6>
        <a:hlink>
          <a:srgbClr val="6E71F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cdb2004138l</Template>
  <TotalTime>916</TotalTime>
  <Words>63</Words>
  <Application>Microsoft Office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cdb2004138l</vt:lpstr>
      <vt:lpstr>أجزاء الكلام باللغة الانجليزية للمبتدئين 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نظام التشغيل الحاسب</dc:title>
  <dc:creator>GN</dc:creator>
  <cp:lastModifiedBy>alrc</cp:lastModifiedBy>
  <cp:revision>120</cp:revision>
  <dcterms:created xsi:type="dcterms:W3CDTF">2010-11-03T18:01:36Z</dcterms:created>
  <dcterms:modified xsi:type="dcterms:W3CDTF">2014-10-13T20:58:37Z</dcterms:modified>
</cp:coreProperties>
</file>