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6" r:id="rId2"/>
    <p:sldId id="332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452F"/>
    <a:srgbClr val="617C30"/>
    <a:srgbClr val="81772B"/>
    <a:srgbClr val="000000"/>
    <a:srgbClr val="707636"/>
    <a:srgbClr val="4A7A32"/>
    <a:srgbClr val="FFE5E5"/>
    <a:srgbClr val="FF9B9B"/>
    <a:srgbClr val="8E0000"/>
    <a:srgbClr val="A500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نمط ذو نسُق 1 - تميي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نمط ذو نسُق 2 - تميي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7206" autoAdjust="0"/>
    <p:restoredTop sz="94660" autoAdjust="0"/>
  </p:normalViewPr>
  <p:slideViewPr>
    <p:cSldViewPr>
      <p:cViewPr>
        <p:scale>
          <a:sx n="80" d="100"/>
          <a:sy n="80" d="100"/>
        </p:scale>
        <p:origin x="-1188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506E9D7-89A1-45F7-89C0-20152943BBC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3C9BBE9-F61F-4D38-9215-463C9207C6C2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4282593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-9525" y="2500306"/>
            <a:ext cx="9183688" cy="1501775"/>
            <a:chOff x="-23" y="1319"/>
            <a:chExt cx="5799" cy="946"/>
          </a:xfrm>
        </p:grpSpPr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-20" y="1319"/>
              <a:ext cx="5779" cy="946"/>
            </a:xfrm>
            <a:custGeom>
              <a:avLst/>
              <a:gdLst/>
              <a:ahLst/>
              <a:cxnLst>
                <a:cxn ang="0">
                  <a:pos x="6" y="454"/>
                </a:cxn>
                <a:cxn ang="0">
                  <a:pos x="355" y="454"/>
                </a:cxn>
                <a:cxn ang="0">
                  <a:pos x="757" y="1"/>
                </a:cxn>
                <a:cxn ang="0">
                  <a:pos x="2511" y="0"/>
                </a:cxn>
                <a:cxn ang="0">
                  <a:pos x="2646" y="144"/>
                </a:cxn>
                <a:cxn ang="0">
                  <a:pos x="5779" y="137"/>
                </a:cxn>
                <a:cxn ang="0">
                  <a:pos x="5779" y="772"/>
                </a:cxn>
                <a:cxn ang="0">
                  <a:pos x="2899" y="765"/>
                </a:cxn>
                <a:cxn ang="0">
                  <a:pos x="2757" y="946"/>
                </a:cxn>
                <a:cxn ang="0">
                  <a:pos x="1883" y="946"/>
                </a:cxn>
                <a:cxn ang="0">
                  <a:pos x="1663" y="687"/>
                </a:cxn>
                <a:cxn ang="0">
                  <a:pos x="0" y="687"/>
                </a:cxn>
                <a:cxn ang="0">
                  <a:pos x="35" y="480"/>
                </a:cxn>
              </a:cxnLst>
              <a:rect l="0" t="0" r="r" b="b"/>
              <a:pathLst>
                <a:path w="5779" h="946">
                  <a:moveTo>
                    <a:pt x="6" y="454"/>
                  </a:moveTo>
                  <a:lnTo>
                    <a:pt x="355" y="454"/>
                  </a:lnTo>
                  <a:lnTo>
                    <a:pt x="757" y="1"/>
                  </a:lnTo>
                  <a:lnTo>
                    <a:pt x="2511" y="0"/>
                  </a:lnTo>
                  <a:lnTo>
                    <a:pt x="2646" y="144"/>
                  </a:lnTo>
                  <a:lnTo>
                    <a:pt x="5779" y="137"/>
                  </a:lnTo>
                  <a:lnTo>
                    <a:pt x="5779" y="772"/>
                  </a:lnTo>
                  <a:lnTo>
                    <a:pt x="2899" y="765"/>
                  </a:lnTo>
                  <a:lnTo>
                    <a:pt x="2757" y="946"/>
                  </a:lnTo>
                  <a:lnTo>
                    <a:pt x="1883" y="946"/>
                  </a:lnTo>
                  <a:lnTo>
                    <a:pt x="1663" y="687"/>
                  </a:lnTo>
                  <a:lnTo>
                    <a:pt x="0" y="687"/>
                  </a:lnTo>
                  <a:lnTo>
                    <a:pt x="35" y="48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77251" dir="4832261" algn="ctr" rotWithShape="0">
                <a:srgbClr val="000066">
                  <a:alpha val="19000"/>
                </a:srgbClr>
              </a:outerShdw>
            </a:effectLst>
          </p:spPr>
          <p:txBody>
            <a:bodyPr/>
            <a:lstStyle/>
            <a:p>
              <a:endParaRPr lang="ar-SA">
                <a:effectLst>
                  <a:reflection blurRad="6350" stA="60000" endA="900" endPos="60000" dist="29997" dir="5400000" sy="-100000" algn="bl" rotWithShape="0"/>
                </a:effectLst>
              </a:endParaRPr>
            </a:p>
          </p:txBody>
        </p:sp>
        <p:sp>
          <p:nvSpPr>
            <p:cNvPr id="3091" name="Freeform 19" descr="01_img(Global Digtal Desigm(imageState)"/>
            <p:cNvSpPr>
              <a:spLocks/>
            </p:cNvSpPr>
            <p:nvPr/>
          </p:nvSpPr>
          <p:spPr bwMode="gray">
            <a:xfrm>
              <a:off x="-23" y="1344"/>
              <a:ext cx="5799" cy="895"/>
            </a:xfrm>
            <a:custGeom>
              <a:avLst/>
              <a:gdLst/>
              <a:ahLst/>
              <a:cxnLst>
                <a:cxn ang="0">
                  <a:pos x="0" y="455"/>
                </a:cxn>
                <a:cxn ang="0">
                  <a:pos x="369" y="454"/>
                </a:cxn>
                <a:cxn ang="0">
                  <a:pos x="776" y="0"/>
                </a:cxn>
                <a:cxn ang="0">
                  <a:pos x="2496" y="0"/>
                </a:cxn>
                <a:cxn ang="0">
                  <a:pos x="2632" y="136"/>
                </a:cxn>
                <a:cxn ang="0">
                  <a:pos x="5799" y="136"/>
                </a:cxn>
                <a:cxn ang="0">
                  <a:pos x="5788" y="727"/>
                </a:cxn>
                <a:cxn ang="0">
                  <a:pos x="2883" y="708"/>
                </a:cxn>
                <a:cxn ang="0">
                  <a:pos x="2747" y="895"/>
                </a:cxn>
                <a:cxn ang="0">
                  <a:pos x="1899" y="895"/>
                </a:cxn>
                <a:cxn ang="0">
                  <a:pos x="1681" y="635"/>
                </a:cxn>
                <a:cxn ang="0">
                  <a:pos x="7" y="635"/>
                </a:cxn>
                <a:cxn ang="0">
                  <a:pos x="7" y="454"/>
                </a:cxn>
              </a:cxnLst>
              <a:rect l="0" t="0" r="r" b="b"/>
              <a:pathLst>
                <a:path w="5799" h="895">
                  <a:moveTo>
                    <a:pt x="0" y="455"/>
                  </a:moveTo>
                  <a:lnTo>
                    <a:pt x="369" y="454"/>
                  </a:lnTo>
                  <a:lnTo>
                    <a:pt x="776" y="0"/>
                  </a:lnTo>
                  <a:lnTo>
                    <a:pt x="2496" y="0"/>
                  </a:lnTo>
                  <a:lnTo>
                    <a:pt x="2632" y="136"/>
                  </a:lnTo>
                  <a:lnTo>
                    <a:pt x="5799" y="136"/>
                  </a:lnTo>
                  <a:lnTo>
                    <a:pt x="5788" y="727"/>
                  </a:lnTo>
                  <a:lnTo>
                    <a:pt x="2883" y="708"/>
                  </a:lnTo>
                  <a:lnTo>
                    <a:pt x="2747" y="895"/>
                  </a:lnTo>
                  <a:lnTo>
                    <a:pt x="1899" y="895"/>
                  </a:lnTo>
                  <a:lnTo>
                    <a:pt x="1681" y="635"/>
                  </a:lnTo>
                  <a:lnTo>
                    <a:pt x="7" y="635"/>
                  </a:lnTo>
                  <a:lnTo>
                    <a:pt x="7" y="454"/>
                  </a:lnTo>
                </a:path>
              </a:pathLst>
            </a:custGeom>
            <a:blipFill dpi="0" rotWithShape="1">
              <a:blip r:embed="rId2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>
                <a:effectLst>
                  <a:reflection blurRad="6350" stA="60000" endA="900" endPos="60000" dist="29997" dir="5400000" sy="-100000" algn="bl" rotWithShape="0"/>
                </a:effectLst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مجموعة 8"/>
          <p:cNvGrpSpPr/>
          <p:nvPr userDrawn="1"/>
        </p:nvGrpSpPr>
        <p:grpSpPr>
          <a:xfrm flipH="1">
            <a:off x="-9525" y="336550"/>
            <a:ext cx="9182100" cy="923925"/>
            <a:chOff x="-9525" y="336550"/>
            <a:chExt cx="9182100" cy="923925"/>
          </a:xfrm>
        </p:grpSpPr>
        <p:sp>
          <p:nvSpPr>
            <p:cNvPr id="1040" name="Freeform 16"/>
            <p:cNvSpPr>
              <a:spLocks/>
            </p:cNvSpPr>
            <p:nvPr userDrawn="1"/>
          </p:nvSpPr>
          <p:spPr bwMode="gray">
            <a:xfrm>
              <a:off x="0" y="360363"/>
              <a:ext cx="9148763" cy="900112"/>
            </a:xfrm>
            <a:custGeom>
              <a:avLst/>
              <a:gdLst/>
              <a:ahLst/>
              <a:cxnLst>
                <a:cxn ang="0">
                  <a:pos x="0" y="368"/>
                </a:cxn>
                <a:cxn ang="0">
                  <a:pos x="440" y="368"/>
                </a:cxn>
                <a:cxn ang="0">
                  <a:pos x="777" y="0"/>
                </a:cxn>
                <a:cxn ang="0">
                  <a:pos x="2162" y="0"/>
                </a:cxn>
                <a:cxn ang="0">
                  <a:pos x="2265" y="116"/>
                </a:cxn>
                <a:cxn ang="0">
                  <a:pos x="5756" y="112"/>
                </a:cxn>
                <a:cxn ang="0">
                  <a:pos x="5763" y="567"/>
                </a:cxn>
                <a:cxn ang="0">
                  <a:pos x="6" y="556"/>
                </a:cxn>
              </a:cxnLst>
              <a:rect l="0" t="0" r="r" b="b"/>
              <a:pathLst>
                <a:path w="5763" h="567">
                  <a:moveTo>
                    <a:pt x="0" y="368"/>
                  </a:moveTo>
                  <a:lnTo>
                    <a:pt x="440" y="368"/>
                  </a:lnTo>
                  <a:lnTo>
                    <a:pt x="777" y="0"/>
                  </a:lnTo>
                  <a:lnTo>
                    <a:pt x="2162" y="0"/>
                  </a:lnTo>
                  <a:lnTo>
                    <a:pt x="2265" y="116"/>
                  </a:lnTo>
                  <a:lnTo>
                    <a:pt x="5756" y="112"/>
                  </a:lnTo>
                  <a:lnTo>
                    <a:pt x="5763" y="567"/>
                  </a:lnTo>
                  <a:lnTo>
                    <a:pt x="6" y="556"/>
                  </a:ln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/>
            </a:p>
          </p:txBody>
        </p:sp>
        <p:sp>
          <p:nvSpPr>
            <p:cNvPr id="1039" name="Freeform 15" descr="01b_img(Global Digtal Desigm(imageState)"/>
            <p:cNvSpPr>
              <a:spLocks/>
            </p:cNvSpPr>
            <p:nvPr userDrawn="1"/>
          </p:nvSpPr>
          <p:spPr bwMode="gray">
            <a:xfrm>
              <a:off x="-9525" y="336550"/>
              <a:ext cx="9182100" cy="838200"/>
            </a:xfrm>
            <a:custGeom>
              <a:avLst/>
              <a:gdLst/>
              <a:ahLst/>
              <a:cxnLst>
                <a:cxn ang="0">
                  <a:pos x="449" y="370"/>
                </a:cxn>
                <a:cxn ang="0">
                  <a:pos x="768" y="1"/>
                </a:cxn>
                <a:cxn ang="0">
                  <a:pos x="2158" y="0"/>
                </a:cxn>
                <a:cxn ang="0">
                  <a:pos x="2258" y="115"/>
                </a:cxn>
                <a:cxn ang="0">
                  <a:pos x="5784" y="115"/>
                </a:cxn>
                <a:cxn ang="0">
                  <a:pos x="5779" y="528"/>
                </a:cxn>
                <a:cxn ang="0">
                  <a:pos x="0" y="519"/>
                </a:cxn>
                <a:cxn ang="0">
                  <a:pos x="0" y="371"/>
                </a:cxn>
              </a:cxnLst>
              <a:rect l="0" t="0" r="r" b="b"/>
              <a:pathLst>
                <a:path w="5784" h="528">
                  <a:moveTo>
                    <a:pt x="449" y="370"/>
                  </a:moveTo>
                  <a:lnTo>
                    <a:pt x="768" y="1"/>
                  </a:lnTo>
                  <a:lnTo>
                    <a:pt x="2158" y="0"/>
                  </a:lnTo>
                  <a:lnTo>
                    <a:pt x="2258" y="115"/>
                  </a:lnTo>
                  <a:lnTo>
                    <a:pt x="5784" y="115"/>
                  </a:lnTo>
                  <a:lnTo>
                    <a:pt x="5779" y="528"/>
                  </a:lnTo>
                  <a:lnTo>
                    <a:pt x="0" y="519"/>
                  </a:lnTo>
                  <a:lnTo>
                    <a:pt x="0" y="371"/>
                  </a:lnTo>
                </a:path>
              </a:pathLst>
            </a:custGeom>
            <a:blipFill dpi="0" rotWithShape="1">
              <a:blip r:embed="rId5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hf sldNum="0" hdr="0"/>
  <p:txStyles>
    <p:titleStyle>
      <a:lvl1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54654" y="1778516"/>
            <a:ext cx="8441882" cy="1074420"/>
          </a:xfrm>
          <a:prstGeom prst="rect">
            <a:avLst/>
          </a:prstGeom>
          <a:effectLst/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ar-SA" kern="12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eSans" pitchFamily="34" charset="-78"/>
                <a:ea typeface="+mn-ea"/>
                <a:cs typeface="TheSans" pitchFamily="34" charset="-78"/>
              </a:rPr>
              <a:t>الضمانات والحقوق في نظام الإجراءات الجزائية السعودي</a:t>
            </a:r>
            <a:endParaRPr lang="en-US" kern="1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eSans" pitchFamily="34" charset="-78"/>
              <a:ea typeface="+mn-ea"/>
              <a:cs typeface="TheSans" pitchFamily="34" charset="-78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-36512" y="3650724"/>
            <a:ext cx="2915816" cy="714380"/>
          </a:xfrm>
          <a:prstGeom prst="rect">
            <a:avLst/>
          </a:prstGeom>
          <a:effectLst/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 rtl="1"/>
            <a:endParaRPr kumimoji="0" lang="en-US" sz="4000" b="0" i="0" u="none" strike="noStrike" kern="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TheSans" pitchFamily="34" charset="-78"/>
              <a:ea typeface="+mj-ea"/>
              <a:cs typeface="TheSans" pitchFamily="34" charset="-7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71472" y="579438"/>
            <a:ext cx="7458100" cy="563562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3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Sans" pitchFamily="34" charset="-78"/>
                <a:ea typeface="GE SS Unique Bold" pitchFamily="18" charset="-78"/>
                <a:cs typeface="TheSans" pitchFamily="34" charset="-78"/>
                <a:sym typeface="Webdings"/>
              </a:rPr>
              <a:t>الدورات التدريبية :</a:t>
            </a:r>
            <a:endParaRPr kumimoji="0" lang="en-US" sz="300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eSans" pitchFamily="34" charset="-78"/>
              <a:ea typeface="GE SS Unique Bold" pitchFamily="18" charset="-78"/>
              <a:cs typeface="TheSans" pitchFamily="34" charset="-78"/>
            </a:endParaRPr>
          </a:p>
        </p:txBody>
      </p:sp>
      <p:graphicFrame>
        <p:nvGraphicFramePr>
          <p:cNvPr id="4" name="عنصر نائب للمحتوى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35482732"/>
              </p:ext>
            </p:extLst>
          </p:nvPr>
        </p:nvGraphicFramePr>
        <p:xfrm>
          <a:off x="622081" y="1600842"/>
          <a:ext cx="7950447" cy="4816377"/>
        </p:xfrm>
        <a:graphic>
          <a:graphicData uri="http://schemas.openxmlformats.org/drawingml/2006/table">
            <a:tbl>
              <a:tblPr rtl="1" firstRow="1" firstCol="1" bandRow="1">
                <a:tableStyleId>{00A15C55-8517-42AA-B614-E9B94910E393}</a:tableStyleId>
              </a:tblPr>
              <a:tblGrid>
                <a:gridCol w="3049537"/>
                <a:gridCol w="4900910"/>
              </a:tblGrid>
              <a:tr h="71072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اسم البرنامج التدريبي</a:t>
                      </a:r>
                      <a:endParaRPr lang="en-US" sz="18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الضمانات والحقوق في نظام الإجراءات الجزائية السعودي</a:t>
                      </a:r>
                      <a:endParaRPr lang="en-US" sz="1600" dirty="0"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1039149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اهداف  البرنامج</a:t>
                      </a:r>
                      <a:endParaRPr lang="en-US" sz="18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تنمية القدرات المعرفية للمتدربين بالجوانب الموضوعية في قانون الإجراءات الجنائية  .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تنمية مهارات المتدربين على تطبيق الإجراءات الجنائية  المتعلقة بالعمل الميداني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54804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الفئة المستهدفة</a:t>
                      </a:r>
                      <a:endParaRPr lang="en-US" sz="18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جهات الضبط </a:t>
                      </a:r>
                      <a:r>
                        <a:rPr lang="ar-SA" sz="16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الجنائي</a:t>
                      </a: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 بمحافظة </a:t>
                      </a:r>
                      <a:r>
                        <a:rPr lang="ar-SA" sz="1600" dirty="0" err="1">
                          <a:solidFill>
                            <a:srgbClr val="000000"/>
                          </a:solidFill>
                          <a:effectLst/>
                        </a:rPr>
                        <a:t>الغاط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515507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تاريخ تنفيذ البرنامج التدريبي</a:t>
                      </a:r>
                      <a:endParaRPr lang="en-US" sz="18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الاحد </a:t>
                      </a:r>
                      <a:r>
                        <a:rPr lang="ar-SA" sz="1600" dirty="0" smtClean="0">
                          <a:solidFill>
                            <a:srgbClr val="000000"/>
                          </a:solidFill>
                          <a:effectLst/>
                        </a:rPr>
                        <a:t>1434/5/26هـ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515507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مكان انعقاد البرنامج</a:t>
                      </a:r>
                      <a:endParaRPr lang="en-US" sz="18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مركز الرحمانية الثقافي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54804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اسم المدرب</a:t>
                      </a:r>
                      <a:endParaRPr lang="en-US" sz="180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د. خالد بن عبدالله الشافي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  <a:tr h="515507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عدد المتدربين الذين حضروا  البرنامج</a:t>
                      </a:r>
                      <a:endParaRPr lang="en-US" sz="1800" dirty="0">
                        <a:effectLst/>
                        <a:latin typeface="TheSans" pitchFamily="34" charset="-78"/>
                        <a:ea typeface="Times New Roman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rgbClr val="000000"/>
                          </a:solidFill>
                          <a:effectLst/>
                        </a:rPr>
                        <a:t>9 متدربين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heSans" pitchFamily="34" charset="-78"/>
                        <a:cs typeface="TheSans" pitchFamily="34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cdb2004138l">
  <a:themeElements>
    <a:clrScheme name="sample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5B1B1"/>
      </a:accent1>
      <a:accent2>
        <a:srgbClr val="5BACE9"/>
      </a:accent2>
      <a:accent3>
        <a:srgbClr val="FFFFFF"/>
      </a:accent3>
      <a:accent4>
        <a:srgbClr val="174578"/>
      </a:accent4>
      <a:accent5>
        <a:srgbClr val="ACD5D5"/>
      </a:accent5>
      <a:accent6>
        <a:srgbClr val="529BD3"/>
      </a:accent6>
      <a:hlink>
        <a:srgbClr val="6E71F0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4EA693"/>
        </a:accent1>
        <a:accent2>
          <a:srgbClr val="ABA755"/>
        </a:accent2>
        <a:accent3>
          <a:srgbClr val="FFFFFF"/>
        </a:accent3>
        <a:accent4>
          <a:srgbClr val="174578"/>
        </a:accent4>
        <a:accent5>
          <a:srgbClr val="B2D0C8"/>
        </a:accent5>
        <a:accent6>
          <a:srgbClr val="9B974C"/>
        </a:accent6>
        <a:hlink>
          <a:srgbClr val="3981B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24B98"/>
        </a:dk1>
        <a:lt1>
          <a:srgbClr val="FFFFFF"/>
        </a:lt1>
        <a:dk2>
          <a:srgbClr val="000000"/>
        </a:dk2>
        <a:lt2>
          <a:srgbClr val="DDDDDD"/>
        </a:lt2>
        <a:accent1>
          <a:srgbClr val="4976D1"/>
        </a:accent1>
        <a:accent2>
          <a:srgbClr val="4CB494"/>
        </a:accent2>
        <a:accent3>
          <a:srgbClr val="FFFFFF"/>
        </a:accent3>
        <a:accent4>
          <a:srgbClr val="0E3F81"/>
        </a:accent4>
        <a:accent5>
          <a:srgbClr val="B1BDE5"/>
        </a:accent5>
        <a:accent6>
          <a:srgbClr val="44A386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5B1B1"/>
        </a:accent1>
        <a:accent2>
          <a:srgbClr val="5BACE9"/>
        </a:accent2>
        <a:accent3>
          <a:srgbClr val="FFFFFF"/>
        </a:accent3>
        <a:accent4>
          <a:srgbClr val="174578"/>
        </a:accent4>
        <a:accent5>
          <a:srgbClr val="ACD5D5"/>
        </a:accent5>
        <a:accent6>
          <a:srgbClr val="529BD3"/>
        </a:accent6>
        <a:hlink>
          <a:srgbClr val="6E71F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cdb2004138l</Template>
  <TotalTime>933</TotalTime>
  <Words>78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cdb2004138l</vt:lpstr>
      <vt:lpstr>الضمانات والحقوق في نظام الإجراءات الجزائية السعودي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نظام التشغيل الحاسب</dc:title>
  <dc:creator>GN</dc:creator>
  <cp:lastModifiedBy>alrc</cp:lastModifiedBy>
  <cp:revision>119</cp:revision>
  <dcterms:created xsi:type="dcterms:W3CDTF">2010-11-03T18:01:36Z</dcterms:created>
  <dcterms:modified xsi:type="dcterms:W3CDTF">2014-10-13T20:44:08Z</dcterms:modified>
</cp:coreProperties>
</file>