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434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نمط متوسط 4 - تميي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88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13EBA88-71B4-4985-B350-60AA42A3A06D}" type="datetimeFigureOut">
              <a:rPr lang="ar-SA" smtClean="0"/>
              <a:pPr/>
              <a:t>08/07/35</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CE31491-748C-43B9-8EAF-B99BD27FA251}" type="slidenum">
              <a:rPr lang="ar-SA" smtClean="0"/>
              <a:pPr/>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13EBA88-71B4-4985-B350-60AA42A3A06D}" type="datetimeFigureOut">
              <a:rPr lang="ar-SA" smtClean="0"/>
              <a:pPr/>
              <a:t>08/07/35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CE31491-748C-43B9-8EAF-B99BD27FA251}"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13EBA88-71B4-4985-B350-60AA42A3A06D}" type="datetimeFigureOut">
              <a:rPr lang="ar-SA" smtClean="0"/>
              <a:pPr/>
              <a:t>08/07/35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CE31491-748C-43B9-8EAF-B99BD27FA251}"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013EBA88-71B4-4985-B350-60AA42A3A06D}" type="datetimeFigureOut">
              <a:rPr lang="ar-SA" smtClean="0"/>
              <a:pPr/>
              <a:t>08/07/35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CE31491-748C-43B9-8EAF-B99BD27FA251}"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013EBA88-71B4-4985-B350-60AA42A3A06D}" type="datetimeFigureOut">
              <a:rPr lang="ar-SA" smtClean="0"/>
              <a:pPr/>
              <a:t>08/07/35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CE31491-748C-43B9-8EAF-B99BD27FA251}"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013EBA88-71B4-4985-B350-60AA42A3A06D}" type="datetimeFigureOut">
              <a:rPr lang="ar-SA" smtClean="0"/>
              <a:pPr/>
              <a:t>08/07/35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CCE31491-748C-43B9-8EAF-B99BD27FA251}" type="slidenum">
              <a:rPr lang="ar-SA" smtClean="0"/>
              <a:pPr/>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013EBA88-71B4-4985-B350-60AA42A3A06D}" type="datetimeFigureOut">
              <a:rPr lang="ar-SA" smtClean="0"/>
              <a:pPr/>
              <a:t>08/07/35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CCE31491-748C-43B9-8EAF-B99BD27FA251}"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013EBA88-71B4-4985-B350-60AA42A3A06D}" type="datetimeFigureOut">
              <a:rPr lang="ar-SA" smtClean="0"/>
              <a:pPr/>
              <a:t>08/07/35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CCE31491-748C-43B9-8EAF-B99BD27FA251}"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3EBA88-71B4-4985-B350-60AA42A3A06D}" type="datetimeFigureOut">
              <a:rPr lang="ar-SA" smtClean="0"/>
              <a:pPr/>
              <a:t>08/07/35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CCE31491-748C-43B9-8EAF-B99BD27FA251}"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13EBA88-71B4-4985-B350-60AA42A3A06D}" type="datetimeFigureOut">
              <a:rPr lang="ar-SA" smtClean="0"/>
              <a:pPr/>
              <a:t>08/07/35</a:t>
            </a:fld>
            <a:endParaRPr lang="ar-SA"/>
          </a:p>
        </p:txBody>
      </p:sp>
      <p:sp>
        <p:nvSpPr>
          <p:cNvPr id="7" name="Slide Number Placeholder 6"/>
          <p:cNvSpPr>
            <a:spLocks noGrp="1"/>
          </p:cNvSpPr>
          <p:nvPr>
            <p:ph type="sldNum" sz="quarter" idx="12"/>
          </p:nvPr>
        </p:nvSpPr>
        <p:spPr/>
        <p:txBody>
          <a:bodyPr/>
          <a:lstStyle/>
          <a:p>
            <a:fld id="{CCE31491-748C-43B9-8EAF-B99BD27FA251}" type="slidenum">
              <a:rPr lang="ar-SA" smtClean="0"/>
              <a:pPr/>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013EBA88-71B4-4985-B350-60AA42A3A06D}" type="datetimeFigureOut">
              <a:rPr lang="ar-SA" smtClean="0"/>
              <a:pPr/>
              <a:t>08/07/35</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CCE31491-748C-43B9-8EAF-B99BD27FA251}"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13EBA88-71B4-4985-B350-60AA42A3A06D}" type="datetimeFigureOut">
              <a:rPr lang="ar-SA" smtClean="0"/>
              <a:pPr/>
              <a:t>08/07/35</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CE31491-748C-43B9-8EAF-B99BD27FA251}"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72000" y="2492896"/>
            <a:ext cx="3528392" cy="2061756"/>
          </a:xfrm>
          <a:noFill/>
          <a:ln>
            <a:noFill/>
          </a:ln>
        </p:spPr>
        <p:style>
          <a:lnRef idx="3">
            <a:schemeClr val="lt1"/>
          </a:lnRef>
          <a:fillRef idx="1">
            <a:schemeClr val="accent2"/>
          </a:fillRef>
          <a:effectRef idx="1">
            <a:schemeClr val="accent2"/>
          </a:effectRef>
          <a:fontRef idx="minor">
            <a:schemeClr val="lt1"/>
          </a:fontRef>
        </p:style>
        <p:txBody>
          <a:bodyPr>
            <a:normAutofit fontScale="90000"/>
          </a:bodyPr>
          <a:lstStyle/>
          <a:p>
            <a:pPr algn="ctr"/>
            <a:r>
              <a:rPr lang="ar-SA" dirty="0">
                <a:latin typeface="Monotype Koufi" pitchFamily="2" charset="-78"/>
                <a:ea typeface="Monotype Koufi" pitchFamily="2" charset="-78"/>
                <a:cs typeface="Monotype Koufi" pitchFamily="2" charset="-78"/>
              </a:rPr>
              <a:t/>
            </a:r>
            <a:br>
              <a:rPr lang="ar-SA" dirty="0">
                <a:latin typeface="Monotype Koufi" pitchFamily="2" charset="-78"/>
                <a:ea typeface="Monotype Koufi" pitchFamily="2" charset="-78"/>
                <a:cs typeface="Monotype Koufi" pitchFamily="2" charset="-78"/>
              </a:rPr>
            </a:br>
            <a:r>
              <a:rPr lang="ar-SA" dirty="0">
                <a:solidFill>
                  <a:srgbClr val="92D050"/>
                </a:solidFill>
              </a:rPr>
              <a:t/>
            </a:r>
            <a:br>
              <a:rPr lang="ar-SA" dirty="0">
                <a:solidFill>
                  <a:srgbClr val="92D050"/>
                </a:solidFill>
              </a:rPr>
            </a:br>
            <a:r>
              <a:rPr lang="ar-SA" dirty="0" smtClean="0">
                <a:solidFill>
                  <a:srgbClr val="92D050"/>
                </a:solidFill>
              </a:rPr>
              <a:t/>
            </a:r>
            <a:br>
              <a:rPr lang="ar-SA" dirty="0" smtClean="0">
                <a:solidFill>
                  <a:srgbClr val="92D050"/>
                </a:solidFill>
              </a:rPr>
            </a:br>
            <a:r>
              <a:rPr lang="ar-SA" b="1" dirty="0" smtClean="0">
                <a:solidFill>
                  <a:srgbClr val="92D050"/>
                </a:solidFill>
                <a:cs typeface="Kufi Extended Outline" panose="04010401010101010101" pitchFamily="82" charset="-78"/>
              </a:rPr>
              <a:t>المعوقات </a:t>
            </a:r>
            <a:r>
              <a:rPr lang="ar-SA" b="1" dirty="0">
                <a:solidFill>
                  <a:srgbClr val="92D050"/>
                </a:solidFill>
                <a:cs typeface="Kufi Extended Outline" panose="04010401010101010101" pitchFamily="82" charset="-78"/>
              </a:rPr>
              <a:t>التي تواجه المعيد والحلول </a:t>
            </a:r>
            <a:r>
              <a:rPr lang="ar-SA" b="1" dirty="0" smtClean="0">
                <a:solidFill>
                  <a:srgbClr val="92D050"/>
                </a:solidFill>
                <a:cs typeface="Kufi Extended Outline" panose="04010401010101010101" pitchFamily="82" charset="-78"/>
              </a:rPr>
              <a:t>المقترحة لها</a:t>
            </a:r>
            <a:r>
              <a:rPr lang="en-US" dirty="0">
                <a:solidFill>
                  <a:srgbClr val="92D050"/>
                </a:solidFill>
              </a:rPr>
              <a:t/>
            </a:r>
            <a:br>
              <a:rPr lang="en-US" dirty="0">
                <a:solidFill>
                  <a:srgbClr val="92D050"/>
                </a:solidFill>
              </a:rPr>
            </a:br>
            <a:endParaRPr lang="ar-SA" dirty="0">
              <a:solidFill>
                <a:srgbClr val="92D050"/>
              </a:solidFill>
            </a:endParaRPr>
          </a:p>
        </p:txBody>
      </p:sp>
      <p:sp>
        <p:nvSpPr>
          <p:cNvPr id="3" name="عنوان فرعي 2"/>
          <p:cNvSpPr>
            <a:spLocks noGrp="1"/>
          </p:cNvSpPr>
          <p:nvPr>
            <p:ph type="subTitle" idx="1"/>
          </p:nvPr>
        </p:nvSpPr>
        <p:spPr>
          <a:xfrm>
            <a:off x="4788024" y="4725144"/>
            <a:ext cx="3309803" cy="1260629"/>
          </a:xfrm>
          <a:noFill/>
          <a:ln w="57150">
            <a:noFill/>
          </a:ln>
        </p:spPr>
        <p:style>
          <a:lnRef idx="2">
            <a:schemeClr val="accent4"/>
          </a:lnRef>
          <a:fillRef idx="1">
            <a:schemeClr val="lt1"/>
          </a:fillRef>
          <a:effectRef idx="0">
            <a:schemeClr val="accent4"/>
          </a:effectRef>
          <a:fontRef idx="minor">
            <a:schemeClr val="dk1"/>
          </a:fontRef>
        </p:style>
        <p:txBody>
          <a:bodyPr>
            <a:normAutofit/>
          </a:bodyPr>
          <a:lstStyle/>
          <a:p>
            <a:pPr algn="r"/>
            <a:r>
              <a:rPr lang="ar-SA" dirty="0" smtClean="0">
                <a:latin typeface="Monotype Koufi" pitchFamily="2" charset="-78"/>
                <a:ea typeface="Monotype Koufi" pitchFamily="2" charset="-78"/>
                <a:cs typeface="Monotype Koufi" pitchFamily="2" charset="-78"/>
              </a:rPr>
              <a:t>إعداد :</a:t>
            </a:r>
          </a:p>
          <a:p>
            <a:pPr algn="r"/>
            <a:r>
              <a:rPr lang="ar-SA" dirty="0" smtClean="0">
                <a:latin typeface="Monotype Koufi" pitchFamily="2" charset="-78"/>
                <a:ea typeface="Monotype Koufi" pitchFamily="2" charset="-78"/>
                <a:cs typeface="Monotype Koufi" pitchFamily="2" charset="-78"/>
              </a:rPr>
              <a:t>أ/ ربى المديد              أ/ مريم العتيبي</a:t>
            </a:r>
          </a:p>
          <a:p>
            <a:pPr algn="r"/>
            <a:r>
              <a:rPr lang="ar-SA" dirty="0" smtClean="0">
                <a:latin typeface="Monotype Koufi" pitchFamily="2" charset="-78"/>
                <a:ea typeface="Monotype Koufi" pitchFamily="2" charset="-78"/>
                <a:cs typeface="Monotype Koufi" pitchFamily="2" charset="-78"/>
              </a:rPr>
              <a:t>أ/ وداد السقياني     أ/ أفنان الطوالة </a:t>
            </a:r>
          </a:p>
        </p:txBody>
      </p:sp>
      <p:pic>
        <p:nvPicPr>
          <p:cNvPr id="5" name="صورة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9203" y="-21320"/>
            <a:ext cx="1596751" cy="980728"/>
          </a:xfrm>
          <a:prstGeom prst="rect">
            <a:avLst/>
          </a:prstGeom>
        </p:spPr>
      </p:pic>
      <p:pic>
        <p:nvPicPr>
          <p:cNvPr id="6" name="صورة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035956">
            <a:off x="544231" y="959432"/>
            <a:ext cx="3715809" cy="2312791"/>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صورة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0036220">
            <a:off x="591527" y="3515730"/>
            <a:ext cx="3509145" cy="212616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8" name="مربع نص 7"/>
          <p:cNvSpPr txBox="1"/>
          <p:nvPr/>
        </p:nvSpPr>
        <p:spPr>
          <a:xfrm>
            <a:off x="6804248" y="20689"/>
            <a:ext cx="1296144" cy="938719"/>
          </a:xfrm>
          <a:prstGeom prst="rect">
            <a:avLst/>
          </a:prstGeom>
          <a:noFill/>
        </p:spPr>
        <p:txBody>
          <a:bodyPr wrap="square" rtlCol="1">
            <a:spAutoFit/>
          </a:bodyPr>
          <a:lstStyle/>
          <a:p>
            <a:r>
              <a:rPr lang="ar-SA" sz="1100" dirty="0">
                <a:solidFill>
                  <a:schemeClr val="bg1"/>
                </a:solidFill>
                <a:latin typeface="Simplified Arabic" panose="02020603050405020304" pitchFamily="18" charset="-78"/>
                <a:ea typeface="Monotype Koufi" pitchFamily="2" charset="-78"/>
                <a:cs typeface="Simplified Arabic" panose="02020603050405020304" pitchFamily="18" charset="-78"/>
              </a:rPr>
              <a:t>المملكة العربية السعودية</a:t>
            </a:r>
            <a:br>
              <a:rPr lang="ar-SA" sz="1100" dirty="0">
                <a:solidFill>
                  <a:schemeClr val="bg1"/>
                </a:solidFill>
                <a:latin typeface="Simplified Arabic" panose="02020603050405020304" pitchFamily="18" charset="-78"/>
                <a:ea typeface="Monotype Koufi" pitchFamily="2" charset="-78"/>
                <a:cs typeface="Simplified Arabic" panose="02020603050405020304" pitchFamily="18" charset="-78"/>
              </a:rPr>
            </a:br>
            <a:r>
              <a:rPr lang="ar-SA" sz="1100" dirty="0">
                <a:solidFill>
                  <a:schemeClr val="bg1"/>
                </a:solidFill>
                <a:latin typeface="Simplified Arabic" panose="02020603050405020304" pitchFamily="18" charset="-78"/>
                <a:ea typeface="Monotype Koufi" pitchFamily="2" charset="-78"/>
                <a:cs typeface="Simplified Arabic" panose="02020603050405020304" pitchFamily="18" charset="-78"/>
              </a:rPr>
              <a:t>وزارة التعليم العالي </a:t>
            </a:r>
            <a:br>
              <a:rPr lang="ar-SA" sz="1100" dirty="0">
                <a:solidFill>
                  <a:schemeClr val="bg1"/>
                </a:solidFill>
                <a:latin typeface="Simplified Arabic" panose="02020603050405020304" pitchFamily="18" charset="-78"/>
                <a:ea typeface="Monotype Koufi" pitchFamily="2" charset="-78"/>
                <a:cs typeface="Simplified Arabic" panose="02020603050405020304" pitchFamily="18" charset="-78"/>
              </a:rPr>
            </a:br>
            <a:r>
              <a:rPr lang="ar-SA" sz="1100" dirty="0">
                <a:solidFill>
                  <a:schemeClr val="bg1"/>
                </a:solidFill>
                <a:latin typeface="Simplified Arabic" panose="02020603050405020304" pitchFamily="18" charset="-78"/>
                <a:ea typeface="Monotype Koufi" pitchFamily="2" charset="-78"/>
                <a:cs typeface="Simplified Arabic" panose="02020603050405020304" pitchFamily="18" charset="-78"/>
              </a:rPr>
              <a:t>جامعه المجمعة</a:t>
            </a:r>
            <a:br>
              <a:rPr lang="ar-SA" sz="1100" dirty="0">
                <a:solidFill>
                  <a:schemeClr val="bg1"/>
                </a:solidFill>
                <a:latin typeface="Simplified Arabic" panose="02020603050405020304" pitchFamily="18" charset="-78"/>
                <a:ea typeface="Monotype Koufi" pitchFamily="2" charset="-78"/>
                <a:cs typeface="Simplified Arabic" panose="02020603050405020304" pitchFamily="18" charset="-78"/>
              </a:rPr>
            </a:br>
            <a:r>
              <a:rPr lang="ar-SA" sz="1100" dirty="0">
                <a:solidFill>
                  <a:schemeClr val="bg1"/>
                </a:solidFill>
                <a:latin typeface="Simplified Arabic" panose="02020603050405020304" pitchFamily="18" charset="-78"/>
                <a:ea typeface="Monotype Koufi" pitchFamily="2" charset="-78"/>
                <a:cs typeface="Simplified Arabic" panose="02020603050405020304" pitchFamily="18" charset="-78"/>
              </a:rPr>
              <a:t>كلية التربية بالزلفي </a:t>
            </a:r>
            <a:br>
              <a:rPr lang="ar-SA" sz="1100" dirty="0">
                <a:solidFill>
                  <a:schemeClr val="bg1"/>
                </a:solidFill>
                <a:latin typeface="Simplified Arabic" panose="02020603050405020304" pitchFamily="18" charset="-78"/>
                <a:ea typeface="Monotype Koufi" pitchFamily="2" charset="-78"/>
                <a:cs typeface="Simplified Arabic" panose="02020603050405020304" pitchFamily="18" charset="-78"/>
              </a:rPr>
            </a:br>
            <a:r>
              <a:rPr lang="ar-SA" sz="1100" dirty="0">
                <a:solidFill>
                  <a:schemeClr val="bg1"/>
                </a:solidFill>
                <a:latin typeface="Simplified Arabic" panose="02020603050405020304" pitchFamily="18" charset="-78"/>
                <a:ea typeface="Monotype Koufi" pitchFamily="2" charset="-78"/>
                <a:cs typeface="Simplified Arabic" panose="02020603050405020304" pitchFamily="18" charset="-78"/>
              </a:rPr>
              <a:t>قسم الكيمياء</a:t>
            </a:r>
            <a:endParaRPr lang="ar-SA" sz="1100" dirty="0">
              <a:solidFill>
                <a:schemeClr val="bg1"/>
              </a:solidFill>
            </a:endParaRPr>
          </a:p>
        </p:txBody>
      </p:sp>
    </p:spTree>
    <p:extLst>
      <p:ext uri="{BB962C8B-B14F-4D97-AF65-F5344CB8AC3E}">
        <p14:creationId xmlns:p14="http://schemas.microsoft.com/office/powerpoint/2010/main" val="285194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127762225"/>
              </p:ext>
            </p:extLst>
          </p:nvPr>
        </p:nvGraphicFramePr>
        <p:xfrm>
          <a:off x="755576" y="764704"/>
          <a:ext cx="7488832" cy="2841903"/>
        </p:xfrm>
        <a:graphic>
          <a:graphicData uri="http://schemas.openxmlformats.org/drawingml/2006/table">
            <a:tbl>
              <a:tblPr rtl="1" firstRow="1" firstCol="1" bandRow="1">
                <a:tableStyleId>{69CF1AB2-1976-4502-BF36-3FF5EA218861}</a:tableStyleId>
              </a:tblPr>
              <a:tblGrid>
                <a:gridCol w="7488832"/>
              </a:tblGrid>
              <a:tr h="216024">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الثانية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والعشرون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37715" marR="37715" marT="0" marB="0"/>
                </a:tc>
              </a:tr>
              <a:tr h="1143679">
                <a:tc>
                  <a:txBody>
                    <a:bodyPr/>
                    <a:lstStyle/>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يجوز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بموافقة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المختص</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وعميدي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الكلية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تأجيل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وفقما يأتي</a:t>
                      </a:r>
                      <a:r>
                        <a:rPr lang="en-US" sz="1200" b="1" kern="1200" dirty="0">
                          <a:solidFill>
                            <a:schemeClr val="dk1"/>
                          </a:solidFill>
                          <a:effectLst/>
                          <a:latin typeface="Arial" panose="020B0604020202020204" pitchFamily="34" charset="0"/>
                          <a:ea typeface="+mn-ea"/>
                          <a:cs typeface="Arial" panose="020B0604020202020204" pitchFamily="34" charset="0"/>
                        </a:rPr>
                        <a:t> :</a:t>
                      </a: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1-</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يكون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اجتاز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فصلا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أو</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أكثر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أو أنجز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قدرا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مناسبا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الرسالة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2-</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ألا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يتجاوز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مجموع</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التأجيل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أربعة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دراسية (سنتين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دراسيتين)</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3-</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يتقدم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بطلب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التأجيل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قبل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بداية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الفصل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بما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لا يقل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أسبوعين</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4-</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لا تحتسب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التأجيل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ضمن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الحد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الأقصى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الحصول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الدرجة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rtl="1">
                        <a:lnSpc>
                          <a:spcPct val="115000"/>
                        </a:lnSpc>
                      </a:pPr>
                      <a:r>
                        <a:rPr lang="en-US" sz="1100" dirty="0">
                          <a:effectLst/>
                        </a:rPr>
                        <a:t>  </a:t>
                      </a:r>
                      <a:endParaRPr lang="en-US" sz="1100" dirty="0">
                        <a:effectLst/>
                        <a:latin typeface="Calibri"/>
                      </a:endParaRPr>
                    </a:p>
                  </a:txBody>
                  <a:tcPr marL="37715" marR="37715" marT="0" marB="0"/>
                </a:tc>
              </a:tr>
              <a:tr h="268179">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الثالثة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والعشرون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37715" marR="37715" marT="0" marB="0"/>
                </a:tc>
              </a:tr>
              <a:tr h="1084014">
                <a:tc>
                  <a:txBody>
                    <a:bodyPr/>
                    <a:lstStyle/>
                    <a:p>
                      <a:pPr marL="0" algn="r" defTabSz="914400" rtl="1" eaLnBrk="1" latinLnBrk="0" hangingPunct="1">
                        <a:lnSpc>
                          <a:spcPct val="115000"/>
                        </a:lnSpc>
                        <a:spcAft>
                          <a:spcPts val="0"/>
                        </a:spcAft>
                      </a:pPr>
                      <a:r>
                        <a:rPr lang="ar-SA" sz="1200" b="1" kern="1200" dirty="0" smtClean="0">
                          <a:solidFill>
                            <a:schemeClr val="dk1"/>
                          </a:solidFill>
                          <a:effectLst/>
                          <a:latin typeface="Arial" panose="020B0604020202020204" pitchFamily="34" charset="0"/>
                          <a:ea typeface="+mn-ea"/>
                          <a:cs typeface="Arial" panose="020B0604020202020204" pitchFamily="34" charset="0"/>
                        </a:rPr>
                        <a:t>يجوز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يحذف</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جميع</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الفصل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وفق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ما يأتي</a:t>
                      </a:r>
                      <a:r>
                        <a:rPr lang="en-US" sz="1200" b="1" kern="1200" dirty="0">
                          <a:solidFill>
                            <a:schemeClr val="dk1"/>
                          </a:solidFill>
                          <a:effectLst/>
                          <a:latin typeface="Arial" panose="020B0604020202020204" pitchFamily="34" charset="0"/>
                          <a:ea typeface="+mn-ea"/>
                          <a:cs typeface="Arial" panose="020B0604020202020204" pitchFamily="34" charset="0"/>
                        </a:rPr>
                        <a:t> :</a:t>
                      </a: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1-</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يتقدم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بطلب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الحذف</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رئيس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قبل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الاختبار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النهائي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بخمسة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أسابيع</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الأقل</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2-</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موافقة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وعميدي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الكلية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3-</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ألا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يكون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هذا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الفصل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ضمن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الفرص</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الإضافية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4-</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يحتسب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هذا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الفصل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ضمن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التأجيل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المشار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إليها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الثانية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والعشرون</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37715" marR="37715" marT="0" marB="0"/>
                </a:tc>
              </a:tr>
            </a:tbl>
          </a:graphicData>
        </a:graphic>
      </p:graphicFrame>
      <p:graphicFrame>
        <p:nvGraphicFramePr>
          <p:cNvPr id="3" name="جدول 2"/>
          <p:cNvGraphicFramePr>
            <a:graphicFrameLocks noGrp="1"/>
          </p:cNvGraphicFramePr>
          <p:nvPr>
            <p:extLst>
              <p:ext uri="{D42A27DB-BD31-4B8C-83A1-F6EECF244321}">
                <p14:modId xmlns:p14="http://schemas.microsoft.com/office/powerpoint/2010/main" val="4105643271"/>
              </p:ext>
            </p:extLst>
          </p:nvPr>
        </p:nvGraphicFramePr>
        <p:xfrm>
          <a:off x="755576" y="3717032"/>
          <a:ext cx="7488832" cy="2087557"/>
        </p:xfrm>
        <a:graphic>
          <a:graphicData uri="http://schemas.openxmlformats.org/drawingml/2006/table">
            <a:tbl>
              <a:tblPr rtl="1" firstRow="1" firstCol="1" bandRow="1">
                <a:tableStyleId>{69CF1AB2-1976-4502-BF36-3FF5EA218861}</a:tableStyleId>
              </a:tblPr>
              <a:tblGrid>
                <a:gridCol w="7488832"/>
              </a:tblGrid>
              <a:tr h="246638">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الانسحاب والانقطاع</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64757" marR="64757" marT="0" marB="0"/>
                </a:tc>
              </a:tr>
              <a:tr h="202539">
                <a:tc>
                  <a:txBody>
                    <a:bodyPr/>
                    <a:lstStyle/>
                    <a:p>
                      <a:pPr algn="r" rtl="1">
                        <a:lnSpc>
                          <a:spcPct val="115000"/>
                        </a:lnSpc>
                        <a:spcAft>
                          <a:spcPts val="0"/>
                        </a:spcAft>
                      </a:pPr>
                      <a:r>
                        <a:rPr lang="en-US" sz="1100" dirty="0">
                          <a:effectLst/>
                        </a:rPr>
                        <a:t> </a:t>
                      </a:r>
                      <a:endParaRPr lang="en-US" sz="1900" dirty="0">
                        <a:effectLst/>
                        <a:latin typeface="Calibri"/>
                        <a:ea typeface="Calibri"/>
                        <a:cs typeface="DecoType Naskh"/>
                      </a:endParaRPr>
                    </a:p>
                  </a:txBody>
                  <a:tcPr marL="64757" marR="64757" marT="0" marB="0"/>
                </a:tc>
              </a:tr>
              <a:tr h="246638">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الرابعة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والعشرون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64757" marR="64757" marT="0" marB="0"/>
                </a:tc>
              </a:tr>
              <a:tr h="1391742">
                <a:tc>
                  <a:txBody>
                    <a:bodyPr/>
                    <a:lstStyle/>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انسحب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بناء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رغبته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ثم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أراد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العودة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إليها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طبقت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عليه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شروط الالتحاق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وقت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القبول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الجديد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ويكون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الانسحاب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وفق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القواعد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التالية</a:t>
                      </a:r>
                      <a:r>
                        <a:rPr lang="en-US" sz="1200" b="1" kern="1200" dirty="0">
                          <a:solidFill>
                            <a:schemeClr val="dk1"/>
                          </a:solidFill>
                          <a:effectLst/>
                          <a:latin typeface="Arial" panose="020B0604020202020204" pitchFamily="34" charset="0"/>
                          <a:ea typeface="+mn-ea"/>
                          <a:cs typeface="Arial" panose="020B0604020202020204" pitchFamily="34" charset="0"/>
                        </a:rPr>
                        <a:t> :</a:t>
                      </a: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أ</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يتقدم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بطلب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الانسحاب إلى 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 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قبل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تاريخ</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بدء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الامتحانات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النهائية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ب</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تخطر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كلا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القبول </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والتسجيل والقسم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المختص بذلك</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خلال أسبوعين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تاريخ</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إكمال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إجراءات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الانسحاب</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rtl="1">
                        <a:lnSpc>
                          <a:spcPct val="115000"/>
                        </a:lnSpc>
                      </a:pPr>
                      <a:r>
                        <a:rPr lang="en-US" sz="1900" dirty="0">
                          <a:effectLst/>
                        </a:rPr>
                        <a:t>  </a:t>
                      </a:r>
                      <a:endParaRPr lang="en-US" sz="1900" dirty="0">
                        <a:effectLst/>
                        <a:latin typeface="Calibri"/>
                      </a:endParaRPr>
                    </a:p>
                  </a:txBody>
                  <a:tcPr marL="64757" marR="64757" marT="0" marB="0"/>
                </a:tc>
              </a:tr>
            </a:tbl>
          </a:graphicData>
        </a:graphic>
      </p:graphicFrame>
      <p:sp>
        <p:nvSpPr>
          <p:cNvPr id="5" name="مربع نص 4"/>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148856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761888486"/>
              </p:ext>
            </p:extLst>
          </p:nvPr>
        </p:nvGraphicFramePr>
        <p:xfrm>
          <a:off x="1222309" y="836712"/>
          <a:ext cx="7088426" cy="1008112"/>
        </p:xfrm>
        <a:graphic>
          <a:graphicData uri="http://schemas.openxmlformats.org/drawingml/2006/table">
            <a:tbl>
              <a:tblPr rtl="1" firstRow="1" firstCol="1" bandRow="1">
                <a:tableStyleId>{69CF1AB2-1976-4502-BF36-3FF5EA218861}</a:tableStyleId>
              </a:tblPr>
              <a:tblGrid>
                <a:gridCol w="7088426"/>
              </a:tblGrid>
              <a:tr h="246638">
                <a:tc>
                  <a:txBody>
                    <a:bodyPr/>
                    <a:lstStyle/>
                    <a:p>
                      <a:pPr algn="ctr" rtl="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الخامسة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والعشرون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64757" marR="64757" marT="0" marB="0"/>
                </a:tc>
              </a:tr>
              <a:tr h="761474">
                <a:tc>
                  <a:txBody>
                    <a:bodyPr/>
                    <a:lstStyle/>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يعتبر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منقطعا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ويطوى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قيده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الحالات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الآتية</a:t>
                      </a:r>
                      <a:r>
                        <a:rPr lang="en-US" sz="1200" b="1" kern="1200" dirty="0">
                          <a:solidFill>
                            <a:schemeClr val="dk1"/>
                          </a:solidFill>
                          <a:effectLst/>
                          <a:latin typeface="Arial" panose="020B0604020202020204" pitchFamily="34" charset="0"/>
                          <a:ea typeface="+mn-ea"/>
                          <a:cs typeface="Arial" panose="020B0604020202020204" pitchFamily="34" charset="0"/>
                        </a:rPr>
                        <a:t> :</a:t>
                      </a: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1-</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كان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مقبولا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للدراسة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ولم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يسجل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الوقت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المحدد</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2-</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حال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التسجيل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أحد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الفصول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وعدم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مباشرته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للدراسة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لهذا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الفصل</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64757" marR="64757" marT="0" marB="0"/>
                </a:tc>
              </a:tr>
            </a:tbl>
          </a:graphicData>
        </a:graphic>
      </p:graphicFrame>
      <p:sp>
        <p:nvSpPr>
          <p:cNvPr id="2" name="مربع نص 1"/>
          <p:cNvSpPr txBox="1"/>
          <p:nvPr/>
        </p:nvSpPr>
        <p:spPr>
          <a:xfrm>
            <a:off x="2843808" y="2420888"/>
            <a:ext cx="4176464" cy="369332"/>
          </a:xfrm>
          <a:prstGeom prst="rect">
            <a:avLst/>
          </a:prstGeom>
          <a:noFill/>
        </p:spPr>
        <p:txBody>
          <a:bodyPr wrap="square" rtlCol="1">
            <a:spAutoFit/>
          </a:bodyPr>
          <a:lstStyle/>
          <a:p>
            <a:endParaRPr lang="ar-SA" dirty="0"/>
          </a:p>
        </p:txBody>
      </p:sp>
      <p:graphicFrame>
        <p:nvGraphicFramePr>
          <p:cNvPr id="3" name="جدول 2"/>
          <p:cNvGraphicFramePr>
            <a:graphicFrameLocks noGrp="1"/>
          </p:cNvGraphicFramePr>
          <p:nvPr>
            <p:extLst>
              <p:ext uri="{D42A27DB-BD31-4B8C-83A1-F6EECF244321}">
                <p14:modId xmlns:p14="http://schemas.microsoft.com/office/powerpoint/2010/main" val="876069889"/>
              </p:ext>
            </p:extLst>
          </p:nvPr>
        </p:nvGraphicFramePr>
        <p:xfrm>
          <a:off x="1187624" y="1909539"/>
          <a:ext cx="7128791" cy="3121481"/>
        </p:xfrm>
        <a:graphic>
          <a:graphicData uri="http://schemas.openxmlformats.org/drawingml/2006/table">
            <a:tbl>
              <a:tblPr rtl="1" firstRow="1" firstCol="1" bandRow="1">
                <a:tableStyleId>{69CF1AB2-1976-4502-BF36-3FF5EA218861}</a:tableStyleId>
              </a:tblPr>
              <a:tblGrid>
                <a:gridCol w="7128791"/>
              </a:tblGrid>
              <a:tr h="107009">
                <a:tc>
                  <a:txBody>
                    <a:bodyPr/>
                    <a:lstStyle/>
                    <a:p>
                      <a:pPr algn="ctr" rtl="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إلغاء القيد</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25613" marR="25613" marT="0" marB="0"/>
                </a:tc>
              </a:tr>
              <a:tr h="107009">
                <a:tc>
                  <a:txBody>
                    <a:bodyPr/>
                    <a:lstStyle/>
                    <a:p>
                      <a:pPr algn="r" rtl="1">
                        <a:lnSpc>
                          <a:spcPct val="115000"/>
                        </a:lnSpc>
                        <a:spcAft>
                          <a:spcPts val="0"/>
                        </a:spcAft>
                      </a:pPr>
                      <a:r>
                        <a:rPr lang="en-US" sz="400">
                          <a:effectLst/>
                        </a:rPr>
                        <a:t> </a:t>
                      </a:r>
                      <a:endParaRPr lang="en-US" sz="700">
                        <a:effectLst/>
                        <a:latin typeface="Calibri"/>
                        <a:ea typeface="Calibri"/>
                        <a:cs typeface="DecoType Naskh"/>
                      </a:endParaRPr>
                    </a:p>
                  </a:txBody>
                  <a:tcPr marL="25613" marR="25613" marT="0" marB="0"/>
                </a:tc>
              </a:tr>
              <a:tr h="107009">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السادسة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والعشرون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25613" marR="25613" marT="0" marB="0"/>
                </a:tc>
              </a:tr>
              <a:tr h="2426599">
                <a:tc>
                  <a:txBody>
                    <a:bodyPr/>
                    <a:lstStyle/>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يلغى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بقرار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الحالات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الآتية</a:t>
                      </a:r>
                      <a:r>
                        <a:rPr lang="en-US" sz="1200" b="1" kern="1200" dirty="0">
                          <a:solidFill>
                            <a:schemeClr val="dk1"/>
                          </a:solidFill>
                          <a:effectLst/>
                          <a:latin typeface="Arial" panose="020B0604020202020204" pitchFamily="34" charset="0"/>
                          <a:ea typeface="+mn-ea"/>
                          <a:cs typeface="Arial" panose="020B0604020202020204" pitchFamily="34" charset="0"/>
                        </a:rPr>
                        <a:t> :</a:t>
                      </a: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1-</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قبوله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ولم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يسجل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الفترة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المحددة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للتسجيل</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2-</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يجتز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التكميلية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وفق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الشروط</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الواردة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الثامنة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عشرة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3-</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انسحب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أو</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انقطع</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فصل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دون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عذر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مقبول</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4-</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ثبت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عدم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جديته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err="1" smtClean="0">
                          <a:solidFill>
                            <a:schemeClr val="dk1"/>
                          </a:solidFill>
                          <a:effectLst/>
                          <a:latin typeface="Arial" panose="020B0604020202020204" pitchFamily="34" charset="0"/>
                          <a:ea typeface="+mn-ea"/>
                          <a:cs typeface="Arial" panose="020B0604020202020204" pitchFamily="34" charset="0"/>
                        </a:rPr>
                        <a:t>أوأخل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بأي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واجباته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وفقا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لأحكام المادة (25)</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من هذه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اللائحة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5-</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انخفض</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معدله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التراكمي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تقدير(جيد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جدا) 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فصلين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متتاليين</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6-</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تجاوز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فرص</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التأجيل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المحددة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المادة (22)</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7-</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أخل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بالأمانة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العلمية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سواء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مرحلة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دراسته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أو</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إعداده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للرسالة</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أو</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قام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بعمل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يخل بالأنظمة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والتقاليد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الجامعية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8-</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يجتز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الاختبار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الشامل</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إن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وجد</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بعد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السماح</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بإعادته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مرة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واحدة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9-</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قررت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لجنة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الحكم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الرسالة عدم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صلاحيتها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للمناقشة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أو عدم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قبولها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بعد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المناقشة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10-</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يحصل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الدرجة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خلال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الحد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الأقصى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لمدتها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وفق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للمادة (36)</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en-US" sz="1200" b="1" kern="1200" dirty="0">
                          <a:solidFill>
                            <a:schemeClr val="dk1"/>
                          </a:solidFill>
                          <a:effectLst/>
                          <a:latin typeface="Arial" panose="020B0604020202020204" pitchFamily="34" charset="0"/>
                          <a:ea typeface="+mn-ea"/>
                          <a:cs typeface="Arial" panose="020B0604020202020204" pitchFamily="34" charset="0"/>
                        </a:rPr>
                        <a:t>  </a:t>
                      </a:r>
                    </a:p>
                  </a:txBody>
                  <a:tcPr marL="25613" marR="25613" marT="0" marB="0"/>
                </a:tc>
              </a:tr>
            </a:tbl>
          </a:graphicData>
        </a:graphic>
      </p:graphicFrame>
      <p:sp>
        <p:nvSpPr>
          <p:cNvPr id="5" name="مربع نص 4"/>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18728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271957431"/>
              </p:ext>
            </p:extLst>
          </p:nvPr>
        </p:nvGraphicFramePr>
        <p:xfrm>
          <a:off x="899592" y="1052736"/>
          <a:ext cx="7128791" cy="5049341"/>
        </p:xfrm>
        <a:graphic>
          <a:graphicData uri="http://schemas.openxmlformats.org/drawingml/2006/table">
            <a:tbl>
              <a:tblPr rtl="1" firstRow="1" firstCol="1" bandRow="1">
                <a:tableStyleId>{69CF1AB2-1976-4502-BF36-3FF5EA218861}</a:tableStyleId>
              </a:tblPr>
              <a:tblGrid>
                <a:gridCol w="7128791"/>
              </a:tblGrid>
              <a:tr h="107009">
                <a:tc>
                  <a:txBody>
                    <a:bodyPr/>
                    <a:lstStyle/>
                    <a:p>
                      <a:pPr algn="ctr" rtl="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إلغاء القيد</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25613" marR="25613" marT="0" marB="0"/>
                </a:tc>
              </a:tr>
              <a:tr h="107009">
                <a:tc>
                  <a:txBody>
                    <a:bodyPr/>
                    <a:lstStyle/>
                    <a:p>
                      <a:pPr algn="r" rtl="1">
                        <a:lnSpc>
                          <a:spcPct val="115000"/>
                        </a:lnSpc>
                        <a:spcAft>
                          <a:spcPts val="0"/>
                        </a:spcAft>
                      </a:pPr>
                      <a:r>
                        <a:rPr lang="en-US" sz="400">
                          <a:effectLst/>
                        </a:rPr>
                        <a:t> </a:t>
                      </a:r>
                      <a:endParaRPr lang="en-US" sz="700">
                        <a:effectLst/>
                        <a:latin typeface="Calibri"/>
                        <a:ea typeface="Calibri"/>
                        <a:cs typeface="DecoType Naskh"/>
                      </a:endParaRPr>
                    </a:p>
                  </a:txBody>
                  <a:tcPr marL="25613" marR="25613" marT="0" marB="0"/>
                </a:tc>
              </a:tr>
              <a:tr h="107009">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السادسة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والعشرون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25613" marR="25613" marT="0" marB="0"/>
                </a:tc>
              </a:tr>
              <a:tr h="2396373">
                <a:tc>
                  <a:txBody>
                    <a:bodyPr/>
                    <a:lstStyle/>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يلغى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بقرار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الحالات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الآتية</a:t>
                      </a:r>
                      <a:r>
                        <a:rPr lang="en-US" sz="1200" b="1" kern="1200" dirty="0">
                          <a:solidFill>
                            <a:schemeClr val="dk1"/>
                          </a:solidFill>
                          <a:effectLst/>
                          <a:latin typeface="Arial" panose="020B0604020202020204" pitchFamily="34" charset="0"/>
                          <a:ea typeface="+mn-ea"/>
                          <a:cs typeface="Arial" panose="020B0604020202020204" pitchFamily="34" charset="0"/>
                        </a:rPr>
                        <a:t> :</a:t>
                      </a: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1-</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قبوله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ولم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يسجل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الفترة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المحددة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للتسجيل</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2-</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يجتز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التكميلية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وفق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الشروط</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الواردة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الثامنة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عشرة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3-</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انسحب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أو</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انقطع</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فصل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دون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عذر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مقبول</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4-</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ثبت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عدم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جديته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err="1">
                          <a:solidFill>
                            <a:schemeClr val="dk1"/>
                          </a:solidFill>
                          <a:effectLst/>
                          <a:latin typeface="Arial" panose="020B0604020202020204" pitchFamily="34" charset="0"/>
                          <a:ea typeface="+mn-ea"/>
                          <a:cs typeface="Arial" panose="020B0604020202020204" pitchFamily="34" charset="0"/>
                        </a:rPr>
                        <a:t>أوأخل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بأي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واجباته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وفقا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لأحكام المادة (25)</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من هذه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اللائحة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5-</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انخفض</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معدله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التراكمي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تقدير(جيد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جدا) 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فصلين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متتاليين</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6-</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تجاوز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فرص</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التأجيل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المحددة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المادة (22)</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7-</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أخل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بالأمانة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العلمية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سواء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مرحلة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دراسته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أو</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إعداده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للرسالة</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أو</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قام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بعمل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يخل بالأنظمة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والتقاليد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الجامعية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8-</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يجتز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الاختبار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الشامل</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إن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وجد</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بعد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السماح</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بإعادته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مرة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واحدة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9-</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قررت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لجنة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الحكم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الرسالة عدم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صلاحيتها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للمناقشة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أو عدم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قبولها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بعد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المناقشة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10-</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يحصل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الدرجة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خلال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الحد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الأقصى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لمدتها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وفق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للمادة (36)</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en-US" sz="1200" b="1" kern="1200" dirty="0">
                          <a:solidFill>
                            <a:schemeClr val="dk1"/>
                          </a:solidFill>
                          <a:effectLst/>
                          <a:latin typeface="Arial" panose="020B0604020202020204" pitchFamily="34" charset="0"/>
                          <a:ea typeface="+mn-ea"/>
                          <a:cs typeface="Arial" panose="020B0604020202020204" pitchFamily="34" charset="0"/>
                        </a:rPr>
                        <a:t>  </a:t>
                      </a:r>
                    </a:p>
                  </a:txBody>
                  <a:tcPr marL="25613" marR="25613" marT="0" marB="0"/>
                </a:tc>
              </a:tr>
              <a:tr h="118861">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السابعة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والعشرون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25613" marR="25613" marT="0" marB="0"/>
                </a:tc>
              </a:tr>
              <a:tr h="1498128">
                <a:tc>
                  <a:txBody>
                    <a:bodyPr/>
                    <a:lstStyle/>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يجوز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حالات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الضرورة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القصوى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إعادة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الذي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ألغى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قيده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كان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الحائل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دون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مواصلة دراسته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ظروف</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قهرية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يقبلها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والكلية</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وتكون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إعادة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بناء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توصية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مجلس 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وبقرار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الجامعة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مع</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مراعاة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err="1">
                          <a:solidFill>
                            <a:schemeClr val="dk1"/>
                          </a:solidFill>
                          <a:effectLst/>
                          <a:latin typeface="Arial" panose="020B0604020202020204" pitchFamily="34" charset="0"/>
                          <a:ea typeface="+mn-ea"/>
                          <a:cs typeface="Arial" panose="020B0604020202020204" pitchFamily="34" charset="0"/>
                        </a:rPr>
                        <a:t>مايأتي</a:t>
                      </a:r>
                      <a:r>
                        <a:rPr lang="ar-SA" sz="1200" b="1" kern="1200" dirty="0">
                          <a:solidFill>
                            <a:schemeClr val="dk1"/>
                          </a:solidFill>
                          <a:effectLst/>
                          <a:latin typeface="Arial" panose="020B0604020202020204" pitchFamily="34" charset="0"/>
                          <a:ea typeface="+mn-ea"/>
                          <a:cs typeface="Arial" panose="020B0604020202020204" pitchFamily="34" charset="0"/>
                        </a:rPr>
                        <a:t>:</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1-</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الذي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مضى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إلغاء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قيده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أكثر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ستة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يعامل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معاملة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المستجد بصرف</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النظر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قطع</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سابقا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مرحلة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smtClean="0">
                          <a:solidFill>
                            <a:schemeClr val="dk1"/>
                          </a:solidFill>
                          <a:effectLst/>
                          <a:latin typeface="Arial" panose="020B0604020202020204" pitchFamily="34" charset="0"/>
                          <a:ea typeface="+mn-ea"/>
                          <a:cs typeface="Arial" panose="020B0604020202020204" pitchFamily="34" charset="0"/>
                        </a:rPr>
                        <a:t>2-الطالب</a:t>
                      </a:r>
                      <a:r>
                        <a:rPr lang="ar-SA" sz="1200" b="1" kern="1200" baseline="0" dirty="0" smtClean="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الذي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مضى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إلغاء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قيده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ستة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أو</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أقل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يعيد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بعض</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التي يحددها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والكلية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ويوافق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عليها</a:t>
                      </a:r>
                      <a:r>
                        <a:rPr lang="en-US" sz="1200" b="1" kern="1200" dirty="0">
                          <a:solidFill>
                            <a:schemeClr val="dk1"/>
                          </a:solidFill>
                          <a:effectLst/>
                          <a:latin typeface="Arial" panose="020B0604020202020204" pitchFamily="34" charset="0"/>
                          <a:ea typeface="+mn-ea"/>
                          <a:cs typeface="Arial" panose="020B0604020202020204" pitchFamily="34" charset="0"/>
                        </a:rPr>
                        <a:t> </a:t>
                      </a:r>
                      <a:endParaRPr lang="ar-SA" sz="1200" b="1" kern="1200" dirty="0" smtClean="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smtClean="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وتحتسب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الوحدات التي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درسها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ضمن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معدله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التراكمي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بعد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استئنافه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الدراسة</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كما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تحتسب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قضاها</a:t>
                      </a:r>
                      <a:r>
                        <a:rPr lang="en-US" sz="1200" b="1" kern="1200" dirty="0">
                          <a:solidFill>
                            <a:schemeClr val="dk1"/>
                          </a:solidFill>
                          <a:effectLst/>
                          <a:latin typeface="Arial" panose="020B0604020202020204" pitchFamily="34" charset="0"/>
                          <a:ea typeface="+mn-ea"/>
                          <a:cs typeface="Arial" panose="020B0604020202020204" pitchFamily="34" charset="0"/>
                        </a:rPr>
                        <a:t> </a:t>
                      </a:r>
                      <a:endParaRPr lang="ar-SA" sz="1200" b="1" kern="1200" dirty="0" smtClean="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smtClean="0">
                          <a:solidFill>
                            <a:schemeClr val="dk1"/>
                          </a:solidFill>
                          <a:effectLst/>
                          <a:latin typeface="Arial" panose="020B0604020202020204" pitchFamily="34" charset="0"/>
                          <a:ea typeface="+mn-ea"/>
                          <a:cs typeface="Arial" panose="020B0604020202020204" pitchFamily="34" charset="0"/>
                        </a:rPr>
                        <a:t>الطالب 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قبل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إلغاء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قيده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ضمن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القصوى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للحصول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الدرجة</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25613" marR="25613" marT="0" marB="0"/>
                </a:tc>
              </a:tr>
            </a:tbl>
          </a:graphicData>
        </a:graphic>
      </p:graphicFrame>
      <p:sp>
        <p:nvSpPr>
          <p:cNvPr id="3" name="مربع نص 2"/>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1951487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715182651"/>
              </p:ext>
            </p:extLst>
          </p:nvPr>
        </p:nvGraphicFramePr>
        <p:xfrm>
          <a:off x="1115616" y="1052736"/>
          <a:ext cx="6696744" cy="2972108"/>
        </p:xfrm>
        <a:graphic>
          <a:graphicData uri="http://schemas.openxmlformats.org/drawingml/2006/table">
            <a:tbl>
              <a:tblPr rtl="1" firstRow="1" firstCol="1" bandRow="1">
                <a:tableStyleId>{69CF1AB2-1976-4502-BF36-3FF5EA218861}</a:tableStyleId>
              </a:tblPr>
              <a:tblGrid>
                <a:gridCol w="6696744"/>
              </a:tblGrid>
              <a:tr h="207772">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الفرص الإضافية</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207772">
                <a:tc>
                  <a:txBody>
                    <a:bodyPr/>
                    <a:lstStyle/>
                    <a:p>
                      <a:pPr algn="r" rtl="1">
                        <a:lnSpc>
                          <a:spcPct val="115000"/>
                        </a:lnSpc>
                        <a:spcAft>
                          <a:spcPts val="0"/>
                        </a:spcAft>
                      </a:pPr>
                      <a:r>
                        <a:rPr lang="en-US" sz="1200">
                          <a:effectLst/>
                        </a:rPr>
                        <a:t> </a:t>
                      </a:r>
                      <a:endParaRPr lang="en-US" sz="2000">
                        <a:effectLst/>
                        <a:latin typeface="Calibri"/>
                        <a:ea typeface="Calibri"/>
                        <a:cs typeface="DecoType Naskh"/>
                      </a:endParaRPr>
                    </a:p>
                  </a:txBody>
                  <a:tcPr marL="68580" marR="68580" marT="0" marB="0"/>
                </a:tc>
              </a:tr>
              <a:tr h="207772">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الثامنة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والعشرون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1186264">
                <a:tc>
                  <a:txBody>
                    <a:bodyPr/>
                    <a:lstStyle/>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يجوز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استثناء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الفقرة (5)</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المادة (26)</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منح</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فرصة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إضافية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واحدة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لفصل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واحد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أو فصلين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حدا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بناء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توصية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والكلية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وموافقة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عمادة 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rtl="1">
                        <a:lnSpc>
                          <a:spcPct val="115000"/>
                        </a:lnSpc>
                      </a:pPr>
                      <a:r>
                        <a:rPr lang="en-US" sz="2000" dirty="0">
                          <a:effectLst/>
                        </a:rPr>
                        <a:t>  </a:t>
                      </a:r>
                      <a:endParaRPr lang="en-US" sz="2000" dirty="0">
                        <a:effectLst/>
                        <a:latin typeface="Calibri"/>
                      </a:endParaRPr>
                    </a:p>
                  </a:txBody>
                  <a:tcPr marL="68580" marR="68580" marT="0" marB="0"/>
                </a:tc>
              </a:tr>
              <a:tr h="207772">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التاسعة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والعشرون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839440">
                <a:tc>
                  <a:txBody>
                    <a:bodyPr/>
                    <a:lstStyle/>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يجوز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استثناء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الفقرة (10)</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المادة (26) منح</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فرصة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إضافية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لا تزيد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فصلين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دراسيين بناء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تقرير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المشرف</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وتوصية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والكلية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العليا وموافقة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الجامعة</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25585292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722257032"/>
              </p:ext>
            </p:extLst>
          </p:nvPr>
        </p:nvGraphicFramePr>
        <p:xfrm>
          <a:off x="1115616" y="891294"/>
          <a:ext cx="6912768" cy="5414951"/>
        </p:xfrm>
        <a:graphic>
          <a:graphicData uri="http://schemas.openxmlformats.org/drawingml/2006/table">
            <a:tbl>
              <a:tblPr rtl="1" firstRow="1" firstCol="1" bandRow="1">
                <a:tableStyleId>{69CF1AB2-1976-4502-BF36-3FF5EA218861}</a:tableStyleId>
              </a:tblPr>
              <a:tblGrid>
                <a:gridCol w="6912768"/>
              </a:tblGrid>
              <a:tr h="224441">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التحويل</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25613" marR="25613" marT="0" marB="0"/>
                </a:tc>
              </a:tr>
              <a:tr h="140188">
                <a:tc>
                  <a:txBody>
                    <a:bodyPr/>
                    <a:lstStyle/>
                    <a:p>
                      <a:pPr algn="r" rtl="1">
                        <a:lnSpc>
                          <a:spcPct val="115000"/>
                        </a:lnSpc>
                        <a:spcAft>
                          <a:spcPts val="0"/>
                        </a:spcAft>
                      </a:pPr>
                      <a:r>
                        <a:rPr lang="en-US" sz="800">
                          <a:effectLst/>
                        </a:rPr>
                        <a:t> </a:t>
                      </a:r>
                      <a:endParaRPr lang="en-US" sz="800">
                        <a:effectLst/>
                        <a:latin typeface="Calibri"/>
                        <a:ea typeface="Calibri"/>
                        <a:cs typeface="DecoType Naskh"/>
                      </a:endParaRPr>
                    </a:p>
                  </a:txBody>
                  <a:tcPr marL="25613" marR="25613" marT="0" marB="0"/>
                </a:tc>
              </a:tr>
              <a:tr h="224441">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الثلاثون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25613" marR="25613" marT="0" marB="0"/>
                </a:tc>
              </a:tr>
              <a:tr h="2445103">
                <a:tc>
                  <a:txBody>
                    <a:bodyPr/>
                    <a:lstStyle/>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يجوز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قبول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تحويل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الجامعة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جامعة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أخرى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معترف</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بناء 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توصية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القسم والكلية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وموافقة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endParaRPr lang="ar-SA" sz="1200" b="1" kern="1200" dirty="0" smtClean="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smtClean="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مع</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مراعاة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ما يأتي</a:t>
                      </a:r>
                      <a:r>
                        <a:rPr lang="en-US" sz="1200" b="1" kern="1200" dirty="0">
                          <a:solidFill>
                            <a:schemeClr val="dk1"/>
                          </a:solidFill>
                          <a:effectLst/>
                          <a:latin typeface="Arial" panose="020B0604020202020204" pitchFamily="34" charset="0"/>
                          <a:ea typeface="+mn-ea"/>
                          <a:cs typeface="Arial" panose="020B0604020202020204" pitchFamily="34" charset="0"/>
                        </a:rPr>
                        <a:t> :</a:t>
                      </a: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1-</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توافر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شروط</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القبول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المحول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وأي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شروط</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أخرى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يراها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ضرورية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2-</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ألا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يكون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مفصولا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الجامعة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المحول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لأي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سبب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الأسباب</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3-</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يجوز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احتساب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عدد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الوحدات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درسها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سابقا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طبقا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err="1">
                          <a:solidFill>
                            <a:schemeClr val="dk1"/>
                          </a:solidFill>
                          <a:effectLst/>
                          <a:latin typeface="Arial" panose="020B0604020202020204" pitchFamily="34" charset="0"/>
                          <a:ea typeface="+mn-ea"/>
                          <a:cs typeface="Arial" panose="020B0604020202020204" pitchFamily="34" charset="0"/>
                        </a:rPr>
                        <a:t>للأتي</a:t>
                      </a:r>
                      <a:r>
                        <a:rPr lang="en-US" sz="1200" b="1" kern="1200" dirty="0">
                          <a:solidFill>
                            <a:schemeClr val="dk1"/>
                          </a:solidFill>
                          <a:effectLst/>
                          <a:latin typeface="Arial" panose="020B0604020202020204" pitchFamily="34" charset="0"/>
                          <a:ea typeface="+mn-ea"/>
                          <a:cs typeface="Arial" panose="020B0604020202020204" pitchFamily="34" charset="0"/>
                        </a:rPr>
                        <a:t>:</a:t>
                      </a: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أ</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ألا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يكون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مضى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دراسته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للوحدات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المعادلة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أكثر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ستة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ب</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أن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تتفق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حيث</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الموضوع</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مع</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متطلبات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البرنامج</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المحول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إليه</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جـ</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ألا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تتعدى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نسبة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هذه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الوحدات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ثلاثين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المائة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وحدات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البرنامج</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المحول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إليه</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د</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ألا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يقل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تقديره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الوحدات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المعادلة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 (جيد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جدا)</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هـ</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لا تدخل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الوحدات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المعادلة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ضمن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حساب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المعدل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التراكمي</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و</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تكون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المعادلة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بتوصية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الذي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يتبعه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المقرر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وموافقة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الكلية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وعمادة 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rtl="1">
                        <a:lnSpc>
                          <a:spcPct val="115000"/>
                        </a:lnSpc>
                      </a:pPr>
                      <a:r>
                        <a:rPr lang="en-US" sz="800" dirty="0">
                          <a:effectLst/>
                        </a:rPr>
                        <a:t>  </a:t>
                      </a:r>
                      <a:endParaRPr lang="en-US" sz="800" dirty="0">
                        <a:effectLst/>
                        <a:latin typeface="Calibri"/>
                      </a:endParaRPr>
                    </a:p>
                  </a:txBody>
                  <a:tcPr marL="25613" marR="25613" marT="0" marB="0"/>
                </a:tc>
              </a:tr>
              <a:tr h="224441">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الحادية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والثلاثون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25613" marR="25613" marT="0" marB="0"/>
                </a:tc>
              </a:tr>
              <a:tr h="1874699">
                <a:tc>
                  <a:txBody>
                    <a:bodyPr/>
                    <a:lstStyle/>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يجوز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تحويل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تخصص</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آخر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داخل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الجامعة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بناء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توصية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المحول إليه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والكلية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وموافقة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endParaRPr lang="en-US" sz="1200" b="1" kern="1200" dirty="0" smtClean="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smtClean="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مع</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مراعاة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err="1">
                          <a:solidFill>
                            <a:schemeClr val="dk1"/>
                          </a:solidFill>
                          <a:effectLst/>
                          <a:latin typeface="Arial" panose="020B0604020202020204" pitchFamily="34" charset="0"/>
                          <a:ea typeface="+mn-ea"/>
                          <a:cs typeface="Arial" panose="020B0604020202020204" pitchFamily="34" charset="0"/>
                        </a:rPr>
                        <a:t>مايأتي</a:t>
                      </a:r>
                      <a:r>
                        <a:rPr lang="en-US" sz="1200" b="1" kern="1200" dirty="0">
                          <a:solidFill>
                            <a:schemeClr val="dk1"/>
                          </a:solidFill>
                          <a:effectLst/>
                          <a:latin typeface="Arial" panose="020B0604020202020204" pitchFamily="34" charset="0"/>
                          <a:ea typeface="+mn-ea"/>
                          <a:cs typeface="Arial" panose="020B0604020202020204" pitchFamily="34" charset="0"/>
                        </a:rPr>
                        <a:t>  :</a:t>
                      </a: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1-</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توافر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شروط</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القبول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المحول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وأي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شروط</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أخرى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يراها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ضرورية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smtClean="0">
                          <a:solidFill>
                            <a:schemeClr val="dk1"/>
                          </a:solidFill>
                          <a:effectLst/>
                          <a:latin typeface="Arial" panose="020B0604020202020204" pitchFamily="34" charset="0"/>
                          <a:ea typeface="+mn-ea"/>
                          <a:cs typeface="Arial" panose="020B0604020202020204" pitchFamily="34" charset="0"/>
                        </a:rPr>
                        <a:t>2-يجوز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احتساب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الوحدات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سبق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دراستها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الجامعة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رأى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المختص</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أنها مطابقة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للبرنامج</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الذي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يريد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التحول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إليه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en-US" sz="1200" b="1" kern="1200" dirty="0" smtClean="0">
                          <a:solidFill>
                            <a:schemeClr val="dk1"/>
                          </a:solidFill>
                          <a:effectLst/>
                          <a:latin typeface="Arial" panose="020B0604020202020204" pitchFamily="34" charset="0"/>
                          <a:ea typeface="+mn-ea"/>
                          <a:cs typeface="Arial" panose="020B0604020202020204" pitchFamily="34" charset="0"/>
                        </a:rPr>
                        <a:t>,</a:t>
                      </a:r>
                    </a:p>
                    <a:p>
                      <a:pPr marL="0" algn="r" defTabSz="914400" rtl="1" eaLnBrk="1" latinLnBrk="0" hangingPunct="1">
                        <a:lnSpc>
                          <a:spcPct val="115000"/>
                        </a:lnSpc>
                        <a:spcAft>
                          <a:spcPts val="0"/>
                        </a:spcAft>
                      </a:pP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وتدخل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ضمن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معدله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التراكمي</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3-</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ألا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يكون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ألغي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قيده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لأي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الأسباب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الواردة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المادة (26)</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 هذه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اللائحة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4-</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تحتسب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قضاها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البرنامج</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المحول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ضمن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القصوى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المحددة للحصول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الدرجة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5-</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يكون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التحويل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برنامج</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أخر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لمرة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واحدة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خلال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المحددة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للحصول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الدرجة</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25613" marR="25613" marT="0" marB="0"/>
                </a:tc>
              </a:tr>
            </a:tbl>
          </a:graphicData>
        </a:graphic>
      </p:graphicFrame>
      <p:sp>
        <p:nvSpPr>
          <p:cNvPr id="3" name="مربع نص 2"/>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34053788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404295285"/>
              </p:ext>
            </p:extLst>
          </p:nvPr>
        </p:nvGraphicFramePr>
        <p:xfrm>
          <a:off x="1115616" y="908720"/>
          <a:ext cx="6840760" cy="3470148"/>
        </p:xfrm>
        <a:graphic>
          <a:graphicData uri="http://schemas.openxmlformats.org/drawingml/2006/table">
            <a:tbl>
              <a:tblPr rtl="1" firstRow="1" firstCol="1" bandRow="1">
                <a:tableStyleId>{69CF1AB2-1976-4502-BF36-3FF5EA218861}</a:tableStyleId>
              </a:tblPr>
              <a:tblGrid>
                <a:gridCol w="6840760"/>
              </a:tblGrid>
              <a:tr h="83085">
                <a:tc>
                  <a:txBody>
                    <a:bodyPr/>
                    <a:lstStyle/>
                    <a:p>
                      <a:pPr algn="ctr" rtl="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نظام الدراسة</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17609" marR="17609" marT="0" marB="0"/>
                </a:tc>
              </a:tr>
              <a:tr h="83085">
                <a:tc>
                  <a:txBody>
                    <a:bodyPr/>
                    <a:lstStyle/>
                    <a:p>
                      <a:pPr algn="r" rtl="1">
                        <a:lnSpc>
                          <a:spcPct val="115000"/>
                        </a:lnSpc>
                        <a:spcAft>
                          <a:spcPts val="0"/>
                        </a:spcAft>
                      </a:pPr>
                      <a:r>
                        <a:rPr lang="en-US" sz="800" dirty="0">
                          <a:effectLst/>
                        </a:rPr>
                        <a:t> </a:t>
                      </a:r>
                      <a:endParaRPr lang="en-US" sz="800" dirty="0">
                        <a:effectLst/>
                        <a:latin typeface="Calibri"/>
                        <a:ea typeface="Calibri"/>
                        <a:cs typeface="DecoType Naskh"/>
                      </a:endParaRPr>
                    </a:p>
                  </a:txBody>
                  <a:tcPr marL="17609" marR="17609" marT="0" marB="0"/>
                </a:tc>
              </a:tr>
              <a:tr h="83085">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الثانية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والثلاثون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17609" marR="17609" marT="0" marB="0"/>
                </a:tc>
              </a:tr>
              <a:tr h="788205">
                <a:tc>
                  <a:txBody>
                    <a:bodyPr/>
                    <a:lstStyle/>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تكون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للدبلوم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بالمقررات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والأعمال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الميدانية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والتطبيقية والمعملية وفق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err="1">
                          <a:solidFill>
                            <a:schemeClr val="dk1"/>
                          </a:solidFill>
                          <a:effectLst/>
                          <a:latin typeface="Arial" panose="020B0604020202020204" pitchFamily="34" charset="0"/>
                          <a:ea typeface="+mn-ea"/>
                          <a:cs typeface="Arial" panose="020B0604020202020204" pitchFamily="34" charset="0"/>
                        </a:rPr>
                        <a:t>مايأتي</a:t>
                      </a:r>
                      <a:r>
                        <a:rPr lang="en-US" sz="1200" b="1" kern="1200" dirty="0">
                          <a:solidFill>
                            <a:schemeClr val="dk1"/>
                          </a:solidFill>
                          <a:effectLst/>
                          <a:latin typeface="Arial" panose="020B0604020202020204" pitchFamily="34" charset="0"/>
                          <a:ea typeface="+mn-ea"/>
                          <a:cs typeface="Arial" panose="020B0604020202020204" pitchFamily="34" charset="0"/>
                        </a:rPr>
                        <a:t>:</a:t>
                      </a: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1-</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لا تقل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فصلين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err="1">
                          <a:solidFill>
                            <a:schemeClr val="dk1"/>
                          </a:solidFill>
                          <a:effectLst/>
                          <a:latin typeface="Arial" panose="020B0604020202020204" pitchFamily="34" charset="0"/>
                          <a:ea typeface="+mn-ea"/>
                          <a:cs typeface="Arial" panose="020B0604020202020204" pitchFamily="34" charset="0"/>
                        </a:rPr>
                        <a:t>ولاتزيد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أربعة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2-</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لا يقل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عدد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الوحدات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 (24) وحدة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ولا تزيد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 (36) وحدة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ويحدد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الجامعة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بناء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اقتراح</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والكلية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المختصين وتوصية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عمادة 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المطلوبة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للحصول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الدبلوم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ومسمى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الشهادة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rtl="1">
                        <a:lnSpc>
                          <a:spcPct val="115000"/>
                        </a:lnSpc>
                      </a:pPr>
                      <a:r>
                        <a:rPr lang="en-US" sz="800" dirty="0">
                          <a:effectLst/>
                        </a:rPr>
                        <a:t>  </a:t>
                      </a:r>
                      <a:endParaRPr lang="en-US" sz="800" dirty="0">
                        <a:effectLst/>
                        <a:latin typeface="Calibri"/>
                      </a:endParaRPr>
                    </a:p>
                  </a:txBody>
                  <a:tcPr marL="17609" marR="17609" marT="0" marB="0"/>
                </a:tc>
              </a:tr>
              <a:tr h="83085">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الثالثة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والثلاثون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17609" marR="17609" marT="0" marB="0"/>
                </a:tc>
              </a:tr>
              <a:tr h="1052425">
                <a:tc>
                  <a:txBody>
                    <a:bodyPr/>
                    <a:lstStyle/>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تكون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للماجستير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بأحد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الأسلوبين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الآتيين</a:t>
                      </a:r>
                      <a:r>
                        <a:rPr lang="en-US" sz="1200" b="1" kern="1200" dirty="0">
                          <a:solidFill>
                            <a:schemeClr val="dk1"/>
                          </a:solidFill>
                          <a:effectLst/>
                          <a:latin typeface="Arial" panose="020B0604020202020204" pitchFamily="34" charset="0"/>
                          <a:ea typeface="+mn-ea"/>
                          <a:cs typeface="Arial" panose="020B0604020202020204" pitchFamily="34" charset="0"/>
                        </a:rPr>
                        <a:t> :</a:t>
                      </a: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1-</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بالمقررات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والرسالة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ألا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يقل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عدد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الوحدات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أربع</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وعشرين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وحدة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من 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مضافا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إليها</a:t>
                      </a:r>
                      <a:r>
                        <a:rPr lang="en-US" sz="1200" b="1" kern="1200" dirty="0">
                          <a:solidFill>
                            <a:schemeClr val="dk1"/>
                          </a:solidFill>
                          <a:effectLst/>
                          <a:latin typeface="Arial" panose="020B0604020202020204" pitchFamily="34" charset="0"/>
                          <a:ea typeface="+mn-ea"/>
                          <a:cs typeface="Arial" panose="020B0604020202020204" pitchFamily="34" charset="0"/>
                        </a:rPr>
                        <a:t> </a:t>
                      </a:r>
                      <a:endParaRPr lang="en-US" sz="1200" b="1" kern="1200" dirty="0" smtClean="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smtClean="0">
                          <a:solidFill>
                            <a:schemeClr val="dk1"/>
                          </a:solidFill>
                          <a:effectLst/>
                          <a:latin typeface="Arial" panose="020B0604020202020204" pitchFamily="34" charset="0"/>
                          <a:ea typeface="+mn-ea"/>
                          <a:cs typeface="Arial" panose="020B0604020202020204" pitchFamily="34" charset="0"/>
                        </a:rPr>
                        <a:t>الرسالة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2-</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بالمقررات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بعض</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التخصصات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ذات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الطبيعة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المهنية</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ألا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يقل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عدد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الوحدات الدراسية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اثنتين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وأربعين</a:t>
                      </a:r>
                      <a:endParaRPr lang="en-US" sz="1200" b="1" kern="1200" dirty="0" smtClean="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وحدة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وعلى أن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يكون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بينها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مشروع بحثي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يحسب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بثلاث</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وحدات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الأقل</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ويراعي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تشتمل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الخطة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للماجستير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ذات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علاقة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بالتخصص</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من أقسام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أخرى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كلما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أمكن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ذلك</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rtl="1">
                        <a:lnSpc>
                          <a:spcPct val="115000"/>
                        </a:lnSpc>
                      </a:pPr>
                      <a:r>
                        <a:rPr lang="en-US" sz="800" dirty="0">
                          <a:effectLst/>
                        </a:rPr>
                        <a:t>  </a:t>
                      </a:r>
                      <a:endParaRPr lang="en-US" sz="800" dirty="0">
                        <a:effectLst/>
                        <a:latin typeface="Calibri"/>
                      </a:endParaRPr>
                    </a:p>
                  </a:txBody>
                  <a:tcPr marL="17609" marR="17609" marT="0" marB="0"/>
                </a:tc>
              </a:tr>
            </a:tbl>
          </a:graphicData>
        </a:graphic>
      </p:graphicFrame>
      <p:graphicFrame>
        <p:nvGraphicFramePr>
          <p:cNvPr id="5" name="جدول 4"/>
          <p:cNvGraphicFramePr>
            <a:graphicFrameLocks noGrp="1"/>
          </p:cNvGraphicFramePr>
          <p:nvPr>
            <p:extLst>
              <p:ext uri="{D42A27DB-BD31-4B8C-83A1-F6EECF244321}">
                <p14:modId xmlns:p14="http://schemas.microsoft.com/office/powerpoint/2010/main" val="3561527254"/>
              </p:ext>
            </p:extLst>
          </p:nvPr>
        </p:nvGraphicFramePr>
        <p:xfrm>
          <a:off x="1115616" y="4437112"/>
          <a:ext cx="6840760" cy="1838566"/>
        </p:xfrm>
        <a:graphic>
          <a:graphicData uri="http://schemas.openxmlformats.org/drawingml/2006/table">
            <a:tbl>
              <a:tblPr rtl="1" firstRow="1" firstCol="1" bandRow="1">
                <a:tableStyleId>{69CF1AB2-1976-4502-BF36-3FF5EA218861}</a:tableStyleId>
              </a:tblPr>
              <a:tblGrid>
                <a:gridCol w="6840760"/>
              </a:tblGrid>
              <a:tr h="199150">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الرابعة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والثلاثون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1593202">
                <a:tc>
                  <a:txBody>
                    <a:bodyPr/>
                    <a:lstStyle/>
                    <a:p>
                      <a:pPr algn="r" rtl="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تكون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للدكتوراه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بأحد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الأسلوبين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الآتيين</a:t>
                      </a:r>
                      <a:r>
                        <a:rPr lang="en-US" sz="1200" b="1" kern="1200" dirty="0">
                          <a:solidFill>
                            <a:schemeClr val="dk1"/>
                          </a:solidFill>
                          <a:effectLst/>
                          <a:latin typeface="Arial" panose="020B0604020202020204" pitchFamily="34" charset="0"/>
                          <a:ea typeface="+mn-ea"/>
                          <a:cs typeface="Arial" panose="020B0604020202020204" pitchFamily="34" charset="0"/>
                        </a:rPr>
                        <a:t>:</a:t>
                      </a:r>
                    </a:p>
                    <a:p>
                      <a:pPr algn="r" rtl="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1-</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بالمقررات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والرسالة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ألا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يقل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عدد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الوحدات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المقررة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ثلاثين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وحدة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مقررات 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بعد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الماجستير</a:t>
                      </a:r>
                      <a:endParaRPr lang="en-US" sz="1200" b="1" kern="1200" dirty="0" smtClean="0">
                        <a:solidFill>
                          <a:schemeClr val="dk1"/>
                        </a:solidFill>
                        <a:effectLst/>
                        <a:latin typeface="Arial" panose="020B0604020202020204" pitchFamily="34" charset="0"/>
                        <a:ea typeface="+mn-ea"/>
                        <a:cs typeface="Arial" panose="020B0604020202020204" pitchFamily="34" charset="0"/>
                      </a:endParaRPr>
                    </a:p>
                    <a:p>
                      <a:pPr algn="r" rtl="1">
                        <a:lnSpc>
                          <a:spcPct val="115000"/>
                        </a:lnSpc>
                        <a:spcAft>
                          <a:spcPts val="0"/>
                        </a:spcAft>
                      </a:pP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مضافا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إليها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الرسالة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algn="r" rtl="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2-    بالرسالة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وبعض</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ألا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يقل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عدد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الوحدات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المقررة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اثنتي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عشرة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وحدة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من 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تخصص</a:t>
                      </a:r>
                      <a:r>
                        <a:rPr lang="en-US" sz="1200" b="1" kern="1200" dirty="0">
                          <a:solidFill>
                            <a:schemeClr val="dk1"/>
                          </a:solidFill>
                          <a:effectLst/>
                          <a:latin typeface="Arial" panose="020B0604020202020204" pitchFamily="34" charset="0"/>
                          <a:ea typeface="+mn-ea"/>
                          <a:cs typeface="Arial" panose="020B0604020202020204" pitchFamily="34" charset="0"/>
                        </a:rPr>
                        <a:t> </a:t>
                      </a:r>
                      <a:endParaRPr lang="ar-SA" sz="1200" b="1" kern="1200" dirty="0" smtClean="0">
                        <a:solidFill>
                          <a:schemeClr val="dk1"/>
                        </a:solidFill>
                        <a:effectLst/>
                        <a:latin typeface="Arial" panose="020B0604020202020204" pitchFamily="34" charset="0"/>
                        <a:ea typeface="+mn-ea"/>
                        <a:cs typeface="Arial" panose="020B0604020202020204" pitchFamily="34" charset="0"/>
                      </a:endParaRPr>
                    </a:p>
                    <a:p>
                      <a:pPr algn="r" rtl="1">
                        <a:lnSpc>
                          <a:spcPct val="115000"/>
                        </a:lnSpc>
                        <a:spcAft>
                          <a:spcPts val="0"/>
                        </a:spcAft>
                      </a:pPr>
                      <a:r>
                        <a:rPr lang="ar-SA" sz="1200" b="1" kern="1200" dirty="0" smtClean="0">
                          <a:solidFill>
                            <a:schemeClr val="dk1"/>
                          </a:solidFill>
                          <a:effectLst/>
                          <a:latin typeface="Arial" panose="020B0604020202020204" pitchFamily="34" charset="0"/>
                          <a:ea typeface="+mn-ea"/>
                          <a:cs typeface="Arial" panose="020B0604020202020204" pitchFamily="34" charset="0"/>
                        </a:rPr>
                        <a:t>للدراسات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الموجهة</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أو</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الندوات</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أو</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حلقات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البحث</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حسب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التكوين العلمي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وتخصصه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الدقيق</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sp>
        <p:nvSpPr>
          <p:cNvPr id="6" name="مربع نص 5"/>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2753675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111710978"/>
              </p:ext>
            </p:extLst>
          </p:nvPr>
        </p:nvGraphicFramePr>
        <p:xfrm>
          <a:off x="1115616" y="1124745"/>
          <a:ext cx="6552728" cy="1825062"/>
        </p:xfrm>
        <a:graphic>
          <a:graphicData uri="http://schemas.openxmlformats.org/drawingml/2006/table">
            <a:tbl>
              <a:tblPr rtl="1" firstRow="1" firstCol="1" bandRow="1">
                <a:tableStyleId>{69CF1AB2-1976-4502-BF36-3FF5EA218861}</a:tableStyleId>
              </a:tblPr>
              <a:tblGrid>
                <a:gridCol w="6552728"/>
              </a:tblGrid>
              <a:tr h="218366">
                <a:tc>
                  <a:txBody>
                    <a:bodyPr/>
                    <a:lstStyle/>
                    <a:p>
                      <a:pPr algn="ctr" rtl="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السادسة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والثلاثون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1579698">
                <a:tc>
                  <a:txBody>
                    <a:bodyPr/>
                    <a:lstStyle/>
                    <a:p>
                      <a:pPr algn="r" rtl="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1-</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المقررة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للحصول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درجة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الماجستير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لا تقل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أربعة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ولا تزيد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ثمانية فصول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ولا تحسب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الفصول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الصيفية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ضمن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هذه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المدة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algn="r" rtl="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2-</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المقررة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للحصول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درجة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الدكتوراه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لا تقل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ستة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دراسية</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smtClean="0">
                          <a:solidFill>
                            <a:schemeClr val="dk1"/>
                          </a:solidFill>
                          <a:effectLst/>
                          <a:latin typeface="Arial" panose="020B0604020202020204" pitchFamily="34" charset="0"/>
                          <a:ea typeface="+mn-ea"/>
                          <a:cs typeface="Arial" panose="020B0604020202020204" pitchFamily="34" charset="0"/>
                        </a:rPr>
                        <a:t>ولا تزيد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عشرة فصول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دراسية</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smtClean="0">
                          <a:solidFill>
                            <a:schemeClr val="dk1"/>
                          </a:solidFill>
                          <a:effectLst/>
                          <a:latin typeface="Arial" panose="020B0604020202020204" pitchFamily="34" charset="0"/>
                          <a:ea typeface="+mn-ea"/>
                          <a:cs typeface="Arial" panose="020B0604020202020204" pitchFamily="34" charset="0"/>
                        </a:rPr>
                        <a:t>ولا تحسب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الفصول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الصيفية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ضمن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هذه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المدة</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graphicFrame>
        <p:nvGraphicFramePr>
          <p:cNvPr id="5" name="جدول 4"/>
          <p:cNvGraphicFramePr>
            <a:graphicFrameLocks noGrp="1"/>
          </p:cNvGraphicFramePr>
          <p:nvPr>
            <p:extLst>
              <p:ext uri="{D42A27DB-BD31-4B8C-83A1-F6EECF244321}">
                <p14:modId xmlns:p14="http://schemas.microsoft.com/office/powerpoint/2010/main" val="3905052609"/>
              </p:ext>
            </p:extLst>
          </p:nvPr>
        </p:nvGraphicFramePr>
        <p:xfrm>
          <a:off x="1115616" y="2780928"/>
          <a:ext cx="6552728" cy="1210047"/>
        </p:xfrm>
        <a:graphic>
          <a:graphicData uri="http://schemas.openxmlformats.org/drawingml/2006/table">
            <a:tbl>
              <a:tblPr rtl="1" firstRow="1" firstCol="1" bandRow="1">
                <a:tableStyleId>{69CF1AB2-1976-4502-BF36-3FF5EA218861}</a:tableStyleId>
              </a:tblPr>
              <a:tblGrid>
                <a:gridCol w="6552728"/>
              </a:tblGrid>
              <a:tr h="529119">
                <a:tc>
                  <a:txBody>
                    <a:bodyPr/>
                    <a:lstStyle/>
                    <a:p>
                      <a:pPr algn="ctr" rtl="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السابعة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والثلاثون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680928">
                <a:tc>
                  <a:txBody>
                    <a:bodyPr/>
                    <a:lstStyle/>
                    <a:p>
                      <a:pPr algn="r" rtl="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تحسب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القصوى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للحصول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الدرجة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العلمية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بداية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التسجيل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العليا وحتى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تاريخ</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تقديم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المشرف</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تقريرا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رئيس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مرفقا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نسخة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الرسالة</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smtClean="0">
                          <a:solidFill>
                            <a:schemeClr val="dk1"/>
                          </a:solidFill>
                          <a:effectLst/>
                          <a:latin typeface="Arial" panose="020B0604020202020204" pitchFamily="34" charset="0"/>
                          <a:ea typeface="+mn-ea"/>
                          <a:cs typeface="Arial" panose="020B0604020202020204" pitchFamily="34" charset="0"/>
                        </a:rPr>
                        <a:t>أو أي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متطلبات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أخرى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لبرنامجه0</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graphicFrame>
        <p:nvGraphicFramePr>
          <p:cNvPr id="6" name="جدول 5"/>
          <p:cNvGraphicFramePr>
            <a:graphicFrameLocks noGrp="1"/>
          </p:cNvGraphicFramePr>
          <p:nvPr>
            <p:extLst>
              <p:ext uri="{D42A27DB-BD31-4B8C-83A1-F6EECF244321}">
                <p14:modId xmlns:p14="http://schemas.microsoft.com/office/powerpoint/2010/main" val="1979596042"/>
              </p:ext>
            </p:extLst>
          </p:nvPr>
        </p:nvGraphicFramePr>
        <p:xfrm>
          <a:off x="1115616" y="4077072"/>
          <a:ext cx="6552728" cy="665988"/>
        </p:xfrm>
        <a:graphic>
          <a:graphicData uri="http://schemas.openxmlformats.org/drawingml/2006/table">
            <a:tbl>
              <a:tblPr rtl="1" firstRow="1" firstCol="1" bandRow="1">
                <a:tableStyleId>{69CF1AB2-1976-4502-BF36-3FF5EA218861}</a:tableStyleId>
              </a:tblPr>
              <a:tblGrid>
                <a:gridCol w="6552728"/>
              </a:tblGrid>
              <a:tr h="0">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الثامنة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والثلاثون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0">
                <a:tc>
                  <a:txBody>
                    <a:bodyPr/>
                    <a:lstStyle/>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لا تقل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عدد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الوحدات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يدرسها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الجامعة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ستمنحه الدرجة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العلمية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سبعين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المائة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عدد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الوحدات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المطلوبة</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كما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يجب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يقوم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بالإعداد الكامل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لرسالته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تحت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إشرافها</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graphicFrame>
        <p:nvGraphicFramePr>
          <p:cNvPr id="7" name="جدول 6"/>
          <p:cNvGraphicFramePr>
            <a:graphicFrameLocks noGrp="1"/>
          </p:cNvGraphicFramePr>
          <p:nvPr>
            <p:extLst>
              <p:ext uri="{D42A27DB-BD31-4B8C-83A1-F6EECF244321}">
                <p14:modId xmlns:p14="http://schemas.microsoft.com/office/powerpoint/2010/main" val="1008299318"/>
              </p:ext>
            </p:extLst>
          </p:nvPr>
        </p:nvGraphicFramePr>
        <p:xfrm>
          <a:off x="1115616" y="5013176"/>
          <a:ext cx="6552728" cy="455676"/>
        </p:xfrm>
        <a:graphic>
          <a:graphicData uri="http://schemas.openxmlformats.org/drawingml/2006/table">
            <a:tbl>
              <a:tblPr rtl="1" firstRow="1" firstCol="1" bandRow="1">
                <a:tableStyleId>{69CF1AB2-1976-4502-BF36-3FF5EA218861}</a:tableStyleId>
              </a:tblPr>
              <a:tblGrid>
                <a:gridCol w="6552728"/>
              </a:tblGrid>
              <a:tr h="0">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التاسعة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والثلاثون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0">
                <a:tc>
                  <a:txBody>
                    <a:bodyPr/>
                    <a:lstStyle/>
                    <a:p>
                      <a:pPr marL="0" algn="r" defTabSz="914400" rtl="1" eaLnBrk="1" latinLnBrk="0" hangingPunct="1">
                        <a:lnSpc>
                          <a:spcPct val="115000"/>
                        </a:lnSpc>
                        <a:spcAft>
                          <a:spcPts val="0"/>
                        </a:spcAft>
                      </a:pPr>
                      <a:r>
                        <a:rPr lang="ar-SA" sz="1200" b="1" kern="1200" dirty="0" smtClean="0">
                          <a:solidFill>
                            <a:schemeClr val="dk1"/>
                          </a:solidFill>
                          <a:effectLst/>
                          <a:latin typeface="Arial" panose="020B0604020202020204" pitchFamily="34" charset="0"/>
                          <a:ea typeface="+mn-ea"/>
                          <a:cs typeface="Arial" panose="020B0604020202020204" pitchFamily="34" charset="0"/>
                        </a:rPr>
                        <a:t>لا يتخرج</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بعد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إنهاء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متطلبات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الدرجة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العلمية</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وبمعدل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تراكمي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لا يقل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(جيد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جدا)</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sp>
        <p:nvSpPr>
          <p:cNvPr id="8" name="Rectangle 3"/>
          <p:cNvSpPr>
            <a:spLocks noChangeArrowheads="1"/>
          </p:cNvSpPr>
          <p:nvPr/>
        </p:nvSpPr>
        <p:spPr bwMode="auto">
          <a:xfrm>
            <a:off x="1693863" y="37623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altLang="ar-SA" sz="1200" b="1"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SA" altLang="ar-SA" sz="1200" b="1"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SA" altLang="ar-SA" sz="1200" b="1"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مربع نص 8"/>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39431201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049799443"/>
              </p:ext>
            </p:extLst>
          </p:nvPr>
        </p:nvGraphicFramePr>
        <p:xfrm>
          <a:off x="1197818" y="836712"/>
          <a:ext cx="6966326" cy="3064908"/>
        </p:xfrm>
        <a:graphic>
          <a:graphicData uri="http://schemas.openxmlformats.org/drawingml/2006/table">
            <a:tbl>
              <a:tblPr rtl="1" firstRow="1" firstCol="1" bandRow="1">
                <a:tableStyleId>{69CF1AB2-1976-4502-BF36-3FF5EA218861}</a:tableStyleId>
              </a:tblPr>
              <a:tblGrid>
                <a:gridCol w="6966326"/>
              </a:tblGrid>
              <a:tr h="202766">
                <a:tc>
                  <a:txBody>
                    <a:bodyPr/>
                    <a:lstStyle/>
                    <a:p>
                      <a:pPr algn="ctr" rtl="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نظام الاختبارات</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52002" marR="52002" marT="0" marB="0"/>
                </a:tc>
              </a:tr>
              <a:tr h="130350">
                <a:tc>
                  <a:txBody>
                    <a:bodyPr/>
                    <a:lstStyle/>
                    <a:p>
                      <a:pPr algn="r" rtl="1">
                        <a:lnSpc>
                          <a:spcPct val="115000"/>
                        </a:lnSpc>
                        <a:spcAft>
                          <a:spcPts val="0"/>
                        </a:spcAft>
                      </a:pPr>
                      <a:r>
                        <a:rPr lang="en-US" sz="900">
                          <a:effectLst/>
                        </a:rPr>
                        <a:t> </a:t>
                      </a:r>
                      <a:endParaRPr lang="en-US" sz="1500">
                        <a:effectLst/>
                        <a:latin typeface="Calibri"/>
                        <a:ea typeface="Calibri"/>
                        <a:cs typeface="DecoType Naskh"/>
                      </a:endParaRPr>
                    </a:p>
                  </a:txBody>
                  <a:tcPr marL="52002" marR="52002" marT="0" marB="0"/>
                </a:tc>
              </a:tr>
              <a:tr h="202766">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الأربعون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52002" marR="52002" marT="0" marB="0"/>
                </a:tc>
              </a:tr>
              <a:tr h="2416446">
                <a:tc>
                  <a:txBody>
                    <a:bodyPr/>
                    <a:lstStyle/>
                    <a:p>
                      <a:pPr algn="r" rtl="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يتم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إجراء الاختبارات في 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لنيل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درجة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الدبلوم أو الماجستير أو الدكتوراه  </a:t>
                      </a:r>
                      <a:r>
                        <a:rPr lang="ar-SA" sz="1200" b="1" kern="1200" dirty="0" smtClean="0">
                          <a:solidFill>
                            <a:schemeClr val="dk1"/>
                          </a:solidFill>
                          <a:effectLst/>
                          <a:latin typeface="Arial" panose="020B0604020202020204" pitchFamily="34" charset="0"/>
                          <a:ea typeface="+mn-ea"/>
                          <a:cs typeface="Arial" panose="020B0604020202020204" pitchFamily="34" charset="0"/>
                        </a:rPr>
                        <a:t>ورصد التقديرات </a:t>
                      </a:r>
                      <a:r>
                        <a:rPr lang="ar-SA" sz="1200" b="1" kern="1200" dirty="0">
                          <a:solidFill>
                            <a:schemeClr val="dk1"/>
                          </a:solidFill>
                          <a:effectLst/>
                          <a:latin typeface="Arial" panose="020B0604020202020204" pitchFamily="34" charset="0"/>
                          <a:ea typeface="+mn-ea"/>
                          <a:cs typeface="Arial" panose="020B0604020202020204" pitchFamily="34" charset="0"/>
                        </a:rPr>
                        <a:t>وفقا للائحة الدراسة والاختبارات </a:t>
                      </a:r>
                      <a:r>
                        <a:rPr lang="ar-SA" sz="1200" b="1" kern="1200" dirty="0" smtClean="0">
                          <a:solidFill>
                            <a:schemeClr val="dk1"/>
                          </a:solidFill>
                          <a:effectLst/>
                          <a:latin typeface="Arial" panose="020B0604020202020204" pitchFamily="34" charset="0"/>
                          <a:ea typeface="+mn-ea"/>
                          <a:cs typeface="Arial" panose="020B0604020202020204" pitchFamily="34" charset="0"/>
                        </a:rPr>
                        <a:t>للمرحلة الجامعية </a:t>
                      </a:r>
                      <a:r>
                        <a:rPr lang="ar-SA" sz="1200" b="1" kern="1200" dirty="0">
                          <a:solidFill>
                            <a:schemeClr val="dk1"/>
                          </a:solidFill>
                          <a:effectLst/>
                          <a:latin typeface="Arial" panose="020B0604020202020204" pitchFamily="34" charset="0"/>
                          <a:ea typeface="+mn-ea"/>
                          <a:cs typeface="Arial" panose="020B0604020202020204" pitchFamily="34" charset="0"/>
                        </a:rPr>
                        <a:t>الصادرة من مجلس التعليم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العالي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في جلسته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الثانية المعقودة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بتاريخ 11/6/1416 هـ ، فيما عدا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err="1">
                          <a:solidFill>
                            <a:schemeClr val="dk1"/>
                          </a:solidFill>
                          <a:effectLst/>
                          <a:latin typeface="Arial" panose="020B0604020202020204" pitchFamily="34" charset="0"/>
                          <a:ea typeface="+mn-ea"/>
                          <a:cs typeface="Arial" panose="020B0604020202020204" pitchFamily="34" charset="0"/>
                        </a:rPr>
                        <a:t>مايأتي</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algn="r" rtl="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1-</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لا يعتبر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ناجحا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المقرر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حصل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تقدير (جيد) على الأقل.</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algn="r" rtl="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2-</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فيما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يتعلق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بالاختبارات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البديلة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تتطلب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دراستها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أكثر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فصل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يتخذ 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ما يراه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حيالها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بناء 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توصية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وموافقة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الكلية المختصة</a:t>
                      </a:r>
                      <a:r>
                        <a:rPr lang="ar-SA" sz="1200" b="1" kern="1200" dirty="0">
                          <a:solidFill>
                            <a:schemeClr val="dk1"/>
                          </a:solidFill>
                          <a:effectLst/>
                          <a:latin typeface="Arial" panose="020B0604020202020204" pitchFamily="34" charset="0"/>
                          <a:ea typeface="+mn-ea"/>
                          <a:cs typeface="Arial" panose="020B0604020202020204" pitchFamily="34" charset="0"/>
                        </a:rPr>
                        <a:t>.</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algn="r" rtl="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3-</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يجتاز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الماجستير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اقتضى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برنامج</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دراسته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ذلك</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وطالب الدكتوراه بعد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إنهائهما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جميع المقررات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المطلوبة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اختبارا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تحريريا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وشفويا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شاملا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تعقده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لجنة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متخصصة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وفق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قواعد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يقرها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مجلس الجامعة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بناء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توصية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وموافقة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الكلية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المختصة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الدراسات العليا</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ويكون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هذا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الاختبار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التخصص</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الرئيس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والتخصصات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الفرعية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وجدت</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ويعد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الطالب مرشحا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لنيل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الدرجة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اجتاز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الاختبار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المرة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الأولى</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أما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أخفق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أو</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جزء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فيعطى فرصة واحدة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خلال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فصلين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دراسيين</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فإن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أخفق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يلغى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قيده.</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52002" marR="52002" marT="0" marB="0"/>
                </a:tc>
              </a:tr>
            </a:tbl>
          </a:graphicData>
        </a:graphic>
      </p:graphicFrame>
      <p:graphicFrame>
        <p:nvGraphicFramePr>
          <p:cNvPr id="3" name="جدول 2"/>
          <p:cNvGraphicFramePr>
            <a:graphicFrameLocks noGrp="1"/>
          </p:cNvGraphicFramePr>
          <p:nvPr>
            <p:extLst>
              <p:ext uri="{D42A27DB-BD31-4B8C-83A1-F6EECF244321}">
                <p14:modId xmlns:p14="http://schemas.microsoft.com/office/powerpoint/2010/main" val="90065997"/>
              </p:ext>
            </p:extLst>
          </p:nvPr>
        </p:nvGraphicFramePr>
        <p:xfrm>
          <a:off x="1187624" y="3933056"/>
          <a:ext cx="7006680" cy="1682496"/>
        </p:xfrm>
        <a:graphic>
          <a:graphicData uri="http://schemas.openxmlformats.org/drawingml/2006/table">
            <a:tbl>
              <a:tblPr rtl="1" firstRow="1" firstCol="1" bandRow="1">
                <a:tableStyleId>{69CF1AB2-1976-4502-BF36-3FF5EA218861}</a:tableStyleId>
              </a:tblPr>
              <a:tblGrid>
                <a:gridCol w="7006680"/>
              </a:tblGrid>
              <a:tr h="0">
                <a:tc>
                  <a:txBody>
                    <a:bodyPr/>
                    <a:lstStyle/>
                    <a:p>
                      <a:pPr algn="ctr" rtl="1">
                        <a:lnSpc>
                          <a:spcPct val="115000"/>
                        </a:lnSpc>
                        <a:spcAft>
                          <a:spcPts val="0"/>
                        </a:spcAft>
                      </a:pPr>
                      <a:r>
                        <a:rPr lang="ar-SA" sz="1200" dirty="0">
                          <a:solidFill>
                            <a:srgbClr val="C00000"/>
                          </a:solidFill>
                          <a:effectLst/>
                          <a:latin typeface="Arial" panose="020B0604020202020204" pitchFamily="34" charset="0"/>
                          <a:cs typeface="Arial" panose="020B0604020202020204" pitchFamily="34" charset="0"/>
                        </a:rPr>
                        <a:t>أولا:</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الهدف</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من</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الاختبار</a:t>
                      </a:r>
                      <a:endParaRPr lang="en-US" sz="20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يهدف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الاختبار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الشامل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قياس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قدرة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الطالب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جانبين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رئيسين </a:t>
                      </a:r>
                      <a:r>
                        <a:rPr lang="ar-SA" sz="1200" dirty="0" smtClean="0">
                          <a:effectLst/>
                          <a:latin typeface="Arial" panose="020B0604020202020204" pitchFamily="34" charset="0"/>
                          <a:cs typeface="Arial" panose="020B0604020202020204" pitchFamily="34" charset="0"/>
                        </a:rPr>
                        <a:t>:</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أ</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الجانب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المعرفي :</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ويهدف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قياس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قدرة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الطالب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عمقا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وشمولا ، 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استيعاب موضوعات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التخصص</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الرئيس والتخصصات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الفرعية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المساندة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(إن وجدت ).</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baseline="0" dirty="0" smtClean="0">
                          <a:effectLst/>
                          <a:latin typeface="Arial" panose="020B0604020202020204" pitchFamily="34" charset="0"/>
                          <a:cs typeface="Arial" panose="020B0604020202020204" pitchFamily="34" charset="0"/>
                        </a:rPr>
                        <a:t>     </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الجانب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الفكري :</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ويهدف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قياس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قدرة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الطالب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المنهجية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التأمل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والتحليل وإحداث</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التكامل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بين</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المفاهيم والاستنتاج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واقتراح</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الحلول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المناسبة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لما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يعرض</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عليه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أسئلة .</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sp>
        <p:nvSpPr>
          <p:cNvPr id="7" name="Rectangle 1"/>
          <p:cNvSpPr>
            <a:spLocks noChangeArrowheads="1"/>
          </p:cNvSpPr>
          <p:nvPr/>
        </p:nvSpPr>
        <p:spPr bwMode="auto">
          <a:xfrm>
            <a:off x="1693863" y="2921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altLang="ar-SA" sz="1200" b="1"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SA" altLang="ar-SA" sz="1200" b="1"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مربع نص 4"/>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35738321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4271258526"/>
              </p:ext>
            </p:extLst>
          </p:nvPr>
        </p:nvGraphicFramePr>
        <p:xfrm>
          <a:off x="1331640" y="764704"/>
          <a:ext cx="6932290" cy="841248"/>
        </p:xfrm>
        <a:graphic>
          <a:graphicData uri="http://schemas.openxmlformats.org/drawingml/2006/table">
            <a:tbl>
              <a:tblPr rtl="1" firstRow="1" firstCol="1" bandRow="1">
                <a:tableStyleId>{69CF1AB2-1976-4502-BF36-3FF5EA218861}</a:tableStyleId>
              </a:tblPr>
              <a:tblGrid>
                <a:gridCol w="6932290"/>
              </a:tblGrid>
              <a:tr h="0">
                <a:tc>
                  <a:txBody>
                    <a:bodyPr/>
                    <a:lstStyle/>
                    <a:p>
                      <a:pPr marL="0" algn="ctr" defTabSz="914400" rtl="1" eaLnBrk="1" latinLnBrk="0" hangingPunct="1">
                        <a:lnSpc>
                          <a:spcPct val="115000"/>
                        </a:lnSpc>
                        <a:spcAft>
                          <a:spcPts val="0"/>
                        </a:spcAft>
                      </a:pPr>
                      <a:r>
                        <a:rPr lang="ar-SA" sz="1200" kern="1200" dirty="0">
                          <a:solidFill>
                            <a:srgbClr val="C00000"/>
                          </a:solidFill>
                          <a:effectLst/>
                          <a:latin typeface="Arial" panose="020B0604020202020204" pitchFamily="34" charset="0"/>
                          <a:cs typeface="Arial" panose="020B0604020202020204" pitchFamily="34" charset="0"/>
                        </a:rPr>
                        <a:t>ثانيا</a:t>
                      </a:r>
                      <a:r>
                        <a:rPr lang="en-US" sz="1200" kern="1200" dirty="0">
                          <a:solidFill>
                            <a:srgbClr val="C00000"/>
                          </a:solidFill>
                          <a:effectLst/>
                          <a:latin typeface="Arial" panose="020B0604020202020204" pitchFamily="34" charset="0"/>
                          <a:cs typeface="Arial" panose="020B0604020202020204" pitchFamily="34" charset="0"/>
                        </a:rPr>
                        <a:t>: </a:t>
                      </a:r>
                      <a:r>
                        <a:rPr lang="ar-SA" sz="1200" kern="1200" dirty="0">
                          <a:solidFill>
                            <a:srgbClr val="C00000"/>
                          </a:solidFill>
                          <a:effectLst/>
                          <a:latin typeface="Arial" panose="020B0604020202020204" pitchFamily="34" charset="0"/>
                          <a:cs typeface="Arial" panose="020B0604020202020204" pitchFamily="34" charset="0"/>
                        </a:rPr>
                        <a:t>مكونات</a:t>
                      </a:r>
                      <a:r>
                        <a:rPr lang="en-US" sz="1200" kern="1200" dirty="0">
                          <a:solidFill>
                            <a:srgbClr val="C00000"/>
                          </a:solidFill>
                          <a:effectLst/>
                          <a:latin typeface="Arial" panose="020B0604020202020204" pitchFamily="34" charset="0"/>
                          <a:cs typeface="Arial" panose="020B0604020202020204" pitchFamily="34" charset="0"/>
                        </a:rPr>
                        <a:t> </a:t>
                      </a:r>
                      <a:r>
                        <a:rPr lang="ar-SA" sz="1200" kern="1200" dirty="0">
                          <a:solidFill>
                            <a:srgbClr val="C00000"/>
                          </a:solidFill>
                          <a:effectLst/>
                          <a:latin typeface="Arial" panose="020B0604020202020204" pitchFamily="34" charset="0"/>
                          <a:cs typeface="Arial" panose="020B0604020202020204" pitchFamily="34" charset="0"/>
                        </a:rPr>
                        <a:t>الاختبار</a:t>
                      </a:r>
                      <a:r>
                        <a:rPr lang="en-US" sz="1200" kern="1200" dirty="0">
                          <a:solidFill>
                            <a:srgbClr val="C00000"/>
                          </a:solidFill>
                          <a:effectLst/>
                          <a:latin typeface="Arial" panose="020B0604020202020204" pitchFamily="34" charset="0"/>
                          <a:cs typeface="Arial" panose="020B0604020202020204" pitchFamily="34" charset="0"/>
                        </a:rPr>
                        <a:t> </a:t>
                      </a:r>
                      <a:r>
                        <a:rPr lang="ar-SA" sz="1200" kern="1200" dirty="0">
                          <a:solidFill>
                            <a:srgbClr val="C00000"/>
                          </a:solidFill>
                          <a:effectLst/>
                          <a:latin typeface="Arial" panose="020B0604020202020204" pitchFamily="34" charset="0"/>
                          <a:cs typeface="Arial" panose="020B0604020202020204" pitchFamily="34" charset="0"/>
                        </a:rPr>
                        <a:t>الشامل</a:t>
                      </a:r>
                      <a:endParaRPr lang="en-US" sz="12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0">
                <a:tc>
                  <a:txBody>
                    <a:bodyPr/>
                    <a:lstStyle/>
                    <a:p>
                      <a:pPr marL="0" algn="r" defTabSz="914400" rtl="1" eaLnBrk="1" latinLnBrk="0" hangingPunct="1">
                        <a:lnSpc>
                          <a:spcPct val="115000"/>
                        </a:lnSpc>
                        <a:spcAft>
                          <a:spcPts val="0"/>
                        </a:spcAft>
                      </a:pPr>
                      <a:r>
                        <a:rPr lang="ar-SA" sz="1200" kern="1200" dirty="0">
                          <a:effectLst/>
                          <a:latin typeface="Arial" panose="020B0604020202020204" pitchFamily="34" charset="0"/>
                          <a:cs typeface="Arial" panose="020B0604020202020204" pitchFamily="34" charset="0"/>
                        </a:rPr>
                        <a:t>1.      يتكون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الاختبار</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الشامل</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من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شقين : أحدهما</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تحريري</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والآخر</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شفهي.</a:t>
                      </a:r>
                      <a:endParaRPr lang="en-US" sz="1200" kern="1200" dirty="0">
                        <a:effectLst/>
                        <a:latin typeface="Arial" panose="020B0604020202020204" pitchFamily="34" charset="0"/>
                        <a:cs typeface="Arial" panose="020B0604020202020204" pitchFamily="34" charset="0"/>
                      </a:endParaRPr>
                    </a:p>
                    <a:p>
                      <a:pPr marL="0" algn="r" defTabSz="914400" rtl="1" eaLnBrk="1" latinLnBrk="0" hangingPunct="1">
                        <a:lnSpc>
                          <a:spcPct val="115000"/>
                        </a:lnSpc>
                        <a:spcAft>
                          <a:spcPts val="0"/>
                        </a:spcAft>
                      </a:pPr>
                      <a:r>
                        <a:rPr lang="ar-SA" sz="1200" kern="1200" dirty="0">
                          <a:effectLst/>
                          <a:latin typeface="Arial" panose="020B0604020202020204" pitchFamily="34" charset="0"/>
                          <a:cs typeface="Arial" panose="020B0604020202020204" pitchFamily="34" charset="0"/>
                        </a:rPr>
                        <a:t>2.   يتكون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الاختبار</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التحريري</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وكذلك</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الاختبار</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الشفهي</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من</a:t>
                      </a:r>
                      <a:r>
                        <a:rPr lang="en-US" sz="1200" kern="1200" dirty="0">
                          <a:effectLst/>
                          <a:latin typeface="Arial" panose="020B0604020202020204" pitchFamily="34" charset="0"/>
                          <a:cs typeface="Arial" panose="020B0604020202020204" pitchFamily="34" charset="0"/>
                        </a:rPr>
                        <a:t> </a:t>
                      </a:r>
                      <a:r>
                        <a:rPr lang="ar-SA" sz="1200" kern="1200" dirty="0" err="1">
                          <a:effectLst/>
                          <a:latin typeface="Arial" panose="020B0604020202020204" pitchFamily="34" charset="0"/>
                          <a:cs typeface="Arial" panose="020B0604020202020204" pitchFamily="34" charset="0"/>
                        </a:rPr>
                        <a:t>جزئين</a:t>
                      </a:r>
                      <a:r>
                        <a:rPr lang="ar-SA" sz="1200" kern="1200" dirty="0">
                          <a:effectLst/>
                          <a:latin typeface="Arial" panose="020B0604020202020204" pitchFamily="34" charset="0"/>
                          <a:cs typeface="Arial" panose="020B0604020202020204" pitchFamily="34" charset="0"/>
                        </a:rPr>
                        <a:t> : أحدهما</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في</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التخصص</a:t>
                      </a:r>
                      <a:r>
                        <a:rPr lang="en-US" sz="1200" kern="1200" dirty="0">
                          <a:effectLst/>
                          <a:latin typeface="Arial" panose="020B0604020202020204" pitchFamily="34" charset="0"/>
                          <a:cs typeface="Arial" panose="020B0604020202020204" pitchFamily="34" charset="0"/>
                        </a:rPr>
                        <a:t> </a:t>
                      </a:r>
                      <a:r>
                        <a:rPr lang="ar-SA" sz="1200" kern="1200" dirty="0" smtClean="0">
                          <a:effectLst/>
                          <a:latin typeface="Arial" panose="020B0604020202020204" pitchFamily="34" charset="0"/>
                          <a:cs typeface="Arial" panose="020B0604020202020204" pitchFamily="34" charset="0"/>
                        </a:rPr>
                        <a:t>الرئيس والآخر</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في</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التخصص</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أو</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التخصصات</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الفرعية (إن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وجدت) .</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graphicFrame>
        <p:nvGraphicFramePr>
          <p:cNvPr id="5" name="جدول 4"/>
          <p:cNvGraphicFramePr>
            <a:graphicFrameLocks noGrp="1"/>
          </p:cNvGraphicFramePr>
          <p:nvPr>
            <p:extLst>
              <p:ext uri="{D42A27DB-BD31-4B8C-83A1-F6EECF244321}">
                <p14:modId xmlns:p14="http://schemas.microsoft.com/office/powerpoint/2010/main" val="1076887585"/>
              </p:ext>
            </p:extLst>
          </p:nvPr>
        </p:nvGraphicFramePr>
        <p:xfrm>
          <a:off x="1331640" y="1628800"/>
          <a:ext cx="6917035" cy="1664653"/>
        </p:xfrm>
        <a:graphic>
          <a:graphicData uri="http://schemas.openxmlformats.org/drawingml/2006/table">
            <a:tbl>
              <a:tblPr rtl="1" firstRow="1" firstCol="1" bandRow="1">
                <a:tableStyleId>{69CF1AB2-1976-4502-BF36-3FF5EA218861}</a:tableStyleId>
              </a:tblPr>
              <a:tblGrid>
                <a:gridCol w="6917035"/>
              </a:tblGrid>
              <a:tr h="0">
                <a:tc>
                  <a:txBody>
                    <a:bodyPr/>
                    <a:lstStyle/>
                    <a:p>
                      <a:pPr marL="0" algn="ctr" defTabSz="914400" rtl="1" eaLnBrk="1" latinLnBrk="0" hangingPunct="1">
                        <a:lnSpc>
                          <a:spcPct val="115000"/>
                        </a:lnSpc>
                        <a:spcAft>
                          <a:spcPts val="0"/>
                        </a:spcAft>
                      </a:pPr>
                      <a:r>
                        <a:rPr lang="ar-SA" sz="1200" kern="1200" dirty="0">
                          <a:solidFill>
                            <a:srgbClr val="C00000"/>
                          </a:solidFill>
                          <a:effectLst/>
                          <a:latin typeface="Arial" panose="020B0604020202020204" pitchFamily="34" charset="0"/>
                          <a:cs typeface="Arial" panose="020B0604020202020204" pitchFamily="34" charset="0"/>
                        </a:rPr>
                        <a:t>ثالثا</a:t>
                      </a:r>
                      <a:r>
                        <a:rPr lang="en-US" sz="1200" kern="1200" dirty="0">
                          <a:solidFill>
                            <a:srgbClr val="C00000"/>
                          </a:solidFill>
                          <a:effectLst/>
                          <a:latin typeface="Arial" panose="020B0604020202020204" pitchFamily="34" charset="0"/>
                          <a:cs typeface="Arial" panose="020B0604020202020204" pitchFamily="34" charset="0"/>
                        </a:rPr>
                        <a:t> :</a:t>
                      </a:r>
                      <a:r>
                        <a:rPr lang="ar-SA" sz="1200" kern="1200" dirty="0">
                          <a:solidFill>
                            <a:srgbClr val="C00000"/>
                          </a:solidFill>
                          <a:effectLst/>
                          <a:latin typeface="Arial" panose="020B0604020202020204" pitchFamily="34" charset="0"/>
                          <a:cs typeface="Arial" panose="020B0604020202020204" pitchFamily="34" charset="0"/>
                        </a:rPr>
                        <a:t>لجنة</a:t>
                      </a:r>
                      <a:r>
                        <a:rPr lang="en-US" sz="1200" kern="1200" dirty="0">
                          <a:solidFill>
                            <a:srgbClr val="C00000"/>
                          </a:solidFill>
                          <a:effectLst/>
                          <a:latin typeface="Arial" panose="020B0604020202020204" pitchFamily="34" charset="0"/>
                          <a:cs typeface="Arial" panose="020B0604020202020204" pitchFamily="34" charset="0"/>
                        </a:rPr>
                        <a:t> </a:t>
                      </a:r>
                      <a:r>
                        <a:rPr lang="ar-SA" sz="1200" kern="1200" dirty="0">
                          <a:solidFill>
                            <a:srgbClr val="C00000"/>
                          </a:solidFill>
                          <a:effectLst/>
                          <a:latin typeface="Arial" panose="020B0604020202020204" pitchFamily="34" charset="0"/>
                          <a:cs typeface="Arial" panose="020B0604020202020204" pitchFamily="34" charset="0"/>
                        </a:rPr>
                        <a:t>الاختبار</a:t>
                      </a:r>
                      <a:endParaRPr lang="en-US" sz="12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0">
                <a:tc>
                  <a:txBody>
                    <a:bodyPr/>
                    <a:lstStyle/>
                    <a:p>
                      <a:pPr marL="0" algn="r" defTabSz="914400" rtl="1" eaLnBrk="1" latinLnBrk="0" hangingPunct="1">
                        <a:lnSpc>
                          <a:spcPct val="115000"/>
                        </a:lnSpc>
                        <a:spcAft>
                          <a:spcPts val="0"/>
                        </a:spcAft>
                      </a:pPr>
                      <a:r>
                        <a:rPr lang="ar-SA" sz="1200" kern="1200" dirty="0">
                          <a:effectLst/>
                          <a:latin typeface="Arial" panose="020B0604020202020204" pitchFamily="34" charset="0"/>
                          <a:cs typeface="Arial" panose="020B0604020202020204" pitchFamily="34" charset="0"/>
                        </a:rPr>
                        <a:t>1.   يشكل</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مجلس</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القسم</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المختص</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لجنة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من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ثلاثة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في</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الأقل ، من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الأساتذة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والأساتذة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المشاركين ، من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ذوي</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الاختصاص</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في</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تخصص</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الطالب</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الرئيس</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والتخصص</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أو</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التخصصات</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الفرعية (</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إن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وجدت) .</a:t>
                      </a:r>
                      <a:endParaRPr lang="en-US" sz="1200" kern="1200" dirty="0">
                        <a:effectLst/>
                        <a:latin typeface="Arial" panose="020B0604020202020204" pitchFamily="34" charset="0"/>
                        <a:cs typeface="Arial" panose="020B0604020202020204" pitchFamily="34" charset="0"/>
                      </a:endParaRPr>
                    </a:p>
                    <a:p>
                      <a:pPr marL="0" algn="r" defTabSz="914400" rtl="1" eaLnBrk="1" latinLnBrk="0" hangingPunct="1">
                        <a:lnSpc>
                          <a:spcPct val="115000"/>
                        </a:lnSpc>
                        <a:spcAft>
                          <a:spcPts val="0"/>
                        </a:spcAft>
                      </a:pPr>
                      <a:r>
                        <a:rPr lang="ar-SA" sz="1200" kern="1200" dirty="0">
                          <a:effectLst/>
                          <a:latin typeface="Arial" panose="020B0604020202020204" pitchFamily="34" charset="0"/>
                          <a:cs typeface="Arial" panose="020B0604020202020204" pitchFamily="34" charset="0"/>
                        </a:rPr>
                        <a:t>2.      للجنة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الاستعانة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بمن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ترى</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من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أعضاء</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هيئة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التدريس</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المتخصصين.</a:t>
                      </a:r>
                      <a:endParaRPr lang="en-US" sz="1200" kern="1200" dirty="0">
                        <a:effectLst/>
                        <a:latin typeface="Arial" panose="020B0604020202020204" pitchFamily="34" charset="0"/>
                        <a:cs typeface="Arial" panose="020B0604020202020204" pitchFamily="34" charset="0"/>
                      </a:endParaRPr>
                    </a:p>
                    <a:p>
                      <a:pPr marL="0" algn="r" defTabSz="914400" rtl="1" eaLnBrk="1" latinLnBrk="0" hangingPunct="1">
                        <a:lnSpc>
                          <a:spcPct val="115000"/>
                        </a:lnSpc>
                        <a:spcAft>
                          <a:spcPts val="0"/>
                        </a:spcAft>
                      </a:pPr>
                      <a:r>
                        <a:rPr lang="ar-SA" sz="1200" kern="1200" dirty="0">
                          <a:effectLst/>
                          <a:latin typeface="Arial" panose="020B0604020202020204" pitchFamily="34" charset="0"/>
                          <a:cs typeface="Arial" panose="020B0604020202020204" pitchFamily="34" charset="0"/>
                        </a:rPr>
                        <a:t>3.      تكون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اللجنة</a:t>
                      </a:r>
                      <a:r>
                        <a:rPr lang="en-US" sz="1200" kern="1200" dirty="0">
                          <a:effectLst/>
                          <a:latin typeface="Arial" panose="020B0604020202020204" pitchFamily="34" charset="0"/>
                          <a:cs typeface="Arial" panose="020B0604020202020204" pitchFamily="34" charset="0"/>
                        </a:rPr>
                        <a:t> </a:t>
                      </a:r>
                      <a:r>
                        <a:rPr lang="ar-SA" sz="1200" kern="1200" dirty="0" smtClean="0">
                          <a:effectLst/>
                          <a:latin typeface="Arial" panose="020B0604020202020204" pitchFamily="34" charset="0"/>
                          <a:cs typeface="Arial" panose="020B0604020202020204" pitchFamily="34" charset="0"/>
                        </a:rPr>
                        <a:t>مسؤولة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عن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إعداد</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الاختبار</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وتقويمه</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وتحديد</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نتيجته .</a:t>
                      </a:r>
                      <a:endParaRPr lang="en-US" sz="1200" kern="1200" dirty="0">
                        <a:effectLst/>
                        <a:latin typeface="Arial" panose="020B0604020202020204" pitchFamily="34" charset="0"/>
                        <a:cs typeface="Arial" panose="020B0604020202020204" pitchFamily="34" charset="0"/>
                      </a:endParaRPr>
                    </a:p>
                    <a:p>
                      <a:pPr marL="0" algn="r" defTabSz="914400" rtl="1" eaLnBrk="1" latinLnBrk="0" hangingPunct="1">
                        <a:lnSpc>
                          <a:spcPct val="115000"/>
                        </a:lnSpc>
                        <a:spcAft>
                          <a:spcPts val="0"/>
                        </a:spcAft>
                      </a:pPr>
                      <a:r>
                        <a:rPr lang="ar-SA" sz="1200" kern="1200" dirty="0">
                          <a:effectLst/>
                          <a:latin typeface="Arial" panose="020B0604020202020204" pitchFamily="34" charset="0"/>
                          <a:cs typeface="Arial" panose="020B0604020202020204" pitchFamily="34" charset="0"/>
                        </a:rPr>
                        <a:t>4.   عند</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احتواء</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متطلبات</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البرنامج</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على</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تخصص</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أو</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تخصصات</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فرعية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من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خارج</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القسم</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فلا</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بد</a:t>
                      </a:r>
                      <a:r>
                        <a:rPr lang="en-US" sz="1200" kern="1200" dirty="0">
                          <a:effectLst/>
                          <a:latin typeface="Arial" panose="020B0604020202020204" pitchFamily="34" charset="0"/>
                          <a:cs typeface="Arial" panose="020B0604020202020204" pitchFamily="34" charset="0"/>
                        </a:rPr>
                        <a:t> </a:t>
                      </a:r>
                      <a:r>
                        <a:rPr lang="ar-SA" sz="1200" kern="1200" dirty="0" smtClean="0">
                          <a:effectLst/>
                          <a:latin typeface="Arial" panose="020B0604020202020204" pitchFamily="34" charset="0"/>
                          <a:cs typeface="Arial" panose="020B0604020202020204" pitchFamily="34" charset="0"/>
                        </a:rPr>
                        <a:t>من اشتراك</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أحد</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المتخصصين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من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القسم</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أو</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الأقسام</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ذات</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العلاقة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في</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لجنة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الاختبار .</a:t>
                      </a:r>
                      <a:endParaRPr lang="en-US" sz="1200" kern="1200" dirty="0">
                        <a:effectLst/>
                        <a:latin typeface="Arial" panose="020B0604020202020204" pitchFamily="34" charset="0"/>
                        <a:cs typeface="Arial" panose="020B0604020202020204" pitchFamily="34" charset="0"/>
                      </a:endParaRPr>
                    </a:p>
                    <a:p>
                      <a:pPr marL="0" algn="r" defTabSz="914400" rtl="1" eaLnBrk="1" latinLnBrk="0" hangingPunct="1">
                        <a:lnSpc>
                          <a:spcPct val="115000"/>
                        </a:lnSpc>
                        <a:spcAft>
                          <a:spcPts val="0"/>
                        </a:spcAft>
                      </a:pPr>
                      <a:r>
                        <a:rPr lang="ar-SA" sz="1200" kern="1200" dirty="0">
                          <a:effectLst/>
                          <a:latin typeface="Arial" panose="020B0604020202020204" pitchFamily="34" charset="0"/>
                          <a:cs typeface="Arial" panose="020B0604020202020204" pitchFamily="34" charset="0"/>
                        </a:rPr>
                        <a:t>5.      لجنة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الاختبار</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التحريري</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هي</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لجنة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الاختبار</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الشفهي .</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sp>
        <p:nvSpPr>
          <p:cNvPr id="6" name="Rectangle 1"/>
          <p:cNvSpPr>
            <a:spLocks noChangeArrowheads="1"/>
          </p:cNvSpPr>
          <p:nvPr/>
        </p:nvSpPr>
        <p:spPr bwMode="auto">
          <a:xfrm>
            <a:off x="1693863" y="2921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altLang="ar-SA" sz="1200" b="1"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ar-SA"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8" name="جدول 7"/>
          <p:cNvGraphicFramePr>
            <a:graphicFrameLocks noGrp="1"/>
          </p:cNvGraphicFramePr>
          <p:nvPr>
            <p:extLst>
              <p:ext uri="{D42A27DB-BD31-4B8C-83A1-F6EECF244321}">
                <p14:modId xmlns:p14="http://schemas.microsoft.com/office/powerpoint/2010/main" val="1449353338"/>
              </p:ext>
            </p:extLst>
          </p:nvPr>
        </p:nvGraphicFramePr>
        <p:xfrm>
          <a:off x="1331640" y="3360738"/>
          <a:ext cx="6917035" cy="1472184"/>
        </p:xfrm>
        <a:graphic>
          <a:graphicData uri="http://schemas.openxmlformats.org/drawingml/2006/table">
            <a:tbl>
              <a:tblPr rtl="1" firstRow="1" firstCol="1" bandRow="1">
                <a:tableStyleId>{69CF1AB2-1976-4502-BF36-3FF5EA218861}</a:tableStyleId>
              </a:tblPr>
              <a:tblGrid>
                <a:gridCol w="6917035"/>
              </a:tblGrid>
              <a:tr h="0">
                <a:tc>
                  <a:txBody>
                    <a:bodyPr/>
                    <a:lstStyle/>
                    <a:p>
                      <a:pPr algn="ctr" rtl="1">
                        <a:lnSpc>
                          <a:spcPct val="115000"/>
                        </a:lnSpc>
                        <a:spcAft>
                          <a:spcPts val="0"/>
                        </a:spcAft>
                      </a:pPr>
                      <a:r>
                        <a:rPr lang="ar-SA" sz="1200" dirty="0">
                          <a:solidFill>
                            <a:srgbClr val="C00000"/>
                          </a:solidFill>
                          <a:effectLst/>
                          <a:latin typeface="Arial" panose="020B0604020202020204" pitchFamily="34" charset="0"/>
                          <a:cs typeface="Arial" panose="020B0604020202020204" pitchFamily="34" charset="0"/>
                        </a:rPr>
                        <a:t>رابعا</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الاختبار</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التحريري</a:t>
                      </a:r>
                      <a:endParaRPr lang="en-US" sz="20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1.   يتقدم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الطالب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للاختبار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خلال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الفصل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التالي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لإنهائه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المقررات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الدراسية : وله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يؤجل</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جلوسه لهذا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الاختبار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فصل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دراسي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واحد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بعد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موافقة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القسم .</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2.   تكون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الاختبار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التخصص</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الرئيس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خمس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ساعات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كحد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أدنى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وثلاث</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ساعات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لكل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تخصص فرعي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وجد ) .</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ويفضل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فترتين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الأقل .</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3.      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حالة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عدم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اجتياز</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الطالب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للاختبار ، 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لجزء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منه ،</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فله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يعيد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الجزء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الذي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يجتزه</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في الفصل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التالي .</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4.      يلغى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قيد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الطالب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حالة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عدم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اجتيازه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للاختبار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بعد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إعادته ، 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إعادة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جزء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منه.</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graphicFrame>
        <p:nvGraphicFramePr>
          <p:cNvPr id="10" name="جدول 9"/>
          <p:cNvGraphicFramePr>
            <a:graphicFrameLocks noGrp="1"/>
          </p:cNvGraphicFramePr>
          <p:nvPr>
            <p:extLst>
              <p:ext uri="{D42A27DB-BD31-4B8C-83A1-F6EECF244321}">
                <p14:modId xmlns:p14="http://schemas.microsoft.com/office/powerpoint/2010/main" val="1556147369"/>
              </p:ext>
            </p:extLst>
          </p:nvPr>
        </p:nvGraphicFramePr>
        <p:xfrm>
          <a:off x="1331640" y="4893798"/>
          <a:ext cx="6910016" cy="911466"/>
        </p:xfrm>
        <a:graphic>
          <a:graphicData uri="http://schemas.openxmlformats.org/drawingml/2006/table">
            <a:tbl>
              <a:tblPr rtl="1" firstRow="1" firstCol="1" bandRow="1">
                <a:tableStyleId>{69CF1AB2-1976-4502-BF36-3FF5EA218861}</a:tableStyleId>
              </a:tblPr>
              <a:tblGrid>
                <a:gridCol w="6910016"/>
              </a:tblGrid>
              <a:tr h="217772">
                <a:tc>
                  <a:txBody>
                    <a:bodyPr/>
                    <a:lstStyle/>
                    <a:p>
                      <a:pPr algn="ctr" rtl="1">
                        <a:lnSpc>
                          <a:spcPct val="115000"/>
                        </a:lnSpc>
                        <a:spcAft>
                          <a:spcPts val="0"/>
                        </a:spcAft>
                      </a:pPr>
                      <a:r>
                        <a:rPr lang="ar-SA" sz="1200" dirty="0">
                          <a:solidFill>
                            <a:srgbClr val="C00000"/>
                          </a:solidFill>
                          <a:effectLst/>
                          <a:latin typeface="Arial" panose="020B0604020202020204" pitchFamily="34" charset="0"/>
                          <a:cs typeface="Arial" panose="020B0604020202020204" pitchFamily="34" charset="0"/>
                        </a:rPr>
                        <a:t>خامسا</a:t>
                      </a:r>
                      <a:r>
                        <a:rPr lang="en-US" sz="1200" dirty="0">
                          <a:solidFill>
                            <a:srgbClr val="C00000"/>
                          </a:solidFill>
                          <a:effectLst/>
                          <a:latin typeface="Arial" panose="020B0604020202020204" pitchFamily="34" charset="0"/>
                          <a:cs typeface="Arial" panose="020B0604020202020204" pitchFamily="34" charset="0"/>
                        </a:rPr>
                        <a:t> : </a:t>
                      </a:r>
                      <a:r>
                        <a:rPr lang="ar-SA" sz="1200" dirty="0">
                          <a:solidFill>
                            <a:srgbClr val="C00000"/>
                          </a:solidFill>
                          <a:effectLst/>
                          <a:latin typeface="Arial" panose="020B0604020202020204" pitchFamily="34" charset="0"/>
                          <a:cs typeface="Arial" panose="020B0604020202020204" pitchFamily="34" charset="0"/>
                        </a:rPr>
                        <a:t>الاختبار</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الشفهي</a:t>
                      </a:r>
                      <a:endParaRPr lang="en-US" sz="20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693694">
                <a:tc>
                  <a:txBody>
                    <a:bodyPr/>
                    <a:lstStyle/>
                    <a:p>
                      <a:pPr marR="195580" algn="r" rtl="1">
                        <a:lnSpc>
                          <a:spcPct val="115000"/>
                        </a:lnSpc>
                        <a:spcAft>
                          <a:spcPts val="0"/>
                        </a:spcAft>
                      </a:pPr>
                      <a:r>
                        <a:rPr lang="ar-SA" sz="1200" dirty="0">
                          <a:effectLst/>
                          <a:latin typeface="Arial" panose="020B0604020202020204" pitchFamily="34" charset="0"/>
                          <a:cs typeface="Arial" panose="020B0604020202020204" pitchFamily="34" charset="0"/>
                        </a:rPr>
                        <a:t>1.      بعد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اجتياز</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الطالب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للاختبار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التحريري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بكامله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يتقدم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للاختبار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الشفهي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موعد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تحدده</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لجنة الاختبار </a:t>
                      </a:r>
                      <a:r>
                        <a:rPr lang="ar-SA" sz="1200" dirty="0">
                          <a:effectLst/>
                          <a:latin typeface="Arial" panose="020B0604020202020204" pitchFamily="34" charset="0"/>
                          <a:cs typeface="Arial" panose="020B0604020202020204" pitchFamily="34" charset="0"/>
                        </a:rPr>
                        <a:t>.</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2.      تكون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الاختبار ، 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التخصص</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الرئيس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والتخصص</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التخصصات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الفرعية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وجدت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ساعتين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الأقل) .</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3.   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حالة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عدم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اجتياز</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الطالب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للاختبار ، يجوز</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منحه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فرصة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أخرى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خلال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الفصل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التالي ، وفي</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حالة فشله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للمرة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الثانية ، يلغى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قيده  .</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sp>
        <p:nvSpPr>
          <p:cNvPr id="11" name="Rectangle 2"/>
          <p:cNvSpPr>
            <a:spLocks noChangeArrowheads="1"/>
          </p:cNvSpPr>
          <p:nvPr/>
        </p:nvSpPr>
        <p:spPr bwMode="auto">
          <a:xfrm>
            <a:off x="1635125" y="31321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alt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مربع نص 8"/>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28338918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806027811"/>
              </p:ext>
            </p:extLst>
          </p:nvPr>
        </p:nvGraphicFramePr>
        <p:xfrm>
          <a:off x="952450" y="836712"/>
          <a:ext cx="7363966" cy="1261872"/>
        </p:xfrm>
        <a:graphic>
          <a:graphicData uri="http://schemas.openxmlformats.org/drawingml/2006/table">
            <a:tbl>
              <a:tblPr rtl="1" firstRow="1" firstCol="1" bandRow="1">
                <a:tableStyleId>{69CF1AB2-1976-4502-BF36-3FF5EA218861}</a:tableStyleId>
              </a:tblPr>
              <a:tblGrid>
                <a:gridCol w="7363966"/>
              </a:tblGrid>
              <a:tr h="0">
                <a:tc>
                  <a:txBody>
                    <a:bodyPr/>
                    <a:lstStyle/>
                    <a:p>
                      <a:pPr marL="0" algn="ctr" defTabSz="914400" rtl="1" eaLnBrk="1" latinLnBrk="0" hangingPunct="1">
                        <a:lnSpc>
                          <a:spcPct val="115000"/>
                        </a:lnSpc>
                        <a:spcAft>
                          <a:spcPts val="0"/>
                        </a:spcAft>
                      </a:pPr>
                      <a:r>
                        <a:rPr lang="en-US" sz="1200" kern="1200" dirty="0">
                          <a:solidFill>
                            <a:srgbClr val="C00000"/>
                          </a:solidFill>
                          <a:effectLst/>
                          <a:latin typeface="Arial" panose="020B0604020202020204" pitchFamily="34" charset="0"/>
                          <a:cs typeface="Arial" panose="020B0604020202020204" pitchFamily="34" charset="0"/>
                        </a:rPr>
                        <a:t> </a:t>
                      </a:r>
                      <a:r>
                        <a:rPr lang="ar-SA" sz="1200" kern="1200" dirty="0">
                          <a:solidFill>
                            <a:srgbClr val="C00000"/>
                          </a:solidFill>
                          <a:effectLst/>
                          <a:latin typeface="Arial" panose="020B0604020202020204" pitchFamily="34" charset="0"/>
                          <a:cs typeface="Arial" panose="020B0604020202020204" pitchFamily="34" charset="0"/>
                        </a:rPr>
                        <a:t>سادسا :</a:t>
                      </a:r>
                      <a:r>
                        <a:rPr lang="en-US" sz="1200" kern="1200" dirty="0">
                          <a:solidFill>
                            <a:srgbClr val="C00000"/>
                          </a:solidFill>
                          <a:effectLst/>
                          <a:latin typeface="Arial" panose="020B0604020202020204" pitchFamily="34" charset="0"/>
                          <a:cs typeface="Arial" panose="020B0604020202020204" pitchFamily="34" charset="0"/>
                        </a:rPr>
                        <a:t> </a:t>
                      </a:r>
                      <a:r>
                        <a:rPr lang="ar-SA" sz="1200" kern="1200" dirty="0">
                          <a:solidFill>
                            <a:srgbClr val="C00000"/>
                          </a:solidFill>
                          <a:effectLst/>
                          <a:latin typeface="Arial" panose="020B0604020202020204" pitchFamily="34" charset="0"/>
                          <a:cs typeface="Arial" panose="020B0604020202020204" pitchFamily="34" charset="0"/>
                        </a:rPr>
                        <a:t>موعد</a:t>
                      </a:r>
                      <a:r>
                        <a:rPr lang="en-US" sz="1200" kern="1200" dirty="0">
                          <a:solidFill>
                            <a:srgbClr val="C00000"/>
                          </a:solidFill>
                          <a:effectLst/>
                          <a:latin typeface="Arial" panose="020B0604020202020204" pitchFamily="34" charset="0"/>
                          <a:cs typeface="Arial" panose="020B0604020202020204" pitchFamily="34" charset="0"/>
                        </a:rPr>
                        <a:t> </a:t>
                      </a:r>
                      <a:r>
                        <a:rPr lang="ar-SA" sz="1200" kern="1200" dirty="0">
                          <a:solidFill>
                            <a:srgbClr val="C00000"/>
                          </a:solidFill>
                          <a:effectLst/>
                          <a:latin typeface="Arial" panose="020B0604020202020204" pitchFamily="34" charset="0"/>
                          <a:cs typeface="Arial" panose="020B0604020202020204" pitchFamily="34" charset="0"/>
                        </a:rPr>
                        <a:t>الاختبار</a:t>
                      </a:r>
                      <a:endParaRPr lang="en-US" sz="12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0">
                <a:tc>
                  <a:txBody>
                    <a:bodyPr/>
                    <a:lstStyle/>
                    <a:p>
                      <a:pPr marL="0" algn="r" defTabSz="914400" rtl="1" eaLnBrk="1" latinLnBrk="0" hangingPunct="1">
                        <a:lnSpc>
                          <a:spcPct val="115000"/>
                        </a:lnSpc>
                        <a:spcAft>
                          <a:spcPts val="0"/>
                        </a:spcAft>
                      </a:pPr>
                      <a:r>
                        <a:rPr lang="ar-SA" sz="1200" kern="1200" dirty="0">
                          <a:effectLst/>
                        </a:rPr>
                        <a:t>1.     </a:t>
                      </a:r>
                      <a:r>
                        <a:rPr lang="ar-SA" sz="1200" kern="1200" dirty="0">
                          <a:effectLst/>
                          <a:latin typeface="Arial" panose="020B0604020202020204" pitchFamily="34" charset="0"/>
                          <a:cs typeface="Arial" panose="020B0604020202020204" pitchFamily="34" charset="0"/>
                        </a:rPr>
                        <a:t> بعد</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اجتياز</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الطالب</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للاختبار</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التحريري</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بكامله</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يتقدم</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للاختبار</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الشفهي</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في</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موعد</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تحدده</a:t>
                      </a:r>
                      <a:r>
                        <a:rPr lang="en-US" sz="1200" kern="1200" dirty="0">
                          <a:effectLst/>
                          <a:latin typeface="Arial" panose="020B0604020202020204" pitchFamily="34" charset="0"/>
                          <a:cs typeface="Arial" panose="020B0604020202020204" pitchFamily="34" charset="0"/>
                        </a:rPr>
                        <a:t> </a:t>
                      </a:r>
                      <a:r>
                        <a:rPr lang="ar-SA" sz="1200" kern="1200" dirty="0" smtClean="0">
                          <a:effectLst/>
                          <a:latin typeface="Arial" panose="020B0604020202020204" pitchFamily="34" charset="0"/>
                          <a:cs typeface="Arial" panose="020B0604020202020204" pitchFamily="34" charset="0"/>
                        </a:rPr>
                        <a:t>لجنة الاختبار </a:t>
                      </a:r>
                      <a:r>
                        <a:rPr lang="ar-SA" sz="1200" kern="1200" dirty="0">
                          <a:effectLst/>
                          <a:latin typeface="Arial" panose="020B0604020202020204" pitchFamily="34" charset="0"/>
                          <a:cs typeface="Arial" panose="020B0604020202020204" pitchFamily="34" charset="0"/>
                        </a:rPr>
                        <a:t>.</a:t>
                      </a:r>
                      <a:endParaRPr lang="en-US" sz="1200" kern="1200" dirty="0">
                        <a:effectLst/>
                        <a:latin typeface="Arial" panose="020B0604020202020204" pitchFamily="34" charset="0"/>
                        <a:cs typeface="Arial" panose="020B0604020202020204" pitchFamily="34" charset="0"/>
                      </a:endParaRPr>
                    </a:p>
                    <a:p>
                      <a:pPr marL="0" algn="r" defTabSz="914400" rtl="1" eaLnBrk="1" latinLnBrk="0" hangingPunct="1">
                        <a:lnSpc>
                          <a:spcPct val="115000"/>
                        </a:lnSpc>
                        <a:spcAft>
                          <a:spcPts val="0"/>
                        </a:spcAft>
                      </a:pPr>
                      <a:r>
                        <a:rPr lang="ar-SA" sz="1200" kern="1200" dirty="0">
                          <a:effectLst/>
                          <a:latin typeface="Arial" panose="020B0604020202020204" pitchFamily="34" charset="0"/>
                          <a:cs typeface="Arial" panose="020B0604020202020204" pitchFamily="34" charset="0"/>
                        </a:rPr>
                        <a:t>2.      تكون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مدة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الاختبار ، في</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التخصص</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الرئيس</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والتخصص</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أو</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التخصصات</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الفرعية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إن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وجدت</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ساعتين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في</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الأقل) .</a:t>
                      </a:r>
                      <a:endParaRPr lang="en-US" sz="1200" kern="1200" dirty="0">
                        <a:effectLst/>
                        <a:latin typeface="Arial" panose="020B0604020202020204" pitchFamily="34" charset="0"/>
                        <a:cs typeface="Arial" panose="020B0604020202020204" pitchFamily="34" charset="0"/>
                      </a:endParaRPr>
                    </a:p>
                    <a:p>
                      <a:pPr marL="0" algn="r" defTabSz="914400" rtl="1" eaLnBrk="1" latinLnBrk="0" hangingPunct="1">
                        <a:lnSpc>
                          <a:spcPct val="115000"/>
                        </a:lnSpc>
                        <a:spcAft>
                          <a:spcPts val="0"/>
                        </a:spcAft>
                      </a:pPr>
                      <a:r>
                        <a:rPr lang="ar-SA" sz="1200" kern="1200" dirty="0">
                          <a:effectLst/>
                          <a:latin typeface="Arial" panose="020B0604020202020204" pitchFamily="34" charset="0"/>
                          <a:cs typeface="Arial" panose="020B0604020202020204" pitchFamily="34" charset="0"/>
                        </a:rPr>
                        <a:t>3.   في</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حالة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عدم</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اجتياز</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الطالب</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للاختبار ، يجوز</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منحه</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فرصة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أخرى</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خلال</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الفصل</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التالي ، وفي</a:t>
                      </a:r>
                      <a:r>
                        <a:rPr lang="en-US" sz="1200" kern="1200" dirty="0">
                          <a:effectLst/>
                          <a:latin typeface="Arial" panose="020B0604020202020204" pitchFamily="34" charset="0"/>
                          <a:cs typeface="Arial" panose="020B0604020202020204" pitchFamily="34" charset="0"/>
                        </a:rPr>
                        <a:t> </a:t>
                      </a:r>
                      <a:r>
                        <a:rPr lang="ar-SA" sz="1200" kern="1200" dirty="0" smtClean="0">
                          <a:effectLst/>
                          <a:latin typeface="Arial" panose="020B0604020202020204" pitchFamily="34" charset="0"/>
                          <a:cs typeface="Arial" panose="020B0604020202020204" pitchFamily="34" charset="0"/>
                        </a:rPr>
                        <a:t>حالة فشله</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للمرة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الثانية ، يلغى</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قيده  .</a:t>
                      </a:r>
                      <a:endParaRPr lang="en-US" sz="1200" kern="1200" dirty="0">
                        <a:effectLst/>
                        <a:latin typeface="Arial" panose="020B0604020202020204" pitchFamily="34" charset="0"/>
                        <a:cs typeface="Arial" panose="020B0604020202020204" pitchFamily="34" charset="0"/>
                      </a:endParaRPr>
                    </a:p>
                    <a:p>
                      <a:pPr marL="0" algn="r" defTabSz="914400" rtl="1" eaLnBrk="1" latinLnBrk="0" hangingPunct="1">
                        <a:lnSpc>
                          <a:spcPct val="115000"/>
                        </a:lnSpc>
                        <a:spcAft>
                          <a:spcPts val="0"/>
                        </a:spcAft>
                      </a:pPr>
                      <a:r>
                        <a:rPr lang="ar-SA" sz="1200" kern="1200" dirty="0">
                          <a:effectLst/>
                          <a:latin typeface="Arial" panose="020B0604020202020204" pitchFamily="34" charset="0"/>
                          <a:cs typeface="Arial" panose="020B0604020202020204" pitchFamily="34" charset="0"/>
                        </a:rPr>
                        <a:t>يعقد</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الاختبار</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الشامل</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بشقيه</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مرة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واحدة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خلال</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الفترة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من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الأسبوع</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الراب</a:t>
                      </a:r>
                      <a:r>
                        <a:rPr lang="ar-SA" sz="1200" kern="1200" dirty="0">
                          <a:effectLst/>
                        </a:rPr>
                        <a:t>ع</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وحتى</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الأسبوع</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العاشر</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منكل</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فصل</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دراسي ، على</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أن تكون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بينهما</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فترة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زمنية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لا</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تقل</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عن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أسبوعين .</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graphicFrame>
        <p:nvGraphicFramePr>
          <p:cNvPr id="5" name="جدول 4"/>
          <p:cNvGraphicFramePr>
            <a:graphicFrameLocks noGrp="1"/>
          </p:cNvGraphicFramePr>
          <p:nvPr>
            <p:extLst>
              <p:ext uri="{D42A27DB-BD31-4B8C-83A1-F6EECF244321}">
                <p14:modId xmlns:p14="http://schemas.microsoft.com/office/powerpoint/2010/main" val="1134685371"/>
              </p:ext>
            </p:extLst>
          </p:nvPr>
        </p:nvGraphicFramePr>
        <p:xfrm>
          <a:off x="1028650" y="2132856"/>
          <a:ext cx="7292033" cy="1020688"/>
        </p:xfrm>
        <a:graphic>
          <a:graphicData uri="http://schemas.openxmlformats.org/drawingml/2006/table">
            <a:tbl>
              <a:tblPr rtl="1" firstRow="1" firstCol="1" bandRow="1">
                <a:tableStyleId>{69CF1AB2-1976-4502-BF36-3FF5EA218861}</a:tableStyleId>
              </a:tblPr>
              <a:tblGrid>
                <a:gridCol w="7292033"/>
              </a:tblGrid>
              <a:tr h="255172">
                <a:tc>
                  <a:txBody>
                    <a:bodyPr/>
                    <a:lstStyle/>
                    <a:p>
                      <a:pPr marL="0" algn="ctr" defTabSz="914400" rtl="1" eaLnBrk="1" latinLnBrk="0" hangingPunct="1">
                        <a:lnSpc>
                          <a:spcPct val="115000"/>
                        </a:lnSpc>
                        <a:spcAft>
                          <a:spcPts val="0"/>
                        </a:spcAft>
                      </a:pPr>
                      <a:r>
                        <a:rPr lang="ar-SA" sz="1200" kern="1200" dirty="0">
                          <a:solidFill>
                            <a:srgbClr val="C00000"/>
                          </a:solidFill>
                          <a:effectLst/>
                          <a:latin typeface="Arial" panose="020B0604020202020204" pitchFamily="34" charset="0"/>
                          <a:cs typeface="Arial" panose="020B0604020202020204" pitchFamily="34" charset="0"/>
                        </a:rPr>
                        <a:t>سابعا</a:t>
                      </a:r>
                      <a:r>
                        <a:rPr lang="en-US" sz="1200" kern="1200" dirty="0">
                          <a:solidFill>
                            <a:srgbClr val="C00000"/>
                          </a:solidFill>
                          <a:effectLst/>
                          <a:latin typeface="Arial" panose="020B0604020202020204" pitchFamily="34" charset="0"/>
                          <a:cs typeface="Arial" panose="020B0604020202020204" pitchFamily="34" charset="0"/>
                        </a:rPr>
                        <a:t> : </a:t>
                      </a:r>
                      <a:r>
                        <a:rPr lang="ar-SA" sz="1200" kern="1200" dirty="0">
                          <a:solidFill>
                            <a:srgbClr val="C00000"/>
                          </a:solidFill>
                          <a:effectLst/>
                          <a:latin typeface="Arial" panose="020B0604020202020204" pitchFamily="34" charset="0"/>
                          <a:cs typeface="Arial" panose="020B0604020202020204" pitchFamily="34" charset="0"/>
                        </a:rPr>
                        <a:t>أحكام</a:t>
                      </a:r>
                      <a:r>
                        <a:rPr lang="en-US" sz="1200" kern="1200" dirty="0">
                          <a:solidFill>
                            <a:srgbClr val="C00000"/>
                          </a:solidFill>
                          <a:effectLst/>
                          <a:latin typeface="Arial" panose="020B0604020202020204" pitchFamily="34" charset="0"/>
                          <a:cs typeface="Arial" panose="020B0604020202020204" pitchFamily="34" charset="0"/>
                        </a:rPr>
                        <a:t> </a:t>
                      </a:r>
                      <a:r>
                        <a:rPr lang="ar-SA" sz="1200" kern="1200" dirty="0">
                          <a:solidFill>
                            <a:srgbClr val="C00000"/>
                          </a:solidFill>
                          <a:effectLst/>
                          <a:latin typeface="Arial" panose="020B0604020202020204" pitchFamily="34" charset="0"/>
                          <a:cs typeface="Arial" panose="020B0604020202020204" pitchFamily="34" charset="0"/>
                        </a:rPr>
                        <a:t>عامة</a:t>
                      </a:r>
                      <a:endParaRPr lang="en-US" sz="12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765516">
                <a:tc>
                  <a:txBody>
                    <a:bodyPr/>
                    <a:lstStyle/>
                    <a:p>
                      <a:pPr marL="0" algn="r" defTabSz="914400" rtl="1" eaLnBrk="1" latinLnBrk="0" hangingPunct="1">
                        <a:lnSpc>
                          <a:spcPct val="115000"/>
                        </a:lnSpc>
                        <a:spcAft>
                          <a:spcPts val="0"/>
                        </a:spcAft>
                      </a:pPr>
                      <a:r>
                        <a:rPr lang="ar-SA" sz="1200" kern="1200" dirty="0">
                          <a:effectLst/>
                          <a:latin typeface="Arial" panose="020B0604020202020204" pitchFamily="34" charset="0"/>
                          <a:cs typeface="Arial" panose="020B0604020202020204" pitchFamily="34" charset="0"/>
                        </a:rPr>
                        <a:t>1.      يعد</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الطالب : بعد</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اجتيازه</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للاختبار</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الشامل</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بشقيه ، مرشحا</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للدكتوراه .</a:t>
                      </a:r>
                      <a:endParaRPr lang="en-US" sz="1200" kern="1200" dirty="0">
                        <a:effectLst/>
                        <a:latin typeface="Arial" panose="020B0604020202020204" pitchFamily="34" charset="0"/>
                        <a:cs typeface="Arial" panose="020B0604020202020204" pitchFamily="34" charset="0"/>
                      </a:endParaRPr>
                    </a:p>
                    <a:p>
                      <a:pPr marL="0" algn="r" defTabSz="914400" rtl="1" eaLnBrk="1" latinLnBrk="0" hangingPunct="1">
                        <a:lnSpc>
                          <a:spcPct val="115000"/>
                        </a:lnSpc>
                        <a:spcAft>
                          <a:spcPts val="0"/>
                        </a:spcAft>
                      </a:pPr>
                      <a:r>
                        <a:rPr lang="ar-SA" sz="1200" kern="1200" dirty="0">
                          <a:effectLst/>
                          <a:latin typeface="Arial" panose="020B0604020202020204" pitchFamily="34" charset="0"/>
                          <a:cs typeface="Arial" panose="020B0604020202020204" pitchFamily="34" charset="0"/>
                        </a:rPr>
                        <a:t>2.   يخطر</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رئيس</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القسم</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عمادة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الدراسات</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العليا</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بنتيجة</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الاختبار</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التحريري</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والشفهي</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خلال</a:t>
                      </a:r>
                      <a:r>
                        <a:rPr lang="en-US" sz="1200" kern="1200" dirty="0">
                          <a:effectLst/>
                          <a:latin typeface="Arial" panose="020B0604020202020204" pitchFamily="34" charset="0"/>
                          <a:cs typeface="Arial" panose="020B0604020202020204" pitchFamily="34" charset="0"/>
                        </a:rPr>
                        <a:t> </a:t>
                      </a:r>
                      <a:r>
                        <a:rPr lang="ar-SA" sz="1200" kern="1200" dirty="0" smtClean="0">
                          <a:effectLst/>
                          <a:latin typeface="Arial" panose="020B0604020202020204" pitchFamily="34" charset="0"/>
                          <a:cs typeface="Arial" panose="020B0604020202020204" pitchFamily="34" charset="0"/>
                        </a:rPr>
                        <a:t>أسبوعين على</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الأكثر</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من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تاريخ</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اتخاذ</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القرار</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من</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قبل</a:t>
                      </a:r>
                      <a:r>
                        <a:rPr lang="en-US" sz="1200" kern="1200" dirty="0">
                          <a:effectLst/>
                          <a:latin typeface="Arial" panose="020B0604020202020204" pitchFamily="34" charset="0"/>
                          <a:cs typeface="Arial" panose="020B0604020202020204" pitchFamily="34" charset="0"/>
                        </a:rPr>
                        <a:t> </a:t>
                      </a:r>
                      <a:r>
                        <a:rPr lang="ar-SA" sz="1200" kern="1200" dirty="0">
                          <a:effectLst/>
                          <a:latin typeface="Arial" panose="020B0604020202020204" pitchFamily="34" charset="0"/>
                          <a:cs typeface="Arial" panose="020B0604020202020204" pitchFamily="34" charset="0"/>
                        </a:rPr>
                        <a:t>لجنة</a:t>
                      </a:r>
                      <a:r>
                        <a:rPr lang="en-US" sz="1200" kern="1200" dirty="0">
                          <a:effectLst/>
                          <a:latin typeface="Arial" panose="020B0604020202020204" pitchFamily="34" charset="0"/>
                          <a:cs typeface="Arial" panose="020B0604020202020204" pitchFamily="34" charset="0"/>
                        </a:rPr>
                        <a:t> </a:t>
                      </a:r>
                      <a:endParaRPr lang="ar-SA" sz="1200" kern="1200" dirty="0" smtClean="0">
                        <a:effectLst/>
                        <a:latin typeface="Arial" panose="020B0604020202020204" pitchFamily="34" charset="0"/>
                        <a:cs typeface="Arial" panose="020B0604020202020204" pitchFamily="34" charset="0"/>
                      </a:endParaRPr>
                    </a:p>
                    <a:p>
                      <a:pPr marL="0" algn="r" defTabSz="914400" rtl="1" eaLnBrk="1" latinLnBrk="0" hangingPunct="1">
                        <a:lnSpc>
                          <a:spcPct val="115000"/>
                        </a:lnSpc>
                        <a:spcAft>
                          <a:spcPts val="0"/>
                        </a:spcAft>
                      </a:pPr>
                      <a:r>
                        <a:rPr lang="ar-SA" sz="1200" kern="1200" dirty="0" smtClean="0">
                          <a:effectLst/>
                          <a:latin typeface="Arial" panose="020B0604020202020204" pitchFamily="34" charset="0"/>
                          <a:cs typeface="Arial" panose="020B0604020202020204" pitchFamily="34" charset="0"/>
                        </a:rPr>
                        <a:t>الاختبار</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sp>
        <p:nvSpPr>
          <p:cNvPr id="6" name="Rectangle 1"/>
          <p:cNvSpPr>
            <a:spLocks noChangeArrowheads="1"/>
          </p:cNvSpPr>
          <p:nvPr/>
        </p:nvSpPr>
        <p:spPr bwMode="auto">
          <a:xfrm>
            <a:off x="1693863" y="3657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altLang="ar-SA" sz="1200" b="1"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ar-SA"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8" name="جدول 7"/>
          <p:cNvGraphicFramePr>
            <a:graphicFrameLocks noGrp="1"/>
          </p:cNvGraphicFramePr>
          <p:nvPr>
            <p:extLst>
              <p:ext uri="{D42A27DB-BD31-4B8C-83A1-F6EECF244321}">
                <p14:modId xmlns:p14="http://schemas.microsoft.com/office/powerpoint/2010/main" val="598918619"/>
              </p:ext>
            </p:extLst>
          </p:nvPr>
        </p:nvGraphicFramePr>
        <p:xfrm>
          <a:off x="1043608" y="3519550"/>
          <a:ext cx="7277075" cy="630936"/>
        </p:xfrm>
        <a:graphic>
          <a:graphicData uri="http://schemas.openxmlformats.org/drawingml/2006/table">
            <a:tbl>
              <a:tblPr rtl="1" firstRow="1" firstCol="1" bandRow="1">
                <a:tableStyleId>{69CF1AB2-1976-4502-BF36-3FF5EA218861}</a:tableStyleId>
              </a:tblPr>
              <a:tblGrid>
                <a:gridCol w="7277075"/>
              </a:tblGrid>
              <a:tr h="0">
                <a:tc>
                  <a:txBody>
                    <a:bodyPr/>
                    <a:lstStyle/>
                    <a:p>
                      <a:pPr algn="ctr" rtl="1">
                        <a:lnSpc>
                          <a:spcPct val="115000"/>
                        </a:lnSpc>
                        <a:spcAft>
                          <a:spcPts val="0"/>
                        </a:spcAft>
                      </a:pPr>
                      <a:r>
                        <a:rPr lang="ar-SA" sz="1200" dirty="0">
                          <a:solidFill>
                            <a:srgbClr val="C00000"/>
                          </a:solidFill>
                          <a:effectLst/>
                          <a:latin typeface="Arial" panose="020B0604020202020204" pitchFamily="34" charset="0"/>
                          <a:cs typeface="Arial" panose="020B0604020202020204" pitchFamily="34" charset="0"/>
                        </a:rPr>
                        <a:t>المادة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الحادية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والأربعون</a:t>
                      </a:r>
                      <a:endParaRPr lang="en-US" sz="20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يكون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لكل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طالب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مرشد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علمي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بداية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التحاقه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بالبرنامج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لتوجيهه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دراسته ومساعدته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اختيار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موضوع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الرسالة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وإعداد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خطة</a:t>
                      </a:r>
                      <a:r>
                        <a:rPr lang="en-US" sz="1200" dirty="0">
                          <a:effectLst/>
                          <a:latin typeface="Arial" panose="020B0604020202020204" pitchFamily="34" charset="0"/>
                          <a:cs typeface="Arial" panose="020B0604020202020204" pitchFamily="34" charset="0"/>
                        </a:rPr>
                        <a:t> </a:t>
                      </a:r>
                      <a:endParaRPr lang="ar-SA" sz="1200" dirty="0" smtClean="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smtClean="0">
                          <a:effectLst/>
                          <a:latin typeface="Arial" panose="020B0604020202020204" pitchFamily="34" charset="0"/>
                          <a:cs typeface="Arial" panose="020B0604020202020204" pitchFamily="34" charset="0"/>
                        </a:rPr>
                        <a:t>البحث</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وفق</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القواعد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المعتمدة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الجامعة بناء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توصية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graphicFrame>
        <p:nvGraphicFramePr>
          <p:cNvPr id="9" name="جدول 8"/>
          <p:cNvGraphicFramePr>
            <a:graphicFrameLocks noGrp="1"/>
          </p:cNvGraphicFramePr>
          <p:nvPr>
            <p:extLst>
              <p:ext uri="{D42A27DB-BD31-4B8C-83A1-F6EECF244321}">
                <p14:modId xmlns:p14="http://schemas.microsoft.com/office/powerpoint/2010/main" val="2874674822"/>
              </p:ext>
            </p:extLst>
          </p:nvPr>
        </p:nvGraphicFramePr>
        <p:xfrm>
          <a:off x="1043608" y="4221088"/>
          <a:ext cx="7272808" cy="1051560"/>
        </p:xfrm>
        <a:graphic>
          <a:graphicData uri="http://schemas.openxmlformats.org/drawingml/2006/table">
            <a:tbl>
              <a:tblPr rtl="1" firstRow="1" firstCol="1" bandRow="1">
                <a:tableStyleId>{69CF1AB2-1976-4502-BF36-3FF5EA218861}</a:tableStyleId>
              </a:tblPr>
              <a:tblGrid>
                <a:gridCol w="7272808"/>
              </a:tblGrid>
              <a:tr h="0">
                <a:tc>
                  <a:txBody>
                    <a:bodyPr/>
                    <a:lstStyle/>
                    <a:p>
                      <a:pPr algn="ctr" rtl="1">
                        <a:lnSpc>
                          <a:spcPct val="115000"/>
                        </a:lnSpc>
                        <a:spcAft>
                          <a:spcPts val="0"/>
                        </a:spcAft>
                      </a:pPr>
                      <a:r>
                        <a:rPr lang="ar-SA" sz="1200" dirty="0">
                          <a:solidFill>
                            <a:srgbClr val="C00000"/>
                          </a:solidFill>
                          <a:effectLst/>
                          <a:latin typeface="Arial" panose="020B0604020202020204" pitchFamily="34" charset="0"/>
                          <a:cs typeface="Arial" panose="020B0604020202020204" pitchFamily="34" charset="0"/>
                        </a:rPr>
                        <a:t>المادة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الثانية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والأربعون</a:t>
                      </a:r>
                      <a:endParaRPr lang="en-US" sz="20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طالب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بعد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إنهاء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جميع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متطلبات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القبول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واجتيازه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خمسين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المائة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الأقل 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المقررات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وبمعدل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تراكمي</a:t>
                      </a:r>
                      <a:r>
                        <a:rPr lang="en-US" sz="1200" dirty="0">
                          <a:effectLst/>
                          <a:latin typeface="Arial" panose="020B0604020202020204" pitchFamily="34" charset="0"/>
                          <a:cs typeface="Arial" panose="020B0604020202020204" pitchFamily="34" charset="0"/>
                        </a:rPr>
                        <a:t> </a:t>
                      </a:r>
                      <a:r>
                        <a:rPr lang="ar-SA" sz="1200" dirty="0" err="1">
                          <a:effectLst/>
                          <a:latin typeface="Arial" panose="020B0604020202020204" pitchFamily="34" charset="0"/>
                          <a:cs typeface="Arial" panose="020B0604020202020204" pitchFamily="34" charset="0"/>
                        </a:rPr>
                        <a:t>لايقل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عن (</a:t>
                      </a:r>
                      <a:r>
                        <a:rPr lang="ar-SA" sz="1200" dirty="0" err="1">
                          <a:effectLst/>
                          <a:latin typeface="Arial" panose="020B0604020202020204" pitchFamily="34" charset="0"/>
                          <a:cs typeface="Arial" panose="020B0604020202020204" pitchFamily="34" charset="0"/>
                        </a:rPr>
                        <a:t>جيدجدا</a:t>
                      </a:r>
                      <a:r>
                        <a:rPr lang="ar-SA" sz="1200" dirty="0">
                          <a:effectLst/>
                          <a:latin typeface="Arial" panose="020B0604020202020204" pitchFamily="34" charset="0"/>
                          <a:cs typeface="Arial" panose="020B0604020202020204" pitchFamily="34" charset="0"/>
                        </a:rPr>
                        <a:t>)  التقدم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بمشروع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الرسالة</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إن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وجدت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القسم</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وفي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حال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التوصية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بالموافقة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عليه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يقترح</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القسم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اسم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المشرف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الرسالة والمشرف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المساعد</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إن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وجد</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أسماء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أعضاء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لجنة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الإشراف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تحديد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رئيسها</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ويرفع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بذلك</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إلى 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الكلية</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ومجلس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للموافقة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عليه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بناء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تأييد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الكلية</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graphicFrame>
        <p:nvGraphicFramePr>
          <p:cNvPr id="10" name="جدول 9"/>
          <p:cNvGraphicFramePr>
            <a:graphicFrameLocks noGrp="1"/>
          </p:cNvGraphicFramePr>
          <p:nvPr>
            <p:extLst>
              <p:ext uri="{D42A27DB-BD31-4B8C-83A1-F6EECF244321}">
                <p14:modId xmlns:p14="http://schemas.microsoft.com/office/powerpoint/2010/main" val="841013376"/>
              </p:ext>
            </p:extLst>
          </p:nvPr>
        </p:nvGraphicFramePr>
        <p:xfrm>
          <a:off x="1115616" y="5661248"/>
          <a:ext cx="7200800" cy="630936"/>
        </p:xfrm>
        <a:graphic>
          <a:graphicData uri="http://schemas.openxmlformats.org/drawingml/2006/table">
            <a:tbl>
              <a:tblPr rtl="1" firstRow="1" firstCol="1" bandRow="1">
                <a:tableStyleId>{69CF1AB2-1976-4502-BF36-3FF5EA218861}</a:tableStyleId>
              </a:tblPr>
              <a:tblGrid>
                <a:gridCol w="7200800"/>
              </a:tblGrid>
              <a:tr h="0">
                <a:tc>
                  <a:txBody>
                    <a:bodyPr/>
                    <a:lstStyle/>
                    <a:p>
                      <a:pPr algn="ctr" rtl="1">
                        <a:lnSpc>
                          <a:spcPct val="115000"/>
                        </a:lnSpc>
                        <a:spcAft>
                          <a:spcPts val="0"/>
                        </a:spcAft>
                      </a:pPr>
                      <a:r>
                        <a:rPr lang="ar-SA" sz="1200" dirty="0">
                          <a:solidFill>
                            <a:srgbClr val="C00000"/>
                          </a:solidFill>
                          <a:effectLst/>
                          <a:latin typeface="Arial" panose="020B0604020202020204" pitchFamily="34" charset="0"/>
                          <a:cs typeface="Arial" panose="020B0604020202020204" pitchFamily="34" charset="0"/>
                        </a:rPr>
                        <a:t>المادة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الثالثة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والأربعون</a:t>
                      </a:r>
                      <a:endParaRPr lang="en-US" sz="20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يجب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تتميز</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موضوعات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رسائل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الماجستير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بالجدة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والأصالة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كما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يجب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تتميز</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موضوعات</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رسائل </a:t>
                      </a:r>
                    </a:p>
                    <a:p>
                      <a:pPr algn="r" rtl="1">
                        <a:lnSpc>
                          <a:spcPct val="115000"/>
                        </a:lnSpc>
                        <a:spcAft>
                          <a:spcPts val="0"/>
                        </a:spcAft>
                      </a:pPr>
                      <a:r>
                        <a:rPr lang="ar-SA" sz="1200" dirty="0" smtClean="0">
                          <a:effectLst/>
                          <a:latin typeface="Arial" panose="020B0604020202020204" pitchFamily="34" charset="0"/>
                          <a:cs typeface="Arial" panose="020B0604020202020204" pitchFamily="34" charset="0"/>
                        </a:rPr>
                        <a:t>الدكتوراه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بالأصالة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والابتكار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والإسهام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الفاعل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إنماء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المعرفة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تخصص</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الطالب</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sp>
        <p:nvSpPr>
          <p:cNvPr id="11" name="Rectangle 2"/>
          <p:cNvSpPr>
            <a:spLocks noChangeArrowheads="1"/>
          </p:cNvSpPr>
          <p:nvPr/>
        </p:nvSpPr>
        <p:spPr bwMode="auto">
          <a:xfrm>
            <a:off x="1693863" y="3657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altLang="ar-SA" sz="1200" b="1"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en-US" altLang="ar-SA" sz="1200" b="1"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مربع نص 11"/>
          <p:cNvSpPr txBox="1"/>
          <p:nvPr/>
        </p:nvSpPr>
        <p:spPr>
          <a:xfrm>
            <a:off x="2339752" y="3212976"/>
            <a:ext cx="3816424" cy="369332"/>
          </a:xfrm>
          <a:prstGeom prst="rect">
            <a:avLst/>
          </a:prstGeom>
          <a:noFill/>
        </p:spPr>
        <p:txBody>
          <a:bodyPr wrap="square" rtlCol="1">
            <a:spAutoFit/>
          </a:bodyPr>
          <a:lstStyle/>
          <a:p>
            <a:r>
              <a:rPr lang="ar-SA" dirty="0" smtClean="0">
                <a:solidFill>
                  <a:srgbClr val="C00000"/>
                </a:solidFill>
                <a:latin typeface="Arial" panose="020B0604020202020204" pitchFamily="34" charset="0"/>
                <a:cs typeface="Arial" panose="020B0604020202020204" pitchFamily="34" charset="0"/>
              </a:rPr>
              <a:t>اعداد الرسائل العلمية والاشراف عليها</a:t>
            </a:r>
            <a:endParaRPr lang="ar-SA" dirty="0">
              <a:solidFill>
                <a:srgbClr val="C00000"/>
              </a:solidFill>
              <a:latin typeface="Arial" panose="020B0604020202020204" pitchFamily="34" charset="0"/>
              <a:cs typeface="Arial" panose="020B0604020202020204" pitchFamily="34" charset="0"/>
            </a:endParaRPr>
          </a:p>
        </p:txBody>
      </p:sp>
      <p:sp>
        <p:nvSpPr>
          <p:cNvPr id="13" name="مربع نص 12"/>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2527497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مقدمة :</a:t>
            </a:r>
            <a:endParaRPr lang="ar-SA" dirty="0"/>
          </a:p>
        </p:txBody>
      </p:sp>
      <p:sp>
        <p:nvSpPr>
          <p:cNvPr id="3" name="عنصر نائب للمحتوى 2"/>
          <p:cNvSpPr>
            <a:spLocks noGrp="1"/>
          </p:cNvSpPr>
          <p:nvPr>
            <p:ph idx="1"/>
          </p:nvPr>
        </p:nvSpPr>
        <p:spPr/>
        <p:txBody>
          <a:bodyPr>
            <a:normAutofit fontScale="92500" lnSpcReduction="20000"/>
          </a:bodyPr>
          <a:lstStyle/>
          <a:p>
            <a:pPr algn="ctr"/>
            <a:endParaRPr lang="ar-SA" sz="2000" b="1" dirty="0" smtClean="0">
              <a:latin typeface="Arial" panose="020B0604020202020204" pitchFamily="34" charset="0"/>
              <a:cs typeface="Arial" panose="020B0604020202020204" pitchFamily="34" charset="0"/>
            </a:endParaRPr>
          </a:p>
          <a:p>
            <a:pPr algn="ctr"/>
            <a:r>
              <a:rPr lang="ar-SA" sz="2000" b="1" dirty="0" smtClean="0">
                <a:solidFill>
                  <a:srgbClr val="002060"/>
                </a:solidFill>
                <a:latin typeface="Arial" panose="020B0604020202020204" pitchFamily="34" charset="0"/>
                <a:cs typeface="Arial" panose="020B0604020202020204" pitchFamily="34" charset="0"/>
              </a:rPr>
              <a:t>المعيد </a:t>
            </a:r>
            <a:r>
              <a:rPr lang="ar-SA" sz="2000" b="1" dirty="0">
                <a:solidFill>
                  <a:srgbClr val="002060"/>
                </a:solidFill>
                <a:latin typeface="Arial" panose="020B0604020202020204" pitchFamily="34" charset="0"/>
                <a:cs typeface="Arial" panose="020B0604020202020204" pitchFamily="34" charset="0"/>
              </a:rPr>
              <a:t>الجامعي هو أحد الطلاب المتفوقين وأوائل الكليات من مختلف التخصصات فهم يعتبرون خلاصة الدفع والمخرجات التعليمية لدى الكليات المختلفة ، وبحسب اللائحة الجامعية يجري تعيين أوائل الأقسام بالكليات العلمية والنظرية كمساعدين للكادر التعليمي الجامعي ، ومن </a:t>
            </a:r>
            <a:r>
              <a:rPr lang="ar-SA" sz="2000" b="1" dirty="0" smtClean="0">
                <a:solidFill>
                  <a:srgbClr val="002060"/>
                </a:solidFill>
                <a:latin typeface="Arial" panose="020B0604020202020204" pitchFamily="34" charset="0"/>
                <a:cs typeface="Arial" panose="020B0604020202020204" pitchFamily="34" charset="0"/>
              </a:rPr>
              <a:t>ثم يتم </a:t>
            </a:r>
            <a:r>
              <a:rPr lang="ar-SA" sz="2000" b="1" dirty="0">
                <a:solidFill>
                  <a:srgbClr val="002060"/>
                </a:solidFill>
                <a:latin typeface="Arial" panose="020B0604020202020204" pitchFamily="34" charset="0"/>
                <a:cs typeface="Arial" panose="020B0604020202020204" pitchFamily="34" charset="0"/>
              </a:rPr>
              <a:t>تأهيلهم ليكونوا من ضمن الكوادر الجامعية المتخصصة وذلك بإرسالهم لإكمال دراساتهم وتأهيلهم التأهيل العلمي الكامل وهذا </a:t>
            </a:r>
            <a:r>
              <a:rPr lang="ar-SA" sz="2000" b="1" dirty="0" err="1">
                <a:solidFill>
                  <a:srgbClr val="002060"/>
                </a:solidFill>
                <a:latin typeface="Arial" panose="020B0604020202020204" pitchFamily="34" charset="0"/>
                <a:cs typeface="Arial" panose="020B0604020202020204" pitchFamily="34" charset="0"/>
              </a:rPr>
              <a:t>ماهو</a:t>
            </a:r>
            <a:r>
              <a:rPr lang="ar-SA" sz="2000" b="1" dirty="0">
                <a:solidFill>
                  <a:srgbClr val="002060"/>
                </a:solidFill>
                <a:latin typeface="Arial" panose="020B0604020202020204" pitchFamily="34" charset="0"/>
                <a:cs typeface="Arial" panose="020B0604020202020204" pitchFamily="34" charset="0"/>
              </a:rPr>
              <a:t> حاصل في جميع الجامعات على المستوى المحلي والخارجي وهنا تقف إشكاليات كثيرة تعيق المعيد وتحول دون تأهيله ليكون كادراً علمياً متأهلاً نتيجة الروتين الممل والمحبط وقلة الدرجات المالية وربما سوء التخطيط التعليمي لتأهيل المتفوقين على مستوى الكليات جميعها </a:t>
            </a:r>
            <a:r>
              <a:rPr lang="ar-SA" sz="2000" b="1" dirty="0" smtClean="0">
                <a:solidFill>
                  <a:srgbClr val="002060"/>
                </a:solidFill>
                <a:latin typeface="Arial" panose="020B0604020202020204" pitchFamily="34" charset="0"/>
                <a:cs typeface="Arial" panose="020B0604020202020204" pitchFamily="34" charset="0"/>
              </a:rPr>
              <a:t>بخاصة </a:t>
            </a:r>
            <a:r>
              <a:rPr lang="ar-SA" sz="2000" b="1" dirty="0">
                <a:solidFill>
                  <a:srgbClr val="002060"/>
                </a:solidFill>
                <a:latin typeface="Arial" panose="020B0604020202020204" pitchFamily="34" charset="0"/>
                <a:cs typeface="Arial" panose="020B0604020202020204" pitchFamily="34" charset="0"/>
              </a:rPr>
              <a:t>العلمية منها التي تعتبر جامعاتنا وكلياتنا بأمس الحاجة إليها </a:t>
            </a:r>
            <a:r>
              <a:rPr lang="ar-SA" sz="2000" b="1" dirty="0" smtClean="0">
                <a:solidFill>
                  <a:srgbClr val="002060"/>
                </a:solidFill>
                <a:latin typeface="Arial" panose="020B0604020202020204" pitchFamily="34" charset="0"/>
                <a:cs typeface="Arial" panose="020B0604020202020204" pitchFamily="34" charset="0"/>
              </a:rPr>
              <a:t>و السطور </a:t>
            </a:r>
            <a:r>
              <a:rPr lang="ar-SA" sz="2000" b="1" dirty="0">
                <a:solidFill>
                  <a:srgbClr val="002060"/>
                </a:solidFill>
                <a:latin typeface="Arial" panose="020B0604020202020204" pitchFamily="34" charset="0"/>
                <a:cs typeface="Arial" panose="020B0604020202020204" pitchFamily="34" charset="0"/>
              </a:rPr>
              <a:t>التالية تسلط الأضواء على الصعوبات والمعوقات والمشاكل التي تواجه المعيد الجامعي ومن يقف وراءها والحلول المقترحة  .</a:t>
            </a:r>
            <a:endParaRPr lang="en-US" sz="2000" dirty="0">
              <a:solidFill>
                <a:srgbClr val="002060"/>
              </a:solidFill>
              <a:latin typeface="Arial" panose="020B0604020202020204" pitchFamily="34" charset="0"/>
              <a:cs typeface="Arial" panose="020B0604020202020204" pitchFamily="34" charset="0"/>
            </a:endParaRPr>
          </a:p>
          <a:p>
            <a:endParaRPr lang="ar-SA" dirty="0"/>
          </a:p>
        </p:txBody>
      </p:sp>
    </p:spTree>
    <p:extLst>
      <p:ext uri="{BB962C8B-B14F-4D97-AF65-F5344CB8AC3E}">
        <p14:creationId xmlns:p14="http://schemas.microsoft.com/office/powerpoint/2010/main" val="38584087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360622517"/>
              </p:ext>
            </p:extLst>
          </p:nvPr>
        </p:nvGraphicFramePr>
        <p:xfrm>
          <a:off x="1155526" y="764704"/>
          <a:ext cx="7093149" cy="841248"/>
        </p:xfrm>
        <a:graphic>
          <a:graphicData uri="http://schemas.openxmlformats.org/drawingml/2006/table">
            <a:tbl>
              <a:tblPr rtl="1" firstRow="1" firstCol="1" bandRow="1">
                <a:tableStyleId>{69CF1AB2-1976-4502-BF36-3FF5EA218861}</a:tableStyleId>
              </a:tblPr>
              <a:tblGrid>
                <a:gridCol w="7093149"/>
              </a:tblGrid>
              <a:tr h="0">
                <a:tc>
                  <a:txBody>
                    <a:bodyPr/>
                    <a:lstStyle/>
                    <a:p>
                      <a:pPr algn="ctr" rtl="1">
                        <a:lnSpc>
                          <a:spcPct val="115000"/>
                        </a:lnSpc>
                        <a:spcAft>
                          <a:spcPts val="0"/>
                        </a:spcAft>
                      </a:pPr>
                      <a:r>
                        <a:rPr lang="ar-SA" sz="1200" dirty="0">
                          <a:solidFill>
                            <a:srgbClr val="C00000"/>
                          </a:solidFill>
                          <a:effectLst/>
                          <a:latin typeface="Arial" panose="020B0604020202020204" pitchFamily="34" charset="0"/>
                          <a:cs typeface="Arial" panose="020B0604020202020204" pitchFamily="34" charset="0"/>
                        </a:rPr>
                        <a:t>المادة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الرابعة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والأربعون</a:t>
                      </a:r>
                      <a:endParaRPr lang="en-US" sz="20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تكتب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رسائل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الماجستير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والدكتوراه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باللغة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العربية</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ويجوز</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تكتب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بلغة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أخرى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بعض</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التخصصات بقرار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بناء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توصية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القسم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والكلية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تحتوى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ملخص</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باللغة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العربية</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graphicFrame>
        <p:nvGraphicFramePr>
          <p:cNvPr id="5" name="جدول 4"/>
          <p:cNvGraphicFramePr>
            <a:graphicFrameLocks noGrp="1"/>
          </p:cNvGraphicFramePr>
          <p:nvPr>
            <p:extLst>
              <p:ext uri="{D42A27DB-BD31-4B8C-83A1-F6EECF244321}">
                <p14:modId xmlns:p14="http://schemas.microsoft.com/office/powerpoint/2010/main" val="1057981317"/>
              </p:ext>
            </p:extLst>
          </p:nvPr>
        </p:nvGraphicFramePr>
        <p:xfrm>
          <a:off x="1187624" y="1700808"/>
          <a:ext cx="7061051" cy="841248"/>
        </p:xfrm>
        <a:graphic>
          <a:graphicData uri="http://schemas.openxmlformats.org/drawingml/2006/table">
            <a:tbl>
              <a:tblPr rtl="1" firstRow="1" firstCol="1" bandRow="1">
                <a:tableStyleId>{69CF1AB2-1976-4502-BF36-3FF5EA218861}</a:tableStyleId>
              </a:tblPr>
              <a:tblGrid>
                <a:gridCol w="7061051"/>
              </a:tblGrid>
              <a:tr h="0">
                <a:tc>
                  <a:txBody>
                    <a:bodyPr/>
                    <a:lstStyle/>
                    <a:p>
                      <a:pPr algn="ctr" rtl="1">
                        <a:lnSpc>
                          <a:spcPct val="115000"/>
                        </a:lnSpc>
                        <a:spcAft>
                          <a:spcPts val="0"/>
                        </a:spcAft>
                      </a:pPr>
                      <a:r>
                        <a:rPr lang="ar-SA" sz="1200" dirty="0">
                          <a:solidFill>
                            <a:srgbClr val="C00000"/>
                          </a:solidFill>
                          <a:effectLst/>
                          <a:latin typeface="Arial" panose="020B0604020202020204" pitchFamily="34" charset="0"/>
                          <a:cs typeface="Arial" panose="020B0604020202020204" pitchFamily="34" charset="0"/>
                        </a:rPr>
                        <a:t>المادة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الخامسة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والأربعون</a:t>
                      </a:r>
                      <a:endParaRPr lang="en-US" sz="20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يشرف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الرسائل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العلمية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الأساتذة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والأساتذة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المشاركون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أعضاء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هيئة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التدريس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ويجوز</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يشرف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الأستاذ</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المساعد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رسائل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الماجستير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إذا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مضى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تعيينه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هذه</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الدرجة سنتان</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وكان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لديه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بحثان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الأقل</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مجال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تخصصه</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الأبحاث</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المنشورة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المقبولة</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للنشر 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علمية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محكمة</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graphicFrame>
        <p:nvGraphicFramePr>
          <p:cNvPr id="6" name="جدول 5"/>
          <p:cNvGraphicFramePr>
            <a:graphicFrameLocks noGrp="1"/>
          </p:cNvGraphicFramePr>
          <p:nvPr>
            <p:extLst>
              <p:ext uri="{D42A27DB-BD31-4B8C-83A1-F6EECF244321}">
                <p14:modId xmlns:p14="http://schemas.microsoft.com/office/powerpoint/2010/main" val="2477418191"/>
              </p:ext>
            </p:extLst>
          </p:nvPr>
        </p:nvGraphicFramePr>
        <p:xfrm>
          <a:off x="1219674" y="2636912"/>
          <a:ext cx="7086548" cy="2549624"/>
        </p:xfrm>
        <a:graphic>
          <a:graphicData uri="http://schemas.openxmlformats.org/drawingml/2006/table">
            <a:tbl>
              <a:tblPr rtl="1" firstRow="1" firstCol="1" bandRow="1">
                <a:tableStyleId>{69CF1AB2-1976-4502-BF36-3FF5EA218861}</a:tableStyleId>
              </a:tblPr>
              <a:tblGrid>
                <a:gridCol w="7086548"/>
              </a:tblGrid>
              <a:tr h="194910">
                <a:tc>
                  <a:txBody>
                    <a:bodyPr/>
                    <a:lstStyle/>
                    <a:p>
                      <a:pPr algn="ctr" rtl="1">
                        <a:lnSpc>
                          <a:spcPct val="115000"/>
                        </a:lnSpc>
                        <a:spcAft>
                          <a:spcPts val="0"/>
                        </a:spcAft>
                      </a:pPr>
                      <a:r>
                        <a:rPr lang="ar-SA" sz="1100" dirty="0">
                          <a:solidFill>
                            <a:srgbClr val="C00000"/>
                          </a:solidFill>
                          <a:effectLst/>
                          <a:latin typeface="Arial" panose="020B0604020202020204" pitchFamily="34" charset="0"/>
                          <a:cs typeface="Arial" panose="020B0604020202020204" pitchFamily="34" charset="0"/>
                        </a:rPr>
                        <a:t>المادة</a:t>
                      </a:r>
                      <a:r>
                        <a:rPr lang="en-US" sz="1100" dirty="0">
                          <a:solidFill>
                            <a:srgbClr val="C00000"/>
                          </a:solidFill>
                          <a:effectLst/>
                          <a:latin typeface="Arial" panose="020B0604020202020204" pitchFamily="34" charset="0"/>
                          <a:cs typeface="Arial" panose="020B0604020202020204" pitchFamily="34" charset="0"/>
                        </a:rPr>
                        <a:t> </a:t>
                      </a:r>
                      <a:r>
                        <a:rPr lang="ar-SA" sz="1100" dirty="0">
                          <a:solidFill>
                            <a:srgbClr val="C00000"/>
                          </a:solidFill>
                          <a:effectLst/>
                          <a:latin typeface="Arial" panose="020B0604020202020204" pitchFamily="34" charset="0"/>
                          <a:cs typeface="Arial" panose="020B0604020202020204" pitchFamily="34" charset="0"/>
                        </a:rPr>
                        <a:t>السادسة</a:t>
                      </a:r>
                      <a:r>
                        <a:rPr lang="en-US" sz="1100" dirty="0">
                          <a:solidFill>
                            <a:srgbClr val="C00000"/>
                          </a:solidFill>
                          <a:effectLst/>
                          <a:latin typeface="Arial" panose="020B0604020202020204" pitchFamily="34" charset="0"/>
                          <a:cs typeface="Arial" panose="020B0604020202020204" pitchFamily="34" charset="0"/>
                        </a:rPr>
                        <a:t> </a:t>
                      </a:r>
                      <a:r>
                        <a:rPr lang="ar-SA" sz="1100" dirty="0">
                          <a:solidFill>
                            <a:srgbClr val="C00000"/>
                          </a:solidFill>
                          <a:effectLst/>
                          <a:latin typeface="Arial" panose="020B0604020202020204" pitchFamily="34" charset="0"/>
                          <a:cs typeface="Arial" panose="020B0604020202020204" pitchFamily="34" charset="0"/>
                        </a:rPr>
                        <a:t>والأربعون</a:t>
                      </a:r>
                      <a:endParaRPr lang="en-US" sz="1900" dirty="0">
                        <a:solidFill>
                          <a:srgbClr val="C00000"/>
                        </a:solidFill>
                        <a:effectLst/>
                        <a:latin typeface="Arial" panose="020B0604020202020204" pitchFamily="34" charset="0"/>
                        <a:ea typeface="Calibri"/>
                        <a:cs typeface="Arial" panose="020B0604020202020204" pitchFamily="34" charset="0"/>
                      </a:endParaRPr>
                    </a:p>
                  </a:txBody>
                  <a:tcPr marL="63558" marR="63558" marT="0" marB="0"/>
                </a:tc>
              </a:tr>
              <a:tr h="2354714">
                <a:tc>
                  <a:txBody>
                    <a:bodyPr/>
                    <a:lstStyle/>
                    <a:p>
                      <a:pPr algn="r" rtl="1">
                        <a:lnSpc>
                          <a:spcPct val="115000"/>
                        </a:lnSpc>
                        <a:spcAft>
                          <a:spcPts val="0"/>
                        </a:spcAft>
                      </a:pPr>
                      <a:r>
                        <a:rPr lang="ar-SA" sz="1100" dirty="0">
                          <a:effectLst/>
                          <a:latin typeface="Arial" panose="020B0604020202020204" pitchFamily="34" charset="0"/>
                          <a:cs typeface="Arial" panose="020B0604020202020204" pitchFamily="34" charset="0"/>
                        </a:rPr>
                        <a:t>يجوز</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يقوم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بالإشراف</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الرسائل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العلمية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مشرفون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ذوي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الخبرة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المتميزة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والكفاية</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العلمية 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مجال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البحث</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غير</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أعضاء</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هيئة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التدريس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بالجامعة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وذلك</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بقرار</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مجلس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الجامعة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بناء</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على توصية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مجلس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القسم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المختص</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ومجلس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الكلية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المعنية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ومجلس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عمادة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الدراسات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العليا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وفق</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الشروط التالية</a:t>
                      </a:r>
                      <a:r>
                        <a:rPr lang="en-US" sz="1100" dirty="0">
                          <a:effectLst/>
                          <a:latin typeface="Arial" panose="020B0604020202020204" pitchFamily="34" charset="0"/>
                          <a:cs typeface="Arial" panose="020B0604020202020204" pitchFamily="34" charset="0"/>
                        </a:rPr>
                        <a:t> :</a:t>
                      </a:r>
                      <a:endParaRPr lang="en-US" sz="19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أ</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رسائل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الماجستير</a:t>
                      </a:r>
                      <a:r>
                        <a:rPr lang="en-US" sz="1100" dirty="0">
                          <a:effectLst/>
                          <a:latin typeface="Arial" panose="020B0604020202020204" pitchFamily="34" charset="0"/>
                          <a:cs typeface="Arial" panose="020B0604020202020204" pitchFamily="34" charset="0"/>
                        </a:rPr>
                        <a:t> :</a:t>
                      </a:r>
                      <a:endParaRPr lang="en-US" sz="19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1-</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يكون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حائزا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شهادة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الدكتوراه</a:t>
                      </a:r>
                      <a:endParaRPr lang="en-US" sz="19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2-</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يكون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قد</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مضى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حصوله</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درجة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الدكتوراه</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ثلاث</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سنوات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الأقل</a:t>
                      </a:r>
                      <a:endParaRPr lang="en-US" sz="19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2-    أن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يكون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لديه</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ثلاث</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أبحاث</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الأقل</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مجال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تخصصه</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من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الأبحاث</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المنشورة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أو</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المقبولة للنشر</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مجلات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علمية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محكمة0</a:t>
                      </a:r>
                      <a:endParaRPr lang="en-US" sz="19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ب)</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رسائل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الدكتوراه</a:t>
                      </a:r>
                      <a:r>
                        <a:rPr lang="en-US" sz="1100" dirty="0">
                          <a:effectLst/>
                          <a:latin typeface="Arial" panose="020B0604020202020204" pitchFamily="34" charset="0"/>
                          <a:cs typeface="Arial" panose="020B0604020202020204" pitchFamily="34" charset="0"/>
                        </a:rPr>
                        <a:t> :</a:t>
                      </a:r>
                      <a:endParaRPr lang="en-US" sz="19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1-</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يكون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حائزا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شهادة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الدكتوراه</a:t>
                      </a:r>
                      <a:r>
                        <a:rPr lang="en-US" sz="1100" dirty="0">
                          <a:effectLst/>
                          <a:latin typeface="Arial" panose="020B0604020202020204" pitchFamily="34" charset="0"/>
                          <a:cs typeface="Arial" panose="020B0604020202020204" pitchFamily="34" charset="0"/>
                        </a:rPr>
                        <a:t> .</a:t>
                      </a:r>
                      <a:endParaRPr lang="en-US" sz="19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2-   أن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يكون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قد</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مضى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حصوله</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درجة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الدكتوراه</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خمس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سنوات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الأقل</a:t>
                      </a:r>
                      <a:r>
                        <a:rPr lang="en-US" sz="1100" dirty="0">
                          <a:effectLst/>
                          <a:latin typeface="Arial" panose="020B0604020202020204" pitchFamily="34" charset="0"/>
                          <a:cs typeface="Arial" panose="020B0604020202020204" pitchFamily="34" charset="0"/>
                        </a:rPr>
                        <a:t> .</a:t>
                      </a:r>
                      <a:endParaRPr lang="en-US" sz="19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3-   أن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يكون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لديه</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ستة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أبحاث</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الأقل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مجال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تخصصه</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الأبحاث المنشورة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أو </a:t>
                      </a:r>
                      <a:r>
                        <a:rPr lang="ar-SA" sz="1100" dirty="0" smtClean="0">
                          <a:effectLst/>
                          <a:latin typeface="Arial" panose="020B0604020202020204" pitchFamily="34" charset="0"/>
                          <a:cs typeface="Arial" panose="020B0604020202020204" pitchFamily="34" charset="0"/>
                        </a:rPr>
                        <a:t>المقبولة للنشر</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مجلات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علمية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محكمة</a:t>
                      </a:r>
                      <a:endParaRPr lang="en-US" sz="1900" dirty="0">
                        <a:effectLst/>
                        <a:latin typeface="Arial" panose="020B0604020202020204" pitchFamily="34" charset="0"/>
                        <a:ea typeface="Calibri"/>
                        <a:cs typeface="Arial" panose="020B0604020202020204" pitchFamily="34" charset="0"/>
                      </a:endParaRPr>
                    </a:p>
                  </a:txBody>
                  <a:tcPr marL="63558" marR="63558" marT="0" marB="0"/>
                </a:tc>
              </a:tr>
            </a:tbl>
          </a:graphicData>
        </a:graphic>
      </p:graphicFrame>
      <p:graphicFrame>
        <p:nvGraphicFramePr>
          <p:cNvPr id="9" name="جدول 8"/>
          <p:cNvGraphicFramePr>
            <a:graphicFrameLocks noGrp="1"/>
          </p:cNvGraphicFramePr>
          <p:nvPr>
            <p:extLst>
              <p:ext uri="{D42A27DB-BD31-4B8C-83A1-F6EECF244321}">
                <p14:modId xmlns:p14="http://schemas.microsoft.com/office/powerpoint/2010/main" val="1165965742"/>
              </p:ext>
            </p:extLst>
          </p:nvPr>
        </p:nvGraphicFramePr>
        <p:xfrm>
          <a:off x="1187624" y="5314422"/>
          <a:ext cx="7117033" cy="630936"/>
        </p:xfrm>
        <a:graphic>
          <a:graphicData uri="http://schemas.openxmlformats.org/drawingml/2006/table">
            <a:tbl>
              <a:tblPr rtl="1" firstRow="1" firstCol="1" bandRow="1">
                <a:tableStyleId>{69CF1AB2-1976-4502-BF36-3FF5EA218861}</a:tableStyleId>
              </a:tblPr>
              <a:tblGrid>
                <a:gridCol w="7117033"/>
              </a:tblGrid>
              <a:tr h="0">
                <a:tc>
                  <a:txBody>
                    <a:bodyPr/>
                    <a:lstStyle/>
                    <a:p>
                      <a:pPr algn="ctr" rtl="1">
                        <a:lnSpc>
                          <a:spcPct val="115000"/>
                        </a:lnSpc>
                        <a:spcAft>
                          <a:spcPts val="0"/>
                        </a:spcAft>
                      </a:pPr>
                      <a:r>
                        <a:rPr lang="ar-SA" sz="1200" dirty="0">
                          <a:solidFill>
                            <a:srgbClr val="C00000"/>
                          </a:solidFill>
                          <a:effectLst/>
                          <a:latin typeface="Arial" panose="020B0604020202020204" pitchFamily="34" charset="0"/>
                          <a:cs typeface="Arial" panose="020B0604020202020204" pitchFamily="34" charset="0"/>
                        </a:rPr>
                        <a:t>المادة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السابعة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والأربعون</a:t>
                      </a:r>
                      <a:endParaRPr lang="en-US" sz="20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يجوز</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يقوم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بالمساعدة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الإشراف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الرسالة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أحد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أعضاء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هيئة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التدريس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أقسام</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أخر </a:t>
                      </a:r>
                      <a:r>
                        <a:rPr lang="ar-SA" sz="1200" dirty="0" err="1" smtClean="0">
                          <a:effectLst/>
                          <a:latin typeface="Arial" panose="020B0604020202020204" pitchFamily="34" charset="0"/>
                          <a:cs typeface="Arial" panose="020B0604020202020204" pitchFamily="34" charset="0"/>
                        </a:rPr>
                        <a:t>ىحسب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طبيعة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الرسالة</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المشرف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الرئيس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القسم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الذي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يدرس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الطالب</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sp>
        <p:nvSpPr>
          <p:cNvPr id="7" name="مربع نص 6"/>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3210668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568847088"/>
              </p:ext>
            </p:extLst>
          </p:nvPr>
        </p:nvGraphicFramePr>
        <p:xfrm>
          <a:off x="1094184" y="836712"/>
          <a:ext cx="7154491" cy="881939"/>
        </p:xfrm>
        <a:graphic>
          <a:graphicData uri="http://schemas.openxmlformats.org/drawingml/2006/table">
            <a:tbl>
              <a:tblPr rtl="1" firstRow="1" firstCol="1" bandRow="1">
                <a:tableStyleId>{69CF1AB2-1976-4502-BF36-3FF5EA218861}</a:tableStyleId>
              </a:tblPr>
              <a:tblGrid>
                <a:gridCol w="7154491"/>
              </a:tblGrid>
              <a:tr h="0">
                <a:tc>
                  <a:txBody>
                    <a:bodyPr/>
                    <a:lstStyle/>
                    <a:p>
                      <a:pPr marL="0" algn="ctr" defTabSz="914400" rtl="1" eaLnBrk="1" latinLnBrk="0" hangingPunct="1">
                        <a:lnSpc>
                          <a:spcPct val="115000"/>
                        </a:lnSpc>
                        <a:spcAft>
                          <a:spcPts val="0"/>
                        </a:spcAft>
                      </a:pPr>
                      <a:r>
                        <a:rPr lang="ar-SA" sz="1200" b="1" kern="1200" dirty="0">
                          <a:solidFill>
                            <a:srgbClr val="C00000"/>
                          </a:solidFill>
                          <a:effectLst/>
                          <a:latin typeface="Arial" panose="020B0604020202020204" pitchFamily="34" charset="0"/>
                          <a:ea typeface="+mn-ea"/>
                          <a:cs typeface="Arial" panose="020B0604020202020204" pitchFamily="34" charset="0"/>
                        </a:rPr>
                        <a:t>المادة</a:t>
                      </a:r>
                      <a:r>
                        <a:rPr lang="en-US" sz="1200" b="1" kern="1200" dirty="0">
                          <a:solidFill>
                            <a:srgbClr val="C00000"/>
                          </a:solidFill>
                          <a:effectLst/>
                          <a:latin typeface="Arial" panose="020B0604020202020204" pitchFamily="34" charset="0"/>
                          <a:ea typeface="+mn-ea"/>
                          <a:cs typeface="Arial" panose="020B0604020202020204" pitchFamily="34" charset="0"/>
                        </a:rPr>
                        <a:t> </a:t>
                      </a:r>
                      <a:r>
                        <a:rPr lang="ar-SA" sz="1200" b="1" kern="1200" dirty="0">
                          <a:solidFill>
                            <a:srgbClr val="C00000"/>
                          </a:solidFill>
                          <a:effectLst/>
                          <a:latin typeface="Arial" panose="020B0604020202020204" pitchFamily="34" charset="0"/>
                          <a:ea typeface="+mn-ea"/>
                          <a:cs typeface="Arial" panose="020B0604020202020204" pitchFamily="34" charset="0"/>
                        </a:rPr>
                        <a:t>الثامنة</a:t>
                      </a:r>
                      <a:r>
                        <a:rPr lang="en-US" sz="1200" b="1" kern="1200" dirty="0">
                          <a:solidFill>
                            <a:srgbClr val="C00000"/>
                          </a:solidFill>
                          <a:effectLst/>
                          <a:latin typeface="Arial" panose="020B0604020202020204" pitchFamily="34" charset="0"/>
                          <a:ea typeface="+mn-ea"/>
                          <a:cs typeface="Arial" panose="020B0604020202020204" pitchFamily="34" charset="0"/>
                        </a:rPr>
                        <a:t> </a:t>
                      </a:r>
                      <a:r>
                        <a:rPr lang="ar-SA" sz="1200" b="1" kern="1200" dirty="0">
                          <a:solidFill>
                            <a:srgbClr val="C00000"/>
                          </a:solidFill>
                          <a:effectLst/>
                          <a:latin typeface="Arial" panose="020B0604020202020204" pitchFamily="34" charset="0"/>
                          <a:ea typeface="+mn-ea"/>
                          <a:cs typeface="Arial" panose="020B0604020202020204" pitchFamily="34" charset="0"/>
                        </a:rPr>
                        <a:t>والأربعون</a:t>
                      </a:r>
                      <a:endParaRPr lang="en-US" sz="12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671627">
                <a:tc>
                  <a:txBody>
                    <a:bodyPr/>
                    <a:lstStyle/>
                    <a:p>
                      <a:pPr marL="0" algn="r" defTabSz="914400" rtl="1" eaLnBrk="1" latinLnBrk="0" hangingPunct="1">
                        <a:lnSpc>
                          <a:spcPct val="115000"/>
                        </a:lnSpc>
                        <a:spcAft>
                          <a:spcPts val="0"/>
                        </a:spcAft>
                      </a:pPr>
                      <a:r>
                        <a:rPr lang="ar-SA" sz="1100" b="1" kern="1200" dirty="0">
                          <a:solidFill>
                            <a:schemeClr val="dk1"/>
                          </a:solidFill>
                          <a:effectLst/>
                          <a:latin typeface="Arial" panose="020B0604020202020204" pitchFamily="34" charset="0"/>
                          <a:ea typeface="+mn-ea"/>
                          <a:cs typeface="Arial" panose="020B0604020202020204" pitchFamily="34" charset="0"/>
                        </a:rPr>
                        <a:t>للمشرف</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سواء</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كان</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منفردا</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أو</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مشتركا</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مع</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غيره</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أن</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يشرف</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بحد</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أقصى</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على أربع</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رسائل</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في</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وقت</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واحد 0</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ويجوز</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في</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حالات</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الضرورة</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القصوى</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بتوصية</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من</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مجلس</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القسم</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وموافقة</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مجلسي</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الكلية</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smtClean="0">
                          <a:solidFill>
                            <a:schemeClr val="dk1"/>
                          </a:solidFill>
                          <a:effectLst/>
                          <a:latin typeface="Arial" panose="020B0604020202020204" pitchFamily="34" charset="0"/>
                          <a:ea typeface="+mn-ea"/>
                          <a:cs typeface="Arial" panose="020B0604020202020204" pitchFamily="34" charset="0"/>
                        </a:rPr>
                        <a:t>المعنية وعمادة</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الدراسات</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العليا</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زيادة</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عدد</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الرسائل</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إلى</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خمس</a:t>
                      </a:r>
                      <a:r>
                        <a:rPr lang="en-US" sz="1100" b="1" kern="1200" dirty="0">
                          <a:solidFill>
                            <a:schemeClr val="dk1"/>
                          </a:solidFill>
                          <a:effectLst/>
                          <a:latin typeface="Arial" panose="020B0604020202020204" pitchFamily="34" charset="0"/>
                          <a:ea typeface="+mn-ea"/>
                          <a:cs typeface="Arial" panose="020B0604020202020204" pitchFamily="34" charset="0"/>
                        </a:rPr>
                        <a:t> , </a:t>
                      </a:r>
                      <a:endParaRPr lang="ar-SA" sz="1100" b="1" kern="1200" dirty="0" smtClean="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100" b="1" kern="1200" dirty="0" smtClean="0">
                          <a:solidFill>
                            <a:schemeClr val="dk1"/>
                          </a:solidFill>
                          <a:effectLst/>
                          <a:latin typeface="Arial" panose="020B0604020202020204" pitchFamily="34" charset="0"/>
                          <a:ea typeface="+mn-ea"/>
                          <a:cs typeface="Arial" panose="020B0604020202020204" pitchFamily="34" charset="0"/>
                        </a:rPr>
                        <a:t>ويحتسب</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الإشراف</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على</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كل</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رسالة</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smtClean="0">
                          <a:solidFill>
                            <a:schemeClr val="dk1"/>
                          </a:solidFill>
                          <a:effectLst/>
                          <a:latin typeface="Arial" panose="020B0604020202020204" pitchFamily="34" charset="0"/>
                          <a:ea typeface="+mn-ea"/>
                          <a:cs typeface="Arial" panose="020B0604020202020204" pitchFamily="34" charset="0"/>
                        </a:rPr>
                        <a:t>بساعة واحدة</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من</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نصاب</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عضو</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هيئة</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التدريس</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إذا</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كان</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مشرفا</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منفردا</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أو</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مشرفا</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رئيسا</a:t>
                      </a:r>
                      <a:endParaRPr lang="en-US" sz="11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graphicFrame>
        <p:nvGraphicFramePr>
          <p:cNvPr id="5" name="جدول 4"/>
          <p:cNvGraphicFramePr>
            <a:graphicFrameLocks noGrp="1"/>
          </p:cNvGraphicFramePr>
          <p:nvPr>
            <p:extLst>
              <p:ext uri="{D42A27DB-BD31-4B8C-83A1-F6EECF244321}">
                <p14:modId xmlns:p14="http://schemas.microsoft.com/office/powerpoint/2010/main" val="2431960074"/>
              </p:ext>
            </p:extLst>
          </p:nvPr>
        </p:nvGraphicFramePr>
        <p:xfrm>
          <a:off x="1075134" y="1844824"/>
          <a:ext cx="7220050" cy="595884"/>
        </p:xfrm>
        <a:graphic>
          <a:graphicData uri="http://schemas.openxmlformats.org/drawingml/2006/table">
            <a:tbl>
              <a:tblPr rtl="1" firstRow="1" firstCol="1" bandRow="1">
                <a:tableStyleId>{69CF1AB2-1976-4502-BF36-3FF5EA218861}</a:tableStyleId>
              </a:tblPr>
              <a:tblGrid>
                <a:gridCol w="7220050"/>
              </a:tblGrid>
              <a:tr h="0">
                <a:tc>
                  <a:txBody>
                    <a:bodyPr/>
                    <a:lstStyle/>
                    <a:p>
                      <a:pPr marL="0" algn="ctr" defTabSz="914400" rtl="1" eaLnBrk="1" latinLnBrk="0" hangingPunct="1">
                        <a:lnSpc>
                          <a:spcPct val="115000"/>
                        </a:lnSpc>
                        <a:spcAft>
                          <a:spcPts val="0"/>
                        </a:spcAft>
                      </a:pPr>
                      <a:r>
                        <a:rPr lang="ar-SA" sz="1200" b="1" kern="1200" dirty="0">
                          <a:solidFill>
                            <a:srgbClr val="C00000"/>
                          </a:solidFill>
                          <a:effectLst/>
                          <a:latin typeface="Arial" panose="020B0604020202020204" pitchFamily="34" charset="0"/>
                          <a:ea typeface="+mn-ea"/>
                          <a:cs typeface="Arial" panose="020B0604020202020204" pitchFamily="34" charset="0"/>
                        </a:rPr>
                        <a:t>المادة</a:t>
                      </a:r>
                      <a:r>
                        <a:rPr lang="en-US" sz="1200" b="1" kern="1200" dirty="0">
                          <a:solidFill>
                            <a:srgbClr val="C00000"/>
                          </a:solidFill>
                          <a:effectLst/>
                          <a:latin typeface="Arial" panose="020B0604020202020204" pitchFamily="34" charset="0"/>
                          <a:ea typeface="+mn-ea"/>
                          <a:cs typeface="Arial" panose="020B0604020202020204" pitchFamily="34" charset="0"/>
                        </a:rPr>
                        <a:t> </a:t>
                      </a:r>
                      <a:r>
                        <a:rPr lang="ar-SA" sz="1200" b="1" kern="1200" dirty="0">
                          <a:solidFill>
                            <a:srgbClr val="C00000"/>
                          </a:solidFill>
                          <a:effectLst/>
                          <a:latin typeface="Arial" panose="020B0604020202020204" pitchFamily="34" charset="0"/>
                          <a:ea typeface="+mn-ea"/>
                          <a:cs typeface="Arial" panose="020B0604020202020204" pitchFamily="34" charset="0"/>
                        </a:rPr>
                        <a:t>التاسعة</a:t>
                      </a:r>
                      <a:r>
                        <a:rPr lang="en-US" sz="1200" b="1" kern="1200" dirty="0">
                          <a:solidFill>
                            <a:srgbClr val="C00000"/>
                          </a:solidFill>
                          <a:effectLst/>
                          <a:latin typeface="Arial" panose="020B0604020202020204" pitchFamily="34" charset="0"/>
                          <a:ea typeface="+mn-ea"/>
                          <a:cs typeface="Arial" panose="020B0604020202020204" pitchFamily="34" charset="0"/>
                        </a:rPr>
                        <a:t> </a:t>
                      </a:r>
                      <a:r>
                        <a:rPr lang="ar-SA" sz="1200" b="1" kern="1200" dirty="0">
                          <a:solidFill>
                            <a:srgbClr val="C00000"/>
                          </a:solidFill>
                          <a:effectLst/>
                          <a:latin typeface="Arial" panose="020B0604020202020204" pitchFamily="34" charset="0"/>
                          <a:ea typeface="+mn-ea"/>
                          <a:cs typeface="Arial" panose="020B0604020202020204" pitchFamily="34" charset="0"/>
                        </a:rPr>
                        <a:t>والأربعون</a:t>
                      </a:r>
                      <a:endParaRPr lang="en-US" sz="12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0">
                <a:tc>
                  <a:txBody>
                    <a:bodyPr/>
                    <a:lstStyle/>
                    <a:p>
                      <a:pPr marL="0" algn="r" defTabSz="914400" rtl="1" eaLnBrk="1" latinLnBrk="0" hangingPunct="1">
                        <a:lnSpc>
                          <a:spcPct val="115000"/>
                        </a:lnSpc>
                        <a:spcAft>
                          <a:spcPts val="0"/>
                        </a:spcAft>
                      </a:pPr>
                      <a:r>
                        <a:rPr lang="ar-SA" sz="1100" b="1" kern="1200" dirty="0">
                          <a:solidFill>
                            <a:schemeClr val="dk1"/>
                          </a:solidFill>
                          <a:effectLst/>
                          <a:latin typeface="Arial" panose="020B0604020202020204" pitchFamily="34" charset="0"/>
                          <a:ea typeface="+mn-ea"/>
                          <a:cs typeface="Arial" panose="020B0604020202020204" pitchFamily="34" charset="0"/>
                        </a:rPr>
                        <a:t>في</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حال</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عدم</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تمكن</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المشرف</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من</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الاستمرار</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في</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الإشراف</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على</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الرسالة أو انتهاء</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خدمته</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بالجامعة،  يقترح</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مجلس</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القسم</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مشرفا</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بديلا</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يقوم</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مقامه ويوافق</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عليه</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مجلس</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الكلية</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المعنية</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ويقره</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smtClean="0">
                          <a:solidFill>
                            <a:schemeClr val="dk1"/>
                          </a:solidFill>
                          <a:effectLst/>
                          <a:latin typeface="Arial" panose="020B0604020202020204" pitchFamily="34" charset="0"/>
                          <a:ea typeface="+mn-ea"/>
                          <a:cs typeface="Arial" panose="020B0604020202020204" pitchFamily="34" charset="0"/>
                        </a:rPr>
                        <a:t>مجلس عمادة</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الدراسات</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العليا</a:t>
                      </a:r>
                      <a:r>
                        <a:rPr lang="en-US" sz="1100" b="1" kern="1200" dirty="0">
                          <a:solidFill>
                            <a:schemeClr val="dk1"/>
                          </a:solidFill>
                          <a:effectLst/>
                          <a:latin typeface="Arial" panose="020B0604020202020204" pitchFamily="34" charset="0"/>
                          <a:ea typeface="+mn-ea"/>
                          <a:cs typeface="Arial" panose="020B0604020202020204" pitchFamily="34" charset="0"/>
                        </a:rPr>
                        <a:t> , </a:t>
                      </a:r>
                      <a:r>
                        <a:rPr lang="ar-SA" sz="1100" b="1" kern="1200" dirty="0">
                          <a:solidFill>
                            <a:schemeClr val="dk1"/>
                          </a:solidFill>
                          <a:effectLst/>
                          <a:latin typeface="Arial" panose="020B0604020202020204" pitchFamily="34" charset="0"/>
                          <a:ea typeface="+mn-ea"/>
                          <a:cs typeface="Arial" panose="020B0604020202020204" pitchFamily="34" charset="0"/>
                        </a:rPr>
                        <a:t>على</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أن</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يشار</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إلى</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إسهام</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المشرف</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السابق</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في</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الرسالة</a:t>
                      </a:r>
                      <a:endParaRPr lang="en-US" sz="11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graphicFrame>
        <p:nvGraphicFramePr>
          <p:cNvPr id="6" name="جدول 5"/>
          <p:cNvGraphicFramePr>
            <a:graphicFrameLocks noGrp="1"/>
          </p:cNvGraphicFramePr>
          <p:nvPr>
            <p:extLst>
              <p:ext uri="{D42A27DB-BD31-4B8C-83A1-F6EECF244321}">
                <p14:modId xmlns:p14="http://schemas.microsoft.com/office/powerpoint/2010/main" val="3846539470"/>
              </p:ext>
            </p:extLst>
          </p:nvPr>
        </p:nvGraphicFramePr>
        <p:xfrm>
          <a:off x="1115616" y="2492896"/>
          <a:ext cx="7190781" cy="630936"/>
        </p:xfrm>
        <a:graphic>
          <a:graphicData uri="http://schemas.openxmlformats.org/drawingml/2006/table">
            <a:tbl>
              <a:tblPr rtl="1" firstRow="1" firstCol="1" bandRow="1">
                <a:tableStyleId>{69CF1AB2-1976-4502-BF36-3FF5EA218861}</a:tableStyleId>
              </a:tblPr>
              <a:tblGrid>
                <a:gridCol w="7190781"/>
              </a:tblGrid>
              <a:tr h="0">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الخمسون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0">
                <a:tc>
                  <a:txBody>
                    <a:bodyPr/>
                    <a:lstStyle/>
                    <a:p>
                      <a:pPr marL="0" algn="r" defTabSz="914400" rtl="1" eaLnBrk="1" latinLnBrk="0" hangingPunct="1">
                        <a:lnSpc>
                          <a:spcPct val="115000"/>
                        </a:lnSpc>
                        <a:spcAft>
                          <a:spcPts val="0"/>
                        </a:spcAft>
                      </a:pPr>
                      <a:r>
                        <a:rPr lang="ar-SA" sz="1100" b="1" kern="1200" dirty="0">
                          <a:solidFill>
                            <a:schemeClr val="dk1"/>
                          </a:solidFill>
                          <a:effectLst/>
                          <a:latin typeface="Arial" panose="020B0604020202020204" pitchFamily="34" charset="0"/>
                          <a:ea typeface="+mn-ea"/>
                          <a:cs typeface="Arial" panose="020B0604020202020204" pitchFamily="34" charset="0"/>
                        </a:rPr>
                        <a:t>يقدم</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المشرف</a:t>
                      </a:r>
                      <a:r>
                        <a:rPr lang="en-US" sz="1100" b="1" kern="1200" dirty="0">
                          <a:solidFill>
                            <a:schemeClr val="dk1"/>
                          </a:solidFill>
                          <a:effectLst/>
                          <a:latin typeface="Arial" panose="020B0604020202020204" pitchFamily="34" charset="0"/>
                          <a:ea typeface="+mn-ea"/>
                          <a:cs typeface="Arial" panose="020B0604020202020204" pitchFamily="34" charset="0"/>
                        </a:rPr>
                        <a:t> - </a:t>
                      </a:r>
                      <a:r>
                        <a:rPr lang="ar-SA" sz="1100" b="1" kern="1200" dirty="0">
                          <a:solidFill>
                            <a:schemeClr val="dk1"/>
                          </a:solidFill>
                          <a:effectLst/>
                          <a:latin typeface="Arial" panose="020B0604020202020204" pitchFamily="34" charset="0"/>
                          <a:ea typeface="+mn-ea"/>
                          <a:cs typeface="Arial" panose="020B0604020202020204" pitchFamily="34" charset="0"/>
                        </a:rPr>
                        <a:t>في</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نهاية</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كل</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فصل</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دراسي</a:t>
                      </a:r>
                      <a:r>
                        <a:rPr lang="en-US" sz="1100" b="1" kern="1200" dirty="0">
                          <a:solidFill>
                            <a:schemeClr val="dk1"/>
                          </a:solidFill>
                          <a:effectLst/>
                          <a:latin typeface="Arial" panose="020B0604020202020204" pitchFamily="34" charset="0"/>
                          <a:ea typeface="+mn-ea"/>
                          <a:cs typeface="Arial" panose="020B0604020202020204" pitchFamily="34" charset="0"/>
                        </a:rPr>
                        <a:t> - </a:t>
                      </a:r>
                      <a:r>
                        <a:rPr lang="ar-SA" sz="1100" b="1" kern="1200" dirty="0">
                          <a:solidFill>
                            <a:schemeClr val="dk1"/>
                          </a:solidFill>
                          <a:effectLst/>
                          <a:latin typeface="Arial" panose="020B0604020202020204" pitchFamily="34" charset="0"/>
                          <a:ea typeface="+mn-ea"/>
                          <a:cs typeface="Arial" panose="020B0604020202020204" pitchFamily="34" charset="0"/>
                        </a:rPr>
                        <a:t>تقرير</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مفصلا</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إلى</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رئيس</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القسم</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عن</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مدى</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smtClean="0">
                          <a:solidFill>
                            <a:schemeClr val="dk1"/>
                          </a:solidFill>
                          <a:effectLst/>
                          <a:latin typeface="Arial" panose="020B0604020202020204" pitchFamily="34" charset="0"/>
                          <a:ea typeface="+mn-ea"/>
                          <a:cs typeface="Arial" panose="020B0604020202020204" pitchFamily="34" charset="0"/>
                        </a:rPr>
                        <a:t>تقدم الطالب</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في</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دراسته</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وترسل</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صورة</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من</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التقرير</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إلى</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عميد</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الدراسات</a:t>
                      </a:r>
                      <a:r>
                        <a:rPr lang="en-US" sz="1100" b="1" kern="1200" dirty="0">
                          <a:solidFill>
                            <a:schemeClr val="dk1"/>
                          </a:solidFill>
                          <a:effectLst/>
                          <a:latin typeface="Arial" panose="020B0604020202020204" pitchFamily="34" charset="0"/>
                          <a:ea typeface="+mn-ea"/>
                          <a:cs typeface="Arial" panose="020B0604020202020204" pitchFamily="34" charset="0"/>
                        </a:rPr>
                        <a:t> </a:t>
                      </a:r>
                      <a:r>
                        <a:rPr lang="ar-SA" sz="1100" b="1" kern="1200" dirty="0">
                          <a:solidFill>
                            <a:schemeClr val="dk1"/>
                          </a:solidFill>
                          <a:effectLst/>
                          <a:latin typeface="Arial" panose="020B0604020202020204" pitchFamily="34" charset="0"/>
                          <a:ea typeface="+mn-ea"/>
                          <a:cs typeface="Arial" panose="020B0604020202020204" pitchFamily="34" charset="0"/>
                        </a:rPr>
                        <a:t>العليا</a:t>
                      </a:r>
                      <a:endParaRPr lang="en-US" sz="11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sp>
        <p:nvSpPr>
          <p:cNvPr id="7" name="Rectangle 1"/>
          <p:cNvSpPr>
            <a:spLocks noChangeArrowheads="1"/>
          </p:cNvSpPr>
          <p:nvPr/>
        </p:nvSpPr>
        <p:spPr bwMode="auto">
          <a:xfrm>
            <a:off x="1693863" y="3657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altLang="ar-SA" sz="1200" b="1"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SA" altLang="ar-SA" sz="1200" b="1"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ar-SA"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9" name="جدول 8"/>
          <p:cNvGraphicFramePr>
            <a:graphicFrameLocks noGrp="1"/>
          </p:cNvGraphicFramePr>
          <p:nvPr>
            <p:extLst>
              <p:ext uri="{D42A27DB-BD31-4B8C-83A1-F6EECF244321}">
                <p14:modId xmlns:p14="http://schemas.microsoft.com/office/powerpoint/2010/main" val="3149284585"/>
              </p:ext>
            </p:extLst>
          </p:nvPr>
        </p:nvGraphicFramePr>
        <p:xfrm>
          <a:off x="1080517" y="3356992"/>
          <a:ext cx="7198990" cy="2823934"/>
        </p:xfrm>
        <a:graphic>
          <a:graphicData uri="http://schemas.openxmlformats.org/drawingml/2006/table">
            <a:tbl>
              <a:tblPr rtl="1" firstRow="1" firstCol="1" bandRow="1">
                <a:tableStyleId>{69CF1AB2-1976-4502-BF36-3FF5EA218861}</a:tableStyleId>
              </a:tblPr>
              <a:tblGrid>
                <a:gridCol w="7198990"/>
              </a:tblGrid>
              <a:tr h="152538">
                <a:tc>
                  <a:txBody>
                    <a:bodyPr/>
                    <a:lstStyle/>
                    <a:p>
                      <a:pPr algn="ctr" rtl="1">
                        <a:lnSpc>
                          <a:spcPct val="115000"/>
                        </a:lnSpc>
                        <a:spcAft>
                          <a:spcPts val="0"/>
                        </a:spcAft>
                      </a:pPr>
                      <a:r>
                        <a:rPr lang="ar-SA" sz="1400" dirty="0">
                          <a:solidFill>
                            <a:srgbClr val="C00000"/>
                          </a:solidFill>
                          <a:effectLst/>
                          <a:latin typeface="Arial" panose="020B0604020202020204" pitchFamily="34" charset="0"/>
                          <a:cs typeface="Arial" panose="020B0604020202020204" pitchFamily="34" charset="0"/>
                        </a:rPr>
                        <a:t>المادة</a:t>
                      </a:r>
                      <a:r>
                        <a:rPr lang="en-US" sz="1400" dirty="0">
                          <a:solidFill>
                            <a:srgbClr val="C00000"/>
                          </a:solidFill>
                          <a:effectLst/>
                          <a:latin typeface="Arial" panose="020B0604020202020204" pitchFamily="34" charset="0"/>
                          <a:cs typeface="Arial" panose="020B0604020202020204" pitchFamily="34" charset="0"/>
                        </a:rPr>
                        <a:t> </a:t>
                      </a:r>
                      <a:r>
                        <a:rPr lang="ar-SA" sz="1400" dirty="0">
                          <a:solidFill>
                            <a:srgbClr val="C00000"/>
                          </a:solidFill>
                          <a:effectLst/>
                          <a:latin typeface="Arial" panose="020B0604020202020204" pitchFamily="34" charset="0"/>
                          <a:cs typeface="Arial" panose="020B0604020202020204" pitchFamily="34" charset="0"/>
                        </a:rPr>
                        <a:t>الحادية</a:t>
                      </a:r>
                      <a:r>
                        <a:rPr lang="en-US" sz="1400" dirty="0">
                          <a:solidFill>
                            <a:srgbClr val="C00000"/>
                          </a:solidFill>
                          <a:effectLst/>
                          <a:latin typeface="Arial" panose="020B0604020202020204" pitchFamily="34" charset="0"/>
                          <a:cs typeface="Arial" panose="020B0604020202020204" pitchFamily="34" charset="0"/>
                        </a:rPr>
                        <a:t> </a:t>
                      </a:r>
                      <a:r>
                        <a:rPr lang="ar-SA" sz="1400" dirty="0">
                          <a:solidFill>
                            <a:srgbClr val="C00000"/>
                          </a:solidFill>
                          <a:effectLst/>
                          <a:latin typeface="Arial" panose="020B0604020202020204" pitchFamily="34" charset="0"/>
                          <a:cs typeface="Arial" panose="020B0604020202020204" pitchFamily="34" charset="0"/>
                        </a:rPr>
                        <a:t>والخمسون</a:t>
                      </a:r>
                      <a:endParaRPr lang="en-US" sz="2800" dirty="0">
                        <a:solidFill>
                          <a:srgbClr val="C00000"/>
                        </a:solidFill>
                        <a:effectLst/>
                        <a:latin typeface="Arial" panose="020B0604020202020204" pitchFamily="34" charset="0"/>
                        <a:ea typeface="Calibri"/>
                        <a:cs typeface="Arial" panose="020B0604020202020204" pitchFamily="34" charset="0"/>
                      </a:endParaRPr>
                    </a:p>
                  </a:txBody>
                  <a:tcPr marL="49741" marR="49741" marT="0" marB="0"/>
                </a:tc>
              </a:tr>
              <a:tr h="2578570">
                <a:tc>
                  <a:txBody>
                    <a:bodyPr/>
                    <a:lstStyle/>
                    <a:p>
                      <a:pPr algn="r" rtl="1">
                        <a:lnSpc>
                          <a:spcPct val="115000"/>
                        </a:lnSpc>
                        <a:spcAft>
                          <a:spcPts val="0"/>
                        </a:spcAft>
                      </a:pPr>
                      <a:r>
                        <a:rPr lang="ar-SA" sz="1100" dirty="0">
                          <a:effectLst/>
                          <a:latin typeface="Arial" panose="020B0604020202020204" pitchFamily="34" charset="0"/>
                          <a:cs typeface="Arial" panose="020B0604020202020204" pitchFamily="34" charset="0"/>
                        </a:rPr>
                        <a:t>يقدم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المشرف</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الرسالة</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بعد</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انتهاء</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الطالب</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إعدادها</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تقريرا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اكتمالها</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وصلاحيتها للمناقشة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إلى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رئيس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القسم</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تمهيدا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لاستكمال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الإجراءات التي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يحددها مجلس عمادة</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الدراسات العليا </a:t>
                      </a:r>
                      <a:r>
                        <a:rPr lang="ar-SA" sz="1100" dirty="0">
                          <a:effectLst/>
                          <a:latin typeface="Arial" panose="020B0604020202020204" pitchFamily="34" charset="0"/>
                          <a:cs typeface="Arial" panose="020B0604020202020204" pitchFamily="34" charset="0"/>
                        </a:rPr>
                        <a:t>وهي</a:t>
                      </a:r>
                      <a:r>
                        <a:rPr lang="en-US" sz="1100" dirty="0">
                          <a:effectLst/>
                          <a:latin typeface="Arial" panose="020B0604020202020204" pitchFamily="34" charset="0"/>
                          <a:cs typeface="Arial" panose="020B0604020202020204" pitchFamily="34" charset="0"/>
                        </a:rPr>
                        <a:t> :</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أ</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يقترح</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مجلس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الكلية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المعنية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بناء 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اقتراح</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مجلس القسم لجنة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الحكم على الرسالة </a:t>
                      </a:r>
                      <a:r>
                        <a:rPr lang="ar-SA" sz="1100" dirty="0" smtClean="0">
                          <a:effectLst/>
                          <a:latin typeface="Arial" panose="020B0604020202020204" pitchFamily="34" charset="0"/>
                          <a:cs typeface="Arial" panose="020B0604020202020204" pitchFamily="34" charset="0"/>
                        </a:rPr>
                        <a:t>ممن تنطبق</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عليهم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أحكام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المادتين (55) , (65)0</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ب</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ترفع</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أسماء</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أعضاء</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لجنة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الحكم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المقترحة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إلى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مجلس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عمادة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الدراسات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العليا</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لاتخاذ</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قرار بشأنها</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مدة</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لا تتجاوز</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شهرا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تاريخ</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قرار</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مجلس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الكلية0</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جـ</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بعد</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موافقة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مجلس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عمادة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الدراسات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العليا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تشكيل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لجنة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الحكم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يحيل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رئيس</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القسم المختص</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الرسالة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إلى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أعضاء</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اللجنة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ويحدد</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موعدا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لمناقشتها</a:t>
                      </a:r>
                      <a:r>
                        <a:rPr lang="en-US" sz="1100" dirty="0">
                          <a:effectLst/>
                          <a:latin typeface="Arial" panose="020B0604020202020204" pitchFamily="34" charset="0"/>
                          <a:cs typeface="Arial" panose="020B0604020202020204" pitchFamily="34" charset="0"/>
                        </a:rPr>
                        <a:t> .</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د</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تكون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مناقشة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الرسائل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علنية</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ويجوز</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تكون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سرية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إذا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استوجب</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الأمر</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ذلك</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بناء</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تقدير القسم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المختص</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ويصدر</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حكم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اللجنة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مباشرة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بعد</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المناقشة0</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هـ</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حالة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عدم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صلاحية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الرسالة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للمناقشة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تماما</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تخطر</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عمادة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الدراسات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العليا</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لإلغاء</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قيد الطالب</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وفقا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للفقرة (9)</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المادة (62)0</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و</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يجب</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ألا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تزيد</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المدة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بين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موافقة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مجلس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عمادة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الدراسات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العليا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تشكيل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لجنة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الحكم</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وموعد المناقشة</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أربعة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شهور</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ولا تحسب</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الإجازات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الرسمية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ضمن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هذه</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المدة.</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 </a:t>
                      </a:r>
                      <a:endParaRPr lang="en-US" sz="2000" dirty="0">
                        <a:effectLst/>
                        <a:latin typeface="Arial" panose="020B0604020202020204" pitchFamily="34" charset="0"/>
                        <a:ea typeface="Calibri"/>
                        <a:cs typeface="Arial" panose="020B0604020202020204" pitchFamily="34" charset="0"/>
                      </a:endParaRPr>
                    </a:p>
                  </a:txBody>
                  <a:tcPr marL="49741" marR="49741" marT="0" marB="0"/>
                </a:tc>
              </a:tr>
            </a:tbl>
          </a:graphicData>
        </a:graphic>
      </p:graphicFrame>
      <p:sp>
        <p:nvSpPr>
          <p:cNvPr id="8" name="مربع نص 7"/>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23262342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211031246"/>
              </p:ext>
            </p:extLst>
          </p:nvPr>
        </p:nvGraphicFramePr>
        <p:xfrm>
          <a:off x="1235918" y="1844824"/>
          <a:ext cx="6900715" cy="841248"/>
        </p:xfrm>
        <a:graphic>
          <a:graphicData uri="http://schemas.openxmlformats.org/drawingml/2006/table">
            <a:tbl>
              <a:tblPr rtl="1" firstRow="1" firstCol="1" bandRow="1">
                <a:tableStyleId>{69CF1AB2-1976-4502-BF36-3FF5EA218861}</a:tableStyleId>
              </a:tblPr>
              <a:tblGrid>
                <a:gridCol w="6900715"/>
              </a:tblGrid>
              <a:tr h="0">
                <a:tc>
                  <a:txBody>
                    <a:bodyPr/>
                    <a:lstStyle/>
                    <a:p>
                      <a:pPr algn="ctr" rtl="1">
                        <a:lnSpc>
                          <a:spcPct val="115000"/>
                        </a:lnSpc>
                        <a:spcAft>
                          <a:spcPts val="0"/>
                        </a:spcAft>
                      </a:pPr>
                      <a:r>
                        <a:rPr lang="ar-SA" sz="1200" dirty="0">
                          <a:solidFill>
                            <a:srgbClr val="C00000"/>
                          </a:solidFill>
                          <a:effectLst/>
                          <a:latin typeface="Arial" panose="020B0604020202020204" pitchFamily="34" charset="0"/>
                          <a:cs typeface="Arial" panose="020B0604020202020204" pitchFamily="34" charset="0"/>
                        </a:rPr>
                        <a:t>المادة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الثانية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والخمسون</a:t>
                      </a:r>
                      <a:endParaRPr lang="en-US" sz="20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إذا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ثبت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عدم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جدية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الطالب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أخل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بأي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واجباته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بناء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تقرير</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من المشرف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دراسته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يتم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إنذار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الطالب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بخطاب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القسم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المختص</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وإذا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أنذر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الطالب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مرتين</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ولم يتلاف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أسباب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الإنذار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فلمجلس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بناء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توصية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القسم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إلغاء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قيده</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graphicFrame>
        <p:nvGraphicFramePr>
          <p:cNvPr id="5" name="جدول 4"/>
          <p:cNvGraphicFramePr>
            <a:graphicFrameLocks noGrp="1"/>
          </p:cNvGraphicFramePr>
          <p:nvPr>
            <p:extLst>
              <p:ext uri="{D42A27DB-BD31-4B8C-83A1-F6EECF244321}">
                <p14:modId xmlns:p14="http://schemas.microsoft.com/office/powerpoint/2010/main" val="2244756877"/>
              </p:ext>
            </p:extLst>
          </p:nvPr>
        </p:nvGraphicFramePr>
        <p:xfrm>
          <a:off x="1193626" y="980728"/>
          <a:ext cx="6911033" cy="736092"/>
        </p:xfrm>
        <a:graphic>
          <a:graphicData uri="http://schemas.openxmlformats.org/drawingml/2006/table">
            <a:tbl>
              <a:tblPr rtl="1" firstRow="1" firstCol="1" bandRow="1">
                <a:tableStyleId>{69CF1AB2-1976-4502-BF36-3FF5EA218861}</a:tableStyleId>
              </a:tblPr>
              <a:tblGrid>
                <a:gridCol w="6911033"/>
              </a:tblGrid>
              <a:tr h="0">
                <a:tc>
                  <a:txBody>
                    <a:bodyPr/>
                    <a:lstStyle/>
                    <a:p>
                      <a:pPr algn="ctr" rtl="1">
                        <a:lnSpc>
                          <a:spcPct val="115000"/>
                        </a:lnSpc>
                        <a:spcAft>
                          <a:spcPts val="0"/>
                        </a:spcAft>
                      </a:pPr>
                      <a:r>
                        <a:rPr lang="ar-SA" sz="1400" dirty="0">
                          <a:solidFill>
                            <a:srgbClr val="C00000"/>
                          </a:solidFill>
                          <a:effectLst/>
                          <a:latin typeface="Arial" panose="020B0604020202020204" pitchFamily="34" charset="0"/>
                          <a:cs typeface="Arial" panose="020B0604020202020204" pitchFamily="34" charset="0"/>
                        </a:rPr>
                        <a:t>المادة</a:t>
                      </a:r>
                      <a:r>
                        <a:rPr lang="en-US" sz="1400" dirty="0">
                          <a:solidFill>
                            <a:srgbClr val="C00000"/>
                          </a:solidFill>
                          <a:effectLst/>
                          <a:latin typeface="Arial" panose="020B0604020202020204" pitchFamily="34" charset="0"/>
                          <a:cs typeface="Arial" panose="020B0604020202020204" pitchFamily="34" charset="0"/>
                        </a:rPr>
                        <a:t> </a:t>
                      </a:r>
                      <a:r>
                        <a:rPr lang="ar-SA" sz="1400" dirty="0">
                          <a:solidFill>
                            <a:srgbClr val="C00000"/>
                          </a:solidFill>
                          <a:effectLst/>
                          <a:latin typeface="Arial" panose="020B0604020202020204" pitchFamily="34" charset="0"/>
                          <a:cs typeface="Arial" panose="020B0604020202020204" pitchFamily="34" charset="0"/>
                        </a:rPr>
                        <a:t>الثالثة</a:t>
                      </a:r>
                      <a:r>
                        <a:rPr lang="en-US" sz="1400" dirty="0">
                          <a:solidFill>
                            <a:srgbClr val="C00000"/>
                          </a:solidFill>
                          <a:effectLst/>
                          <a:latin typeface="Arial" panose="020B0604020202020204" pitchFamily="34" charset="0"/>
                          <a:cs typeface="Arial" panose="020B0604020202020204" pitchFamily="34" charset="0"/>
                        </a:rPr>
                        <a:t> </a:t>
                      </a:r>
                      <a:r>
                        <a:rPr lang="ar-SA" sz="1400" dirty="0">
                          <a:solidFill>
                            <a:srgbClr val="C00000"/>
                          </a:solidFill>
                          <a:effectLst/>
                          <a:latin typeface="Arial" panose="020B0604020202020204" pitchFamily="34" charset="0"/>
                          <a:cs typeface="Arial" panose="020B0604020202020204" pitchFamily="34" charset="0"/>
                        </a:rPr>
                        <a:t>والخمسون</a:t>
                      </a:r>
                      <a:endParaRPr lang="en-US" sz="24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400" dirty="0" err="1" smtClean="0">
                          <a:effectLst/>
                          <a:latin typeface="Arial" panose="020B0604020202020204" pitchFamily="34" charset="0"/>
                          <a:cs typeface="Arial" panose="020B0604020202020204" pitchFamily="34" charset="0"/>
                        </a:rPr>
                        <a:t>لاتقل</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المدة</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من</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قبول</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مشروع</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الرسالة</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من</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عمادة</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الدراسات</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العليا</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إلى</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تقديمها</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كاملة</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إلى</a:t>
                      </a:r>
                      <a:r>
                        <a:rPr lang="en-US" sz="1400" dirty="0">
                          <a:effectLst/>
                          <a:latin typeface="Arial" panose="020B0604020202020204" pitchFamily="34" charset="0"/>
                          <a:cs typeface="Arial" panose="020B0604020202020204" pitchFamily="34" charset="0"/>
                        </a:rPr>
                        <a:t> </a:t>
                      </a:r>
                      <a:r>
                        <a:rPr lang="ar-SA" sz="1400" dirty="0" smtClean="0">
                          <a:effectLst/>
                          <a:latin typeface="Arial" panose="020B0604020202020204" pitchFamily="34" charset="0"/>
                          <a:cs typeface="Arial" panose="020B0604020202020204" pitchFamily="34" charset="0"/>
                        </a:rPr>
                        <a:t>القسم عن</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فصلين</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دراسيين</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لرسالة</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الماجستير</a:t>
                      </a:r>
                      <a:r>
                        <a:rPr lang="en-US" sz="1400" dirty="0">
                          <a:effectLst/>
                          <a:latin typeface="Arial" panose="020B0604020202020204" pitchFamily="34" charset="0"/>
                          <a:cs typeface="Arial" panose="020B0604020202020204" pitchFamily="34" charset="0"/>
                        </a:rPr>
                        <a:t> , </a:t>
                      </a:r>
                      <a:r>
                        <a:rPr lang="ar-SA" sz="1400" dirty="0">
                          <a:effectLst/>
                          <a:latin typeface="Arial" panose="020B0604020202020204" pitchFamily="34" charset="0"/>
                          <a:cs typeface="Arial" panose="020B0604020202020204" pitchFamily="34" charset="0"/>
                        </a:rPr>
                        <a:t>وأربعة</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فصول</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دراسية</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للدكتوراه</a:t>
                      </a:r>
                      <a:endParaRPr lang="en-US" sz="24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sp>
        <p:nvSpPr>
          <p:cNvPr id="6" name="Rectangle 1"/>
          <p:cNvSpPr>
            <a:spLocks noChangeArrowheads="1"/>
          </p:cNvSpPr>
          <p:nvPr/>
        </p:nvSpPr>
        <p:spPr bwMode="auto">
          <a:xfrm>
            <a:off x="1693863" y="35528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altLang="ar-SA" sz="1200" b="1"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ar-SA"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8" name="جدول 7"/>
          <p:cNvGraphicFramePr>
            <a:graphicFrameLocks noGrp="1"/>
          </p:cNvGraphicFramePr>
          <p:nvPr>
            <p:extLst>
              <p:ext uri="{D42A27DB-BD31-4B8C-83A1-F6EECF244321}">
                <p14:modId xmlns:p14="http://schemas.microsoft.com/office/powerpoint/2010/main" val="379045748"/>
              </p:ext>
            </p:extLst>
          </p:nvPr>
        </p:nvGraphicFramePr>
        <p:xfrm>
          <a:off x="1331168" y="3473451"/>
          <a:ext cx="6805737" cy="478408"/>
        </p:xfrm>
        <a:graphic>
          <a:graphicData uri="http://schemas.openxmlformats.org/drawingml/2006/table">
            <a:tbl>
              <a:tblPr rtl="1" firstRow="1" firstCol="1" bandRow="1">
                <a:tableStyleId>{69CF1AB2-1976-4502-BF36-3FF5EA218861}</a:tableStyleId>
              </a:tblPr>
              <a:tblGrid>
                <a:gridCol w="6805737"/>
              </a:tblGrid>
              <a:tr h="268096">
                <a:tc>
                  <a:txBody>
                    <a:bodyPr/>
                    <a:lstStyle/>
                    <a:p>
                      <a:pPr algn="ctr" rtl="1">
                        <a:lnSpc>
                          <a:spcPct val="115000"/>
                        </a:lnSpc>
                        <a:spcAft>
                          <a:spcPts val="0"/>
                        </a:spcAft>
                      </a:pPr>
                      <a:r>
                        <a:rPr lang="ar-SA" sz="1200" dirty="0">
                          <a:solidFill>
                            <a:srgbClr val="C00000"/>
                          </a:solidFill>
                          <a:effectLst/>
                          <a:latin typeface="Arial" panose="020B0604020202020204" pitchFamily="34" charset="0"/>
                          <a:cs typeface="Arial" panose="020B0604020202020204" pitchFamily="34" charset="0"/>
                        </a:rPr>
                        <a:t>المادة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الرابعة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والخمسون</a:t>
                      </a:r>
                      <a:endParaRPr lang="en-US" sz="20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تكون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لجنة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المناقشة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بقرار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بناء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توصية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مجلسي</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القسم والكلية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المختصين</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graphicFrame>
        <p:nvGraphicFramePr>
          <p:cNvPr id="9" name="جدول 8"/>
          <p:cNvGraphicFramePr>
            <a:graphicFrameLocks noGrp="1"/>
          </p:cNvGraphicFramePr>
          <p:nvPr>
            <p:extLst>
              <p:ext uri="{D42A27DB-BD31-4B8C-83A1-F6EECF244321}">
                <p14:modId xmlns:p14="http://schemas.microsoft.com/office/powerpoint/2010/main" val="3915809129"/>
              </p:ext>
            </p:extLst>
          </p:nvPr>
        </p:nvGraphicFramePr>
        <p:xfrm>
          <a:off x="1316310" y="4149080"/>
          <a:ext cx="6759253" cy="1472184"/>
        </p:xfrm>
        <a:graphic>
          <a:graphicData uri="http://schemas.openxmlformats.org/drawingml/2006/table">
            <a:tbl>
              <a:tblPr rtl="1" firstRow="1" firstCol="1" bandRow="1">
                <a:tableStyleId>{69CF1AB2-1976-4502-BF36-3FF5EA218861}</a:tableStyleId>
              </a:tblPr>
              <a:tblGrid>
                <a:gridCol w="6759253"/>
              </a:tblGrid>
              <a:tr h="0">
                <a:tc>
                  <a:txBody>
                    <a:bodyPr/>
                    <a:lstStyle/>
                    <a:p>
                      <a:pPr algn="ctr" rtl="1">
                        <a:lnSpc>
                          <a:spcPct val="115000"/>
                        </a:lnSpc>
                        <a:spcAft>
                          <a:spcPts val="0"/>
                        </a:spcAft>
                      </a:pPr>
                      <a:r>
                        <a:rPr lang="ar-SA" sz="1200" dirty="0">
                          <a:solidFill>
                            <a:srgbClr val="C00000"/>
                          </a:solidFill>
                          <a:effectLst/>
                          <a:latin typeface="Arial" panose="020B0604020202020204" pitchFamily="34" charset="0"/>
                          <a:cs typeface="Arial" panose="020B0604020202020204" pitchFamily="34" charset="0"/>
                        </a:rPr>
                        <a:t>المادة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الخامسة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والخمسون</a:t>
                      </a:r>
                      <a:endParaRPr lang="en-US" sz="20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يشترط</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لجنة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المناقشة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رسائل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الماجستير</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ما يأتي</a:t>
                      </a:r>
                      <a:r>
                        <a:rPr lang="en-US" sz="1200" dirty="0">
                          <a:effectLst/>
                          <a:latin typeface="Arial" panose="020B0604020202020204" pitchFamily="34" charset="0"/>
                          <a:cs typeface="Arial" panose="020B0604020202020204" pitchFamily="34" charset="0"/>
                        </a:rPr>
                        <a:t> :</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1-</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عدد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أعضائها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فرديا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ويكون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المشرف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مقرر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لها</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2-</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ألا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يقل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عدد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أعضاء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اللجنة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ثلاثة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أعضاء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هيئة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التدريس</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ولا يمثل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المشرف</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والمشرف المساعد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وجد)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أغلبية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فيها</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3-</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تنطبق</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شروط</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الإشراف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الرسائل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أعضاء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اللجنة</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4-</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أعضاء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اللجنة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أحد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الأساتذة</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الأساتذة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المشاركين</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الأقل</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5-</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تتخذ</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قراراتها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بموافقة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ثلثي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الأعضاء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الأقل</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sp>
        <p:nvSpPr>
          <p:cNvPr id="11" name="Rectangle 2"/>
          <p:cNvSpPr>
            <a:spLocks noChangeArrowheads="1"/>
          </p:cNvSpPr>
          <p:nvPr/>
        </p:nvSpPr>
        <p:spPr bwMode="auto">
          <a:xfrm>
            <a:off x="1693863" y="32369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altLang="ar-SA" sz="1200" b="1"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SA" altLang="ar-SA" sz="1200" b="1"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ar-SA"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3" name="جدول 12"/>
          <p:cNvGraphicFramePr>
            <a:graphicFrameLocks noGrp="1"/>
          </p:cNvGraphicFramePr>
          <p:nvPr>
            <p:extLst>
              <p:ext uri="{D42A27DB-BD31-4B8C-83A1-F6EECF244321}">
                <p14:modId xmlns:p14="http://schemas.microsoft.com/office/powerpoint/2010/main" val="4098586650"/>
              </p:ext>
            </p:extLst>
          </p:nvPr>
        </p:nvGraphicFramePr>
        <p:xfrm>
          <a:off x="1278210" y="2780928"/>
          <a:ext cx="6826449" cy="630936"/>
        </p:xfrm>
        <a:graphic>
          <a:graphicData uri="http://schemas.openxmlformats.org/drawingml/2006/table">
            <a:tbl>
              <a:tblPr rtl="1" firstRow="1" firstCol="1" bandRow="1">
                <a:tableStyleId>{69CF1AB2-1976-4502-BF36-3FF5EA218861}</a:tableStyleId>
              </a:tblPr>
              <a:tblGrid>
                <a:gridCol w="6826449"/>
              </a:tblGrid>
              <a:tr h="0">
                <a:tc>
                  <a:txBody>
                    <a:bodyPr/>
                    <a:lstStyle/>
                    <a:p>
                      <a:pPr algn="ctr" rtl="1">
                        <a:lnSpc>
                          <a:spcPct val="115000"/>
                        </a:lnSpc>
                        <a:spcAft>
                          <a:spcPts val="0"/>
                        </a:spcAft>
                      </a:pPr>
                      <a:r>
                        <a:rPr lang="ar-SA" sz="1200" dirty="0">
                          <a:solidFill>
                            <a:srgbClr val="C00000"/>
                          </a:solidFill>
                          <a:effectLst/>
                          <a:latin typeface="Arial" panose="020B0604020202020204" pitchFamily="34" charset="0"/>
                          <a:cs typeface="Arial" panose="020B0604020202020204" pitchFamily="34" charset="0"/>
                        </a:rPr>
                        <a:t>المادة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الثالثة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والخمسون</a:t>
                      </a:r>
                      <a:endParaRPr lang="en-US" sz="20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smtClean="0">
                          <a:effectLst/>
                          <a:latin typeface="Arial" panose="020B0604020202020204" pitchFamily="34" charset="0"/>
                          <a:cs typeface="Arial" panose="020B0604020202020204" pitchFamily="34" charset="0"/>
                        </a:rPr>
                        <a:t>لا تقل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قبول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مشروع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الرسالة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تقديمها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كاملة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إلى</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القسم عن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فصلين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دراسيين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لرسالة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الماجستير</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وأربعة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فصول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دراسية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للدكتوراه</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sp>
        <p:nvSpPr>
          <p:cNvPr id="10" name="مربع نص 9"/>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3694815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632751404"/>
              </p:ext>
            </p:extLst>
          </p:nvPr>
        </p:nvGraphicFramePr>
        <p:xfrm>
          <a:off x="1256996" y="836712"/>
          <a:ext cx="6991679" cy="1507236"/>
        </p:xfrm>
        <a:graphic>
          <a:graphicData uri="http://schemas.openxmlformats.org/drawingml/2006/table">
            <a:tbl>
              <a:tblPr rtl="1" firstRow="1" firstCol="1" bandRow="1">
                <a:tableStyleId>{69CF1AB2-1976-4502-BF36-3FF5EA218861}</a:tableStyleId>
              </a:tblPr>
              <a:tblGrid>
                <a:gridCol w="6991679"/>
              </a:tblGrid>
              <a:tr h="0">
                <a:tc>
                  <a:txBody>
                    <a:bodyPr/>
                    <a:lstStyle/>
                    <a:p>
                      <a:pPr algn="ctr" rtl="1">
                        <a:lnSpc>
                          <a:spcPct val="115000"/>
                        </a:lnSpc>
                        <a:spcAft>
                          <a:spcPts val="0"/>
                        </a:spcAft>
                      </a:pPr>
                      <a:r>
                        <a:rPr lang="ar-SA" sz="1400" dirty="0">
                          <a:solidFill>
                            <a:srgbClr val="C00000"/>
                          </a:solidFill>
                          <a:effectLst/>
                          <a:latin typeface="Arial" panose="020B0604020202020204" pitchFamily="34" charset="0"/>
                          <a:cs typeface="Arial" panose="020B0604020202020204" pitchFamily="34" charset="0"/>
                        </a:rPr>
                        <a:t>المادة</a:t>
                      </a:r>
                      <a:r>
                        <a:rPr lang="en-US" sz="1400" dirty="0">
                          <a:solidFill>
                            <a:srgbClr val="C00000"/>
                          </a:solidFill>
                          <a:effectLst/>
                          <a:latin typeface="Arial" panose="020B0604020202020204" pitchFamily="34" charset="0"/>
                          <a:cs typeface="Arial" panose="020B0604020202020204" pitchFamily="34" charset="0"/>
                        </a:rPr>
                        <a:t> </a:t>
                      </a:r>
                      <a:r>
                        <a:rPr lang="ar-SA" sz="1400" dirty="0">
                          <a:solidFill>
                            <a:srgbClr val="C00000"/>
                          </a:solidFill>
                          <a:effectLst/>
                          <a:latin typeface="Arial" panose="020B0604020202020204" pitchFamily="34" charset="0"/>
                          <a:cs typeface="Arial" panose="020B0604020202020204" pitchFamily="34" charset="0"/>
                        </a:rPr>
                        <a:t>السادسة</a:t>
                      </a:r>
                      <a:r>
                        <a:rPr lang="en-US" sz="1400" dirty="0">
                          <a:solidFill>
                            <a:srgbClr val="C00000"/>
                          </a:solidFill>
                          <a:effectLst/>
                          <a:latin typeface="Arial" panose="020B0604020202020204" pitchFamily="34" charset="0"/>
                          <a:cs typeface="Arial" panose="020B0604020202020204" pitchFamily="34" charset="0"/>
                        </a:rPr>
                        <a:t> </a:t>
                      </a:r>
                      <a:r>
                        <a:rPr lang="ar-SA" sz="1400" dirty="0">
                          <a:solidFill>
                            <a:srgbClr val="C00000"/>
                          </a:solidFill>
                          <a:effectLst/>
                          <a:latin typeface="Arial" panose="020B0604020202020204" pitchFamily="34" charset="0"/>
                          <a:cs typeface="Arial" panose="020B0604020202020204" pitchFamily="34" charset="0"/>
                        </a:rPr>
                        <a:t>والخمسون</a:t>
                      </a:r>
                      <a:endParaRPr lang="en-US" sz="24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يشترط</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لجنة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المناقشة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رسائل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الدكتوراه</a:t>
                      </a:r>
                      <a:r>
                        <a:rPr lang="en-US" sz="1200" dirty="0">
                          <a:effectLst/>
                          <a:latin typeface="Arial" panose="020B0604020202020204" pitchFamily="34" charset="0"/>
                          <a:cs typeface="Arial" panose="020B0604020202020204" pitchFamily="34" charset="0"/>
                        </a:rPr>
                        <a:t> </a:t>
                      </a:r>
                      <a:r>
                        <a:rPr lang="ar-SA" sz="1200" dirty="0" err="1">
                          <a:effectLst/>
                          <a:latin typeface="Arial" panose="020B0604020202020204" pitchFamily="34" charset="0"/>
                          <a:cs typeface="Arial" panose="020B0604020202020204" pitchFamily="34" charset="0"/>
                        </a:rPr>
                        <a:t>مايأتي</a:t>
                      </a:r>
                      <a:r>
                        <a:rPr lang="en-US" sz="1200" dirty="0">
                          <a:effectLst/>
                          <a:latin typeface="Arial" panose="020B0604020202020204" pitchFamily="34" charset="0"/>
                          <a:cs typeface="Arial" panose="020B0604020202020204" pitchFamily="34" charset="0"/>
                        </a:rPr>
                        <a:t> :</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1-</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عدد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أعضائها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فرديا</a:t>
                      </a:r>
                      <a:r>
                        <a:rPr lang="en-US" sz="1200" dirty="0">
                          <a:effectLst/>
                          <a:latin typeface="Arial" panose="020B0604020202020204" pitchFamily="34" charset="0"/>
                          <a:cs typeface="Arial" panose="020B0604020202020204" pitchFamily="34" charset="0"/>
                        </a:rPr>
                        <a:t> , </a:t>
                      </a:r>
                      <a:r>
                        <a:rPr lang="ar-SA" sz="1200" dirty="0" smtClean="0">
                          <a:effectLst/>
                          <a:latin typeface="Arial" panose="020B0604020202020204" pitchFamily="34" charset="0"/>
                          <a:cs typeface="Arial" panose="020B0604020202020204" pitchFamily="34" charset="0"/>
                        </a:rPr>
                        <a:t>ولا</a:t>
                      </a:r>
                      <a:r>
                        <a:rPr lang="ar-SA" sz="1200" baseline="0" dirty="0" smtClean="0">
                          <a:effectLst/>
                          <a:latin typeface="Arial" panose="020B0604020202020204" pitchFamily="34" charset="0"/>
                          <a:cs typeface="Arial" panose="020B0604020202020204" pitchFamily="34" charset="0"/>
                        </a:rPr>
                        <a:t> يقل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ثلاثة</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ويكون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المشرف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مقررا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لها</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2-</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تقتصر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عضوية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لجنة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المناقشة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الأساتذة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والأساتذة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المشاركين</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ولا يمثل</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المشرف والمشرف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المساعد (إن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وجد)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أغلبية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بينهم</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3-</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أعضاء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اللجنة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أحد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الأساتذة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الأقل</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4-</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أحد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أعضاء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اللجنة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خارج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5-</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تتخذ</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قراراتها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بموافقة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ثلثي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الأعضاء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الأقل</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graphicFrame>
        <p:nvGraphicFramePr>
          <p:cNvPr id="6" name="جدول 5"/>
          <p:cNvGraphicFramePr>
            <a:graphicFrameLocks noGrp="1"/>
          </p:cNvGraphicFramePr>
          <p:nvPr>
            <p:extLst>
              <p:ext uri="{D42A27DB-BD31-4B8C-83A1-F6EECF244321}">
                <p14:modId xmlns:p14="http://schemas.microsoft.com/office/powerpoint/2010/main" val="3748950925"/>
              </p:ext>
            </p:extLst>
          </p:nvPr>
        </p:nvGraphicFramePr>
        <p:xfrm>
          <a:off x="1259632" y="2413388"/>
          <a:ext cx="6989043" cy="876300"/>
        </p:xfrm>
        <a:graphic>
          <a:graphicData uri="http://schemas.openxmlformats.org/drawingml/2006/table">
            <a:tbl>
              <a:tblPr rtl="1" firstRow="1" firstCol="1" bandRow="1">
                <a:tableStyleId>{69CF1AB2-1976-4502-BF36-3FF5EA218861}</a:tableStyleId>
              </a:tblPr>
              <a:tblGrid>
                <a:gridCol w="6989043"/>
              </a:tblGrid>
              <a:tr h="0">
                <a:tc>
                  <a:txBody>
                    <a:bodyPr/>
                    <a:lstStyle/>
                    <a:p>
                      <a:pPr algn="ctr" rtl="1">
                        <a:lnSpc>
                          <a:spcPct val="115000"/>
                        </a:lnSpc>
                        <a:spcAft>
                          <a:spcPts val="0"/>
                        </a:spcAft>
                      </a:pPr>
                      <a:r>
                        <a:rPr lang="ar-SA" sz="1400" dirty="0">
                          <a:solidFill>
                            <a:srgbClr val="C00000"/>
                          </a:solidFill>
                          <a:effectLst/>
                          <a:latin typeface="Arial" panose="020B0604020202020204" pitchFamily="34" charset="0"/>
                          <a:cs typeface="Arial" panose="020B0604020202020204" pitchFamily="34" charset="0"/>
                        </a:rPr>
                        <a:t>المادة</a:t>
                      </a:r>
                      <a:r>
                        <a:rPr lang="en-US" sz="1400" dirty="0">
                          <a:solidFill>
                            <a:srgbClr val="C00000"/>
                          </a:solidFill>
                          <a:effectLst/>
                          <a:latin typeface="Arial" panose="020B0604020202020204" pitchFamily="34" charset="0"/>
                          <a:cs typeface="Arial" panose="020B0604020202020204" pitchFamily="34" charset="0"/>
                        </a:rPr>
                        <a:t> </a:t>
                      </a:r>
                      <a:r>
                        <a:rPr lang="ar-SA" sz="1400" dirty="0">
                          <a:solidFill>
                            <a:srgbClr val="C00000"/>
                          </a:solidFill>
                          <a:effectLst/>
                          <a:latin typeface="Arial" panose="020B0604020202020204" pitchFamily="34" charset="0"/>
                          <a:cs typeface="Arial" panose="020B0604020202020204" pitchFamily="34" charset="0"/>
                        </a:rPr>
                        <a:t>السابعة</a:t>
                      </a:r>
                      <a:r>
                        <a:rPr lang="en-US" sz="1400" dirty="0">
                          <a:solidFill>
                            <a:srgbClr val="C00000"/>
                          </a:solidFill>
                          <a:effectLst/>
                          <a:latin typeface="Arial" panose="020B0604020202020204" pitchFamily="34" charset="0"/>
                          <a:cs typeface="Arial" panose="020B0604020202020204" pitchFamily="34" charset="0"/>
                        </a:rPr>
                        <a:t> </a:t>
                      </a:r>
                      <a:r>
                        <a:rPr lang="ar-SA" sz="1400" dirty="0">
                          <a:solidFill>
                            <a:srgbClr val="C00000"/>
                          </a:solidFill>
                          <a:effectLst/>
                          <a:latin typeface="Arial" panose="020B0604020202020204" pitchFamily="34" charset="0"/>
                          <a:cs typeface="Arial" panose="020B0604020202020204" pitchFamily="34" charset="0"/>
                        </a:rPr>
                        <a:t>والخمسون</a:t>
                      </a:r>
                      <a:endParaRPr lang="en-US" sz="24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حال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عدم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تمكن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المشرف 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الرسالة من المشاركة في لجنة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المناقشة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لوفاته أو انتهاء</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خدمتها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لتواجده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مهمة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خارج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البلاد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لفترة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طويلة</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يقترح</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القسم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بديلا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عنه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ويوافق</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عليه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الكلية المعنية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ويقره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graphicFrame>
        <p:nvGraphicFramePr>
          <p:cNvPr id="7" name="جدول 6"/>
          <p:cNvGraphicFramePr>
            <a:graphicFrameLocks noGrp="1"/>
          </p:cNvGraphicFramePr>
          <p:nvPr>
            <p:extLst>
              <p:ext uri="{D42A27DB-BD31-4B8C-83A1-F6EECF244321}">
                <p14:modId xmlns:p14="http://schemas.microsoft.com/office/powerpoint/2010/main" val="1162667688"/>
              </p:ext>
            </p:extLst>
          </p:nvPr>
        </p:nvGraphicFramePr>
        <p:xfrm>
          <a:off x="1274018" y="3294276"/>
          <a:ext cx="7035858" cy="2792474"/>
        </p:xfrm>
        <a:graphic>
          <a:graphicData uri="http://schemas.openxmlformats.org/drawingml/2006/table">
            <a:tbl>
              <a:tblPr rtl="1" firstRow="1" firstCol="1" bandRow="1">
                <a:tableStyleId>{69CF1AB2-1976-4502-BF36-3FF5EA218861}</a:tableStyleId>
              </a:tblPr>
              <a:tblGrid>
                <a:gridCol w="7035858"/>
              </a:tblGrid>
              <a:tr h="196561">
                <a:tc>
                  <a:txBody>
                    <a:bodyPr/>
                    <a:lstStyle/>
                    <a:p>
                      <a:pPr algn="ctr" rtl="1">
                        <a:lnSpc>
                          <a:spcPct val="115000"/>
                        </a:lnSpc>
                        <a:spcAft>
                          <a:spcPts val="0"/>
                        </a:spcAft>
                      </a:pPr>
                      <a:r>
                        <a:rPr lang="ar-SA" sz="1400" dirty="0">
                          <a:solidFill>
                            <a:srgbClr val="C00000"/>
                          </a:solidFill>
                          <a:effectLst/>
                          <a:latin typeface="Arial" panose="020B0604020202020204" pitchFamily="34" charset="0"/>
                          <a:cs typeface="Arial" panose="020B0604020202020204" pitchFamily="34" charset="0"/>
                        </a:rPr>
                        <a:t>المادة</a:t>
                      </a:r>
                      <a:r>
                        <a:rPr lang="en-US" sz="1400" dirty="0">
                          <a:solidFill>
                            <a:srgbClr val="C00000"/>
                          </a:solidFill>
                          <a:effectLst/>
                          <a:latin typeface="Arial" panose="020B0604020202020204" pitchFamily="34" charset="0"/>
                          <a:cs typeface="Arial" panose="020B0604020202020204" pitchFamily="34" charset="0"/>
                        </a:rPr>
                        <a:t> </a:t>
                      </a:r>
                      <a:r>
                        <a:rPr lang="ar-SA" sz="1400" dirty="0">
                          <a:solidFill>
                            <a:srgbClr val="C00000"/>
                          </a:solidFill>
                          <a:effectLst/>
                          <a:latin typeface="Arial" panose="020B0604020202020204" pitchFamily="34" charset="0"/>
                          <a:cs typeface="Arial" panose="020B0604020202020204" pitchFamily="34" charset="0"/>
                        </a:rPr>
                        <a:t>الثامنة</a:t>
                      </a:r>
                      <a:r>
                        <a:rPr lang="en-US" sz="1400" dirty="0">
                          <a:solidFill>
                            <a:srgbClr val="C00000"/>
                          </a:solidFill>
                          <a:effectLst/>
                          <a:latin typeface="Arial" panose="020B0604020202020204" pitchFamily="34" charset="0"/>
                          <a:cs typeface="Arial" panose="020B0604020202020204" pitchFamily="34" charset="0"/>
                        </a:rPr>
                        <a:t> </a:t>
                      </a:r>
                      <a:r>
                        <a:rPr lang="ar-SA" sz="1400" dirty="0">
                          <a:solidFill>
                            <a:srgbClr val="C00000"/>
                          </a:solidFill>
                          <a:effectLst/>
                          <a:latin typeface="Arial" panose="020B0604020202020204" pitchFamily="34" charset="0"/>
                          <a:cs typeface="Arial" panose="020B0604020202020204" pitchFamily="34" charset="0"/>
                        </a:rPr>
                        <a:t>والخمسون</a:t>
                      </a:r>
                      <a:endParaRPr lang="en-US" sz="2400" dirty="0">
                        <a:solidFill>
                          <a:srgbClr val="C00000"/>
                        </a:solidFill>
                        <a:effectLst/>
                        <a:latin typeface="Arial" panose="020B0604020202020204" pitchFamily="34" charset="0"/>
                        <a:ea typeface="Calibri"/>
                        <a:cs typeface="Arial" panose="020B0604020202020204" pitchFamily="34" charset="0"/>
                      </a:endParaRPr>
                    </a:p>
                  </a:txBody>
                  <a:tcPr marL="63558" marR="63558" marT="0" marB="0"/>
                </a:tc>
              </a:tr>
              <a:tr h="2547110">
                <a:tc>
                  <a:txBody>
                    <a:bodyPr/>
                    <a:lstStyle/>
                    <a:p>
                      <a:pPr algn="r" rtl="1">
                        <a:lnSpc>
                          <a:spcPct val="115000"/>
                        </a:lnSpc>
                        <a:spcAft>
                          <a:spcPts val="0"/>
                        </a:spcAft>
                      </a:pPr>
                      <a:r>
                        <a:rPr lang="ar-SA" sz="1100" dirty="0">
                          <a:effectLst/>
                          <a:latin typeface="Arial" panose="020B0604020202020204" pitchFamily="34" charset="0"/>
                          <a:cs typeface="Arial" panose="020B0604020202020204" pitchFamily="34" charset="0"/>
                        </a:rPr>
                        <a:t>تعد</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لجنة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المناقشة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تقريرا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يوقع</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جميع</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أعضائها</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يقدم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إلى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رئيس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القسم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خلال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أسبوع</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تاريخ</a:t>
                      </a:r>
                      <a:r>
                        <a:rPr lang="en-US" sz="1100" dirty="0" smtClean="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المناقشة</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متضمنا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إحدى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التوصيات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الآتية</a:t>
                      </a:r>
                      <a:r>
                        <a:rPr lang="en-US" sz="1100" dirty="0">
                          <a:effectLst/>
                          <a:latin typeface="Arial" panose="020B0604020202020204" pitchFamily="34" charset="0"/>
                          <a:cs typeface="Arial" panose="020B0604020202020204" pitchFamily="34" charset="0"/>
                        </a:rPr>
                        <a:t> :</a:t>
                      </a:r>
                      <a:endParaRPr lang="en-US" sz="19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1-</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قبول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الرسالة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والتوصية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بمنح</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الدرجة</a:t>
                      </a:r>
                      <a:endParaRPr lang="en-US" sz="19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2-</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قبول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الرسالة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مع</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إجراء</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بعض</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التعديلات</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دون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مناقشتها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مرة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أخرى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ويفوض</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أحد</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أعضاء</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لجنة المناقشة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بالتوصية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بمنح</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الدرجة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بعد</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التأكد</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الأخذ</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بهذه</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التعديلات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مدة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لا تتجاوز</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ثلاثة</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أشهر من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تاريخ</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المناقشة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ولمجلس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الجامعة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الاستثناء</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ذلك</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بناء</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توصية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مجلس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عمادة</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الدراسات العليا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المبنية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تقرير</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لجنة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الحكم</a:t>
                      </a:r>
                      <a:endParaRPr lang="en-US" sz="1900" dirty="0">
                        <a:effectLst/>
                        <a:latin typeface="Arial" panose="020B0604020202020204" pitchFamily="34" charset="0"/>
                        <a:cs typeface="Arial" panose="020B0604020202020204" pitchFamily="34" charset="0"/>
                      </a:endParaRPr>
                    </a:p>
                    <a:p>
                      <a:pPr algn="r" rtl="1">
                        <a:lnSpc>
                          <a:spcPct val="115000"/>
                        </a:lnSpc>
                        <a:spcAft>
                          <a:spcPts val="0"/>
                        </a:spcAft>
                      </a:pP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3-</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استكمال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أوجه</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النقص</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الرسالة</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وإعادة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مناقشتها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خلال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الفترة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التي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يحددها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مجلس</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عمادة الدراسات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العليا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بناء</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توصية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مجلس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القسم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المختص</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ألا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تزيد</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سنة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واحدة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تاريخ المناقشة</a:t>
                      </a:r>
                      <a:endParaRPr lang="en-US" sz="19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2-          عدم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قبول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الرسالة</a:t>
                      </a:r>
                      <a:endParaRPr lang="en-US" sz="19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ولكل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عضو</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لجنة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الحكم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الرسالة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الحق</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يقدم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ماله</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مرئيات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مغايرة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أو</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تحفظات</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في تقرير</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مفصل</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إلى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كل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رئيس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القسم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وعميد</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الدراسات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العليا</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مدة</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لا تتجاوز</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أسبوعين</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من تاريخ</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المناقشة</a:t>
                      </a:r>
                      <a:endParaRPr lang="en-US" sz="1900" dirty="0">
                        <a:effectLst/>
                        <a:latin typeface="Arial" panose="020B0604020202020204" pitchFamily="34" charset="0"/>
                        <a:ea typeface="Calibri"/>
                        <a:cs typeface="Arial" panose="020B0604020202020204" pitchFamily="34" charset="0"/>
                      </a:endParaRPr>
                    </a:p>
                  </a:txBody>
                  <a:tcPr marL="63558" marR="63558" marT="0" marB="0"/>
                </a:tc>
              </a:tr>
            </a:tbl>
          </a:graphicData>
        </a:graphic>
      </p:graphicFrame>
      <p:sp>
        <p:nvSpPr>
          <p:cNvPr id="8" name="Rectangle 1"/>
          <p:cNvSpPr>
            <a:spLocks noChangeArrowheads="1"/>
          </p:cNvSpPr>
          <p:nvPr/>
        </p:nvSpPr>
        <p:spPr bwMode="auto">
          <a:xfrm>
            <a:off x="1893888" y="23241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altLang="ar-SA" sz="1200" b="1"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مربع نص 8"/>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14160814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870631150"/>
              </p:ext>
            </p:extLst>
          </p:nvPr>
        </p:nvGraphicFramePr>
        <p:xfrm>
          <a:off x="1212676" y="980728"/>
          <a:ext cx="6963991" cy="484943"/>
        </p:xfrm>
        <a:graphic>
          <a:graphicData uri="http://schemas.openxmlformats.org/drawingml/2006/table">
            <a:tbl>
              <a:tblPr rtl="1" firstRow="1" firstCol="1" bandRow="1">
                <a:tableStyleId>{69CF1AB2-1976-4502-BF36-3FF5EA218861}</a:tableStyleId>
              </a:tblPr>
              <a:tblGrid>
                <a:gridCol w="6963991"/>
              </a:tblGrid>
              <a:tr h="0">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التاسعة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والخمسون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239579">
                <a:tc>
                  <a:txBody>
                    <a:bodyPr/>
                    <a:lstStyle/>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يرفع</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رئيس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المختص</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تقرير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لجنة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المناقشة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لا تتجاوز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ثلاثة أسابيع</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تاريخ</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المناقشة</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graphicFrame>
        <p:nvGraphicFramePr>
          <p:cNvPr id="5" name="جدول 4"/>
          <p:cNvGraphicFramePr>
            <a:graphicFrameLocks noGrp="1"/>
          </p:cNvGraphicFramePr>
          <p:nvPr>
            <p:extLst>
              <p:ext uri="{D42A27DB-BD31-4B8C-83A1-F6EECF244321}">
                <p14:modId xmlns:p14="http://schemas.microsoft.com/office/powerpoint/2010/main" val="2760610301"/>
              </p:ext>
            </p:extLst>
          </p:nvPr>
        </p:nvGraphicFramePr>
        <p:xfrm>
          <a:off x="1197818" y="1556792"/>
          <a:ext cx="6945413" cy="485578"/>
        </p:xfrm>
        <a:graphic>
          <a:graphicData uri="http://schemas.openxmlformats.org/drawingml/2006/table">
            <a:tbl>
              <a:tblPr rtl="1" firstRow="1" firstCol="1" bandRow="1">
                <a:tableStyleId>{69CF1AB2-1976-4502-BF36-3FF5EA218861}</a:tableStyleId>
              </a:tblPr>
              <a:tblGrid>
                <a:gridCol w="6945413"/>
              </a:tblGrid>
              <a:tr h="0">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err="1">
                          <a:solidFill>
                            <a:srgbClr val="C00000"/>
                          </a:solidFill>
                          <a:effectLst/>
                          <a:latin typeface="Arial" panose="020B0604020202020204" pitchFamily="34" charset="0"/>
                          <a:ea typeface="+mn-ea"/>
                          <a:cs typeface="Arial" panose="020B0604020202020204" pitchFamily="34" charset="0"/>
                        </a:rPr>
                        <a:t>الستون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240214">
                <a:tc>
                  <a:txBody>
                    <a:bodyPr/>
                    <a:lstStyle/>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يرفع</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التوصية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بمنح</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الدرجة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الجامعة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لاتخاذ</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القرار</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graphicFrame>
        <p:nvGraphicFramePr>
          <p:cNvPr id="6" name="جدول 5"/>
          <p:cNvGraphicFramePr>
            <a:graphicFrameLocks noGrp="1"/>
          </p:cNvGraphicFramePr>
          <p:nvPr>
            <p:extLst>
              <p:ext uri="{D42A27DB-BD31-4B8C-83A1-F6EECF244321}">
                <p14:modId xmlns:p14="http://schemas.microsoft.com/office/powerpoint/2010/main" val="4160546387"/>
              </p:ext>
            </p:extLst>
          </p:nvPr>
        </p:nvGraphicFramePr>
        <p:xfrm>
          <a:off x="1259632" y="2204864"/>
          <a:ext cx="6898457" cy="665988"/>
        </p:xfrm>
        <a:graphic>
          <a:graphicData uri="http://schemas.openxmlformats.org/drawingml/2006/table">
            <a:tbl>
              <a:tblPr rtl="1" firstRow="1" firstCol="1" bandRow="1">
                <a:tableStyleId>{69CF1AB2-1976-4502-BF36-3FF5EA218861}</a:tableStyleId>
              </a:tblPr>
              <a:tblGrid>
                <a:gridCol w="6898457"/>
              </a:tblGrid>
              <a:tr h="47818">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الحادية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err="1">
                          <a:solidFill>
                            <a:srgbClr val="C00000"/>
                          </a:solidFill>
                          <a:effectLst/>
                          <a:latin typeface="Arial" panose="020B0604020202020204" pitchFamily="34" charset="0"/>
                          <a:ea typeface="+mn-ea"/>
                          <a:cs typeface="Arial" panose="020B0604020202020204" pitchFamily="34" charset="0"/>
                        </a:rPr>
                        <a:t>والستون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0">
                <a:tc>
                  <a:txBody>
                    <a:bodyPr/>
                    <a:lstStyle/>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يصرف</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للمشرف</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رسالة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الماجستير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خارج</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الجامعة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مكافأة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مقطوعة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مقدارها (5000)</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خمسة آلاف</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ريال</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كما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يصرف</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للمشرف</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رسالة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الدكتوراه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خارج</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الجامعة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مكافأة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مقطوعة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مقدارها (7000)</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سبعة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آلاف</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ريال</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sp>
        <p:nvSpPr>
          <p:cNvPr id="7" name="Rectangle 1"/>
          <p:cNvSpPr>
            <a:spLocks noChangeArrowheads="1"/>
          </p:cNvSpPr>
          <p:nvPr/>
        </p:nvSpPr>
        <p:spPr bwMode="auto">
          <a:xfrm>
            <a:off x="1693863" y="35528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altLang="ar-SA" sz="1200" b="1"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SA" altLang="ar-SA" sz="1200" b="1"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ar-SA"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9" name="جدول 8"/>
          <p:cNvGraphicFramePr>
            <a:graphicFrameLocks noGrp="1"/>
          </p:cNvGraphicFramePr>
          <p:nvPr>
            <p:extLst>
              <p:ext uri="{D42A27DB-BD31-4B8C-83A1-F6EECF244321}">
                <p14:modId xmlns:p14="http://schemas.microsoft.com/office/powerpoint/2010/main" val="619337888"/>
              </p:ext>
            </p:extLst>
          </p:nvPr>
        </p:nvGraphicFramePr>
        <p:xfrm>
          <a:off x="1259632" y="3284984"/>
          <a:ext cx="6914894" cy="2645183"/>
        </p:xfrm>
        <a:graphic>
          <a:graphicData uri="http://schemas.openxmlformats.org/drawingml/2006/table">
            <a:tbl>
              <a:tblPr rtl="1" firstRow="1" firstCol="1" bandRow="1">
                <a:tableStyleId>{69CF1AB2-1976-4502-BF36-3FF5EA218861}</a:tableStyleId>
              </a:tblPr>
              <a:tblGrid>
                <a:gridCol w="6914894"/>
              </a:tblGrid>
              <a:tr h="176781">
                <a:tc>
                  <a:txBody>
                    <a:bodyPr/>
                    <a:lstStyle/>
                    <a:p>
                      <a:pPr algn="ctr" rtl="1">
                        <a:lnSpc>
                          <a:spcPct val="115000"/>
                        </a:lnSpc>
                        <a:spcAft>
                          <a:spcPts val="0"/>
                        </a:spcAft>
                      </a:pPr>
                      <a:r>
                        <a:rPr lang="ar-SA" sz="1400" dirty="0">
                          <a:solidFill>
                            <a:srgbClr val="C00000"/>
                          </a:solidFill>
                          <a:effectLst/>
                          <a:latin typeface="Arial" panose="020B0604020202020204" pitchFamily="34" charset="0"/>
                          <a:cs typeface="Arial" panose="020B0604020202020204" pitchFamily="34" charset="0"/>
                        </a:rPr>
                        <a:t>المادة</a:t>
                      </a:r>
                      <a:r>
                        <a:rPr lang="en-US" sz="1400" dirty="0">
                          <a:solidFill>
                            <a:srgbClr val="C00000"/>
                          </a:solidFill>
                          <a:effectLst/>
                          <a:latin typeface="Arial" panose="020B0604020202020204" pitchFamily="34" charset="0"/>
                          <a:cs typeface="Arial" panose="020B0604020202020204" pitchFamily="34" charset="0"/>
                        </a:rPr>
                        <a:t> </a:t>
                      </a:r>
                      <a:r>
                        <a:rPr lang="ar-SA" sz="1400" dirty="0">
                          <a:solidFill>
                            <a:srgbClr val="C00000"/>
                          </a:solidFill>
                          <a:effectLst/>
                          <a:latin typeface="Arial" panose="020B0604020202020204" pitchFamily="34" charset="0"/>
                          <a:cs typeface="Arial" panose="020B0604020202020204" pitchFamily="34" charset="0"/>
                        </a:rPr>
                        <a:t>الثانية</a:t>
                      </a:r>
                      <a:r>
                        <a:rPr lang="en-US" sz="1400" dirty="0">
                          <a:solidFill>
                            <a:srgbClr val="C00000"/>
                          </a:solidFill>
                          <a:effectLst/>
                          <a:latin typeface="Arial" panose="020B0604020202020204" pitchFamily="34" charset="0"/>
                          <a:cs typeface="Arial" panose="020B0604020202020204" pitchFamily="34" charset="0"/>
                        </a:rPr>
                        <a:t> </a:t>
                      </a:r>
                      <a:r>
                        <a:rPr lang="ar-SA" sz="1400" dirty="0" err="1">
                          <a:solidFill>
                            <a:srgbClr val="C00000"/>
                          </a:solidFill>
                          <a:effectLst/>
                          <a:latin typeface="Arial" panose="020B0604020202020204" pitchFamily="34" charset="0"/>
                          <a:cs typeface="Arial" panose="020B0604020202020204" pitchFamily="34" charset="0"/>
                        </a:rPr>
                        <a:t>والستون</a:t>
                      </a:r>
                      <a:endParaRPr lang="en-US" sz="2400" dirty="0">
                        <a:solidFill>
                          <a:srgbClr val="C00000"/>
                        </a:solidFill>
                        <a:effectLst/>
                        <a:latin typeface="Arial" panose="020B0604020202020204" pitchFamily="34" charset="0"/>
                        <a:ea typeface="Calibri"/>
                        <a:cs typeface="Arial" panose="020B0604020202020204" pitchFamily="34" charset="0"/>
                      </a:endParaRPr>
                    </a:p>
                  </a:txBody>
                  <a:tcPr marL="67296" marR="67296" marT="0" marB="0"/>
                </a:tc>
              </a:tr>
              <a:tr h="2399819">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يصرف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يشترك</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مناقشة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رسالة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ماجستير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دكتوراه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مكافأة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مقطوعة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مقدارها (1000)</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ألف</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ريال إذا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كان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المناقش</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عضو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هيئة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التدريس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بنفس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تقدم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الرسالة 0أما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إذا</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كان المناقش</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غير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أعضاء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هيئة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التدريس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تناقش</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الرسالة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سواء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كان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موظفي تلك</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يدعى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خارجها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فتصرف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مكافأة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مقطوعة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مقدارها (1500)</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ريال</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لمناقشة رسالة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الدكتوراه</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و (</a:t>
                      </a:r>
                      <a:r>
                        <a:rPr lang="ar-SA" sz="1200" dirty="0" smtClean="0">
                          <a:effectLst/>
                          <a:latin typeface="Arial" panose="020B0604020202020204" pitchFamily="34" charset="0"/>
                          <a:cs typeface="Arial" panose="020B0604020202020204" pitchFamily="34" charset="0"/>
                        </a:rPr>
                        <a:t>1000</a:t>
                      </a:r>
                      <a:r>
                        <a:rPr lang="ar-SA" sz="1200" dirty="0">
                          <a:effectLst/>
                          <a:latin typeface="Arial" panose="020B0604020202020204" pitchFamily="34" charset="0"/>
                          <a:cs typeface="Arial" panose="020B0604020202020204" pitchFamily="34" charset="0"/>
                        </a:rPr>
                        <a:t>)</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ريال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لمناقشة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رسالة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الماجستير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وتزاد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لتصبح (2500)</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ريال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إذا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كان</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المناقش 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خارج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المملكة</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 </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وإذا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كان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المناقش</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خارج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المدينة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مقر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تناقش</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الرسالة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سواء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كان</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من داخل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المملكة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خارجها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فيصرف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بالإضافة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المكافأة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المشار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إليها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أعلاه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تذكرة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إركاب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مقر إقامته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وإليه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وأجرة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السكن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المناسب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والإعاشة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وبحد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أقصى</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لا يتجاوز</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ليلتين 0</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كما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تصرف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تذكرة</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إركاب لمرافق</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المناقش</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إذا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كان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المناقش</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كفيفا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ولمحرم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المناقشة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بالإضافة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أجرة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السكن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المناسب</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بحد أقصى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لا يتجاوز</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ليلتين</a:t>
                      </a:r>
                      <a:endParaRPr lang="en-US" sz="2000" dirty="0">
                        <a:effectLst/>
                        <a:latin typeface="Arial" panose="020B0604020202020204" pitchFamily="34" charset="0"/>
                        <a:ea typeface="Calibri"/>
                        <a:cs typeface="Arial" panose="020B0604020202020204" pitchFamily="34" charset="0"/>
                      </a:endParaRPr>
                    </a:p>
                  </a:txBody>
                  <a:tcPr marL="67296" marR="67296" marT="0" marB="0"/>
                </a:tc>
              </a:tr>
            </a:tbl>
          </a:graphicData>
        </a:graphic>
      </p:graphicFrame>
      <p:sp>
        <p:nvSpPr>
          <p:cNvPr id="8" name="مربع نص 7"/>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25822335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046376850"/>
              </p:ext>
            </p:extLst>
          </p:nvPr>
        </p:nvGraphicFramePr>
        <p:xfrm>
          <a:off x="1043608" y="1052736"/>
          <a:ext cx="7048463" cy="5520998"/>
        </p:xfrm>
        <a:graphic>
          <a:graphicData uri="http://schemas.openxmlformats.org/drawingml/2006/table">
            <a:tbl>
              <a:tblPr rtl="1" firstRow="1" firstCol="1" bandRow="1">
                <a:tableStyleId>{69CF1AB2-1976-4502-BF36-3FF5EA218861}</a:tableStyleId>
              </a:tblPr>
              <a:tblGrid>
                <a:gridCol w="7048463"/>
              </a:tblGrid>
              <a:tr h="111969">
                <a:tc>
                  <a:txBody>
                    <a:bodyPr/>
                    <a:lstStyle/>
                    <a:p>
                      <a:pPr algn="ctr" rtl="1">
                        <a:lnSpc>
                          <a:spcPct val="115000"/>
                        </a:lnSpc>
                        <a:spcAft>
                          <a:spcPts val="0"/>
                        </a:spcAft>
                      </a:pPr>
                      <a:r>
                        <a:rPr lang="ar-SA" sz="1200" dirty="0">
                          <a:solidFill>
                            <a:srgbClr val="C00000"/>
                          </a:solidFill>
                          <a:effectLst/>
                          <a:latin typeface="Arial" panose="020B0604020202020204" pitchFamily="34" charset="0"/>
                          <a:cs typeface="Arial" panose="020B0604020202020204" pitchFamily="34" charset="0"/>
                        </a:rPr>
                        <a:t>أحكام عامة</a:t>
                      </a:r>
                      <a:endParaRPr lang="en-US" sz="2800" dirty="0">
                        <a:solidFill>
                          <a:srgbClr val="C00000"/>
                        </a:solidFill>
                        <a:effectLst/>
                        <a:latin typeface="Arial" panose="020B0604020202020204" pitchFamily="34" charset="0"/>
                        <a:ea typeface="Calibri"/>
                        <a:cs typeface="Arial" panose="020B0604020202020204" pitchFamily="34" charset="0"/>
                      </a:endParaRPr>
                    </a:p>
                  </a:txBody>
                  <a:tcPr marL="36512" marR="36512" marT="0" marB="0"/>
                </a:tc>
              </a:tr>
              <a:tr h="111969">
                <a:tc>
                  <a:txBody>
                    <a:bodyPr/>
                    <a:lstStyle/>
                    <a:p>
                      <a:pPr algn="r" rtl="1">
                        <a:lnSpc>
                          <a:spcPct val="115000"/>
                        </a:lnSpc>
                        <a:spcAft>
                          <a:spcPts val="0"/>
                        </a:spcAft>
                      </a:pPr>
                      <a:r>
                        <a:rPr lang="en-US" sz="1050" dirty="0">
                          <a:effectLst/>
                          <a:latin typeface="Arial" panose="020B0604020202020204" pitchFamily="34" charset="0"/>
                          <a:cs typeface="Arial" panose="020B0604020202020204" pitchFamily="34" charset="0"/>
                        </a:rPr>
                        <a:t> </a:t>
                      </a:r>
                      <a:endParaRPr lang="en-US" sz="2000" dirty="0">
                        <a:effectLst/>
                        <a:latin typeface="Arial" panose="020B0604020202020204" pitchFamily="34" charset="0"/>
                        <a:ea typeface="Calibri"/>
                        <a:cs typeface="Arial" panose="020B0604020202020204" pitchFamily="34" charset="0"/>
                      </a:endParaRPr>
                    </a:p>
                  </a:txBody>
                  <a:tcPr marL="36512" marR="36512" marT="0" marB="0"/>
                </a:tc>
              </a:tr>
              <a:tr h="111969">
                <a:tc>
                  <a:txBody>
                    <a:bodyPr/>
                    <a:lstStyle/>
                    <a:p>
                      <a:pPr algn="ctr" rtl="1">
                        <a:lnSpc>
                          <a:spcPct val="115000"/>
                        </a:lnSpc>
                        <a:spcAft>
                          <a:spcPts val="0"/>
                        </a:spcAft>
                      </a:pPr>
                      <a:r>
                        <a:rPr lang="ar-SA" sz="1200" dirty="0">
                          <a:solidFill>
                            <a:srgbClr val="C00000"/>
                          </a:solidFill>
                          <a:effectLst/>
                          <a:latin typeface="Arial" panose="020B0604020202020204" pitchFamily="34" charset="0"/>
                          <a:cs typeface="Arial" panose="020B0604020202020204" pitchFamily="34" charset="0"/>
                        </a:rPr>
                        <a:t>المادة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الثالثة</a:t>
                      </a:r>
                      <a:r>
                        <a:rPr lang="en-US" sz="1200" dirty="0">
                          <a:solidFill>
                            <a:srgbClr val="C00000"/>
                          </a:solidFill>
                          <a:effectLst/>
                          <a:latin typeface="Arial" panose="020B0604020202020204" pitchFamily="34" charset="0"/>
                          <a:cs typeface="Arial" panose="020B0604020202020204" pitchFamily="34" charset="0"/>
                        </a:rPr>
                        <a:t> </a:t>
                      </a:r>
                      <a:r>
                        <a:rPr lang="ar-SA" sz="1200" dirty="0" err="1">
                          <a:solidFill>
                            <a:srgbClr val="C00000"/>
                          </a:solidFill>
                          <a:effectLst/>
                          <a:latin typeface="Arial" panose="020B0604020202020204" pitchFamily="34" charset="0"/>
                          <a:cs typeface="Arial" panose="020B0604020202020204" pitchFamily="34" charset="0"/>
                        </a:rPr>
                        <a:t>الستون</a:t>
                      </a:r>
                      <a:endParaRPr lang="en-US" sz="2800" dirty="0">
                        <a:solidFill>
                          <a:srgbClr val="C00000"/>
                        </a:solidFill>
                        <a:effectLst/>
                        <a:latin typeface="Arial" panose="020B0604020202020204" pitchFamily="34" charset="0"/>
                        <a:ea typeface="Calibri"/>
                        <a:cs typeface="Arial" panose="020B0604020202020204" pitchFamily="34" charset="0"/>
                      </a:endParaRPr>
                    </a:p>
                  </a:txBody>
                  <a:tcPr marL="36512" marR="36512" marT="0" marB="0"/>
                </a:tc>
              </a:tr>
              <a:tr h="694863">
                <a:tc>
                  <a:txBody>
                    <a:bodyPr/>
                    <a:lstStyle/>
                    <a:p>
                      <a:pPr algn="r" rtl="1">
                        <a:lnSpc>
                          <a:spcPct val="115000"/>
                        </a:lnSpc>
                        <a:spcAft>
                          <a:spcPts val="0"/>
                        </a:spcAft>
                      </a:pPr>
                      <a:r>
                        <a:rPr lang="ar-SA" sz="1100" dirty="0">
                          <a:effectLst/>
                          <a:latin typeface="Arial" panose="020B0604020202020204" pitchFamily="34" charset="0"/>
                          <a:cs typeface="Arial" panose="020B0604020202020204" pitchFamily="34" charset="0"/>
                        </a:rPr>
                        <a:t>يضع</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مجلس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الجامعة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القواعد</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المنظمة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لتقويم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برامج</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الدراسات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العليا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بناء</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اقتراح</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مجلس</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عمادة الدراسات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العليا</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ترفع</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نتائج</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التقويم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لمجلس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الجامعة</a:t>
                      </a:r>
                      <a:endParaRPr lang="en-US" sz="2400" dirty="0">
                        <a:effectLst/>
                        <a:latin typeface="Arial" panose="020B0604020202020204" pitchFamily="34" charset="0"/>
                        <a:cs typeface="Arial" panose="020B0604020202020204" pitchFamily="34" charset="0"/>
                      </a:endParaRPr>
                    </a:p>
                    <a:p>
                      <a:pPr rtl="1">
                        <a:lnSpc>
                          <a:spcPct val="115000"/>
                        </a:lnSpc>
                      </a:pPr>
                      <a:r>
                        <a:rPr lang="en-US" sz="2400" dirty="0">
                          <a:effectLst/>
                          <a:latin typeface="Arial" panose="020B0604020202020204" pitchFamily="34" charset="0"/>
                          <a:cs typeface="Arial" panose="020B0604020202020204" pitchFamily="34" charset="0"/>
                        </a:rPr>
                        <a:t>  </a:t>
                      </a:r>
                    </a:p>
                  </a:txBody>
                  <a:tcPr marL="36512" marR="36512" marT="0" marB="0"/>
                </a:tc>
              </a:tr>
              <a:tr h="111969">
                <a:tc>
                  <a:txBody>
                    <a:bodyPr/>
                    <a:lstStyle/>
                    <a:p>
                      <a:pPr algn="ctr" rtl="1">
                        <a:lnSpc>
                          <a:spcPct val="115000"/>
                        </a:lnSpc>
                        <a:spcAft>
                          <a:spcPts val="0"/>
                        </a:spcAft>
                      </a:pPr>
                      <a:r>
                        <a:rPr lang="ar-SA" sz="1200" dirty="0">
                          <a:solidFill>
                            <a:srgbClr val="C00000"/>
                          </a:solidFill>
                          <a:effectLst/>
                          <a:latin typeface="Arial" panose="020B0604020202020204" pitchFamily="34" charset="0"/>
                          <a:cs typeface="Arial" panose="020B0604020202020204" pitchFamily="34" charset="0"/>
                        </a:rPr>
                        <a:t>المادة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الرابعة</a:t>
                      </a:r>
                      <a:r>
                        <a:rPr lang="en-US" sz="1200" dirty="0">
                          <a:solidFill>
                            <a:srgbClr val="C00000"/>
                          </a:solidFill>
                          <a:effectLst/>
                          <a:latin typeface="Arial" panose="020B0604020202020204" pitchFamily="34" charset="0"/>
                          <a:cs typeface="Arial" panose="020B0604020202020204" pitchFamily="34" charset="0"/>
                        </a:rPr>
                        <a:t> </a:t>
                      </a:r>
                      <a:r>
                        <a:rPr lang="ar-SA" sz="1200" dirty="0" err="1">
                          <a:solidFill>
                            <a:srgbClr val="C00000"/>
                          </a:solidFill>
                          <a:effectLst/>
                          <a:latin typeface="Arial" panose="020B0604020202020204" pitchFamily="34" charset="0"/>
                          <a:cs typeface="Arial" panose="020B0604020202020204" pitchFamily="34" charset="0"/>
                        </a:rPr>
                        <a:t>والستون</a:t>
                      </a:r>
                      <a:endParaRPr lang="en-US" sz="2800" dirty="0">
                        <a:solidFill>
                          <a:srgbClr val="C00000"/>
                        </a:solidFill>
                        <a:effectLst/>
                        <a:latin typeface="Arial" panose="020B0604020202020204" pitchFamily="34" charset="0"/>
                        <a:ea typeface="Calibri"/>
                        <a:cs typeface="Arial" panose="020B0604020202020204" pitchFamily="34" charset="0"/>
                      </a:endParaRPr>
                    </a:p>
                  </a:txBody>
                  <a:tcPr marL="36512" marR="36512" marT="0" marB="0"/>
                </a:tc>
              </a:tr>
              <a:tr h="410554">
                <a:tc>
                  <a:txBody>
                    <a:bodyPr/>
                    <a:lstStyle/>
                    <a:p>
                      <a:pPr algn="r" rtl="1">
                        <a:lnSpc>
                          <a:spcPct val="115000"/>
                        </a:lnSpc>
                        <a:spcAft>
                          <a:spcPts val="0"/>
                        </a:spcAft>
                      </a:pPr>
                      <a:r>
                        <a:rPr lang="ar-SA" sz="1100" dirty="0">
                          <a:effectLst/>
                          <a:latin typeface="Arial" panose="020B0604020202020204" pitchFamily="34" charset="0"/>
                          <a:cs typeface="Arial" panose="020B0604020202020204" pitchFamily="34" charset="0"/>
                        </a:rPr>
                        <a:t>يقدم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رئيس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القسم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إلى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كل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عميد</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الكلية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المعنية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وعميد</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الدراسات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العليا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نهاية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كل</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عام دراسي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تقريرا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سير</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الدراسات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العليا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فيه</a:t>
                      </a:r>
                      <a:endParaRPr lang="en-US" sz="2400" dirty="0">
                        <a:effectLst/>
                        <a:latin typeface="Arial" panose="020B0604020202020204" pitchFamily="34" charset="0"/>
                        <a:cs typeface="Arial" panose="020B0604020202020204" pitchFamily="34" charset="0"/>
                      </a:endParaRPr>
                    </a:p>
                    <a:p>
                      <a:pPr rtl="1">
                        <a:lnSpc>
                          <a:spcPct val="115000"/>
                        </a:lnSpc>
                      </a:pPr>
                      <a:r>
                        <a:rPr lang="en-US" sz="2400" dirty="0">
                          <a:effectLst/>
                          <a:latin typeface="Arial" panose="020B0604020202020204" pitchFamily="34" charset="0"/>
                          <a:cs typeface="Arial" panose="020B0604020202020204" pitchFamily="34" charset="0"/>
                        </a:rPr>
                        <a:t>  </a:t>
                      </a:r>
                    </a:p>
                  </a:txBody>
                  <a:tcPr marL="36512" marR="36512" marT="0" marB="0"/>
                </a:tc>
              </a:tr>
              <a:tr h="111969">
                <a:tc>
                  <a:txBody>
                    <a:bodyPr/>
                    <a:lstStyle/>
                    <a:p>
                      <a:pPr algn="ctr" rtl="1">
                        <a:lnSpc>
                          <a:spcPct val="115000"/>
                        </a:lnSpc>
                        <a:spcAft>
                          <a:spcPts val="0"/>
                        </a:spcAft>
                      </a:pPr>
                      <a:r>
                        <a:rPr lang="ar-SA" sz="1200" dirty="0">
                          <a:solidFill>
                            <a:srgbClr val="C00000"/>
                          </a:solidFill>
                          <a:effectLst/>
                          <a:latin typeface="Arial" panose="020B0604020202020204" pitchFamily="34" charset="0"/>
                          <a:cs typeface="Arial" panose="020B0604020202020204" pitchFamily="34" charset="0"/>
                        </a:rPr>
                        <a:t>المادة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الخامسة</a:t>
                      </a:r>
                      <a:r>
                        <a:rPr lang="en-US" sz="1200" dirty="0">
                          <a:solidFill>
                            <a:srgbClr val="C00000"/>
                          </a:solidFill>
                          <a:effectLst/>
                          <a:latin typeface="Arial" panose="020B0604020202020204" pitchFamily="34" charset="0"/>
                          <a:cs typeface="Arial" panose="020B0604020202020204" pitchFamily="34" charset="0"/>
                        </a:rPr>
                        <a:t> </a:t>
                      </a:r>
                      <a:r>
                        <a:rPr lang="ar-SA" sz="1200" dirty="0" err="1">
                          <a:solidFill>
                            <a:srgbClr val="C00000"/>
                          </a:solidFill>
                          <a:effectLst/>
                          <a:latin typeface="Arial" panose="020B0604020202020204" pitchFamily="34" charset="0"/>
                          <a:cs typeface="Arial" panose="020B0604020202020204" pitchFamily="34" charset="0"/>
                        </a:rPr>
                        <a:t>والستون</a:t>
                      </a:r>
                      <a:endParaRPr lang="en-US" sz="2800" dirty="0">
                        <a:solidFill>
                          <a:srgbClr val="C00000"/>
                        </a:solidFill>
                        <a:effectLst/>
                        <a:latin typeface="Arial" panose="020B0604020202020204" pitchFamily="34" charset="0"/>
                        <a:ea typeface="Calibri"/>
                        <a:cs typeface="Arial" panose="020B0604020202020204" pitchFamily="34" charset="0"/>
                      </a:endParaRPr>
                    </a:p>
                  </a:txBody>
                  <a:tcPr marL="36512" marR="36512" marT="0" marB="0"/>
                </a:tc>
              </a:tr>
              <a:tr h="522524">
                <a:tc>
                  <a:txBody>
                    <a:bodyPr/>
                    <a:lstStyle/>
                    <a:p>
                      <a:pPr algn="r" rtl="1">
                        <a:lnSpc>
                          <a:spcPct val="115000"/>
                        </a:lnSpc>
                        <a:spcAft>
                          <a:spcPts val="0"/>
                        </a:spcAft>
                      </a:pPr>
                      <a:r>
                        <a:rPr lang="ar-SA" sz="1100" dirty="0">
                          <a:effectLst/>
                          <a:latin typeface="Arial" panose="020B0604020202020204" pitchFamily="34" charset="0"/>
                          <a:cs typeface="Arial" panose="020B0604020202020204" pitchFamily="34" charset="0"/>
                        </a:rPr>
                        <a:t>مالم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يرد</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فيه</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نص</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خاص</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هذه</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اللائحة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يطبق</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بشأنه</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نظام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مجلس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التعليم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العالي</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والجامعات ولوائحه</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التنفيذية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والأنظمة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واللوائح</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والقرارات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المعمول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بها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المملكة</a:t>
                      </a:r>
                      <a:endParaRPr lang="en-US" sz="2400" dirty="0">
                        <a:effectLst/>
                        <a:latin typeface="Arial" panose="020B0604020202020204" pitchFamily="34" charset="0"/>
                        <a:cs typeface="Arial" panose="020B0604020202020204" pitchFamily="34" charset="0"/>
                      </a:endParaRPr>
                    </a:p>
                    <a:p>
                      <a:pPr rtl="1">
                        <a:lnSpc>
                          <a:spcPct val="115000"/>
                        </a:lnSpc>
                      </a:pPr>
                      <a:r>
                        <a:rPr lang="en-US" sz="2400" dirty="0">
                          <a:effectLst/>
                          <a:latin typeface="Arial" panose="020B0604020202020204" pitchFamily="34" charset="0"/>
                          <a:cs typeface="Arial" panose="020B0604020202020204" pitchFamily="34" charset="0"/>
                        </a:rPr>
                        <a:t>  </a:t>
                      </a:r>
                    </a:p>
                  </a:txBody>
                  <a:tcPr marL="36512" marR="36512" marT="0" marB="0"/>
                </a:tc>
              </a:tr>
              <a:tr h="111969">
                <a:tc>
                  <a:txBody>
                    <a:bodyPr/>
                    <a:lstStyle/>
                    <a:p>
                      <a:pPr algn="ctr" rtl="1">
                        <a:lnSpc>
                          <a:spcPct val="115000"/>
                        </a:lnSpc>
                        <a:spcAft>
                          <a:spcPts val="0"/>
                        </a:spcAft>
                      </a:pPr>
                      <a:r>
                        <a:rPr lang="ar-SA" sz="1200" dirty="0">
                          <a:solidFill>
                            <a:srgbClr val="C00000"/>
                          </a:solidFill>
                          <a:effectLst/>
                          <a:latin typeface="Arial" panose="020B0604020202020204" pitchFamily="34" charset="0"/>
                          <a:cs typeface="Arial" panose="020B0604020202020204" pitchFamily="34" charset="0"/>
                        </a:rPr>
                        <a:t>المادة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السادسة</a:t>
                      </a:r>
                      <a:r>
                        <a:rPr lang="en-US" sz="1200" dirty="0">
                          <a:solidFill>
                            <a:srgbClr val="C00000"/>
                          </a:solidFill>
                          <a:effectLst/>
                          <a:latin typeface="Arial" panose="020B0604020202020204" pitchFamily="34" charset="0"/>
                          <a:cs typeface="Arial" panose="020B0604020202020204" pitchFamily="34" charset="0"/>
                        </a:rPr>
                        <a:t> </a:t>
                      </a:r>
                      <a:r>
                        <a:rPr lang="ar-SA" sz="1200" dirty="0" err="1">
                          <a:solidFill>
                            <a:srgbClr val="C00000"/>
                          </a:solidFill>
                          <a:effectLst/>
                          <a:latin typeface="Arial" panose="020B0604020202020204" pitchFamily="34" charset="0"/>
                          <a:cs typeface="Arial" panose="020B0604020202020204" pitchFamily="34" charset="0"/>
                        </a:rPr>
                        <a:t>والستون</a:t>
                      </a:r>
                      <a:endParaRPr lang="en-US" sz="2800" dirty="0">
                        <a:solidFill>
                          <a:srgbClr val="C00000"/>
                        </a:solidFill>
                        <a:effectLst/>
                        <a:latin typeface="Arial" panose="020B0604020202020204" pitchFamily="34" charset="0"/>
                        <a:ea typeface="Calibri"/>
                        <a:cs typeface="Arial" panose="020B0604020202020204" pitchFamily="34" charset="0"/>
                      </a:endParaRPr>
                    </a:p>
                  </a:txBody>
                  <a:tcPr marL="36512" marR="36512" marT="0" marB="0"/>
                </a:tc>
              </a:tr>
              <a:tr h="634493">
                <a:tc>
                  <a:txBody>
                    <a:bodyPr/>
                    <a:lstStyle/>
                    <a:p>
                      <a:pPr algn="r" rtl="1">
                        <a:lnSpc>
                          <a:spcPct val="115000"/>
                        </a:lnSpc>
                        <a:spcAft>
                          <a:spcPts val="0"/>
                        </a:spcAft>
                      </a:pPr>
                      <a:r>
                        <a:rPr lang="ar-SA" sz="1100" dirty="0">
                          <a:effectLst/>
                          <a:latin typeface="Arial" panose="020B0604020202020204" pitchFamily="34" charset="0"/>
                          <a:cs typeface="Arial" panose="020B0604020202020204" pitchFamily="34" charset="0"/>
                        </a:rPr>
                        <a:t>تلغي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هذه</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اللائحة</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ما سبقها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لوائح</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الدراسات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العليا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الجامعات</a:t>
                      </a:r>
                      <a:r>
                        <a:rPr lang="en-US" sz="1100" dirty="0">
                          <a:effectLst/>
                          <a:latin typeface="Arial" panose="020B0604020202020204" pitchFamily="34" charset="0"/>
                          <a:cs typeface="Arial" panose="020B0604020202020204" pitchFamily="34" charset="0"/>
                        </a:rPr>
                        <a:t> , </a:t>
                      </a:r>
                      <a:r>
                        <a:rPr lang="ar-SA" sz="1100" dirty="0">
                          <a:effectLst/>
                          <a:latin typeface="Arial" panose="020B0604020202020204" pitchFamily="34" charset="0"/>
                          <a:cs typeface="Arial" panose="020B0604020202020204" pitchFamily="34" charset="0"/>
                        </a:rPr>
                        <a:t>ويسري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العمل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بها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اعتبارا</a:t>
                      </a:r>
                      <a:r>
                        <a:rPr lang="en-US" sz="1100" dirty="0">
                          <a:effectLst/>
                          <a:latin typeface="Arial" panose="020B0604020202020204" pitchFamily="34" charset="0"/>
                          <a:cs typeface="Arial" panose="020B0604020202020204" pitchFamily="34" charset="0"/>
                        </a:rPr>
                        <a:t> </a:t>
                      </a:r>
                      <a:r>
                        <a:rPr lang="ar-SA" sz="1100" dirty="0" err="1">
                          <a:effectLst/>
                          <a:latin typeface="Arial" panose="020B0604020202020204" pitchFamily="34" charset="0"/>
                          <a:cs typeface="Arial" panose="020B0604020202020204" pitchFamily="34" charset="0"/>
                        </a:rPr>
                        <a:t>منأول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سنة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دراسية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تالية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لتاريخ</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إقرارها</a:t>
                      </a:r>
                      <a:endParaRPr lang="en-US" sz="24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ولمجلس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الجامعة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معالجة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حالات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الطلاب</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الملتحقين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ظل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اللوائح</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السابقة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لنفاذ</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هذه</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اللائحة</a:t>
                      </a:r>
                      <a:endParaRPr lang="en-US" sz="2400" dirty="0">
                        <a:effectLst/>
                        <a:latin typeface="Arial" panose="020B0604020202020204" pitchFamily="34" charset="0"/>
                        <a:cs typeface="Arial" panose="020B0604020202020204" pitchFamily="34" charset="0"/>
                      </a:endParaRPr>
                    </a:p>
                    <a:p>
                      <a:pPr rtl="1">
                        <a:lnSpc>
                          <a:spcPct val="115000"/>
                        </a:lnSpc>
                      </a:pPr>
                      <a:r>
                        <a:rPr lang="en-US" sz="2400" dirty="0">
                          <a:effectLst/>
                          <a:latin typeface="Arial" panose="020B0604020202020204" pitchFamily="34" charset="0"/>
                          <a:cs typeface="Arial" panose="020B0604020202020204" pitchFamily="34" charset="0"/>
                        </a:rPr>
                        <a:t>  </a:t>
                      </a:r>
                    </a:p>
                  </a:txBody>
                  <a:tcPr marL="36512" marR="36512" marT="0" marB="0"/>
                </a:tc>
              </a:tr>
              <a:tr h="111969">
                <a:tc>
                  <a:txBody>
                    <a:bodyPr/>
                    <a:lstStyle/>
                    <a:p>
                      <a:pPr algn="ctr" rtl="1">
                        <a:lnSpc>
                          <a:spcPct val="115000"/>
                        </a:lnSpc>
                        <a:spcAft>
                          <a:spcPts val="0"/>
                        </a:spcAft>
                      </a:pPr>
                      <a:r>
                        <a:rPr lang="ar-SA" sz="1200" dirty="0">
                          <a:solidFill>
                            <a:srgbClr val="C00000"/>
                          </a:solidFill>
                          <a:effectLst/>
                          <a:latin typeface="Arial" panose="020B0604020202020204" pitchFamily="34" charset="0"/>
                          <a:cs typeface="Arial" panose="020B0604020202020204" pitchFamily="34" charset="0"/>
                        </a:rPr>
                        <a:t>المادة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السابعة</a:t>
                      </a:r>
                      <a:r>
                        <a:rPr lang="en-US" sz="1200" dirty="0">
                          <a:solidFill>
                            <a:srgbClr val="C00000"/>
                          </a:solidFill>
                          <a:effectLst/>
                          <a:latin typeface="Arial" panose="020B0604020202020204" pitchFamily="34" charset="0"/>
                          <a:cs typeface="Arial" panose="020B0604020202020204" pitchFamily="34" charset="0"/>
                        </a:rPr>
                        <a:t> </a:t>
                      </a:r>
                      <a:r>
                        <a:rPr lang="ar-SA" sz="1200" dirty="0" err="1">
                          <a:solidFill>
                            <a:srgbClr val="C00000"/>
                          </a:solidFill>
                          <a:effectLst/>
                          <a:latin typeface="Arial" panose="020B0604020202020204" pitchFamily="34" charset="0"/>
                          <a:cs typeface="Arial" panose="020B0604020202020204" pitchFamily="34" charset="0"/>
                        </a:rPr>
                        <a:t>والستون</a:t>
                      </a:r>
                      <a:endParaRPr lang="en-US" sz="2800" dirty="0">
                        <a:solidFill>
                          <a:srgbClr val="C00000"/>
                        </a:solidFill>
                        <a:effectLst/>
                        <a:latin typeface="Arial" panose="020B0604020202020204" pitchFamily="34" charset="0"/>
                        <a:ea typeface="Calibri"/>
                        <a:cs typeface="Arial" panose="020B0604020202020204" pitchFamily="34" charset="0"/>
                      </a:endParaRPr>
                    </a:p>
                  </a:txBody>
                  <a:tcPr marL="36512" marR="36512" marT="0" marB="0"/>
                </a:tc>
              </a:tr>
              <a:tr h="454465">
                <a:tc>
                  <a:txBody>
                    <a:bodyPr/>
                    <a:lstStyle/>
                    <a:p>
                      <a:pPr algn="r" rtl="1">
                        <a:lnSpc>
                          <a:spcPct val="115000"/>
                        </a:lnSpc>
                        <a:spcAft>
                          <a:spcPts val="0"/>
                        </a:spcAft>
                      </a:pPr>
                      <a:r>
                        <a:rPr lang="ar-SA" sz="1100" dirty="0">
                          <a:effectLst/>
                          <a:latin typeface="Arial" panose="020B0604020202020204" pitchFamily="34" charset="0"/>
                          <a:cs typeface="Arial" panose="020B0604020202020204" pitchFamily="34" charset="0"/>
                        </a:rPr>
                        <a:t>لمجالس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الجامعات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وضع</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القواعد</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والإجراءات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التنظيمية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والتنفيذية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لسير</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الدراسات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العليا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بها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بما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لا يتعارض</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مع</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أحكام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هذه</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اللائحة</a:t>
                      </a:r>
                      <a:endParaRPr lang="en-US" sz="2400" dirty="0">
                        <a:effectLst/>
                        <a:latin typeface="Arial" panose="020B0604020202020204" pitchFamily="34" charset="0"/>
                        <a:cs typeface="Arial" panose="020B0604020202020204" pitchFamily="34" charset="0"/>
                      </a:endParaRPr>
                    </a:p>
                    <a:p>
                      <a:pPr rtl="1">
                        <a:lnSpc>
                          <a:spcPct val="115000"/>
                        </a:lnSpc>
                      </a:pPr>
                      <a:r>
                        <a:rPr lang="en-US" sz="2400" dirty="0">
                          <a:effectLst/>
                          <a:latin typeface="Arial" panose="020B0604020202020204" pitchFamily="34" charset="0"/>
                          <a:cs typeface="Arial" panose="020B0604020202020204" pitchFamily="34" charset="0"/>
                        </a:rPr>
                        <a:t>  </a:t>
                      </a:r>
                    </a:p>
                  </a:txBody>
                  <a:tcPr marL="36512" marR="36512" marT="0" marB="0"/>
                </a:tc>
              </a:tr>
              <a:tr h="236909">
                <a:tc>
                  <a:txBody>
                    <a:bodyPr/>
                    <a:lstStyle/>
                    <a:p>
                      <a:pPr algn="ctr" rtl="1">
                        <a:lnSpc>
                          <a:spcPct val="115000"/>
                        </a:lnSpc>
                        <a:spcAft>
                          <a:spcPts val="0"/>
                        </a:spcAft>
                      </a:pPr>
                      <a:r>
                        <a:rPr lang="ar-SA" sz="1200" dirty="0">
                          <a:solidFill>
                            <a:srgbClr val="C00000"/>
                          </a:solidFill>
                          <a:effectLst/>
                          <a:latin typeface="Arial" panose="020B0604020202020204" pitchFamily="34" charset="0"/>
                          <a:cs typeface="Arial" panose="020B0604020202020204" pitchFamily="34" charset="0"/>
                        </a:rPr>
                        <a:t>المادة</a:t>
                      </a:r>
                      <a:r>
                        <a:rPr lang="en-US" sz="1200" dirty="0">
                          <a:solidFill>
                            <a:srgbClr val="C00000"/>
                          </a:solidFill>
                          <a:effectLst/>
                          <a:latin typeface="Arial" panose="020B0604020202020204" pitchFamily="34" charset="0"/>
                          <a:cs typeface="Arial" panose="020B0604020202020204" pitchFamily="34" charset="0"/>
                        </a:rPr>
                        <a:t> </a:t>
                      </a:r>
                      <a:r>
                        <a:rPr lang="ar-SA" sz="1200" dirty="0">
                          <a:solidFill>
                            <a:srgbClr val="C00000"/>
                          </a:solidFill>
                          <a:effectLst/>
                          <a:latin typeface="Arial" panose="020B0604020202020204" pitchFamily="34" charset="0"/>
                          <a:cs typeface="Arial" panose="020B0604020202020204" pitchFamily="34" charset="0"/>
                        </a:rPr>
                        <a:t>الثامنة</a:t>
                      </a:r>
                      <a:r>
                        <a:rPr lang="en-US" sz="1200" dirty="0">
                          <a:solidFill>
                            <a:srgbClr val="C00000"/>
                          </a:solidFill>
                          <a:effectLst/>
                          <a:latin typeface="Arial" panose="020B0604020202020204" pitchFamily="34" charset="0"/>
                          <a:cs typeface="Arial" panose="020B0604020202020204" pitchFamily="34" charset="0"/>
                        </a:rPr>
                        <a:t> </a:t>
                      </a:r>
                      <a:r>
                        <a:rPr lang="ar-SA" sz="1200" dirty="0" err="1">
                          <a:solidFill>
                            <a:srgbClr val="C00000"/>
                          </a:solidFill>
                          <a:effectLst/>
                          <a:latin typeface="Arial" panose="020B0604020202020204" pitchFamily="34" charset="0"/>
                          <a:cs typeface="Arial" panose="020B0604020202020204" pitchFamily="34" charset="0"/>
                        </a:rPr>
                        <a:t>والستون</a:t>
                      </a:r>
                      <a:endParaRPr lang="en-US" sz="2800" dirty="0">
                        <a:solidFill>
                          <a:srgbClr val="C00000"/>
                        </a:solidFill>
                        <a:effectLst/>
                        <a:latin typeface="Arial" panose="020B0604020202020204" pitchFamily="34" charset="0"/>
                        <a:ea typeface="Calibri"/>
                        <a:cs typeface="Arial" panose="020B0604020202020204" pitchFamily="34" charset="0"/>
                      </a:endParaRPr>
                    </a:p>
                  </a:txBody>
                  <a:tcPr marL="36512" marR="36512" marT="0" marB="0"/>
                </a:tc>
              </a:tr>
              <a:tr h="111969">
                <a:tc>
                  <a:txBody>
                    <a:bodyPr/>
                    <a:lstStyle/>
                    <a:p>
                      <a:pPr algn="r" rtl="1">
                        <a:lnSpc>
                          <a:spcPct val="115000"/>
                        </a:lnSpc>
                        <a:spcAft>
                          <a:spcPts val="0"/>
                        </a:spcAft>
                      </a:pPr>
                      <a:r>
                        <a:rPr lang="ar-SA" sz="1100" dirty="0">
                          <a:effectLst/>
                          <a:latin typeface="Arial" panose="020B0604020202020204" pitchFamily="34" charset="0"/>
                          <a:cs typeface="Arial" panose="020B0604020202020204" pitchFamily="34" charset="0"/>
                        </a:rPr>
                        <a:t>لمجلس</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التعليم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العالي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حق</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تفسير</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هذه</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اللائحة</a:t>
                      </a:r>
                      <a:endParaRPr lang="en-US" sz="2400" dirty="0">
                        <a:effectLst/>
                        <a:latin typeface="Arial" panose="020B0604020202020204" pitchFamily="34" charset="0"/>
                        <a:ea typeface="Calibri"/>
                        <a:cs typeface="Arial" panose="020B0604020202020204" pitchFamily="34" charset="0"/>
                      </a:endParaRPr>
                    </a:p>
                  </a:txBody>
                  <a:tcPr marL="36512" marR="36512" marT="0" marB="0"/>
                </a:tc>
              </a:tr>
            </a:tbl>
          </a:graphicData>
        </a:graphic>
      </p:graphicFrame>
      <p:sp>
        <p:nvSpPr>
          <p:cNvPr id="5" name="مربع نص 4"/>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36310586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15616" y="764704"/>
            <a:ext cx="7024744" cy="720080"/>
          </a:xfrm>
        </p:spPr>
        <p:txBody>
          <a:bodyPr>
            <a:normAutofit/>
          </a:bodyPr>
          <a:lstStyle/>
          <a:p>
            <a:pPr algn="r"/>
            <a:r>
              <a:rPr lang="ar-SA" sz="3200" dirty="0" smtClean="0">
                <a:solidFill>
                  <a:srgbClr val="C00000"/>
                </a:solidFill>
              </a:rPr>
              <a:t>العقبات التي تواجه المعيد :</a:t>
            </a:r>
            <a:endParaRPr lang="ar-SA" sz="3200" dirty="0">
              <a:solidFill>
                <a:srgbClr val="C00000"/>
              </a:solidFill>
            </a:endParaRPr>
          </a:p>
        </p:txBody>
      </p:sp>
      <p:sp>
        <p:nvSpPr>
          <p:cNvPr id="3" name="عنصر نائب للمحتوى 2"/>
          <p:cNvSpPr>
            <a:spLocks noGrp="1"/>
          </p:cNvSpPr>
          <p:nvPr>
            <p:ph idx="1"/>
          </p:nvPr>
        </p:nvSpPr>
        <p:spPr>
          <a:xfrm>
            <a:off x="1403648" y="1556792"/>
            <a:ext cx="6777317" cy="1872207"/>
          </a:xfrm>
        </p:spPr>
        <p:txBody>
          <a:bodyPr>
            <a:normAutofit fontScale="92500" lnSpcReduction="20000"/>
          </a:bodyPr>
          <a:lstStyle/>
          <a:p>
            <a:r>
              <a:rPr lang="ar-SA" sz="1600" b="1" dirty="0">
                <a:solidFill>
                  <a:srgbClr val="143490"/>
                </a:solidFill>
                <a:latin typeface="Arial" panose="020B0604020202020204" pitchFamily="34" charset="0"/>
                <a:cs typeface="Arial" panose="020B0604020202020204" pitchFamily="34" charset="0"/>
              </a:rPr>
              <a:t>هموم الطالب لا تنتهي عند حد، وتطلعاته إلى غد أفضل أمله الوحيد في مواصلة كفاحه لتحقيق غاياته؛ لذلك لا تستغرب حين تركز المناهج التربوية الأكثر تقدماً على الطالب، وتعتبره محور العملية التربوية، بل وتسخّر له كافة الإمكانات البشرية والمادية؛ لتوجد منه فرداً صالحاً يحقق غاية الأمة، وتجند كافة جهودها لتذليل كافة المعوقات والعقبات التي تقف في وجه الطالب؛ فالتعلم حق مشروع تضمنه كافة القوانين والأنظمة التي تحترم الكيان البشري؛ الأمر الذي يحتم عليها واجب التعليم لكافة أفراد المجتمع بمختلف المستويات</a:t>
            </a:r>
            <a:r>
              <a:rPr lang="en-US" sz="1600" b="1" dirty="0">
                <a:solidFill>
                  <a:srgbClr val="143490"/>
                </a:solidFill>
                <a:latin typeface="Arial" panose="020B0604020202020204" pitchFamily="34" charset="0"/>
                <a:cs typeface="Arial" panose="020B0604020202020204" pitchFamily="34" charset="0"/>
              </a:rPr>
              <a:t>. </a:t>
            </a:r>
            <a:br>
              <a:rPr lang="en-US" sz="1600" b="1" dirty="0">
                <a:solidFill>
                  <a:srgbClr val="143490"/>
                </a:solidFill>
                <a:latin typeface="Arial" panose="020B0604020202020204" pitchFamily="34" charset="0"/>
                <a:cs typeface="Arial" panose="020B0604020202020204" pitchFamily="34" charset="0"/>
              </a:rPr>
            </a:br>
            <a:r>
              <a:rPr lang="ar-SA" sz="1600" b="1" dirty="0">
                <a:solidFill>
                  <a:srgbClr val="143490"/>
                </a:solidFill>
                <a:latin typeface="Arial" panose="020B0604020202020204" pitchFamily="34" charset="0"/>
                <a:cs typeface="Arial" panose="020B0604020202020204" pitchFamily="34" charset="0"/>
              </a:rPr>
              <a:t>وسوف نورد بعض العقبات التي يواجهها طلبة الدراسات العليا الذين اضطرتهم الظروف إلى الهجرة الأكاديمية من بلادهم بحثاً عن </a:t>
            </a:r>
            <a:r>
              <a:rPr lang="ar-SA" sz="1600" b="1" dirty="0" smtClean="0">
                <a:solidFill>
                  <a:srgbClr val="143490"/>
                </a:solidFill>
                <a:latin typeface="Arial" panose="020B0604020202020204" pitchFamily="34" charset="0"/>
                <a:cs typeface="Arial" panose="020B0604020202020204" pitchFamily="34" charset="0"/>
              </a:rPr>
              <a:t>الدكتوراه .</a:t>
            </a:r>
            <a:r>
              <a:rPr lang="en-US" sz="1600" b="1" dirty="0">
                <a:solidFill>
                  <a:srgbClr val="143490"/>
                </a:solidFill>
                <a:latin typeface="Arial" panose="020B0604020202020204" pitchFamily="34" charset="0"/>
                <a:cs typeface="Arial" panose="020B0604020202020204" pitchFamily="34" charset="0"/>
              </a:rPr>
              <a:t/>
            </a:r>
            <a:br>
              <a:rPr lang="en-US" sz="1600" b="1" dirty="0">
                <a:solidFill>
                  <a:srgbClr val="143490"/>
                </a:solidFill>
                <a:latin typeface="Arial" panose="020B0604020202020204" pitchFamily="34" charset="0"/>
                <a:cs typeface="Arial" panose="020B0604020202020204" pitchFamily="34" charset="0"/>
              </a:rPr>
            </a:br>
            <a:endParaRPr lang="ar-SA" sz="1600" dirty="0">
              <a:solidFill>
                <a:srgbClr val="143490"/>
              </a:solidFill>
              <a:latin typeface="Arial" panose="020B0604020202020204" pitchFamily="34" charset="0"/>
              <a:cs typeface="Arial" panose="020B0604020202020204" pitchFamily="34" charset="0"/>
            </a:endParaRPr>
          </a:p>
        </p:txBody>
      </p:sp>
      <p:sp>
        <p:nvSpPr>
          <p:cNvPr id="4" name="مربع نص 3"/>
          <p:cNvSpPr txBox="1"/>
          <p:nvPr/>
        </p:nvSpPr>
        <p:spPr>
          <a:xfrm>
            <a:off x="1475656" y="3212976"/>
            <a:ext cx="6336704" cy="3108543"/>
          </a:xfrm>
          <a:prstGeom prst="rect">
            <a:avLst/>
          </a:prstGeom>
          <a:noFill/>
        </p:spPr>
        <p:txBody>
          <a:bodyPr wrap="square" rtlCol="1">
            <a:spAutoFit/>
          </a:bodyPr>
          <a:lstStyle/>
          <a:p>
            <a:r>
              <a:rPr lang="ar-SA" sz="1400" b="1" dirty="0" smtClean="0">
                <a:latin typeface="Arial" panose="020B0604020202020204" pitchFamily="34" charset="0"/>
                <a:cs typeface="Arial" panose="020B0604020202020204" pitchFamily="34" charset="0"/>
              </a:rPr>
              <a:t>1/ أن </a:t>
            </a:r>
            <a:r>
              <a:rPr lang="ar-SA" sz="1400" b="1" dirty="0">
                <a:latin typeface="Arial" panose="020B0604020202020204" pitchFamily="34" charset="0"/>
                <a:cs typeface="Arial" panose="020B0604020202020204" pitchFamily="34" charset="0"/>
              </a:rPr>
              <a:t>من أهم المعوقات التي تحول دون إكمال الدراسات العليا في المملكة اشتراط موافقة جهة العمل لمواصلة الموظف لتعليمه رغم انطباق كافة الشروط اللازمة عليه، إلا أن تعنت جهة العمل بمبررات غير مقنعة سبب في عدم مواصلته لدراسته العليا وما دونها</a:t>
            </a:r>
            <a:r>
              <a:rPr lang="en-US" sz="1400" b="1" dirty="0">
                <a:latin typeface="Arial" panose="020B0604020202020204" pitchFamily="34" charset="0"/>
                <a:cs typeface="Arial" panose="020B0604020202020204" pitchFamily="34" charset="0"/>
              </a:rPr>
              <a:t>. </a:t>
            </a:r>
            <a:br>
              <a:rPr lang="en-US" sz="1400" b="1" dirty="0">
                <a:latin typeface="Arial" panose="020B0604020202020204" pitchFamily="34" charset="0"/>
                <a:cs typeface="Arial" panose="020B0604020202020204" pitchFamily="34" charset="0"/>
              </a:rPr>
            </a:br>
            <a:r>
              <a:rPr lang="ar-SA" sz="1400" b="1" dirty="0">
                <a:latin typeface="Arial" panose="020B0604020202020204" pitchFamily="34" charset="0"/>
                <a:cs typeface="Arial" panose="020B0604020202020204" pitchFamily="34" charset="0"/>
              </a:rPr>
              <a:t>ومن المعوقات العدد القليل من المقاعد التي توفرها الجامعات لطالبي الدراسات العليا بتعليلات نقص في كادر الهيئة التدريسية أو عجز في الإمكانيات المادية الأخرى. ومنها المستوى الأكاديمي للجامعات أو النظرة العامة للمستوى العلمي </a:t>
            </a:r>
            <a:r>
              <a:rPr lang="ar-SA" sz="1400" b="1" dirty="0" smtClean="0">
                <a:latin typeface="Arial" panose="020B0604020202020204" pitchFamily="34" charset="0"/>
                <a:cs typeface="Arial" panose="020B0604020202020204" pitchFamily="34" charset="0"/>
              </a:rPr>
              <a:t>الذي </a:t>
            </a:r>
            <a:r>
              <a:rPr lang="ar-SA" sz="1400" b="1" dirty="0">
                <a:latin typeface="Arial" panose="020B0604020202020204" pitchFamily="34" charset="0"/>
                <a:cs typeface="Arial" panose="020B0604020202020204" pitchFamily="34" charset="0"/>
              </a:rPr>
              <a:t>تقدمه.. وباعتقادي أن هذا تصور خاطئ؛ فأغلب الجامعات في بلادنا لها وضعها الاعتباري المتقدم رغم حاجتها إلى الاستمرار في التقدم بمستوياتها. ومنها عدد الساعات الدراسية التي تفرضها الجامعات على طلبة الدراسات العليا؛ ما يزيد العبء الدراسي على الطالب؛ الأمر الذي لا يحس معه بأنه سوى طالب في المرحلة الثانوية. ومنها - رغم وقعه النظامي غير المؤثر إلا أن تأثيرها النفسي أشد وطأة - ما يعانيه بعض الطلبة من بعض أساتذتهم من النظرة لهم نظرة دونية من قبل الأساتذة، تبرز في المعاملة بينهم وبين طلبتهم؛ ليكون وقعها النفسي مؤذياً للطالب. ومنها البيروقراطية والقراءة الخاطئة للنظام وتطبيقه بالشكل السلبي، وللأسف كثير من المؤسسات التعليمية أو غيرها تمارس هذا السلوك</a:t>
            </a:r>
            <a:r>
              <a:rPr lang="en-US" sz="1400" b="1" dirty="0">
                <a:latin typeface="Arial" panose="020B0604020202020204" pitchFamily="34" charset="0"/>
                <a:cs typeface="Arial" panose="020B0604020202020204" pitchFamily="34" charset="0"/>
              </a:rPr>
              <a:t>. </a:t>
            </a:r>
            <a:br>
              <a:rPr lang="en-US" sz="1400" b="1"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
            </a:r>
            <a:br>
              <a:rPr lang="en-US" sz="1400" b="1" dirty="0">
                <a:latin typeface="Arial" panose="020B0604020202020204" pitchFamily="34" charset="0"/>
                <a:cs typeface="Arial" panose="020B0604020202020204" pitchFamily="34" charset="0"/>
              </a:rPr>
            </a:br>
            <a:endParaRPr lang="ar-SA" sz="1400" dirty="0">
              <a:latin typeface="Arial" panose="020B0604020202020204" pitchFamily="34" charset="0"/>
              <a:cs typeface="Arial" panose="020B0604020202020204" pitchFamily="34" charset="0"/>
            </a:endParaRPr>
          </a:p>
        </p:txBody>
      </p:sp>
      <p:sp>
        <p:nvSpPr>
          <p:cNvPr id="5" name="مربع نص 4"/>
          <p:cNvSpPr txBox="1"/>
          <p:nvPr/>
        </p:nvSpPr>
        <p:spPr>
          <a:xfrm>
            <a:off x="4945174" y="116632"/>
            <a:ext cx="2939194" cy="369332"/>
          </a:xfrm>
          <a:prstGeom prst="rect">
            <a:avLst/>
          </a:prstGeom>
          <a:noFill/>
        </p:spPr>
        <p:txBody>
          <a:bodyPr wrap="square" rtlCol="1">
            <a:spAutoFit/>
          </a:bodyPr>
          <a:lstStyle/>
          <a:p>
            <a:pPr algn="ctr"/>
            <a:r>
              <a:rPr lang="ar-SA" dirty="0" smtClean="0">
                <a:solidFill>
                  <a:schemeClr val="bg1"/>
                </a:solidFill>
                <a:latin typeface="Arial" panose="020B0604020202020204" pitchFamily="34" charset="0"/>
                <a:cs typeface="Arial" panose="020B0604020202020204" pitchFamily="34" charset="0"/>
              </a:rPr>
              <a:t>العقبات التي تواجه المعيد</a:t>
            </a:r>
            <a:endParaRPr lang="ar-SA" dirty="0">
              <a:solidFill>
                <a:schemeClr val="bg1"/>
              </a:solidFill>
            </a:endParaRPr>
          </a:p>
        </p:txBody>
      </p:sp>
    </p:spTree>
    <p:extLst>
      <p:ext uri="{BB962C8B-B14F-4D97-AF65-F5344CB8AC3E}">
        <p14:creationId xmlns:p14="http://schemas.microsoft.com/office/powerpoint/2010/main" val="22007658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55576" y="908720"/>
            <a:ext cx="7632847" cy="5184576"/>
          </a:xfrm>
        </p:spPr>
        <p:txBody>
          <a:bodyPr>
            <a:normAutofit fontScale="77500" lnSpcReduction="20000"/>
          </a:bodyPr>
          <a:lstStyle/>
          <a:p>
            <a:r>
              <a:rPr lang="ar-SA" sz="1800" b="1" dirty="0" smtClean="0">
                <a:solidFill>
                  <a:srgbClr val="C00000"/>
                </a:solidFill>
                <a:latin typeface="Arial" panose="020B0604020202020204" pitchFamily="34" charset="0"/>
                <a:cs typeface="Arial" panose="020B0604020202020204" pitchFamily="34" charset="0"/>
              </a:rPr>
              <a:t>2</a:t>
            </a:r>
            <a:r>
              <a:rPr lang="ar-SA" sz="2100" b="1" dirty="0" smtClean="0">
                <a:solidFill>
                  <a:srgbClr val="C00000"/>
                </a:solidFill>
                <a:latin typeface="Arial" panose="020B0604020202020204" pitchFamily="34" charset="0"/>
                <a:cs typeface="Arial" panose="020B0604020202020204" pitchFamily="34" charset="0"/>
              </a:rPr>
              <a:t>/ </a:t>
            </a:r>
            <a:r>
              <a:rPr lang="ar-SA" sz="2100" b="1" dirty="0">
                <a:solidFill>
                  <a:srgbClr val="C00000"/>
                </a:solidFill>
                <a:latin typeface="Arial" panose="020B0604020202020204" pitchFamily="34" charset="0"/>
                <a:cs typeface="Arial" panose="020B0604020202020204" pitchFamily="34" charset="0"/>
              </a:rPr>
              <a:t>كثرة </a:t>
            </a:r>
            <a:r>
              <a:rPr lang="ar-SA" sz="2100" b="1" dirty="0" smtClean="0">
                <a:solidFill>
                  <a:srgbClr val="C00000"/>
                </a:solidFill>
                <a:latin typeface="Arial" panose="020B0604020202020204" pitchFamily="34" charset="0"/>
                <a:cs typeface="Arial" panose="020B0604020202020204" pitchFamily="34" charset="0"/>
              </a:rPr>
              <a:t>المتقدمين </a:t>
            </a:r>
            <a:r>
              <a:rPr lang="ar-SA" sz="2100" b="1" dirty="0">
                <a:solidFill>
                  <a:srgbClr val="C00000"/>
                </a:solidFill>
                <a:latin typeface="Arial" panose="020B0604020202020204" pitchFamily="34" charset="0"/>
                <a:cs typeface="Arial" panose="020B0604020202020204" pitchFamily="34" charset="0"/>
              </a:rPr>
              <a:t>وقلة </a:t>
            </a:r>
            <a:r>
              <a:rPr lang="ar-SA" sz="2100" b="1" dirty="0" smtClean="0">
                <a:solidFill>
                  <a:srgbClr val="C00000"/>
                </a:solidFill>
                <a:latin typeface="Arial" panose="020B0604020202020204" pitchFamily="34" charset="0"/>
                <a:cs typeface="Arial" panose="020B0604020202020204" pitchFamily="34" charset="0"/>
              </a:rPr>
              <a:t>المقاعد</a:t>
            </a:r>
            <a:r>
              <a:rPr lang="en-US" sz="2100" b="1" dirty="0">
                <a:latin typeface="Arial" panose="020B0604020202020204" pitchFamily="34" charset="0"/>
                <a:cs typeface="Arial" panose="020B0604020202020204" pitchFamily="34" charset="0"/>
              </a:rPr>
              <a:t> </a:t>
            </a:r>
            <a:br>
              <a:rPr lang="en-US" sz="2100" b="1" dirty="0">
                <a:latin typeface="Arial" panose="020B0604020202020204" pitchFamily="34" charset="0"/>
                <a:cs typeface="Arial" panose="020B0604020202020204" pitchFamily="34" charset="0"/>
              </a:rPr>
            </a:br>
            <a:r>
              <a:rPr lang="ar-SA" sz="2100" b="1" dirty="0">
                <a:latin typeface="Arial" panose="020B0604020202020204" pitchFamily="34" charset="0"/>
                <a:cs typeface="Arial" panose="020B0604020202020204" pitchFamily="34" charset="0"/>
              </a:rPr>
              <a:t>من المعوقات التي تواجه طالب الدراسات العليا في المملكة العربية السعودية كثرة الأعداد المتقدمة للدراسة في ظل قلة المقاعد المتاحة, وهذا يشكل بدوره حاجزاً وعائقاً من الصعب تجاوزه, فمثلاً في الأيام القليلة المنصرمة استقبلت جامعة أم القرى أعداداً هائلة في مرحلة الماجستير؛ إذ بلغ عدد المتقدمين حوالي (1000) طالب, وهذا عدد لا يستهان به، في حين أن المطلوب حوالي (200) طالب لجميع التخصصات، وهنا من المؤكد أن المنافسة ستكون صعبة، هذا إذا كانت المنافسة شريفة وبعيدة عن فيتامين الواو (الواسطة). وعندما ننظر إلى الجهة المقابلة - أي ننظر إلى حال الدول الأخرى - نجد أن عملية القبول ميسرة وسهلة، ولا تحتاج إلى كل هذه التعقيدات، بل إن هناك تركيزاً واسعاً على البحث العلمي في شتى المجالات </a:t>
            </a:r>
            <a:r>
              <a:rPr lang="ar-SA" sz="2100" b="1" dirty="0" smtClean="0">
                <a:latin typeface="Arial" panose="020B0604020202020204" pitchFamily="34" charset="0"/>
                <a:cs typeface="Arial" panose="020B0604020202020204" pitchFamily="34" charset="0"/>
              </a:rPr>
              <a:t>العلمية البحتة والتربوية</a:t>
            </a:r>
            <a:r>
              <a:rPr lang="en-US" sz="2100" b="1" dirty="0" smtClean="0">
                <a:latin typeface="Arial" panose="020B0604020202020204" pitchFamily="34" charset="0"/>
                <a:cs typeface="Arial" panose="020B0604020202020204" pitchFamily="34" charset="0"/>
              </a:rPr>
              <a:t>. </a:t>
            </a:r>
            <a:r>
              <a:rPr lang="en-US" sz="2100" b="1" dirty="0">
                <a:latin typeface="Arial" panose="020B0604020202020204" pitchFamily="34" charset="0"/>
                <a:cs typeface="Arial" panose="020B0604020202020204" pitchFamily="34" charset="0"/>
              </a:rPr>
              <a:t/>
            </a:r>
            <a:br>
              <a:rPr lang="en-US" sz="2100" b="1" dirty="0">
                <a:latin typeface="Arial" panose="020B0604020202020204" pitchFamily="34" charset="0"/>
                <a:cs typeface="Arial" panose="020B0604020202020204" pitchFamily="34" charset="0"/>
              </a:rPr>
            </a:br>
            <a:endParaRPr lang="ar-SA" sz="2100" b="1" dirty="0" smtClean="0">
              <a:latin typeface="Arial" panose="020B0604020202020204" pitchFamily="34" charset="0"/>
              <a:cs typeface="Arial" panose="020B0604020202020204" pitchFamily="34" charset="0"/>
            </a:endParaRPr>
          </a:p>
          <a:p>
            <a:pPr marL="68580" indent="0" algn="justLow">
              <a:buNone/>
            </a:pPr>
            <a:r>
              <a:rPr lang="ar-SA" sz="2100" b="1" dirty="0" smtClean="0">
                <a:latin typeface="Arial" panose="020B0604020202020204" pitchFamily="34" charset="0"/>
                <a:cs typeface="Arial" panose="020B0604020202020204" pitchFamily="34" charset="0"/>
              </a:rPr>
              <a:t>  *قلة </a:t>
            </a:r>
            <a:r>
              <a:rPr lang="ar-SA" sz="2100" b="1" dirty="0">
                <a:latin typeface="Arial" panose="020B0604020202020204" pitchFamily="34" charset="0"/>
                <a:cs typeface="Arial" panose="020B0604020202020204" pitchFamily="34" charset="0"/>
              </a:rPr>
              <a:t>فرص القبول في جامعاتنا بسبب محدودية المقاعد المخصصة للدراسات العليا، كما أن هناك جامعات لا يوجد </a:t>
            </a:r>
            <a:r>
              <a:rPr lang="ar-SA" sz="2100" b="1" dirty="0" smtClean="0">
                <a:latin typeface="Arial" panose="020B0604020202020204" pitchFamily="34" charset="0"/>
                <a:cs typeface="Arial" panose="020B0604020202020204" pitchFamily="34" charset="0"/>
              </a:rPr>
              <a:t>  فيها </a:t>
            </a:r>
            <a:r>
              <a:rPr lang="ar-SA" sz="2100" b="1" dirty="0">
                <a:latin typeface="Arial" panose="020B0604020202020204" pitchFamily="34" charset="0"/>
                <a:cs typeface="Arial" panose="020B0604020202020204" pitchFamily="34" charset="0"/>
              </a:rPr>
              <a:t>برامج للدراسات العليا، فعلى سبيل المثال إحدى جامعاتنا المعروفة خصصت في العام الماضي ثلاثة مقاعد لأحد التخصصات في مرحلة الدكتوراه، على الرغم من أن عدد المتقدمين قد فاق 30 دارساً</a:t>
            </a:r>
            <a:r>
              <a:rPr lang="en-US" sz="2100" b="1" dirty="0">
                <a:latin typeface="Arial" panose="020B0604020202020204" pitchFamily="34" charset="0"/>
                <a:cs typeface="Arial" panose="020B0604020202020204" pitchFamily="34" charset="0"/>
              </a:rPr>
              <a:t>. </a:t>
            </a:r>
            <a:br>
              <a:rPr lang="en-US" sz="2100" b="1" dirty="0">
                <a:latin typeface="Arial" panose="020B0604020202020204" pitchFamily="34" charset="0"/>
                <a:cs typeface="Arial" panose="020B0604020202020204" pitchFamily="34" charset="0"/>
              </a:rPr>
            </a:br>
            <a:r>
              <a:rPr lang="ar-SA" sz="2100" b="1" dirty="0">
                <a:latin typeface="Arial" panose="020B0604020202020204" pitchFamily="34" charset="0"/>
                <a:cs typeface="Arial" panose="020B0604020202020204" pitchFamily="34" charset="0"/>
              </a:rPr>
              <a:t>مثل هذه الأمور جعلت من تسمح لهم ظروفهم المادية والعملية التوجه إلى الخارج؛ لمواصلة دراساتهم العليا التي دائماً ما يكون القبول فيها أكثر مرونة مما هو حاصل في </a:t>
            </a:r>
            <a:r>
              <a:rPr lang="ar-SA" sz="2100" b="1" dirty="0" smtClean="0">
                <a:latin typeface="Arial" panose="020B0604020202020204" pitchFamily="34" charset="0"/>
                <a:cs typeface="Arial" panose="020B0604020202020204" pitchFamily="34" charset="0"/>
              </a:rPr>
              <a:t>جامعاتنا.</a:t>
            </a:r>
          </a:p>
          <a:p>
            <a:pPr marL="68580" indent="0" algn="justLow">
              <a:buNone/>
            </a:pPr>
            <a:r>
              <a:rPr lang="ar-SA" sz="2100" dirty="0" smtClean="0">
                <a:solidFill>
                  <a:schemeClr val="bg2">
                    <a:lumMod val="50000"/>
                  </a:schemeClr>
                </a:solidFill>
                <a:latin typeface="Arial" panose="020B0604020202020204" pitchFamily="34" charset="0"/>
                <a:cs typeface="Arial" panose="020B0604020202020204" pitchFamily="34" charset="0"/>
              </a:rPr>
              <a:t>3/ </a:t>
            </a:r>
            <a:r>
              <a:rPr lang="ar-SA" sz="2100" b="1" dirty="0">
                <a:solidFill>
                  <a:schemeClr val="bg2">
                    <a:lumMod val="50000"/>
                  </a:schemeClr>
                </a:solidFill>
                <a:latin typeface="Arial" panose="020B0604020202020204" pitchFamily="34" charset="0"/>
                <a:cs typeface="Arial" panose="020B0604020202020204" pitchFamily="34" charset="0"/>
              </a:rPr>
              <a:t>كما أن هناك أسباباً أخرى للراغبين في مواصلة دراساتهم العليا من الموظفين، وبالأخص القطاعات الحكومية، وتتمثل في قلة فرص ابتعاثهم للدراسات العليا سواء بالداخل أو الخارج. وبالمقارنة بين فرص القبول في جامعاتنا وبعض الجامعات في الخارج، فبلا شك سنجد أن القبول في جامعاتنا محدود جداً مقارنة بالمتقدمين بسبب محدودية المقاعد المتاحة، أما الجامعات في الخارج فعلى العكس تماماً؛ إذ إن مسألة القبول فيها أكثر مرونة، وضمنها جامعات عالمية، وقد يكون القبول متاحاً في حال انطباق الشروط المتعارف عليها قانونياً كحصول الطالب على درجة البكالوريوس للراغبين في دراسة مرحلة الماجستير، وشهادة الماجستير بالنسبة إلى مرحلة الدكتوراه، كما أن بعضاً من الجامعات الأجنبية العريقة لديها وكلاء معتمدون في المملكة من أجل استقطاب الطلاب السعوديين، وما زالت جامعاتنا في سبات عميق من هذا الجانب. وهذه المرونة فقط في القبول لا على حساب الجانب التعليمي والأكاديمي، بل في إتاحة المقعد للطالب، ومستواه وهو ما يحدد مسيرته العلمية في تلك الجامعات</a:t>
            </a:r>
            <a:r>
              <a:rPr lang="en-US" sz="2100" b="1" dirty="0">
                <a:solidFill>
                  <a:schemeClr val="bg2">
                    <a:lumMod val="50000"/>
                  </a:schemeClr>
                </a:solidFill>
                <a:latin typeface="Arial" panose="020B0604020202020204" pitchFamily="34" charset="0"/>
                <a:cs typeface="Arial" panose="020B0604020202020204" pitchFamily="34" charset="0"/>
              </a:rPr>
              <a:t>. </a:t>
            </a:r>
            <a:br>
              <a:rPr lang="en-US" sz="2100" b="1" dirty="0">
                <a:solidFill>
                  <a:schemeClr val="bg2">
                    <a:lumMod val="50000"/>
                  </a:schemeClr>
                </a:solidFill>
                <a:latin typeface="Arial" panose="020B0604020202020204" pitchFamily="34" charset="0"/>
                <a:cs typeface="Arial" panose="020B0604020202020204" pitchFamily="34" charset="0"/>
              </a:rPr>
            </a:br>
            <a:endParaRPr lang="ar-SA" sz="2100" dirty="0">
              <a:solidFill>
                <a:schemeClr val="bg2">
                  <a:lumMod val="50000"/>
                </a:schemeClr>
              </a:solidFill>
              <a:latin typeface="Arial" panose="020B0604020202020204" pitchFamily="34" charset="0"/>
              <a:cs typeface="Arial" panose="020B0604020202020204" pitchFamily="34" charset="0"/>
            </a:endParaRPr>
          </a:p>
        </p:txBody>
      </p:sp>
      <p:sp>
        <p:nvSpPr>
          <p:cNvPr id="4" name="مربع نص 3"/>
          <p:cNvSpPr txBox="1"/>
          <p:nvPr/>
        </p:nvSpPr>
        <p:spPr>
          <a:xfrm>
            <a:off x="4945174" y="116632"/>
            <a:ext cx="2939194" cy="369332"/>
          </a:xfrm>
          <a:prstGeom prst="rect">
            <a:avLst/>
          </a:prstGeom>
          <a:noFill/>
        </p:spPr>
        <p:txBody>
          <a:bodyPr wrap="square" rtlCol="1">
            <a:spAutoFit/>
          </a:bodyPr>
          <a:lstStyle/>
          <a:p>
            <a:pPr algn="ctr"/>
            <a:r>
              <a:rPr lang="ar-SA" dirty="0" smtClean="0">
                <a:solidFill>
                  <a:schemeClr val="bg1"/>
                </a:solidFill>
                <a:latin typeface="Arial" panose="020B0604020202020204" pitchFamily="34" charset="0"/>
                <a:cs typeface="Arial" panose="020B0604020202020204" pitchFamily="34" charset="0"/>
              </a:rPr>
              <a:t>العقبات التي تواجه المعيد</a:t>
            </a:r>
            <a:endParaRPr lang="ar-SA" dirty="0">
              <a:solidFill>
                <a:schemeClr val="bg1"/>
              </a:solidFill>
            </a:endParaRPr>
          </a:p>
        </p:txBody>
      </p:sp>
    </p:spTree>
    <p:extLst>
      <p:ext uri="{BB962C8B-B14F-4D97-AF65-F5344CB8AC3E}">
        <p14:creationId xmlns:p14="http://schemas.microsoft.com/office/powerpoint/2010/main" val="27649101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619672" y="980728"/>
            <a:ext cx="6777317" cy="4752528"/>
          </a:xfrm>
        </p:spPr>
        <p:txBody>
          <a:bodyPr>
            <a:noAutofit/>
          </a:bodyPr>
          <a:lstStyle/>
          <a:p>
            <a:r>
              <a:rPr lang="ar-SA" b="1" dirty="0">
                <a:solidFill>
                  <a:srgbClr val="C00000"/>
                </a:solidFill>
                <a:latin typeface="Arial" panose="020B0604020202020204" pitchFamily="34" charset="0"/>
                <a:cs typeface="Arial" panose="020B0604020202020204" pitchFamily="34" charset="0"/>
              </a:rPr>
              <a:t>* موضة الدكتوراه</a:t>
            </a:r>
            <a:r>
              <a:rPr lang="en-US" b="1" dirty="0">
                <a:solidFill>
                  <a:srgbClr val="C00000"/>
                </a:solidFill>
                <a:latin typeface="Arial" panose="020B0604020202020204" pitchFamily="34" charset="0"/>
                <a:cs typeface="Arial" panose="020B0604020202020204" pitchFamily="34" charset="0"/>
              </a:rPr>
              <a:t> </a:t>
            </a:r>
            <a:r>
              <a:rPr lang="en-US" sz="1400" b="1" dirty="0">
                <a:latin typeface="Arial" panose="020B0604020202020204" pitchFamily="34" charset="0"/>
                <a:cs typeface="Arial" panose="020B0604020202020204" pitchFamily="34" charset="0"/>
              </a:rPr>
              <a:t/>
            </a:r>
            <a:br>
              <a:rPr lang="en-US" sz="1400" b="1"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
            </a:r>
            <a:br>
              <a:rPr lang="en-US" sz="1400" b="1" dirty="0">
                <a:latin typeface="Arial" panose="020B0604020202020204" pitchFamily="34" charset="0"/>
                <a:cs typeface="Arial" panose="020B0604020202020204" pitchFamily="34" charset="0"/>
              </a:rPr>
            </a:br>
            <a:r>
              <a:rPr lang="ar-SA" sz="1600" b="1" dirty="0">
                <a:solidFill>
                  <a:srgbClr val="143490"/>
                </a:solidFill>
                <a:latin typeface="Arial" panose="020B0604020202020204" pitchFamily="34" charset="0"/>
                <a:cs typeface="Arial" panose="020B0604020202020204" pitchFamily="34" charset="0"/>
              </a:rPr>
              <a:t>في ظل هذه التسهيلات التي يجدها طالب الدراسات العليا في الخارج.. هل تحولت الدكتوراه إلى موضة، الكل يبحث عنها لتزيين اسمه فقط ؟</a:t>
            </a:r>
            <a:r>
              <a:rPr lang="en-US" sz="1600" b="1" dirty="0">
                <a:solidFill>
                  <a:srgbClr val="143490"/>
                </a:solidFill>
                <a:latin typeface="Arial" panose="020B0604020202020204" pitchFamily="34" charset="0"/>
                <a:cs typeface="Arial" panose="020B0604020202020204" pitchFamily="34" charset="0"/>
              </a:rPr>
              <a:t> </a:t>
            </a:r>
            <a:br>
              <a:rPr lang="en-US" sz="1600" b="1" dirty="0">
                <a:solidFill>
                  <a:srgbClr val="143490"/>
                </a:solidFill>
                <a:latin typeface="Arial" panose="020B0604020202020204" pitchFamily="34" charset="0"/>
                <a:cs typeface="Arial" panose="020B0604020202020204" pitchFamily="34" charset="0"/>
              </a:rPr>
            </a:br>
            <a:r>
              <a:rPr lang="ar-SA" sz="1600" b="1" dirty="0" smtClean="0">
                <a:solidFill>
                  <a:srgbClr val="143490"/>
                </a:solidFill>
                <a:latin typeface="Arial" panose="020B0604020202020204" pitchFamily="34" charset="0"/>
                <a:cs typeface="Arial" panose="020B0604020202020204" pitchFamily="34" charset="0"/>
              </a:rPr>
              <a:t>إن </a:t>
            </a:r>
            <a:r>
              <a:rPr lang="ar-SA" sz="1600" b="1" dirty="0">
                <a:solidFill>
                  <a:srgbClr val="143490"/>
                </a:solidFill>
                <a:latin typeface="Arial" panose="020B0604020202020204" pitchFamily="34" charset="0"/>
                <a:cs typeface="Arial" panose="020B0604020202020204" pitchFamily="34" charset="0"/>
              </a:rPr>
              <a:t>الدكتوراه لا يمكن أن تكون موضة، فهي ليست طلباً استهلاكياً ترفياً تظاهرياً، ولن تكون موضة إلا من خلال الصورة التي يرسمها عنها الرأي الآخر، ولا يوجد نجاح من دون كلفة فعلية</a:t>
            </a:r>
            <a:r>
              <a:rPr lang="en-US" sz="1600" b="1" dirty="0">
                <a:solidFill>
                  <a:srgbClr val="143490"/>
                </a:solidFill>
                <a:latin typeface="Arial" panose="020B0604020202020204" pitchFamily="34" charset="0"/>
                <a:cs typeface="Arial" panose="020B0604020202020204" pitchFamily="34" charset="0"/>
              </a:rPr>
              <a:t>. </a:t>
            </a:r>
            <a:br>
              <a:rPr lang="en-US" sz="1600" b="1" dirty="0">
                <a:solidFill>
                  <a:srgbClr val="143490"/>
                </a:solidFill>
                <a:latin typeface="Arial" panose="020B0604020202020204" pitchFamily="34" charset="0"/>
                <a:cs typeface="Arial" panose="020B0604020202020204" pitchFamily="34" charset="0"/>
              </a:rPr>
            </a:br>
            <a:r>
              <a:rPr lang="ar-SA" sz="1600" b="1" dirty="0">
                <a:solidFill>
                  <a:srgbClr val="143490"/>
                </a:solidFill>
                <a:latin typeface="Arial" panose="020B0604020202020204" pitchFamily="34" charset="0"/>
                <a:cs typeface="Arial" panose="020B0604020202020204" pitchFamily="34" charset="0"/>
              </a:rPr>
              <a:t>فمهما يكن فهي تحتاج إلى جهد وبذل وعمل بحوث وقراءات مستمرة، تعود على المشتغل بتلك الدراسات بالنفع، وقد يحصل ذلك من كثرة الاطلاع بالتراكم؛ ما ينعكس على </a:t>
            </a:r>
            <a:r>
              <a:rPr lang="ar-SA" sz="1600" b="1" dirty="0" err="1">
                <a:solidFill>
                  <a:srgbClr val="143490"/>
                </a:solidFill>
                <a:latin typeface="Arial" panose="020B0604020202020204" pitchFamily="34" charset="0"/>
                <a:cs typeface="Arial" panose="020B0604020202020204" pitchFamily="34" charset="0"/>
              </a:rPr>
              <a:t>المحتكين</a:t>
            </a:r>
            <a:r>
              <a:rPr lang="ar-SA" sz="1600" b="1" dirty="0">
                <a:solidFill>
                  <a:srgbClr val="143490"/>
                </a:solidFill>
                <a:latin typeface="Arial" panose="020B0604020202020204" pitchFamily="34" charset="0"/>
                <a:cs typeface="Arial" panose="020B0604020202020204" pitchFamily="34" charset="0"/>
              </a:rPr>
              <a:t> به بالفائدة العلمية، وإن كانت الانطباعات السلبية على البعض منهم مصدرها الشخص نفسه بغض النظر عن مصدر شهادته</a:t>
            </a:r>
            <a:r>
              <a:rPr lang="en-US" sz="1600" b="1" dirty="0">
                <a:solidFill>
                  <a:srgbClr val="143490"/>
                </a:solidFill>
                <a:latin typeface="Arial" panose="020B0604020202020204" pitchFamily="34" charset="0"/>
                <a:cs typeface="Arial" panose="020B0604020202020204" pitchFamily="34" charset="0"/>
              </a:rPr>
              <a:t>. </a:t>
            </a:r>
            <a:br>
              <a:rPr lang="en-US" sz="1600" b="1" dirty="0">
                <a:solidFill>
                  <a:srgbClr val="143490"/>
                </a:solidFill>
                <a:latin typeface="Arial" panose="020B0604020202020204" pitchFamily="34" charset="0"/>
                <a:cs typeface="Arial" panose="020B0604020202020204" pitchFamily="34" charset="0"/>
              </a:rPr>
            </a:br>
            <a:r>
              <a:rPr lang="ar-SA" sz="1600" b="1" dirty="0">
                <a:solidFill>
                  <a:srgbClr val="143490"/>
                </a:solidFill>
                <a:latin typeface="Arial" panose="020B0604020202020204" pitchFamily="34" charset="0"/>
                <a:cs typeface="Arial" panose="020B0604020202020204" pitchFamily="34" charset="0"/>
              </a:rPr>
              <a:t>ولا يختلف </a:t>
            </a:r>
            <a:r>
              <a:rPr lang="ar-SA" sz="1600" b="1" dirty="0" smtClean="0">
                <a:solidFill>
                  <a:srgbClr val="143490"/>
                </a:solidFill>
                <a:latin typeface="Arial" panose="020B0604020202020204" pitchFamily="34" charset="0"/>
                <a:cs typeface="Arial" panose="020B0604020202020204" pitchFamily="34" charset="0"/>
              </a:rPr>
              <a:t>اثنان في </a:t>
            </a:r>
            <a:r>
              <a:rPr lang="ar-SA" sz="1600" b="1" dirty="0">
                <a:solidFill>
                  <a:srgbClr val="143490"/>
                </a:solidFill>
                <a:latin typeface="Arial" panose="020B0604020202020204" pitchFamily="34" charset="0"/>
                <a:cs typeface="Arial" panose="020B0604020202020204" pitchFamily="34" charset="0"/>
              </a:rPr>
              <a:t>أن كافة المجتمعات في الشرق والغرب تحتوي على قدر من قصور الرؤية؛ إذ لا يوجد على وجه البسيطة ذلك (المجتمع الفاضل) الذي يخلو تماماً من القصور المؤسسي. ولكن القضية التي تشغل بال المجتمع هذه الأيام ليست بالتحديد وجود قدر من العشوائية في الحركة التعليمية، وعدم استغلال الطاقات المتوافرة وتوفير البيئة الجاذبة لهم، وتشابك العوائق؛ ما يهدد بمستقبل تعليمي غير مثمر، وإن كثر المتعلمين؛ لأنه علم جامد يفتقد المنهج التجريبي في البحث </a:t>
            </a:r>
            <a:r>
              <a:rPr lang="ar-SA" sz="1600" b="1" dirty="0" smtClean="0">
                <a:solidFill>
                  <a:srgbClr val="143490"/>
                </a:solidFill>
                <a:latin typeface="Arial" panose="020B0604020202020204" pitchFamily="34" charset="0"/>
                <a:cs typeface="Arial" panose="020B0604020202020204" pitchFamily="34" charset="0"/>
              </a:rPr>
              <a:t>العلمي.</a:t>
            </a:r>
            <a:endParaRPr lang="ar-SA" sz="1600" b="1" dirty="0">
              <a:solidFill>
                <a:srgbClr val="143490"/>
              </a:solidFill>
              <a:latin typeface="Arial" panose="020B0604020202020204" pitchFamily="34" charset="0"/>
              <a:cs typeface="Arial" panose="020B0604020202020204" pitchFamily="34" charset="0"/>
            </a:endParaRPr>
          </a:p>
        </p:txBody>
      </p:sp>
      <p:sp>
        <p:nvSpPr>
          <p:cNvPr id="4" name="مربع نص 3"/>
          <p:cNvSpPr txBox="1"/>
          <p:nvPr/>
        </p:nvSpPr>
        <p:spPr>
          <a:xfrm>
            <a:off x="4945174" y="116632"/>
            <a:ext cx="2939194" cy="369332"/>
          </a:xfrm>
          <a:prstGeom prst="rect">
            <a:avLst/>
          </a:prstGeom>
          <a:noFill/>
        </p:spPr>
        <p:txBody>
          <a:bodyPr wrap="square" rtlCol="1">
            <a:spAutoFit/>
          </a:bodyPr>
          <a:lstStyle/>
          <a:p>
            <a:pPr algn="ctr"/>
            <a:r>
              <a:rPr lang="ar-SA" dirty="0" smtClean="0">
                <a:solidFill>
                  <a:schemeClr val="bg1"/>
                </a:solidFill>
                <a:latin typeface="Arial" panose="020B0604020202020204" pitchFamily="34" charset="0"/>
                <a:cs typeface="Arial" panose="020B0604020202020204" pitchFamily="34" charset="0"/>
              </a:rPr>
              <a:t>العقبات التي تواجه المعيد</a:t>
            </a:r>
            <a:endParaRPr lang="ar-SA" dirty="0">
              <a:solidFill>
                <a:schemeClr val="bg1"/>
              </a:solidFill>
            </a:endParaRPr>
          </a:p>
        </p:txBody>
      </p:sp>
    </p:spTree>
    <p:extLst>
      <p:ext uri="{BB962C8B-B14F-4D97-AF65-F5344CB8AC3E}">
        <p14:creationId xmlns:p14="http://schemas.microsoft.com/office/powerpoint/2010/main" val="37511435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99592" y="908720"/>
            <a:ext cx="7353381" cy="5328592"/>
          </a:xfrm>
        </p:spPr>
        <p:txBody>
          <a:bodyPr>
            <a:noAutofit/>
          </a:bodyPr>
          <a:lstStyle/>
          <a:p>
            <a:r>
              <a:rPr lang="ar-SA" sz="1800" b="1" dirty="0">
                <a:solidFill>
                  <a:srgbClr val="C00000"/>
                </a:solidFill>
                <a:latin typeface="Arial" panose="020B0604020202020204" pitchFamily="34" charset="0"/>
                <a:cs typeface="Arial" panose="020B0604020202020204" pitchFamily="34" charset="0"/>
              </a:rPr>
              <a:t>4/ المستوى التعليمي.. بين الرداءة والجودة</a:t>
            </a:r>
            <a:r>
              <a:rPr lang="en-US" sz="1800" b="1" dirty="0">
                <a:solidFill>
                  <a:srgbClr val="C00000"/>
                </a:solidFill>
                <a:latin typeface="Arial" panose="020B0604020202020204" pitchFamily="34" charset="0"/>
                <a:cs typeface="Arial" panose="020B0604020202020204" pitchFamily="34" charset="0"/>
              </a:rPr>
              <a:t> </a:t>
            </a:r>
            <a:r>
              <a:rPr lang="en-US" sz="1400" b="1" dirty="0">
                <a:latin typeface="Arial" panose="020B0604020202020204" pitchFamily="34" charset="0"/>
                <a:cs typeface="Arial" panose="020B0604020202020204" pitchFamily="34" charset="0"/>
              </a:rPr>
              <a:t/>
            </a:r>
            <a:br>
              <a:rPr lang="en-US" sz="1400" b="1" dirty="0">
                <a:latin typeface="Arial" panose="020B0604020202020204" pitchFamily="34" charset="0"/>
                <a:cs typeface="Arial" panose="020B0604020202020204" pitchFamily="34" charset="0"/>
              </a:rPr>
            </a:br>
            <a:r>
              <a:rPr lang="ar-SA" sz="1400" b="1" dirty="0">
                <a:latin typeface="Arial" panose="020B0604020202020204" pitchFamily="34" charset="0"/>
                <a:cs typeface="Arial" panose="020B0604020202020204" pitchFamily="34" charset="0"/>
              </a:rPr>
              <a:t> </a:t>
            </a:r>
            <a:r>
              <a:rPr lang="ar-SA" sz="1600" b="1" dirty="0">
                <a:latin typeface="Arial" panose="020B0604020202020204" pitchFamily="34" charset="0"/>
                <a:cs typeface="Arial" panose="020B0604020202020204" pitchFamily="34" charset="0"/>
              </a:rPr>
              <a:t>هذه الحواجز التي سبق الحديث عنها تجبر العديد من الطلبة على مواصلة تعليمهم العالي خارج البلاد؛ الأمر الذي يكلفهم الكثير والكثير من المعاناة في مختلف النواحي، ليس أقلها الاغتراب ووقعه النفسي </a:t>
            </a:r>
            <a:r>
              <a:rPr lang="ar-SA" sz="1600" b="1" dirty="0" err="1">
                <a:latin typeface="Arial" panose="020B0604020202020204" pitchFamily="34" charset="0"/>
                <a:cs typeface="Arial" panose="020B0604020202020204" pitchFamily="34" charset="0"/>
              </a:rPr>
              <a:t>والتعاملي</a:t>
            </a:r>
            <a:r>
              <a:rPr lang="ar-SA" sz="1600" b="1" dirty="0">
                <a:latin typeface="Arial" panose="020B0604020202020204" pitchFamily="34" charset="0"/>
                <a:cs typeface="Arial" panose="020B0604020202020204" pitchFamily="34" charset="0"/>
              </a:rPr>
              <a:t> المرير. وما يزيد الطين بلة النظرة لمن يتعلم في الخارج أنه حصل على شهاداته بطرق غير شرعية أو بمقابل مالي، خصوصا أنه يدفع الرسوم الجامعية الباهظة في سبيل مواصلة تعليمه، فالأمر ليس بالمجان، لا أقول إنه لا يوجد من يمارسون ذلك، لكن هم في الغالب واضحون للعيان ومن مؤسسات تعليمية معروفة، أما البعض الآخر والجامعات الأخرى التي تحترم اعتبارها فيستحيل ذلك التصور، وهو ما تركز عليه وزارة التعليم العالي في منحها الموافقات لذلك، التي نشكرها ونؤيدها على هذا القرار الصائب، إضافة إلى عدم إغفالها متابعة الطلبة السعوديين في الخارج عن طريق ملحقياتها الثقافية التي لها دور بارز وملموس في وقوفها مع </a:t>
            </a:r>
            <a:r>
              <a:rPr lang="ar-SA" sz="1600" b="1" dirty="0" smtClean="0">
                <a:latin typeface="Arial" panose="020B0604020202020204" pitchFamily="34" charset="0"/>
                <a:cs typeface="Arial" panose="020B0604020202020204" pitchFamily="34" charset="0"/>
              </a:rPr>
              <a:t>الطالب</a:t>
            </a:r>
            <a:r>
              <a:rPr lang="en-US" sz="1600" b="1" dirty="0">
                <a:latin typeface="Arial" panose="020B0604020202020204" pitchFamily="34" charset="0"/>
                <a:cs typeface="Arial" panose="020B0604020202020204" pitchFamily="34" charset="0"/>
              </a:rPr>
              <a:t> </a:t>
            </a:r>
            <a:r>
              <a:rPr lang="en-US" sz="1600" b="1" dirty="0" smtClean="0">
                <a:latin typeface="Arial" panose="020B0604020202020204" pitchFamily="34" charset="0"/>
                <a:cs typeface="Arial" panose="020B0604020202020204" pitchFamily="34" charset="0"/>
              </a:rPr>
              <a:t>. </a:t>
            </a:r>
            <a:r>
              <a:rPr lang="en-US" sz="1400" b="1" dirty="0">
                <a:latin typeface="Arial" panose="020B0604020202020204" pitchFamily="34" charset="0"/>
                <a:cs typeface="Arial" panose="020B0604020202020204" pitchFamily="34" charset="0"/>
              </a:rPr>
              <a:t/>
            </a:r>
            <a:br>
              <a:rPr lang="en-US" sz="1400" b="1"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
            </a:r>
            <a:br>
              <a:rPr lang="en-US" sz="1400" b="1" dirty="0">
                <a:latin typeface="Arial" panose="020B0604020202020204" pitchFamily="34" charset="0"/>
                <a:cs typeface="Arial" panose="020B0604020202020204" pitchFamily="34" charset="0"/>
              </a:rPr>
            </a:br>
            <a:r>
              <a:rPr lang="ar-SA" sz="1600" b="1" dirty="0">
                <a:solidFill>
                  <a:srgbClr val="143490"/>
                </a:solidFill>
                <a:latin typeface="Arial" panose="020B0604020202020204" pitchFamily="34" charset="0"/>
                <a:cs typeface="Arial" panose="020B0604020202020204" pitchFamily="34" charset="0"/>
              </a:rPr>
              <a:t>أما بالنسبة إلى تقييم الآثار الإيجابية والسلبية لانخراط حاملي المؤهلات العليا من الخارج في سوق العمل خاصة في العملية التربوية والتعليمية في البلاد فأمر يحتاج إلى دراسات مستفيضة؛ حتى يتسنى التقييم الواقعي والمنصف للحالة، على الرغم أن تجربة ذلك ليست بالمسألة الجديدة على المؤسسات التعليمية العليا؛ فنسبة لا يستهان بها من حملة الشهادات العليا من الخارج يعملون في الجامعات في الداخل. قد يبرز البعض العديد من الجوانب السلبية ويعزوها إلى مستوى التأهيل الذي حظي به عضو هيئة التدريس، كنقص في المستويات التحصيلية والأكاديمية للطلبة، ومنها إدخال ثقافات غير مرغوبة يمكن نشرها عن طريق المناهج الخفية التي يمارسها الأساتذة بشكل مقصود أو غير مقصود منهم</a:t>
            </a:r>
            <a:r>
              <a:rPr lang="en-US" sz="1600" b="1" dirty="0">
                <a:solidFill>
                  <a:srgbClr val="143490"/>
                </a:solidFill>
                <a:latin typeface="Arial" panose="020B0604020202020204" pitchFamily="34" charset="0"/>
                <a:cs typeface="Arial" panose="020B0604020202020204" pitchFamily="34" charset="0"/>
              </a:rPr>
              <a:t>. </a:t>
            </a:r>
            <a:br>
              <a:rPr lang="en-US" sz="1600" b="1" dirty="0">
                <a:solidFill>
                  <a:srgbClr val="143490"/>
                </a:solidFill>
                <a:latin typeface="Arial" panose="020B0604020202020204" pitchFamily="34" charset="0"/>
                <a:cs typeface="Arial" panose="020B0604020202020204" pitchFamily="34" charset="0"/>
              </a:rPr>
            </a:br>
            <a:r>
              <a:rPr lang="ar-SA" sz="1600" b="1" dirty="0">
                <a:solidFill>
                  <a:srgbClr val="143490"/>
                </a:solidFill>
                <a:latin typeface="Arial" panose="020B0604020202020204" pitchFamily="34" charset="0"/>
                <a:cs typeface="Arial" panose="020B0604020202020204" pitchFamily="34" charset="0"/>
              </a:rPr>
              <a:t>وأن المستوى التحصيلي يعود إلى الدارس نفسه، وعدم الاعتماد على ما تعلمه فقط من خلال تطوير ذاته بالاستمرار في البحث والقراءات في مختلف العلوم التي أصبحت متاحة للجميع عبر تقنية الاتصال الحديثة، وهذا ينطبق أيضا على الحاصلين على شهاداتهم العلمية من الداخل</a:t>
            </a:r>
            <a:r>
              <a:rPr lang="en-US" sz="1600" b="1" dirty="0">
                <a:solidFill>
                  <a:srgbClr val="143490"/>
                </a:solidFill>
                <a:latin typeface="Arial" panose="020B0604020202020204" pitchFamily="34" charset="0"/>
                <a:cs typeface="Arial" panose="020B0604020202020204" pitchFamily="34" charset="0"/>
              </a:rPr>
              <a:t>. </a:t>
            </a:r>
            <a:br>
              <a:rPr lang="en-US" sz="1600" b="1" dirty="0">
                <a:solidFill>
                  <a:srgbClr val="143490"/>
                </a:solidFill>
                <a:latin typeface="Arial" panose="020B0604020202020204" pitchFamily="34" charset="0"/>
                <a:cs typeface="Arial" panose="020B0604020202020204" pitchFamily="34" charset="0"/>
              </a:rPr>
            </a:br>
            <a:r>
              <a:rPr lang="en-US" sz="1600" b="1" dirty="0">
                <a:solidFill>
                  <a:srgbClr val="143490"/>
                </a:solidFill>
                <a:latin typeface="Arial" panose="020B0604020202020204" pitchFamily="34" charset="0"/>
                <a:cs typeface="Arial" panose="020B0604020202020204" pitchFamily="34" charset="0"/>
              </a:rPr>
              <a:t/>
            </a:r>
            <a:br>
              <a:rPr lang="en-US" sz="1600" b="1" dirty="0">
                <a:solidFill>
                  <a:srgbClr val="143490"/>
                </a:solidFill>
                <a:latin typeface="Arial" panose="020B0604020202020204" pitchFamily="34" charset="0"/>
                <a:cs typeface="Arial" panose="020B0604020202020204" pitchFamily="34" charset="0"/>
              </a:rPr>
            </a:br>
            <a:endParaRPr lang="en-US" sz="1400" dirty="0">
              <a:solidFill>
                <a:srgbClr val="143490"/>
              </a:solidFill>
              <a:latin typeface="Arial" panose="020B0604020202020204" pitchFamily="34" charset="0"/>
              <a:cs typeface="Arial" panose="020B0604020202020204" pitchFamily="34" charset="0"/>
            </a:endParaRPr>
          </a:p>
          <a:p>
            <a:r>
              <a:rPr lang="ar-SA" sz="1200" b="1" dirty="0"/>
              <a:t> </a:t>
            </a:r>
            <a:endParaRPr lang="en-US" sz="1200" dirty="0"/>
          </a:p>
        </p:txBody>
      </p:sp>
      <p:sp>
        <p:nvSpPr>
          <p:cNvPr id="4" name="مربع نص 3"/>
          <p:cNvSpPr txBox="1"/>
          <p:nvPr/>
        </p:nvSpPr>
        <p:spPr>
          <a:xfrm>
            <a:off x="4945174" y="116632"/>
            <a:ext cx="2939194" cy="369332"/>
          </a:xfrm>
          <a:prstGeom prst="rect">
            <a:avLst/>
          </a:prstGeom>
          <a:noFill/>
        </p:spPr>
        <p:txBody>
          <a:bodyPr wrap="square" rtlCol="1">
            <a:spAutoFit/>
          </a:bodyPr>
          <a:lstStyle/>
          <a:p>
            <a:pPr algn="ctr"/>
            <a:r>
              <a:rPr lang="ar-SA" dirty="0" smtClean="0">
                <a:solidFill>
                  <a:schemeClr val="bg1"/>
                </a:solidFill>
                <a:latin typeface="Arial" panose="020B0604020202020204" pitchFamily="34" charset="0"/>
                <a:cs typeface="Arial" panose="020B0604020202020204" pitchFamily="34" charset="0"/>
              </a:rPr>
              <a:t>العقبات التي تواجه المعيد</a:t>
            </a:r>
            <a:endParaRPr lang="ar-SA" dirty="0">
              <a:solidFill>
                <a:schemeClr val="bg1"/>
              </a:solidFill>
            </a:endParaRPr>
          </a:p>
        </p:txBody>
      </p:sp>
    </p:spTree>
    <p:extLst>
      <p:ext uri="{BB962C8B-B14F-4D97-AF65-F5344CB8AC3E}">
        <p14:creationId xmlns:p14="http://schemas.microsoft.com/office/powerpoint/2010/main" val="3254131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519540070"/>
              </p:ext>
            </p:extLst>
          </p:nvPr>
        </p:nvGraphicFramePr>
        <p:xfrm>
          <a:off x="899592" y="798637"/>
          <a:ext cx="7333978" cy="2713482"/>
        </p:xfrm>
        <a:graphic>
          <a:graphicData uri="http://schemas.openxmlformats.org/drawingml/2006/table">
            <a:tbl>
              <a:tblPr rtl="1" firstRow="1" firstCol="1" bandRow="1">
                <a:tableStyleId>{69CF1AB2-1976-4502-BF36-3FF5EA218861}</a:tableStyleId>
              </a:tblPr>
              <a:tblGrid>
                <a:gridCol w="7333978"/>
              </a:tblGrid>
              <a:tr h="458570">
                <a:tc>
                  <a:txBody>
                    <a:bodyPr/>
                    <a:lstStyle/>
                    <a:p>
                      <a:pPr algn="ctr"/>
                      <a:r>
                        <a:rPr lang="ar-SA" sz="3200" dirty="0" smtClean="0">
                          <a:solidFill>
                            <a:srgbClr val="C00000"/>
                          </a:solidFill>
                          <a:latin typeface="Arial" panose="020B0604020202020204" pitchFamily="34" charset="0"/>
                          <a:cs typeface="Arial" panose="020B0604020202020204" pitchFamily="34" charset="0"/>
                        </a:rPr>
                        <a:t>لائحة الدراسات العليا </a:t>
                      </a:r>
                      <a:endParaRPr lang="ar-SA" sz="3200" dirty="0"/>
                    </a:p>
                  </a:txBody>
                  <a:tcPr marL="67744" marR="67744" marT="0" marB="0"/>
                </a:tc>
              </a:tr>
              <a:tr h="2214691">
                <a:tc>
                  <a:txBody>
                    <a:bodyPr/>
                    <a:lstStyle/>
                    <a:p>
                      <a:pPr algn="r" rtl="1">
                        <a:lnSpc>
                          <a:spcPct val="115000"/>
                        </a:lnSpc>
                        <a:spcAft>
                          <a:spcPts val="0"/>
                        </a:spcAft>
                      </a:pPr>
                      <a:endParaRPr lang="ar-SA" sz="1400" dirty="0" smtClean="0">
                        <a:effectLst/>
                        <a:latin typeface="Arial" panose="020B0604020202020204" pitchFamily="34" charset="0"/>
                        <a:cs typeface="Arial" panose="020B0604020202020204" pitchFamily="34" charset="0"/>
                      </a:endParaRPr>
                    </a:p>
                    <a:p>
                      <a:pPr algn="r" rtl="1">
                        <a:lnSpc>
                          <a:spcPct val="115000"/>
                        </a:lnSpc>
                        <a:spcAft>
                          <a:spcPts val="0"/>
                        </a:spcAft>
                      </a:pPr>
                      <a:r>
                        <a:rPr lang="ar-SA" sz="1400" dirty="0" smtClean="0">
                          <a:effectLst/>
                          <a:latin typeface="Arial" panose="020B0604020202020204" pitchFamily="34" charset="0"/>
                          <a:cs typeface="Arial" panose="020B0604020202020204" pitchFamily="34" charset="0"/>
                        </a:rPr>
                        <a:t>تهدف</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الدراسات</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العليا</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إلى</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تحقيق</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الأغراض</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الآتية</a:t>
                      </a:r>
                      <a:r>
                        <a:rPr lang="en-US" sz="1400" dirty="0">
                          <a:effectLst/>
                          <a:latin typeface="Arial" panose="020B0604020202020204" pitchFamily="34" charset="0"/>
                          <a:cs typeface="Arial" panose="020B0604020202020204" pitchFamily="34" charset="0"/>
                        </a:rPr>
                        <a:t> </a:t>
                      </a:r>
                      <a:r>
                        <a:rPr lang="en-US" sz="1400" dirty="0" smtClean="0">
                          <a:effectLst/>
                          <a:latin typeface="Arial" panose="020B0604020202020204" pitchFamily="34" charset="0"/>
                          <a:cs typeface="Arial" panose="020B0604020202020204" pitchFamily="34" charset="0"/>
                        </a:rPr>
                        <a:t>:</a:t>
                      </a:r>
                      <a:endParaRPr lang="en-US" sz="2000" dirty="0">
                        <a:effectLst/>
                      </a:endParaRPr>
                    </a:p>
                    <a:p>
                      <a:pPr algn="r" rtl="1">
                        <a:lnSpc>
                          <a:spcPct val="115000"/>
                        </a:lnSpc>
                        <a:spcAft>
                          <a:spcPts val="0"/>
                        </a:spcAft>
                      </a:pPr>
                      <a:r>
                        <a:rPr lang="ar-SA" sz="1100" dirty="0">
                          <a:effectLst/>
                        </a:rPr>
                        <a:t>1-    </a:t>
                      </a:r>
                      <a:r>
                        <a:rPr lang="ar-SA" sz="1100" dirty="0">
                          <a:effectLst/>
                          <a:latin typeface="Arial" panose="020B0604020202020204" pitchFamily="34" charset="0"/>
                          <a:cs typeface="Arial" panose="020B0604020202020204" pitchFamily="34" charset="0"/>
                        </a:rPr>
                        <a:t>العناية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بالدراسات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الإسلامية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والعربية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والتوسع</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بحوثها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والعمل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نشرها</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smtClean="0">
                          <a:effectLst/>
                          <a:latin typeface="Arial" panose="020B0604020202020204" pitchFamily="34" charset="0"/>
                          <a:cs typeface="Arial" panose="020B0604020202020204" pitchFamily="34" charset="0"/>
                        </a:rPr>
                        <a:t>2_الإسهام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إثراء</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المعرفة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الإنسانية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بكافة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فروعها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طريق</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الدراسات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المتخصصة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والبحث</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الجاد للوصول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إلى</a:t>
                      </a:r>
                      <a:r>
                        <a:rPr lang="en-US" sz="1100" dirty="0">
                          <a:effectLst/>
                          <a:latin typeface="Arial" panose="020B0604020202020204" pitchFamily="34" charset="0"/>
                          <a:cs typeface="Arial" panose="020B0604020202020204" pitchFamily="34" charset="0"/>
                        </a:rPr>
                        <a:t> </a:t>
                      </a:r>
                      <a:endParaRPr lang="ar-SA" sz="1100" dirty="0" smtClean="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smtClean="0">
                          <a:effectLst/>
                          <a:latin typeface="Arial" panose="020B0604020202020204" pitchFamily="34" charset="0"/>
                          <a:cs typeface="Arial" panose="020B0604020202020204" pitchFamily="34" charset="0"/>
                        </a:rPr>
                        <a:t>         إضافات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علمية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وتطبيقية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مبتكرة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والكشف</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حقائق</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جديدة</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3-  </a:t>
                      </a:r>
                      <a:r>
                        <a:rPr lang="ar-SA" sz="1100" dirty="0" smtClean="0">
                          <a:effectLst/>
                          <a:latin typeface="Arial" panose="020B0604020202020204" pitchFamily="34" charset="0"/>
                          <a:cs typeface="Arial" panose="020B0604020202020204" pitchFamily="34" charset="0"/>
                        </a:rPr>
                        <a:t>تمكين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الطلاب</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المتميزين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حملة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الشهادات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الجامعية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مواصلة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دراساتهم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العليا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محلياً.</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4-  </a:t>
                      </a:r>
                      <a:r>
                        <a:rPr lang="ar-SA" sz="1100" dirty="0" smtClean="0">
                          <a:effectLst/>
                          <a:latin typeface="Arial" panose="020B0604020202020204" pitchFamily="34" charset="0"/>
                          <a:cs typeface="Arial" panose="020B0604020202020204" pitchFamily="34" charset="0"/>
                        </a:rPr>
                        <a:t>إعداد</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الكفايات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العلمية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والمهنية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المتخصصة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وتأهيلهم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تأهيلاً عاليا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مجالات</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المعرفة المختلفة</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5-  تشجيع</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الكفايات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العلمية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على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مسايرة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التقدم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السريع</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للعلم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والتقنية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ودفعهم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إلى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الإبداع </a:t>
                      </a:r>
                      <a:r>
                        <a:rPr lang="ar-SA" sz="1100" dirty="0" smtClean="0">
                          <a:effectLst/>
                          <a:latin typeface="Arial" panose="020B0604020202020204" pitchFamily="34" charset="0"/>
                          <a:cs typeface="Arial" panose="020B0604020202020204" pitchFamily="34" charset="0"/>
                        </a:rPr>
                        <a:t>      والابتكار</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وتطوير</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البحث</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العلمي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وتوجيهه</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لمعالجة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قضايا</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المجتمع</a:t>
                      </a:r>
                      <a:r>
                        <a:rPr lang="en-US" sz="1100" dirty="0">
                          <a:effectLst/>
                          <a:latin typeface="Arial" panose="020B0604020202020204" pitchFamily="34" charset="0"/>
                          <a:cs typeface="Arial" panose="020B0604020202020204" pitchFamily="34" charset="0"/>
                        </a:rPr>
                        <a:t> </a:t>
                      </a:r>
                      <a:r>
                        <a:rPr lang="ar-SA" sz="1100" dirty="0" smtClean="0">
                          <a:effectLst/>
                          <a:latin typeface="Arial" panose="020B0604020202020204" pitchFamily="34" charset="0"/>
                          <a:cs typeface="Arial" panose="020B0604020202020204" pitchFamily="34" charset="0"/>
                        </a:rPr>
                        <a:t>السعودي .</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latin typeface="Arial" panose="020B0604020202020204" pitchFamily="34" charset="0"/>
                          <a:cs typeface="Arial" panose="020B0604020202020204" pitchFamily="34" charset="0"/>
                        </a:rPr>
                        <a:t>6-    الإسهام</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في</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تحسين</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مستوى</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برامج</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المرحلة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الجامعية</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لتتفاعل</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مع</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برامج</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الدراسات</a:t>
                      </a:r>
                      <a:r>
                        <a:rPr lang="en-US" sz="1100" dirty="0">
                          <a:effectLst/>
                          <a:latin typeface="Arial" panose="020B0604020202020204" pitchFamily="34" charset="0"/>
                          <a:cs typeface="Arial" panose="020B0604020202020204" pitchFamily="34" charset="0"/>
                        </a:rPr>
                        <a:t> </a:t>
                      </a:r>
                      <a:r>
                        <a:rPr lang="ar-SA" sz="1100" dirty="0">
                          <a:effectLst/>
                          <a:latin typeface="Arial" panose="020B0604020202020204" pitchFamily="34" charset="0"/>
                          <a:cs typeface="Arial" panose="020B0604020202020204" pitchFamily="34" charset="0"/>
                        </a:rPr>
                        <a:t>العليا</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100" dirty="0">
                          <a:effectLst/>
                        </a:rPr>
                        <a:t> </a:t>
                      </a:r>
                      <a:endParaRPr lang="en-US" sz="2000" dirty="0">
                        <a:solidFill>
                          <a:srgbClr val="000000"/>
                        </a:solidFill>
                        <a:effectLst/>
                        <a:latin typeface="Calibri"/>
                        <a:ea typeface="Calibri"/>
                        <a:cs typeface="DecoType Naskh"/>
                      </a:endParaRPr>
                    </a:p>
                  </a:txBody>
                  <a:tcPr marL="67744" marR="67744" marT="0" marB="0"/>
                </a:tc>
              </a:tr>
            </a:tbl>
          </a:graphicData>
        </a:graphic>
      </p:graphicFrame>
      <p:sp>
        <p:nvSpPr>
          <p:cNvPr id="5" name="Rectangle 1"/>
          <p:cNvSpPr>
            <a:spLocks noChangeArrowheads="1"/>
          </p:cNvSpPr>
          <p:nvPr/>
        </p:nvSpPr>
        <p:spPr bwMode="auto">
          <a:xfrm>
            <a:off x="1660525" y="23018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altLang="ar-SA" sz="1100" b="0"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6" name="عنصر نائب للمحتوى 3"/>
          <p:cNvGraphicFramePr>
            <a:graphicFrameLocks/>
          </p:cNvGraphicFramePr>
          <p:nvPr>
            <p:extLst>
              <p:ext uri="{D42A27DB-BD31-4B8C-83A1-F6EECF244321}">
                <p14:modId xmlns:p14="http://schemas.microsoft.com/office/powerpoint/2010/main" val="1324642010"/>
              </p:ext>
            </p:extLst>
          </p:nvPr>
        </p:nvGraphicFramePr>
        <p:xfrm>
          <a:off x="899592" y="4005064"/>
          <a:ext cx="7325866" cy="981456"/>
        </p:xfrm>
        <a:graphic>
          <a:graphicData uri="http://schemas.openxmlformats.org/drawingml/2006/table">
            <a:tbl>
              <a:tblPr rtl="1" firstRow="1" firstCol="1" bandRow="1">
                <a:tableStyleId>{69CF1AB2-1976-4502-BF36-3FF5EA218861}</a:tableStyleId>
              </a:tblPr>
              <a:tblGrid>
                <a:gridCol w="7325866"/>
              </a:tblGrid>
              <a:tr h="0">
                <a:tc>
                  <a:txBody>
                    <a:bodyPr/>
                    <a:lstStyle/>
                    <a:p>
                      <a:pPr marL="0" algn="r" defTabSz="914400" rtl="1" eaLnBrk="1" latinLnBrk="0" hangingPunct="1">
                        <a:lnSpc>
                          <a:spcPct val="115000"/>
                        </a:lnSpc>
                        <a:spcAft>
                          <a:spcPts val="0"/>
                        </a:spcAft>
                      </a:pPr>
                      <a:r>
                        <a:rPr lang="ar-SA" sz="1400" kern="1200" dirty="0">
                          <a:effectLst/>
                          <a:latin typeface="Arial" panose="020B0604020202020204" pitchFamily="34" charset="0"/>
                          <a:cs typeface="Arial" panose="020B0604020202020204" pitchFamily="34" charset="0"/>
                        </a:rPr>
                        <a:t>يمنح</a:t>
                      </a:r>
                      <a:r>
                        <a:rPr lang="en-US" sz="1400" kern="1200" dirty="0">
                          <a:effectLst/>
                          <a:latin typeface="Arial" panose="020B0604020202020204" pitchFamily="34" charset="0"/>
                          <a:cs typeface="Arial" panose="020B0604020202020204" pitchFamily="34" charset="0"/>
                        </a:rPr>
                        <a:t> </a:t>
                      </a:r>
                      <a:r>
                        <a:rPr lang="ar-SA" sz="1400" kern="1200" dirty="0">
                          <a:effectLst/>
                          <a:latin typeface="Arial" panose="020B0604020202020204" pitchFamily="34" charset="0"/>
                          <a:cs typeface="Arial" panose="020B0604020202020204" pitchFamily="34" charset="0"/>
                        </a:rPr>
                        <a:t>مجلس</a:t>
                      </a:r>
                      <a:r>
                        <a:rPr lang="en-US" sz="1400" kern="1200" dirty="0">
                          <a:effectLst/>
                          <a:latin typeface="Arial" panose="020B0604020202020204" pitchFamily="34" charset="0"/>
                          <a:cs typeface="Arial" panose="020B0604020202020204" pitchFamily="34" charset="0"/>
                        </a:rPr>
                        <a:t> </a:t>
                      </a:r>
                      <a:r>
                        <a:rPr lang="ar-SA" sz="1400" kern="1200" dirty="0">
                          <a:effectLst/>
                          <a:latin typeface="Arial" panose="020B0604020202020204" pitchFamily="34" charset="0"/>
                          <a:cs typeface="Arial" panose="020B0604020202020204" pitchFamily="34" charset="0"/>
                        </a:rPr>
                        <a:t>الجامعة</a:t>
                      </a:r>
                      <a:r>
                        <a:rPr lang="en-US" sz="1400" kern="1200" dirty="0">
                          <a:effectLst/>
                          <a:latin typeface="Arial" panose="020B0604020202020204" pitchFamily="34" charset="0"/>
                          <a:cs typeface="Arial" panose="020B0604020202020204" pitchFamily="34" charset="0"/>
                        </a:rPr>
                        <a:t> </a:t>
                      </a:r>
                      <a:r>
                        <a:rPr lang="ar-SA" sz="1400" kern="1200" dirty="0">
                          <a:effectLst/>
                          <a:latin typeface="Arial" panose="020B0604020202020204" pitchFamily="34" charset="0"/>
                          <a:cs typeface="Arial" panose="020B0604020202020204" pitchFamily="34" charset="0"/>
                        </a:rPr>
                        <a:t>الدرجات</a:t>
                      </a:r>
                      <a:r>
                        <a:rPr lang="en-US" sz="1400" kern="1200" dirty="0">
                          <a:effectLst/>
                          <a:latin typeface="Arial" panose="020B0604020202020204" pitchFamily="34" charset="0"/>
                          <a:cs typeface="Arial" panose="020B0604020202020204" pitchFamily="34" charset="0"/>
                        </a:rPr>
                        <a:t> </a:t>
                      </a:r>
                      <a:r>
                        <a:rPr lang="ar-SA" sz="1400" kern="1200" dirty="0">
                          <a:effectLst/>
                          <a:latin typeface="Arial" panose="020B0604020202020204" pitchFamily="34" charset="0"/>
                          <a:cs typeface="Arial" panose="020B0604020202020204" pitchFamily="34" charset="0"/>
                        </a:rPr>
                        <a:t>العلمية</a:t>
                      </a:r>
                      <a:r>
                        <a:rPr lang="en-US" sz="1400" kern="1200" dirty="0">
                          <a:effectLst/>
                          <a:latin typeface="Arial" panose="020B0604020202020204" pitchFamily="34" charset="0"/>
                          <a:cs typeface="Arial" panose="020B0604020202020204" pitchFamily="34" charset="0"/>
                        </a:rPr>
                        <a:t> </a:t>
                      </a:r>
                      <a:r>
                        <a:rPr lang="ar-SA" sz="1400" kern="1200" dirty="0">
                          <a:effectLst/>
                          <a:latin typeface="Arial" panose="020B0604020202020204" pitchFamily="34" charset="0"/>
                          <a:cs typeface="Arial" panose="020B0604020202020204" pitchFamily="34" charset="0"/>
                        </a:rPr>
                        <a:t>الآتية</a:t>
                      </a:r>
                      <a:r>
                        <a:rPr lang="en-US" sz="1400" kern="1200" dirty="0">
                          <a:effectLst/>
                          <a:latin typeface="Arial" panose="020B0604020202020204" pitchFamily="34" charset="0"/>
                          <a:cs typeface="Arial" panose="020B0604020202020204" pitchFamily="34" charset="0"/>
                        </a:rPr>
                        <a:t> </a:t>
                      </a:r>
                      <a:r>
                        <a:rPr lang="ar-SA" sz="1400" kern="1200" dirty="0">
                          <a:effectLst/>
                          <a:latin typeface="Arial" panose="020B0604020202020204" pitchFamily="34" charset="0"/>
                          <a:cs typeface="Arial" panose="020B0604020202020204" pitchFamily="34" charset="0"/>
                        </a:rPr>
                        <a:t>بناء</a:t>
                      </a:r>
                      <a:r>
                        <a:rPr lang="en-US" sz="1400" kern="1200" dirty="0">
                          <a:effectLst/>
                          <a:latin typeface="Arial" panose="020B0604020202020204" pitchFamily="34" charset="0"/>
                          <a:cs typeface="Arial" panose="020B0604020202020204" pitchFamily="34" charset="0"/>
                        </a:rPr>
                        <a:t> </a:t>
                      </a:r>
                      <a:r>
                        <a:rPr lang="ar-SA" sz="1400" kern="1200" dirty="0">
                          <a:effectLst/>
                          <a:latin typeface="Arial" panose="020B0604020202020204" pitchFamily="34" charset="0"/>
                          <a:cs typeface="Arial" panose="020B0604020202020204" pitchFamily="34" charset="0"/>
                        </a:rPr>
                        <a:t>على</a:t>
                      </a:r>
                      <a:r>
                        <a:rPr lang="en-US" sz="1400" kern="1200" dirty="0">
                          <a:effectLst/>
                          <a:latin typeface="Arial" panose="020B0604020202020204" pitchFamily="34" charset="0"/>
                          <a:cs typeface="Arial" panose="020B0604020202020204" pitchFamily="34" charset="0"/>
                        </a:rPr>
                        <a:t> </a:t>
                      </a:r>
                      <a:r>
                        <a:rPr lang="ar-SA" sz="1400" kern="1200" dirty="0">
                          <a:effectLst/>
                          <a:latin typeface="Arial" panose="020B0604020202020204" pitchFamily="34" charset="0"/>
                          <a:cs typeface="Arial" panose="020B0604020202020204" pitchFamily="34" charset="0"/>
                        </a:rPr>
                        <a:t>توصية</a:t>
                      </a:r>
                      <a:r>
                        <a:rPr lang="en-US" sz="1400" kern="1200" dirty="0">
                          <a:effectLst/>
                          <a:latin typeface="Arial" panose="020B0604020202020204" pitchFamily="34" charset="0"/>
                          <a:cs typeface="Arial" panose="020B0604020202020204" pitchFamily="34" charset="0"/>
                        </a:rPr>
                        <a:t> </a:t>
                      </a:r>
                      <a:r>
                        <a:rPr lang="ar-SA" sz="1400" kern="1200" dirty="0">
                          <a:effectLst/>
                          <a:latin typeface="Arial" panose="020B0604020202020204" pitchFamily="34" charset="0"/>
                          <a:cs typeface="Arial" panose="020B0604020202020204" pitchFamily="34" charset="0"/>
                        </a:rPr>
                        <a:t>مجلسي</a:t>
                      </a:r>
                      <a:r>
                        <a:rPr lang="en-US" sz="1400" kern="1200" dirty="0">
                          <a:effectLst/>
                          <a:latin typeface="Arial" panose="020B0604020202020204" pitchFamily="34" charset="0"/>
                          <a:cs typeface="Arial" panose="020B0604020202020204" pitchFamily="34" charset="0"/>
                        </a:rPr>
                        <a:t> </a:t>
                      </a:r>
                      <a:r>
                        <a:rPr lang="ar-SA" sz="1400" kern="1200" dirty="0">
                          <a:effectLst/>
                          <a:latin typeface="Arial" panose="020B0604020202020204" pitchFamily="34" charset="0"/>
                          <a:cs typeface="Arial" panose="020B0604020202020204" pitchFamily="34" charset="0"/>
                        </a:rPr>
                        <a:t>القسم </a:t>
                      </a:r>
                      <a:r>
                        <a:rPr lang="ar-SA" sz="1400" kern="1200" dirty="0" smtClean="0">
                          <a:effectLst/>
                          <a:latin typeface="Arial" panose="020B0604020202020204" pitchFamily="34" charset="0"/>
                          <a:cs typeface="Arial" panose="020B0604020202020204" pitchFamily="34" charset="0"/>
                        </a:rPr>
                        <a:t>والكلية</a:t>
                      </a:r>
                      <a:r>
                        <a:rPr lang="en-US" sz="1400" kern="1200" dirty="0">
                          <a:effectLst/>
                          <a:latin typeface="Arial" panose="020B0604020202020204" pitchFamily="34" charset="0"/>
                          <a:cs typeface="Arial" panose="020B0604020202020204" pitchFamily="34" charset="0"/>
                        </a:rPr>
                        <a:t> </a:t>
                      </a:r>
                      <a:r>
                        <a:rPr lang="ar-SA" sz="1400" kern="1200" dirty="0">
                          <a:effectLst/>
                          <a:latin typeface="Arial" panose="020B0604020202020204" pitchFamily="34" charset="0"/>
                          <a:cs typeface="Arial" panose="020B0604020202020204" pitchFamily="34" charset="0"/>
                        </a:rPr>
                        <a:t>وتأييد</a:t>
                      </a:r>
                      <a:r>
                        <a:rPr lang="en-US" sz="1400" kern="1200" dirty="0">
                          <a:effectLst/>
                          <a:latin typeface="Arial" panose="020B0604020202020204" pitchFamily="34" charset="0"/>
                          <a:cs typeface="Arial" panose="020B0604020202020204" pitchFamily="34" charset="0"/>
                        </a:rPr>
                        <a:t> </a:t>
                      </a:r>
                      <a:r>
                        <a:rPr lang="ar-SA" sz="1400" kern="1200" dirty="0">
                          <a:effectLst/>
                          <a:latin typeface="Arial" panose="020B0604020202020204" pitchFamily="34" charset="0"/>
                          <a:cs typeface="Arial" panose="020B0604020202020204" pitchFamily="34" charset="0"/>
                        </a:rPr>
                        <a:t>مجلس عمادة</a:t>
                      </a:r>
                      <a:r>
                        <a:rPr lang="en-US" sz="1400" kern="1200" dirty="0">
                          <a:effectLst/>
                          <a:latin typeface="Arial" panose="020B0604020202020204" pitchFamily="34" charset="0"/>
                          <a:cs typeface="Arial" panose="020B0604020202020204" pitchFamily="34" charset="0"/>
                        </a:rPr>
                        <a:t> </a:t>
                      </a:r>
                      <a:r>
                        <a:rPr lang="ar-SA" sz="1400" kern="1200" dirty="0">
                          <a:effectLst/>
                          <a:latin typeface="Arial" panose="020B0604020202020204" pitchFamily="34" charset="0"/>
                          <a:cs typeface="Arial" panose="020B0604020202020204" pitchFamily="34" charset="0"/>
                        </a:rPr>
                        <a:t>الدراسات</a:t>
                      </a:r>
                      <a:r>
                        <a:rPr lang="en-US" sz="1400" kern="1200" dirty="0">
                          <a:effectLst/>
                          <a:latin typeface="Arial" panose="020B0604020202020204" pitchFamily="34" charset="0"/>
                          <a:cs typeface="Arial" panose="020B0604020202020204" pitchFamily="34" charset="0"/>
                        </a:rPr>
                        <a:t> </a:t>
                      </a:r>
                      <a:r>
                        <a:rPr lang="ar-SA" sz="1400" kern="1200" dirty="0">
                          <a:effectLst/>
                          <a:latin typeface="Arial" panose="020B0604020202020204" pitchFamily="34" charset="0"/>
                          <a:cs typeface="Arial" panose="020B0604020202020204" pitchFamily="34" charset="0"/>
                        </a:rPr>
                        <a:t>العليا</a:t>
                      </a:r>
                      <a:r>
                        <a:rPr lang="en-US" sz="1400" kern="1200" dirty="0">
                          <a:effectLst/>
                          <a:latin typeface="Arial" panose="020B0604020202020204" pitchFamily="34" charset="0"/>
                          <a:cs typeface="Arial" panose="020B0604020202020204" pitchFamily="34" charset="0"/>
                        </a:rPr>
                        <a:t> :</a:t>
                      </a:r>
                    </a:p>
                    <a:p>
                      <a:pPr marL="0" algn="r" defTabSz="914400" rtl="1" eaLnBrk="1" latinLnBrk="0" hangingPunct="1">
                        <a:lnSpc>
                          <a:spcPct val="115000"/>
                        </a:lnSpc>
                        <a:spcAft>
                          <a:spcPts val="0"/>
                        </a:spcAft>
                      </a:pPr>
                      <a:r>
                        <a:rPr lang="ar-SA" sz="1400" kern="1200" dirty="0">
                          <a:effectLst/>
                          <a:latin typeface="Arial" panose="020B0604020202020204" pitchFamily="34" charset="0"/>
                          <a:cs typeface="Arial" panose="020B0604020202020204" pitchFamily="34" charset="0"/>
                        </a:rPr>
                        <a:t>1-</a:t>
                      </a:r>
                      <a:r>
                        <a:rPr lang="en-US" sz="1400" kern="1200" dirty="0">
                          <a:effectLst/>
                          <a:latin typeface="Arial" panose="020B0604020202020204" pitchFamily="34" charset="0"/>
                          <a:cs typeface="Arial" panose="020B0604020202020204" pitchFamily="34" charset="0"/>
                        </a:rPr>
                        <a:t>   </a:t>
                      </a:r>
                      <a:r>
                        <a:rPr lang="ar-SA" sz="1400" kern="1200" dirty="0">
                          <a:effectLst/>
                          <a:latin typeface="Arial" panose="020B0604020202020204" pitchFamily="34" charset="0"/>
                          <a:cs typeface="Arial" panose="020B0604020202020204" pitchFamily="34" charset="0"/>
                        </a:rPr>
                        <a:t>الدبلوم</a:t>
                      </a:r>
                      <a:endParaRPr lang="en-US" sz="1400" kern="1200" dirty="0">
                        <a:effectLst/>
                        <a:latin typeface="Arial" panose="020B0604020202020204" pitchFamily="34" charset="0"/>
                        <a:cs typeface="Arial" panose="020B0604020202020204" pitchFamily="34" charset="0"/>
                      </a:endParaRPr>
                    </a:p>
                    <a:p>
                      <a:pPr marL="0" algn="r" defTabSz="914400" rtl="1" eaLnBrk="1" latinLnBrk="0" hangingPunct="1">
                        <a:lnSpc>
                          <a:spcPct val="115000"/>
                        </a:lnSpc>
                        <a:spcAft>
                          <a:spcPts val="0"/>
                        </a:spcAft>
                      </a:pPr>
                      <a:r>
                        <a:rPr lang="ar-SA" sz="1400" kern="1200" dirty="0">
                          <a:effectLst/>
                          <a:latin typeface="Arial" panose="020B0604020202020204" pitchFamily="34" charset="0"/>
                          <a:cs typeface="Arial" panose="020B0604020202020204" pitchFamily="34" charset="0"/>
                        </a:rPr>
                        <a:t>2-</a:t>
                      </a:r>
                      <a:r>
                        <a:rPr lang="en-US" sz="1400" kern="1200" dirty="0">
                          <a:effectLst/>
                          <a:latin typeface="Arial" panose="020B0604020202020204" pitchFamily="34" charset="0"/>
                          <a:cs typeface="Arial" panose="020B0604020202020204" pitchFamily="34" charset="0"/>
                        </a:rPr>
                        <a:t>   </a:t>
                      </a:r>
                      <a:r>
                        <a:rPr lang="ar-SA" sz="1400" kern="1200" dirty="0">
                          <a:effectLst/>
                          <a:latin typeface="Arial" panose="020B0604020202020204" pitchFamily="34" charset="0"/>
                          <a:cs typeface="Arial" panose="020B0604020202020204" pitchFamily="34" charset="0"/>
                        </a:rPr>
                        <a:t>الماجستير</a:t>
                      </a:r>
                      <a:r>
                        <a:rPr lang="en-US" sz="1400" kern="1200" dirty="0">
                          <a:effectLst/>
                          <a:latin typeface="Arial" panose="020B0604020202020204" pitchFamily="34" charset="0"/>
                          <a:cs typeface="Arial" panose="020B0604020202020204" pitchFamily="34" charset="0"/>
                        </a:rPr>
                        <a:t> </a:t>
                      </a:r>
                      <a:r>
                        <a:rPr lang="ar-SA" sz="1400" kern="1200" dirty="0">
                          <a:effectLst/>
                          <a:latin typeface="Arial" panose="020B0604020202020204" pitchFamily="34" charset="0"/>
                          <a:cs typeface="Arial" panose="020B0604020202020204" pitchFamily="34" charset="0"/>
                        </a:rPr>
                        <a:t>(العالمية)</a:t>
                      </a:r>
                      <a:endParaRPr lang="en-US" sz="1400" kern="1200" dirty="0">
                        <a:effectLst/>
                        <a:latin typeface="Arial" panose="020B0604020202020204" pitchFamily="34" charset="0"/>
                        <a:cs typeface="Arial" panose="020B0604020202020204" pitchFamily="34" charset="0"/>
                      </a:endParaRPr>
                    </a:p>
                    <a:p>
                      <a:pPr marL="0" algn="r" defTabSz="914400" rtl="1" eaLnBrk="1" latinLnBrk="0" hangingPunct="1">
                        <a:lnSpc>
                          <a:spcPct val="115000"/>
                        </a:lnSpc>
                        <a:spcAft>
                          <a:spcPts val="0"/>
                        </a:spcAft>
                      </a:pPr>
                      <a:r>
                        <a:rPr lang="ar-SA" sz="1400" kern="1200" dirty="0">
                          <a:effectLst/>
                          <a:latin typeface="Arial" panose="020B0604020202020204" pitchFamily="34" charset="0"/>
                          <a:cs typeface="Arial" panose="020B0604020202020204" pitchFamily="34" charset="0"/>
                        </a:rPr>
                        <a:t>3-</a:t>
                      </a:r>
                      <a:r>
                        <a:rPr lang="en-US" sz="1400" kern="1200" dirty="0">
                          <a:effectLst/>
                          <a:latin typeface="Arial" panose="020B0604020202020204" pitchFamily="34" charset="0"/>
                          <a:cs typeface="Arial" panose="020B0604020202020204" pitchFamily="34" charset="0"/>
                        </a:rPr>
                        <a:t>   </a:t>
                      </a:r>
                      <a:r>
                        <a:rPr lang="ar-SA" sz="1400" kern="1200" dirty="0">
                          <a:effectLst/>
                          <a:latin typeface="Arial" panose="020B0604020202020204" pitchFamily="34" charset="0"/>
                          <a:cs typeface="Arial" panose="020B0604020202020204" pitchFamily="34" charset="0"/>
                        </a:rPr>
                        <a:t>الدكتوراه (العالمية</a:t>
                      </a:r>
                      <a:r>
                        <a:rPr lang="en-US" sz="1400" kern="1200" dirty="0">
                          <a:effectLst/>
                          <a:latin typeface="Arial" panose="020B0604020202020204" pitchFamily="34" charset="0"/>
                          <a:cs typeface="Arial" panose="020B0604020202020204" pitchFamily="34" charset="0"/>
                        </a:rPr>
                        <a:t> </a:t>
                      </a:r>
                      <a:r>
                        <a:rPr lang="ar-SA" sz="1400" kern="1200" dirty="0">
                          <a:effectLst/>
                          <a:latin typeface="Arial" panose="020B0604020202020204" pitchFamily="34" charset="0"/>
                          <a:cs typeface="Arial" panose="020B0604020202020204" pitchFamily="34" charset="0"/>
                        </a:rPr>
                        <a:t>العالية)</a:t>
                      </a:r>
                      <a:endParaRPr lang="en-US" sz="14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sp>
        <p:nvSpPr>
          <p:cNvPr id="7" name="مربع نص 6"/>
          <p:cNvSpPr txBox="1"/>
          <p:nvPr/>
        </p:nvSpPr>
        <p:spPr>
          <a:xfrm>
            <a:off x="3541018" y="3501008"/>
            <a:ext cx="2808312" cy="461665"/>
          </a:xfrm>
          <a:prstGeom prst="rect">
            <a:avLst/>
          </a:prstGeom>
          <a:noFill/>
        </p:spPr>
        <p:txBody>
          <a:bodyPr wrap="square" rtlCol="1">
            <a:spAutoFit/>
          </a:bodyPr>
          <a:lstStyle/>
          <a:p>
            <a:pPr algn="ctr"/>
            <a:r>
              <a:rPr lang="ar-SA" sz="2400" b="1" dirty="0" smtClean="0">
                <a:solidFill>
                  <a:srgbClr val="C00000"/>
                </a:solidFill>
                <a:latin typeface="Arial" panose="020B0604020202020204" pitchFamily="34" charset="0"/>
                <a:cs typeface="Arial" panose="020B0604020202020204" pitchFamily="34" charset="0"/>
              </a:rPr>
              <a:t>الدرجات العلمية </a:t>
            </a:r>
            <a:endParaRPr lang="ar-SA" sz="2400" b="1" dirty="0">
              <a:solidFill>
                <a:srgbClr val="C00000"/>
              </a:solidFill>
              <a:latin typeface="Arial" panose="020B0604020202020204" pitchFamily="34" charset="0"/>
              <a:cs typeface="Arial" panose="020B0604020202020204" pitchFamily="34" charset="0"/>
            </a:endParaRPr>
          </a:p>
        </p:txBody>
      </p:sp>
      <p:graphicFrame>
        <p:nvGraphicFramePr>
          <p:cNvPr id="9" name="جدول 8"/>
          <p:cNvGraphicFramePr>
            <a:graphicFrameLocks noGrp="1"/>
          </p:cNvGraphicFramePr>
          <p:nvPr>
            <p:extLst>
              <p:ext uri="{D42A27DB-BD31-4B8C-83A1-F6EECF244321}">
                <p14:modId xmlns:p14="http://schemas.microsoft.com/office/powerpoint/2010/main" val="694172150"/>
              </p:ext>
            </p:extLst>
          </p:nvPr>
        </p:nvGraphicFramePr>
        <p:xfrm>
          <a:off x="899592" y="5157192"/>
          <a:ext cx="7344816" cy="1226820"/>
        </p:xfrm>
        <a:graphic>
          <a:graphicData uri="http://schemas.openxmlformats.org/drawingml/2006/table">
            <a:tbl>
              <a:tblPr rtl="1" firstRow="1" firstCol="1" bandRow="1">
                <a:tableStyleId>{69CF1AB2-1976-4502-BF36-3FF5EA218861}</a:tableStyleId>
              </a:tblPr>
              <a:tblGrid>
                <a:gridCol w="7344816"/>
              </a:tblGrid>
              <a:tr h="0">
                <a:tc>
                  <a:txBody>
                    <a:bodyPr/>
                    <a:lstStyle/>
                    <a:p>
                      <a:pPr algn="ctr" rtl="1">
                        <a:lnSpc>
                          <a:spcPct val="115000"/>
                        </a:lnSpc>
                        <a:spcAft>
                          <a:spcPts val="0"/>
                        </a:spcAft>
                      </a:pPr>
                      <a:r>
                        <a:rPr lang="ar-SA" sz="1400" dirty="0">
                          <a:effectLst/>
                        </a:rPr>
                        <a:t>المادة</a:t>
                      </a:r>
                      <a:r>
                        <a:rPr lang="en-US" sz="1400" dirty="0">
                          <a:effectLst/>
                        </a:rPr>
                        <a:t> </a:t>
                      </a:r>
                      <a:r>
                        <a:rPr lang="ar-SA" sz="1400" dirty="0">
                          <a:effectLst/>
                        </a:rPr>
                        <a:t>الثالثة</a:t>
                      </a:r>
                      <a:endParaRPr lang="en-US" sz="2000" dirty="0">
                        <a:effectLst/>
                        <a:latin typeface="Calibri"/>
                        <a:ea typeface="Calibri"/>
                        <a:cs typeface="DecoType Naskh"/>
                      </a:endParaRPr>
                    </a:p>
                  </a:txBody>
                  <a:tcPr marL="68580" marR="68580" marT="0" marB="0"/>
                </a:tc>
              </a:tr>
              <a:tr h="0">
                <a:tc>
                  <a:txBody>
                    <a:bodyPr/>
                    <a:lstStyle/>
                    <a:p>
                      <a:pPr algn="r" rtl="1">
                        <a:lnSpc>
                          <a:spcPct val="115000"/>
                        </a:lnSpc>
                        <a:spcAft>
                          <a:spcPts val="0"/>
                        </a:spcAft>
                      </a:pPr>
                      <a:r>
                        <a:rPr lang="ar-SA" sz="1400" dirty="0">
                          <a:effectLst/>
                          <a:latin typeface="Arial" panose="020B0604020202020204" pitchFamily="34" charset="0"/>
                          <a:cs typeface="Arial" panose="020B0604020202020204" pitchFamily="34" charset="0"/>
                        </a:rPr>
                        <a:t>تكون</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متطلبات</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الدراسة</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للدرجات</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العلمية</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المنصوص</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عليها</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في</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المادة</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الثانية</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وفق</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أحكام</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هذه</a:t>
                      </a:r>
                      <a:r>
                        <a:rPr lang="en-US" sz="1400" dirty="0">
                          <a:effectLst/>
                          <a:latin typeface="Arial" panose="020B0604020202020204" pitchFamily="34" charset="0"/>
                          <a:cs typeface="Arial" panose="020B0604020202020204" pitchFamily="34" charset="0"/>
                        </a:rPr>
                        <a:t> </a:t>
                      </a:r>
                      <a:r>
                        <a:rPr lang="ar-SA" sz="1400" dirty="0" smtClean="0">
                          <a:effectLst/>
                          <a:latin typeface="Arial" panose="020B0604020202020204" pitchFamily="34" charset="0"/>
                          <a:cs typeface="Arial" panose="020B0604020202020204" pitchFamily="34" charset="0"/>
                        </a:rPr>
                        <a:t>اللائحة</a:t>
                      </a:r>
                      <a:r>
                        <a:rPr lang="ar-SA" sz="1400" baseline="0" dirty="0" smtClean="0">
                          <a:effectLst/>
                          <a:latin typeface="Arial" panose="020B0604020202020204" pitchFamily="34" charset="0"/>
                          <a:cs typeface="Arial" panose="020B0604020202020204" pitchFamily="34" charset="0"/>
                        </a:rPr>
                        <a:t> و</a:t>
                      </a:r>
                      <a:r>
                        <a:rPr lang="ar-SA" sz="1400" dirty="0" smtClean="0">
                          <a:effectLst/>
                          <a:latin typeface="Arial" panose="020B0604020202020204" pitchFamily="34" charset="0"/>
                          <a:cs typeface="Arial" panose="020B0604020202020204" pitchFamily="34" charset="0"/>
                        </a:rPr>
                        <a:t>يستثنى</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من</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ذلك</a:t>
                      </a:r>
                      <a:r>
                        <a:rPr lang="en-US" sz="1400" dirty="0">
                          <a:effectLst/>
                          <a:latin typeface="Arial" panose="020B0604020202020204" pitchFamily="34" charset="0"/>
                          <a:cs typeface="Arial" panose="020B0604020202020204" pitchFamily="34" charset="0"/>
                        </a:rPr>
                        <a:t> :</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400" dirty="0">
                          <a:effectLst/>
                          <a:latin typeface="Arial" panose="020B0604020202020204" pitchFamily="34" charset="0"/>
                          <a:cs typeface="Arial" panose="020B0604020202020204" pitchFamily="34" charset="0"/>
                        </a:rPr>
                        <a:t>1-</a:t>
                      </a:r>
                      <a:r>
                        <a:rPr lang="en-US" sz="1400" dirty="0">
                          <a:effectLst/>
                          <a:latin typeface="Arial" panose="020B0604020202020204" pitchFamily="34" charset="0"/>
                          <a:cs typeface="Arial" panose="020B0604020202020204" pitchFamily="34" charset="0"/>
                        </a:rPr>
                        <a:t>   </a:t>
                      </a:r>
                      <a:r>
                        <a:rPr lang="ar-SA" sz="1400" dirty="0" err="1">
                          <a:effectLst/>
                          <a:latin typeface="Arial" panose="020B0604020202020204" pitchFamily="34" charset="0"/>
                          <a:cs typeface="Arial" panose="020B0604020202020204" pitchFamily="34" charset="0"/>
                        </a:rPr>
                        <a:t>الدبلومات</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الطبية</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400" dirty="0">
                          <a:effectLst/>
                          <a:latin typeface="Arial" panose="020B0604020202020204" pitchFamily="34" charset="0"/>
                          <a:cs typeface="Arial" panose="020B0604020202020204" pitchFamily="34" charset="0"/>
                        </a:rPr>
                        <a:t>2-</a:t>
                      </a:r>
                      <a:r>
                        <a:rPr lang="en-US" sz="1400" dirty="0">
                          <a:effectLst/>
                          <a:latin typeface="Arial" panose="020B0604020202020204" pitchFamily="34" charset="0"/>
                          <a:cs typeface="Arial" panose="020B0604020202020204" pitchFamily="34" charset="0"/>
                        </a:rPr>
                        <a:t>   </a:t>
                      </a:r>
                      <a:r>
                        <a:rPr lang="ar-SA" sz="1400" dirty="0" err="1">
                          <a:effectLst/>
                          <a:latin typeface="Arial" panose="020B0604020202020204" pitchFamily="34" charset="0"/>
                          <a:cs typeface="Arial" panose="020B0604020202020204" pitchFamily="34" charset="0"/>
                        </a:rPr>
                        <a:t>الزمالات</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الطبية</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400" dirty="0">
                          <a:effectLst/>
                          <a:latin typeface="Arial" panose="020B0604020202020204" pitchFamily="34" charset="0"/>
                          <a:cs typeface="Arial" panose="020B0604020202020204" pitchFamily="34" charset="0"/>
                        </a:rPr>
                        <a:t>فيطبق</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عليهما</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القواعد</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واللوائح</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الصادرة</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من</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مجلس</a:t>
                      </a:r>
                      <a:r>
                        <a:rPr lang="en-US" sz="1400" dirty="0">
                          <a:effectLst/>
                          <a:latin typeface="Arial" panose="020B0604020202020204" pitchFamily="34" charset="0"/>
                          <a:cs typeface="Arial" panose="020B0604020202020204" pitchFamily="34" charset="0"/>
                        </a:rPr>
                        <a:t> </a:t>
                      </a:r>
                      <a:r>
                        <a:rPr lang="ar-SA" sz="1400" dirty="0">
                          <a:effectLst/>
                          <a:latin typeface="Arial" panose="020B0604020202020204" pitchFamily="34" charset="0"/>
                          <a:cs typeface="Arial" panose="020B0604020202020204" pitchFamily="34" charset="0"/>
                        </a:rPr>
                        <a:t>الجامعة</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sp>
        <p:nvSpPr>
          <p:cNvPr id="2" name="مربع نص 1"/>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3179709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3568" y="908720"/>
            <a:ext cx="7497397" cy="4824536"/>
          </a:xfrm>
        </p:spPr>
        <p:txBody>
          <a:bodyPr>
            <a:noAutofit/>
          </a:bodyPr>
          <a:lstStyle/>
          <a:p>
            <a:r>
              <a:rPr lang="ar-SA" sz="28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مقترحات وحلول</a:t>
            </a:r>
            <a:r>
              <a:rPr lang="en-US" sz="2000" b="1" dirty="0">
                <a:solidFill>
                  <a:srgbClr val="C00000"/>
                </a:solidFill>
                <a:latin typeface="Arial" panose="020B0604020202020204" pitchFamily="34" charset="0"/>
                <a:cs typeface="Arial" panose="020B0604020202020204" pitchFamily="34" charset="0"/>
              </a:rPr>
              <a:t> </a:t>
            </a:r>
            <a:r>
              <a:rPr lang="en-US" sz="1000" b="1" dirty="0">
                <a:latin typeface="Arial" panose="020B0604020202020204" pitchFamily="34" charset="0"/>
                <a:cs typeface="Arial" panose="020B0604020202020204" pitchFamily="34" charset="0"/>
              </a:rPr>
              <a:t/>
            </a:r>
            <a:br>
              <a:rPr lang="en-US" sz="1000" b="1" dirty="0">
                <a:latin typeface="Arial" panose="020B0604020202020204" pitchFamily="34" charset="0"/>
                <a:cs typeface="Arial" panose="020B0604020202020204" pitchFamily="34" charset="0"/>
              </a:rPr>
            </a:br>
            <a:r>
              <a:rPr lang="en-US" sz="1000" b="1" dirty="0">
                <a:latin typeface="Arial" panose="020B0604020202020204" pitchFamily="34" charset="0"/>
                <a:cs typeface="Arial" panose="020B0604020202020204" pitchFamily="34" charset="0"/>
              </a:rPr>
              <a:t/>
            </a:r>
            <a:br>
              <a:rPr lang="en-US" sz="1000" b="1" dirty="0">
                <a:latin typeface="Arial" panose="020B0604020202020204" pitchFamily="34" charset="0"/>
                <a:cs typeface="Arial" panose="020B0604020202020204" pitchFamily="34" charset="0"/>
              </a:rPr>
            </a:br>
            <a:r>
              <a:rPr lang="ar-SA" sz="1400" b="1" dirty="0">
                <a:latin typeface="Arial" panose="020B0604020202020204" pitchFamily="34" charset="0"/>
                <a:cs typeface="Arial" panose="020B0604020202020204" pitchFamily="34" charset="0"/>
              </a:rPr>
              <a:t>1/ فتح باب القبول للدارسين كل فصل دراسي، ووضع آلية سهلة وميسرة لكل مَن أراد الدراسة، والعمل على تقليل رسوم الدراسة، والعمل كذلك على تسهيل القبول في الجامعات والبُعد عن الروتين الممل القاتل</a:t>
            </a:r>
            <a:r>
              <a:rPr lang="en-US" sz="1400" b="1" dirty="0">
                <a:latin typeface="Arial" panose="020B0604020202020204" pitchFamily="34" charset="0"/>
                <a:cs typeface="Arial" panose="020B0604020202020204" pitchFamily="34" charset="0"/>
              </a:rPr>
              <a:t>.. </a:t>
            </a:r>
            <a:br>
              <a:rPr lang="en-US" sz="1400" b="1"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
            </a:r>
            <a:br>
              <a:rPr lang="en-US" sz="1400" b="1" dirty="0">
                <a:latin typeface="Arial" panose="020B0604020202020204" pitchFamily="34" charset="0"/>
                <a:cs typeface="Arial" panose="020B0604020202020204" pitchFamily="34" charset="0"/>
              </a:rPr>
            </a:br>
            <a:r>
              <a:rPr lang="ar-SA" sz="1400" b="1" dirty="0">
                <a:solidFill>
                  <a:srgbClr val="143490"/>
                </a:solidFill>
                <a:latin typeface="Arial" panose="020B0604020202020204" pitchFamily="34" charset="0"/>
                <a:cs typeface="Arial" panose="020B0604020202020204" pitchFamily="34" charset="0"/>
              </a:rPr>
              <a:t>2/ رؤية إصلاحية</a:t>
            </a:r>
            <a:endParaRPr lang="en-US" sz="1400" dirty="0">
              <a:solidFill>
                <a:srgbClr val="143490"/>
              </a:solidFill>
              <a:latin typeface="Arial" panose="020B0604020202020204" pitchFamily="34" charset="0"/>
              <a:cs typeface="Arial" panose="020B0604020202020204" pitchFamily="34" charset="0"/>
            </a:endParaRPr>
          </a:p>
          <a:p>
            <a:r>
              <a:rPr lang="ar-SA" sz="1400" b="1" dirty="0">
                <a:solidFill>
                  <a:srgbClr val="143490"/>
                </a:solidFill>
                <a:latin typeface="Arial" panose="020B0604020202020204" pitchFamily="34" charset="0"/>
                <a:cs typeface="Arial" panose="020B0604020202020204" pitchFamily="34" charset="0"/>
              </a:rPr>
              <a:t>البعض يتبادر إلى ذهنه أن سبب ذلك التعقيد كثرة العمليات البيروقراطية وتعقيد الإجراءات، ولكنه </a:t>
            </a:r>
            <a:r>
              <a:rPr lang="ar-SA" sz="1400" b="1" dirty="0" smtClean="0">
                <a:solidFill>
                  <a:srgbClr val="143490"/>
                </a:solidFill>
                <a:latin typeface="Arial" panose="020B0604020202020204" pitchFamily="34" charset="0"/>
                <a:cs typeface="Arial" panose="020B0604020202020204" pitchFamily="34" charset="0"/>
              </a:rPr>
              <a:t>يجب </a:t>
            </a:r>
            <a:r>
              <a:rPr lang="ar-SA" sz="1400" b="1" dirty="0">
                <a:solidFill>
                  <a:srgbClr val="143490"/>
                </a:solidFill>
                <a:latin typeface="Arial" panose="020B0604020202020204" pitchFamily="34" charset="0"/>
                <a:cs typeface="Arial" panose="020B0604020202020204" pitchFamily="34" charset="0"/>
              </a:rPr>
              <a:t>ألا ننظر إلى معوقات التعليم كمشكلة مستقلة بذاتها؛ إنما ينظر إليها كجزء من كل، ثم ينظر إلى (الكل) ثم ينظر إلى الأصل كقائم عليه، فينظر إلى تلك المشكلات والمعوقات من ناحية الأصل لا الظاهر؛ فالحلول الظاهرية تعتبر حلولاً تجميلية مؤقتة لأعراض المعوق الرئيسي</a:t>
            </a:r>
            <a:r>
              <a:rPr lang="en-US" sz="1400" b="1" dirty="0">
                <a:solidFill>
                  <a:srgbClr val="143490"/>
                </a:solidFill>
                <a:latin typeface="Arial" panose="020B0604020202020204" pitchFamily="34" charset="0"/>
                <a:cs typeface="Arial" panose="020B0604020202020204" pitchFamily="34" charset="0"/>
              </a:rPr>
              <a:t>. </a:t>
            </a:r>
            <a:br>
              <a:rPr lang="en-US" sz="1400" b="1" dirty="0">
                <a:solidFill>
                  <a:srgbClr val="143490"/>
                </a:solidFill>
                <a:latin typeface="Arial" panose="020B0604020202020204" pitchFamily="34" charset="0"/>
                <a:cs typeface="Arial" panose="020B0604020202020204" pitchFamily="34" charset="0"/>
              </a:rPr>
            </a:br>
            <a:r>
              <a:rPr lang="ar-SA" sz="1400" b="1" dirty="0">
                <a:solidFill>
                  <a:srgbClr val="143490"/>
                </a:solidFill>
                <a:latin typeface="Arial" panose="020B0604020202020204" pitchFamily="34" charset="0"/>
                <a:cs typeface="Arial" panose="020B0604020202020204" pitchFamily="34" charset="0"/>
              </a:rPr>
              <a:t>إن الأصل في معوقات التعليم هو الفكر الجامد المتفرد المعطل الذي أثر على رسالة العلم حتى صارت جموداً خاملاً ورتابة مملة، فما أحوجنا إلى البحث عن الفكر الجمعي الذي يحمل همّ حضارة الأمة، الفكر الحي المتجدد من خلال بذل الجهد بعزيمة موجهة، وقدرة على إحداث تغيير نحو الأمام، والمثابرة ذات النفس الطويل</a:t>
            </a:r>
            <a:r>
              <a:rPr lang="en-US" sz="1400" b="1" dirty="0">
                <a:solidFill>
                  <a:srgbClr val="143490"/>
                </a:solidFill>
                <a:latin typeface="Arial" panose="020B0604020202020204" pitchFamily="34" charset="0"/>
                <a:cs typeface="Arial" panose="020B0604020202020204" pitchFamily="34" charset="0"/>
              </a:rPr>
              <a:t>. </a:t>
            </a:r>
            <a:br>
              <a:rPr lang="en-US" sz="1400" b="1" dirty="0">
                <a:solidFill>
                  <a:srgbClr val="143490"/>
                </a:solidFill>
                <a:latin typeface="Arial" panose="020B0604020202020204" pitchFamily="34" charset="0"/>
                <a:cs typeface="Arial" panose="020B0604020202020204" pitchFamily="34" charset="0"/>
              </a:rPr>
            </a:br>
            <a:r>
              <a:rPr lang="ar-SA" sz="1400" b="1" dirty="0">
                <a:solidFill>
                  <a:srgbClr val="143490"/>
                </a:solidFill>
                <a:latin typeface="Arial" panose="020B0604020202020204" pitchFamily="34" charset="0"/>
                <a:cs typeface="Arial" panose="020B0604020202020204" pitchFamily="34" charset="0"/>
              </a:rPr>
              <a:t>فللأسف المسيرة التعليمية انحسرت وانحازت إلى الكم وتجاهلت الكيف، هناك انحسار للإبداع وتقلص التجديد الحي الذي يزيد الفكر ثراء. فلما خبأ المنبع داخل القلوب ذهبت الأصالة المتجددة وخفت النبض المتدفق، ثم غفا صاحب الفكر، ثم راح في سبات عميق</a:t>
            </a:r>
            <a:r>
              <a:rPr lang="en-US" sz="1400" b="1" dirty="0">
                <a:solidFill>
                  <a:srgbClr val="143490"/>
                </a:solidFill>
                <a:latin typeface="Arial" panose="020B0604020202020204" pitchFamily="34" charset="0"/>
                <a:cs typeface="Arial" panose="020B0604020202020204" pitchFamily="34" charset="0"/>
              </a:rPr>
              <a:t>. </a:t>
            </a:r>
            <a:br>
              <a:rPr lang="en-US" sz="1400" b="1" dirty="0">
                <a:solidFill>
                  <a:srgbClr val="143490"/>
                </a:solidFill>
                <a:latin typeface="Arial" panose="020B0604020202020204" pitchFamily="34" charset="0"/>
                <a:cs typeface="Arial" panose="020B0604020202020204" pitchFamily="34" charset="0"/>
              </a:rPr>
            </a:br>
            <a:r>
              <a:rPr lang="ar-SA" sz="1400" b="1" dirty="0">
                <a:solidFill>
                  <a:srgbClr val="143490"/>
                </a:solidFill>
                <a:latin typeface="Arial" panose="020B0604020202020204" pitchFamily="34" charset="0"/>
                <a:cs typeface="Arial" panose="020B0604020202020204" pitchFamily="34" charset="0"/>
              </a:rPr>
              <a:t>هو إهمال وصل إلى حد الإخلال في منظومة القيم السائدة في المجتمع، ولا يمكن مواجهة تلك العراقيل إلا بوضعها في إطار تفاعلها مع حركة تطور بنى المجتمع وتعميرها إلى الأفضل والأشمل</a:t>
            </a:r>
            <a:r>
              <a:rPr lang="en-US" sz="1400" b="1" dirty="0">
                <a:solidFill>
                  <a:srgbClr val="143490"/>
                </a:solidFill>
                <a:latin typeface="Arial" panose="020B0604020202020204" pitchFamily="34" charset="0"/>
                <a:cs typeface="Arial" panose="020B0604020202020204" pitchFamily="34" charset="0"/>
              </a:rPr>
              <a:t>. </a:t>
            </a:r>
            <a:br>
              <a:rPr lang="en-US" sz="1400" b="1" dirty="0">
                <a:solidFill>
                  <a:srgbClr val="143490"/>
                </a:solidFill>
                <a:latin typeface="Arial" panose="020B0604020202020204" pitchFamily="34" charset="0"/>
                <a:cs typeface="Arial" panose="020B0604020202020204" pitchFamily="34" charset="0"/>
              </a:rPr>
            </a:br>
            <a:r>
              <a:rPr lang="ar-SA" sz="1400" b="1" dirty="0">
                <a:solidFill>
                  <a:srgbClr val="143490"/>
                </a:solidFill>
                <a:latin typeface="Arial" panose="020B0604020202020204" pitchFamily="34" charset="0"/>
                <a:cs typeface="Arial" panose="020B0604020202020204" pitchFamily="34" charset="0"/>
              </a:rPr>
              <a:t>فأعداد المتخرجين في الجامعات المحلية في ازدياد مستمر، ونسبة المتخصصين في تلك العلوم متفاوت، لا يراعي الحاجة العلمية التي يحتاجها المجتمع، فالتخصصات عشوائية وفائدتها محدودة وإن زاد الإنفاق المالي الحكومي على التعليم</a:t>
            </a:r>
            <a:r>
              <a:rPr lang="en-US" sz="1400" b="1" dirty="0">
                <a:solidFill>
                  <a:srgbClr val="143490"/>
                </a:solidFill>
                <a:latin typeface="Arial" panose="020B0604020202020204" pitchFamily="34" charset="0"/>
                <a:cs typeface="Arial" panose="020B0604020202020204" pitchFamily="34" charset="0"/>
              </a:rPr>
              <a:t>. </a:t>
            </a:r>
            <a:br>
              <a:rPr lang="en-US" sz="1400" b="1" dirty="0">
                <a:solidFill>
                  <a:srgbClr val="143490"/>
                </a:solidFill>
                <a:latin typeface="Arial" panose="020B0604020202020204" pitchFamily="34" charset="0"/>
                <a:cs typeface="Arial" panose="020B0604020202020204" pitchFamily="34" charset="0"/>
              </a:rPr>
            </a:br>
            <a:endParaRPr lang="ar-SA" sz="1400" dirty="0">
              <a:solidFill>
                <a:srgbClr val="143490"/>
              </a:solidFill>
              <a:latin typeface="Arial" panose="020B0604020202020204" pitchFamily="34" charset="0"/>
              <a:cs typeface="Arial" panose="020B0604020202020204" pitchFamily="34" charset="0"/>
            </a:endParaRPr>
          </a:p>
        </p:txBody>
      </p:sp>
      <p:sp>
        <p:nvSpPr>
          <p:cNvPr id="4" name="مربع نص 3"/>
          <p:cNvSpPr txBox="1"/>
          <p:nvPr/>
        </p:nvSpPr>
        <p:spPr>
          <a:xfrm>
            <a:off x="4945174" y="116632"/>
            <a:ext cx="2939194" cy="369332"/>
          </a:xfrm>
          <a:prstGeom prst="rect">
            <a:avLst/>
          </a:prstGeom>
          <a:noFill/>
        </p:spPr>
        <p:txBody>
          <a:bodyPr wrap="square" rtlCol="1">
            <a:spAutoFit/>
          </a:bodyPr>
          <a:lstStyle/>
          <a:p>
            <a:pPr algn="ctr"/>
            <a:r>
              <a:rPr lang="ar-SA" dirty="0" smtClean="0">
                <a:solidFill>
                  <a:schemeClr val="bg1"/>
                </a:solidFill>
                <a:latin typeface="Arial" panose="020B0604020202020204" pitchFamily="34" charset="0"/>
                <a:cs typeface="Arial" panose="020B0604020202020204" pitchFamily="34" charset="0"/>
              </a:rPr>
              <a:t>الحلول المقترحة</a:t>
            </a:r>
            <a:endParaRPr lang="ar-SA" dirty="0">
              <a:solidFill>
                <a:schemeClr val="bg1"/>
              </a:solidFill>
            </a:endParaRPr>
          </a:p>
        </p:txBody>
      </p:sp>
    </p:spTree>
    <p:extLst>
      <p:ext uri="{BB962C8B-B14F-4D97-AF65-F5344CB8AC3E}">
        <p14:creationId xmlns:p14="http://schemas.microsoft.com/office/powerpoint/2010/main" val="23852851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59632" y="1340768"/>
            <a:ext cx="6777317" cy="3508977"/>
          </a:xfrm>
        </p:spPr>
        <p:txBody>
          <a:bodyPr>
            <a:normAutofit fontScale="62500" lnSpcReduction="20000"/>
          </a:bodyPr>
          <a:lstStyle/>
          <a:p>
            <a:r>
              <a:rPr lang="ar-SA" sz="2900" b="1" dirty="0" smtClean="0">
                <a:solidFill>
                  <a:srgbClr val="C00000"/>
                </a:solidFill>
                <a:latin typeface="Arial" panose="020B0604020202020204" pitchFamily="34" charset="0"/>
                <a:cs typeface="Arial" panose="020B0604020202020204" pitchFamily="34" charset="0"/>
              </a:rPr>
              <a:t>3/ إيجاد مناخ </a:t>
            </a:r>
            <a:r>
              <a:rPr lang="ar-SA" sz="2900" b="1" dirty="0">
                <a:solidFill>
                  <a:srgbClr val="C00000"/>
                </a:solidFill>
                <a:latin typeface="Arial" panose="020B0604020202020204" pitchFamily="34" charset="0"/>
                <a:cs typeface="Arial" panose="020B0604020202020204" pitchFamily="34" charset="0"/>
              </a:rPr>
              <a:t>بحثي</a:t>
            </a:r>
            <a:r>
              <a:rPr lang="en-US" sz="2900" b="1" dirty="0">
                <a:solidFill>
                  <a:srgbClr val="C00000"/>
                </a:solidFill>
                <a:latin typeface="Arial" panose="020B0604020202020204" pitchFamily="34" charset="0"/>
                <a:cs typeface="Arial" panose="020B0604020202020204" pitchFamily="34" charset="0"/>
              </a:rPr>
              <a:t> </a:t>
            </a:r>
            <a:r>
              <a:rPr lang="en-US" sz="2900" b="1" dirty="0">
                <a:latin typeface="Arial" panose="020B0604020202020204" pitchFamily="34" charset="0"/>
                <a:cs typeface="Arial" panose="020B0604020202020204" pitchFamily="34" charset="0"/>
              </a:rPr>
              <a:t/>
            </a:r>
            <a:br>
              <a:rPr lang="en-US" sz="2900" b="1" dirty="0">
                <a:latin typeface="Arial" panose="020B0604020202020204" pitchFamily="34" charset="0"/>
                <a:cs typeface="Arial" panose="020B0604020202020204" pitchFamily="34" charset="0"/>
              </a:rPr>
            </a:br>
            <a:r>
              <a:rPr lang="en-US" sz="2900" b="1" dirty="0">
                <a:latin typeface="Arial" panose="020B0604020202020204" pitchFamily="34" charset="0"/>
                <a:cs typeface="Arial" panose="020B0604020202020204" pitchFamily="34" charset="0"/>
              </a:rPr>
              <a:t/>
            </a:r>
            <a:br>
              <a:rPr lang="en-US" sz="2900" b="1" dirty="0">
                <a:latin typeface="Arial" panose="020B0604020202020204" pitchFamily="34" charset="0"/>
                <a:cs typeface="Arial" panose="020B0604020202020204" pitchFamily="34" charset="0"/>
              </a:rPr>
            </a:br>
            <a:r>
              <a:rPr lang="ar-SA" sz="2900" b="1" dirty="0">
                <a:latin typeface="Arial" panose="020B0604020202020204" pitchFamily="34" charset="0"/>
                <a:cs typeface="Arial" panose="020B0604020202020204" pitchFamily="34" charset="0"/>
              </a:rPr>
              <a:t>نحتاج </a:t>
            </a:r>
            <a:r>
              <a:rPr lang="ar-SA" sz="2900" b="1" dirty="0" smtClean="0">
                <a:latin typeface="Arial" panose="020B0604020202020204" pitchFamily="34" charset="0"/>
                <a:cs typeface="Arial" panose="020B0604020202020204" pitchFamily="34" charset="0"/>
              </a:rPr>
              <a:t>إلى </a:t>
            </a:r>
            <a:r>
              <a:rPr lang="ar-SA" sz="2900" b="1" dirty="0">
                <a:latin typeface="Arial" panose="020B0604020202020204" pitchFamily="34" charset="0"/>
                <a:cs typeface="Arial" panose="020B0604020202020204" pitchFamily="34" charset="0"/>
              </a:rPr>
              <a:t>بحث زيادة فرص القبول للدراسات العليا، خصوصا أننا بحاجة إلى كوادر مؤهلة لشغل مقاعد أعضاء هيئة تدريس، خصوصاً الجامعات الحديثة والكليات المحدثة، كما أننا بحاجة إلى باحثين متميزين للإسهام في إثراء المعرفة بكافة فروعها عن طريق الدراسات المتخصصة والبحث الجاد للوصول إلى إضافات علمية وتطبيقية مبتكرة، والكشف عن حقائق لمسايرة التقدم السريع للعلم والتقنية ودفعهم إلى الإبداع والابتكار وتطوير البحث العلمي وتوجيهه لمعالجة قضايا المجتمع السعودي، بالإضافة إلى الإسهام في تحسين مستوى برامج المرحلة الجامعية لتتفاعل مع برامج الدراسات العليا عبر إتاحة الفرصة للطلاب في المرحلة الجامعية للمشاركة في الأعمال والمشروعات البحثية، وتوجيه طلاب الدراسات العليا نحو أعمال بحثية ابتكارية، وتقديم المنح البحثية، وتوفير الكراسي الجامعية، وتوفير مناخ البحث العلمي وفق نظم وقوانين واضحة لنشر ما يتم التوصل إليه من نتائج، وإنشاء حاضنات التقنية لتحويل هذه النتائج إلى واقع عملي ملموس، وبالتالي </a:t>
            </a:r>
            <a:r>
              <a:rPr lang="ar-SA" sz="2900" b="1" dirty="0" smtClean="0">
                <a:latin typeface="Arial" panose="020B0604020202020204" pitchFamily="34" charset="0"/>
                <a:cs typeface="Arial" panose="020B0604020202020204" pitchFamily="34" charset="0"/>
              </a:rPr>
              <a:t>بناء </a:t>
            </a:r>
            <a:r>
              <a:rPr lang="ar-SA" sz="2900" b="1" dirty="0">
                <a:latin typeface="Arial" panose="020B0604020202020204" pitchFamily="34" charset="0"/>
                <a:cs typeface="Arial" panose="020B0604020202020204" pitchFamily="34" charset="0"/>
              </a:rPr>
              <a:t>جيل من الباحثين والأساتذة الخبراء باعتبارهم رواداً في </a:t>
            </a:r>
            <a:r>
              <a:rPr lang="ar-SA" sz="2900" b="1" dirty="0" smtClean="0">
                <a:latin typeface="Arial" panose="020B0604020202020204" pitchFamily="34" charset="0"/>
                <a:cs typeface="Arial" panose="020B0604020202020204" pitchFamily="34" charset="0"/>
              </a:rPr>
              <a:t>اختصاصاتهم .</a:t>
            </a:r>
            <a:endParaRPr lang="en-US" sz="2900" dirty="0">
              <a:latin typeface="Arial" panose="020B0604020202020204" pitchFamily="34" charset="0"/>
              <a:cs typeface="Arial" panose="020B0604020202020204" pitchFamily="34" charset="0"/>
            </a:endParaRPr>
          </a:p>
          <a:p>
            <a:endParaRPr lang="ar-SA" dirty="0"/>
          </a:p>
        </p:txBody>
      </p:sp>
      <p:sp>
        <p:nvSpPr>
          <p:cNvPr id="4" name="مربع نص 3"/>
          <p:cNvSpPr txBox="1"/>
          <p:nvPr/>
        </p:nvSpPr>
        <p:spPr>
          <a:xfrm>
            <a:off x="4945174" y="116632"/>
            <a:ext cx="2939194" cy="369332"/>
          </a:xfrm>
          <a:prstGeom prst="rect">
            <a:avLst/>
          </a:prstGeom>
          <a:noFill/>
        </p:spPr>
        <p:txBody>
          <a:bodyPr wrap="square" rtlCol="1">
            <a:spAutoFit/>
          </a:bodyPr>
          <a:lstStyle/>
          <a:p>
            <a:pPr algn="ctr"/>
            <a:r>
              <a:rPr lang="ar-SA" dirty="0" smtClean="0">
                <a:solidFill>
                  <a:schemeClr val="bg1"/>
                </a:solidFill>
                <a:latin typeface="Arial" panose="020B0604020202020204" pitchFamily="34" charset="0"/>
                <a:cs typeface="Arial" panose="020B0604020202020204" pitchFamily="34" charset="0"/>
              </a:rPr>
              <a:t>الحلول المقترحة</a:t>
            </a:r>
            <a:endParaRPr lang="ar-SA" dirty="0">
              <a:solidFill>
                <a:schemeClr val="bg1"/>
              </a:solidFill>
            </a:endParaRPr>
          </a:p>
        </p:txBody>
      </p:sp>
    </p:spTree>
    <p:extLst>
      <p:ext uri="{BB962C8B-B14F-4D97-AF65-F5344CB8AC3E}">
        <p14:creationId xmlns:p14="http://schemas.microsoft.com/office/powerpoint/2010/main" val="34277796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31640" y="1052736"/>
            <a:ext cx="6777317" cy="3508977"/>
          </a:xfrm>
        </p:spPr>
        <p:txBody>
          <a:bodyPr>
            <a:normAutofit fontScale="92500" lnSpcReduction="10000"/>
          </a:bodyPr>
          <a:lstStyle/>
          <a:p>
            <a:r>
              <a:rPr lang="ar-SA" sz="28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4/  عزل التقدير العام عن </a:t>
            </a:r>
            <a:r>
              <a:rPr lang="ar-SA" sz="2800" b="1" dirty="0" smtClean="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القبول</a:t>
            </a:r>
          </a:p>
          <a:p>
            <a:pPr marL="68580" indent="0">
              <a:buNone/>
            </a:pPr>
            <a:endParaRPr lang="ar-SA" sz="28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68580" indent="0">
              <a:buNone/>
            </a:pPr>
            <a:r>
              <a:rPr lang="ar-SA" b="1" dirty="0" smtClean="0">
                <a:solidFill>
                  <a:srgbClr val="143490"/>
                </a:solidFill>
                <a:latin typeface="Arial" panose="020B0604020202020204" pitchFamily="34" charset="0"/>
                <a:cs typeface="Arial" panose="020B0604020202020204" pitchFamily="34" charset="0"/>
              </a:rPr>
              <a:t> إن </a:t>
            </a:r>
            <a:r>
              <a:rPr lang="ar-SA" b="1" dirty="0">
                <a:solidFill>
                  <a:srgbClr val="143490"/>
                </a:solidFill>
                <a:latin typeface="Arial" panose="020B0604020202020204" pitchFamily="34" charset="0"/>
                <a:cs typeface="Arial" panose="020B0604020202020204" pitchFamily="34" charset="0"/>
              </a:rPr>
              <a:t>حكر القبول في إكمال الدراسة على التقديرات المرتفعة في شهادة البكالوريوس فيه حيف كبير على شريحة كبيرة لها الحق المشروع في إكمال الدراسة. </a:t>
            </a:r>
            <a:r>
              <a:rPr lang="ar-SA" b="1" dirty="0" smtClean="0">
                <a:solidFill>
                  <a:srgbClr val="143490"/>
                </a:solidFill>
                <a:latin typeface="Arial" panose="020B0604020202020204" pitchFamily="34" charset="0"/>
                <a:cs typeface="Arial" panose="020B0604020202020204" pitchFamily="34" charset="0"/>
              </a:rPr>
              <a:t>لأنه يوجد أشخاص يفضلون </a:t>
            </a:r>
            <a:r>
              <a:rPr lang="ar-SA" b="1" dirty="0">
                <a:solidFill>
                  <a:srgbClr val="143490"/>
                </a:solidFill>
                <a:latin typeface="Arial" panose="020B0604020202020204" pitchFamily="34" charset="0"/>
                <a:cs typeface="Arial" panose="020B0604020202020204" pitchFamily="34" charset="0"/>
              </a:rPr>
              <a:t>علمياً </a:t>
            </a:r>
            <a:r>
              <a:rPr lang="ar-SA" b="1" dirty="0" smtClean="0">
                <a:solidFill>
                  <a:srgbClr val="143490"/>
                </a:solidFill>
                <a:latin typeface="Arial" panose="020B0604020202020204" pitchFamily="34" charset="0"/>
                <a:cs typeface="Arial" panose="020B0604020202020204" pitchFamily="34" charset="0"/>
              </a:rPr>
              <a:t>أكثر بكثير </a:t>
            </a:r>
            <a:r>
              <a:rPr lang="ar-SA" b="1" dirty="0">
                <a:solidFill>
                  <a:srgbClr val="143490"/>
                </a:solidFill>
                <a:latin typeface="Arial" panose="020B0604020202020204" pitchFamily="34" charset="0"/>
                <a:cs typeface="Arial" panose="020B0604020202020204" pitchFamily="34" charset="0"/>
              </a:rPr>
              <a:t>من أصحاب المعدلات المرتفعة، ومع هذا لم يستطيعوا إكمال الدراسة العليا. ثم إذا كان الميدان العلمي قد أثبت أن بعض أصحاب المعدلات العليا في الشهادة الجامعية ليسوا على مستواها، وجامعاتنا على دراية بذلك، فلماذا لا يُفسح المجال للباقين مهما كانت معدلاتهم ليحاولوا إثبات أنفسهم في الميدان </a:t>
            </a:r>
            <a:r>
              <a:rPr lang="ar-SA" b="1" dirty="0" smtClean="0">
                <a:solidFill>
                  <a:srgbClr val="143490"/>
                </a:solidFill>
                <a:latin typeface="Arial" panose="020B0604020202020204" pitchFamily="34" charset="0"/>
                <a:cs typeface="Arial" panose="020B0604020202020204" pitchFamily="34" charset="0"/>
              </a:rPr>
              <a:t>العلمي؟ </a:t>
            </a:r>
            <a:r>
              <a:rPr lang="ar-SA" b="1" dirty="0">
                <a:solidFill>
                  <a:srgbClr val="143490"/>
                </a:solidFill>
                <a:latin typeface="Arial" panose="020B0604020202020204" pitchFamily="34" charset="0"/>
                <a:cs typeface="Arial" panose="020B0604020202020204" pitchFamily="34" charset="0"/>
              </a:rPr>
              <a:t>فحق التعلم ليس حكراً على أحد</a:t>
            </a:r>
            <a:r>
              <a:rPr lang="en-US" b="1" dirty="0">
                <a:solidFill>
                  <a:srgbClr val="143490"/>
                </a:solidFill>
                <a:latin typeface="Arial" panose="020B0604020202020204" pitchFamily="34" charset="0"/>
                <a:cs typeface="Arial" panose="020B0604020202020204" pitchFamily="34" charset="0"/>
              </a:rPr>
              <a:t>.</a:t>
            </a:r>
            <a:endParaRPr lang="en-US" dirty="0">
              <a:solidFill>
                <a:srgbClr val="143490"/>
              </a:solidFill>
              <a:latin typeface="Arial" panose="020B0604020202020204" pitchFamily="34" charset="0"/>
              <a:cs typeface="Arial" panose="020B0604020202020204" pitchFamily="34" charset="0"/>
            </a:endParaRPr>
          </a:p>
          <a:p>
            <a:endParaRPr lang="ar-SA" dirty="0"/>
          </a:p>
        </p:txBody>
      </p:sp>
      <p:sp>
        <p:nvSpPr>
          <p:cNvPr id="4" name="مربع نص 3"/>
          <p:cNvSpPr txBox="1"/>
          <p:nvPr/>
        </p:nvSpPr>
        <p:spPr>
          <a:xfrm>
            <a:off x="4945174" y="116632"/>
            <a:ext cx="2939194" cy="369332"/>
          </a:xfrm>
          <a:prstGeom prst="rect">
            <a:avLst/>
          </a:prstGeom>
          <a:noFill/>
        </p:spPr>
        <p:txBody>
          <a:bodyPr wrap="square" rtlCol="1">
            <a:spAutoFit/>
          </a:bodyPr>
          <a:lstStyle/>
          <a:p>
            <a:pPr algn="ctr"/>
            <a:r>
              <a:rPr lang="ar-SA" dirty="0" smtClean="0">
                <a:solidFill>
                  <a:schemeClr val="bg1"/>
                </a:solidFill>
                <a:latin typeface="Arial" panose="020B0604020202020204" pitchFamily="34" charset="0"/>
                <a:cs typeface="Arial" panose="020B0604020202020204" pitchFamily="34" charset="0"/>
              </a:rPr>
              <a:t>الحلول المقترحة</a:t>
            </a:r>
            <a:endParaRPr lang="ar-SA" dirty="0">
              <a:solidFill>
                <a:schemeClr val="bg1"/>
              </a:solidFill>
            </a:endParaRPr>
          </a:p>
        </p:txBody>
      </p:sp>
    </p:spTree>
    <p:extLst>
      <p:ext uri="{BB962C8B-B14F-4D97-AF65-F5344CB8AC3E}">
        <p14:creationId xmlns:p14="http://schemas.microsoft.com/office/powerpoint/2010/main" val="2157309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693863" y="33416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altLang="ar-SA" sz="1400" b="0"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ar-SA"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9" name="عنصر نائب للمحتوى 8"/>
          <p:cNvGraphicFramePr>
            <a:graphicFrameLocks noGrp="1"/>
          </p:cNvGraphicFramePr>
          <p:nvPr>
            <p:ph idx="1"/>
            <p:extLst>
              <p:ext uri="{D42A27DB-BD31-4B8C-83A1-F6EECF244321}">
                <p14:modId xmlns:p14="http://schemas.microsoft.com/office/powerpoint/2010/main" val="4144044646"/>
              </p:ext>
            </p:extLst>
          </p:nvPr>
        </p:nvGraphicFramePr>
        <p:xfrm>
          <a:off x="603448" y="908720"/>
          <a:ext cx="7928992" cy="5152644"/>
        </p:xfrm>
        <a:graphic>
          <a:graphicData uri="http://schemas.openxmlformats.org/drawingml/2006/table">
            <a:tbl>
              <a:tblPr rtl="1" firstRow="1" firstCol="1" bandRow="1">
                <a:tableStyleId>{69CF1AB2-1976-4502-BF36-3FF5EA218861}</a:tableStyleId>
              </a:tblPr>
              <a:tblGrid>
                <a:gridCol w="7928992"/>
              </a:tblGrid>
              <a:tr h="89659">
                <a:tc>
                  <a:txBody>
                    <a:bodyPr/>
                    <a:lstStyle/>
                    <a:p>
                      <a:pPr algn="ctr" rtl="1">
                        <a:lnSpc>
                          <a:spcPct val="115000"/>
                        </a:lnSpc>
                        <a:spcAft>
                          <a:spcPts val="0"/>
                        </a:spcAft>
                      </a:pPr>
                      <a:r>
                        <a:rPr lang="ar-SA" sz="1800" dirty="0">
                          <a:solidFill>
                            <a:srgbClr val="C00000"/>
                          </a:solidFill>
                          <a:effectLst/>
                          <a:latin typeface="Arial" panose="020B0604020202020204" pitchFamily="34" charset="0"/>
                          <a:cs typeface="Arial" panose="020B0604020202020204" pitchFamily="34" charset="0"/>
                        </a:rPr>
                        <a:t>تنظيم الدراسات العليا</a:t>
                      </a:r>
                      <a:endParaRPr lang="en-US" sz="1800" dirty="0">
                        <a:solidFill>
                          <a:srgbClr val="C00000"/>
                        </a:solidFill>
                        <a:effectLst/>
                        <a:latin typeface="Arial" panose="020B0604020202020204" pitchFamily="34" charset="0"/>
                        <a:ea typeface="Calibri"/>
                        <a:cs typeface="Arial" panose="020B0604020202020204" pitchFamily="34" charset="0"/>
                      </a:endParaRPr>
                    </a:p>
                  </a:txBody>
                  <a:tcPr marL="18064" marR="18064" marT="0" marB="0"/>
                </a:tc>
              </a:tr>
              <a:tr h="89659">
                <a:tc>
                  <a:txBody>
                    <a:bodyPr/>
                    <a:lstStyle/>
                    <a:p>
                      <a:pPr algn="r" rtl="1">
                        <a:lnSpc>
                          <a:spcPct val="115000"/>
                        </a:lnSpc>
                        <a:spcAft>
                          <a:spcPts val="0"/>
                        </a:spcAft>
                      </a:pPr>
                      <a:r>
                        <a:rPr lang="en-US" sz="1200" dirty="0">
                          <a:effectLst/>
                          <a:latin typeface="Arial" panose="020B0604020202020204" pitchFamily="34" charset="0"/>
                          <a:cs typeface="Arial" panose="020B0604020202020204" pitchFamily="34" charset="0"/>
                        </a:rPr>
                        <a:t> </a:t>
                      </a:r>
                      <a:endParaRPr lang="en-US" sz="1200" dirty="0">
                        <a:effectLst/>
                        <a:latin typeface="Arial" panose="020B0604020202020204" pitchFamily="34" charset="0"/>
                        <a:ea typeface="Calibri"/>
                        <a:cs typeface="Arial" panose="020B0604020202020204" pitchFamily="34" charset="0"/>
                      </a:endParaRPr>
                    </a:p>
                  </a:txBody>
                  <a:tcPr marL="18064" marR="18064" marT="0" marB="0"/>
                </a:tc>
              </a:tr>
              <a:tr h="89659">
                <a:tc>
                  <a:txBody>
                    <a:bodyPr/>
                    <a:lstStyle/>
                    <a:p>
                      <a:pPr algn="ctr" rtl="1">
                        <a:lnSpc>
                          <a:spcPct val="115000"/>
                        </a:lnSpc>
                        <a:spcAft>
                          <a:spcPts val="0"/>
                        </a:spcAft>
                      </a:pPr>
                      <a:r>
                        <a:rPr lang="ar-SA" sz="1200" dirty="0">
                          <a:effectLst/>
                          <a:latin typeface="Arial" panose="020B0604020202020204" pitchFamily="34" charset="0"/>
                          <a:cs typeface="Arial" panose="020B0604020202020204" pitchFamily="34" charset="0"/>
                        </a:rPr>
                        <a:t>المادة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الرابعة</a:t>
                      </a:r>
                      <a:endParaRPr lang="en-US" sz="1200" dirty="0">
                        <a:effectLst/>
                        <a:latin typeface="Arial" panose="020B0604020202020204" pitchFamily="34" charset="0"/>
                        <a:ea typeface="Calibri"/>
                        <a:cs typeface="Arial" panose="020B0604020202020204" pitchFamily="34" charset="0"/>
                      </a:endParaRPr>
                    </a:p>
                  </a:txBody>
                  <a:tcPr marL="18064" marR="18064" marT="0" marB="0"/>
                </a:tc>
              </a:tr>
              <a:tr h="50807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ينشأ</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ترتبط</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بوكيل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والبحث</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العلمي</a:t>
                      </a:r>
                      <a:r>
                        <a:rPr lang="ar-SA" sz="1200" baseline="0" dirty="0" smtClean="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وتتولى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الإشراف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جميع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برامج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والتنسيق</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فيما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بينها</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والتوصية بالموافقة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عليها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وتقويمها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والمراجعة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الدائمة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لها</a:t>
                      </a:r>
                      <a:endParaRPr lang="en-US" sz="1200" dirty="0">
                        <a:effectLst/>
                        <a:latin typeface="Arial" panose="020B0604020202020204" pitchFamily="34" charset="0"/>
                        <a:cs typeface="Arial" panose="020B0604020202020204" pitchFamily="34" charset="0"/>
                      </a:endParaRPr>
                    </a:p>
                    <a:p>
                      <a:pPr rtl="1">
                        <a:lnSpc>
                          <a:spcPct val="115000"/>
                        </a:lnSpc>
                      </a:pPr>
                      <a:r>
                        <a:rPr lang="en-US" sz="1200" dirty="0">
                          <a:effectLst/>
                          <a:latin typeface="Arial" panose="020B0604020202020204" pitchFamily="34" charset="0"/>
                          <a:cs typeface="Arial" panose="020B0604020202020204" pitchFamily="34" charset="0"/>
                        </a:rPr>
                        <a:t>  </a:t>
                      </a:r>
                    </a:p>
                  </a:txBody>
                  <a:tcPr marL="18064" marR="18064" marT="0" marB="0"/>
                </a:tc>
              </a:tr>
              <a:tr h="89659">
                <a:tc>
                  <a:txBody>
                    <a:bodyPr/>
                    <a:lstStyle/>
                    <a:p>
                      <a:pPr algn="ctr" rtl="1">
                        <a:lnSpc>
                          <a:spcPct val="115000"/>
                        </a:lnSpc>
                        <a:spcAft>
                          <a:spcPts val="0"/>
                        </a:spcAft>
                      </a:pPr>
                      <a:r>
                        <a:rPr lang="ar-SA" sz="1200" dirty="0">
                          <a:effectLst/>
                          <a:latin typeface="Arial" panose="020B0604020202020204" pitchFamily="34" charset="0"/>
                          <a:cs typeface="Arial" panose="020B0604020202020204" pitchFamily="34" charset="0"/>
                        </a:rPr>
                        <a:t>المادة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الخامسة</a:t>
                      </a:r>
                      <a:endParaRPr lang="en-US" sz="1200" dirty="0">
                        <a:effectLst/>
                        <a:latin typeface="Arial" panose="020B0604020202020204" pitchFamily="34" charset="0"/>
                        <a:ea typeface="Calibri"/>
                        <a:cs typeface="Arial" panose="020B0604020202020204" pitchFamily="34" charset="0"/>
                      </a:endParaRPr>
                    </a:p>
                  </a:txBody>
                  <a:tcPr marL="18064" marR="18064" marT="0" marB="0"/>
                </a:tc>
              </a:tr>
              <a:tr h="1934653">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يكون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لعمادة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يختص</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بالنظر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جميع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الأمور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المتعلقة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بالدراسات</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العليا بالجامعة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واتخاذ</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القرارات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اللازمة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بشأنها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حدود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اختصاصه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وفق</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ما تقضي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هذه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اللائحة</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وله</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على الأخص</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ما يأتي</a:t>
                      </a:r>
                      <a:r>
                        <a:rPr lang="en-US" sz="1200" dirty="0">
                          <a:effectLst/>
                          <a:latin typeface="Arial" panose="020B0604020202020204" pitchFamily="34" charset="0"/>
                          <a:cs typeface="Arial" panose="020B0604020202020204" pitchFamily="34" charset="0"/>
                        </a:rPr>
                        <a:t> :</a:t>
                      </a:r>
                    </a:p>
                    <a:p>
                      <a:pPr algn="r" rtl="1">
                        <a:lnSpc>
                          <a:spcPct val="115000"/>
                        </a:lnSpc>
                        <a:spcAft>
                          <a:spcPts val="0"/>
                        </a:spcAft>
                      </a:pPr>
                      <a:r>
                        <a:rPr lang="ar-SA" sz="1200" dirty="0">
                          <a:effectLst/>
                          <a:latin typeface="Arial" panose="020B0604020202020204" pitchFamily="34" charset="0"/>
                          <a:cs typeface="Arial" panose="020B0604020202020204" pitchFamily="34" charset="0"/>
                        </a:rPr>
                        <a:t>1-</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اقتراح</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السياسة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العامة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تعديلها</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وتنسيقها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جميع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كليات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ومعاهد</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الجامعة ومتابعة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تنفيذها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بعد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إقرارها</a:t>
                      </a:r>
                      <a:endParaRPr lang="en-US" sz="12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2-</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اقتراح</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اللوائح</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الداخلية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بالتنسيق</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الأقسام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العلمية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فيما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يتعلق</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بتنظيم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endParaRPr lang="en-US" sz="12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3-</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اقتراح</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أسس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القبول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وتنفيذها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والإشراف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عليها</a:t>
                      </a:r>
                      <a:endParaRPr lang="en-US" sz="12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4-</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التوصية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بإجازة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البرامج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المستحدثة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بعد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دراستها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والتنسيق</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بينها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وبين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البرامج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القائمة</a:t>
                      </a:r>
                      <a:endParaRPr lang="en-US" sz="12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5-</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التوصية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بالموافقة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مقررات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وما يطرأ</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عليها</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أو 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البرامج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تعديل</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أو تبديل</a:t>
                      </a:r>
                      <a:r>
                        <a:rPr lang="ar-SA" sz="1200" dirty="0">
                          <a:effectLst/>
                          <a:latin typeface="Arial" panose="020B0604020202020204" pitchFamily="34" charset="0"/>
                          <a:cs typeface="Arial" panose="020B0604020202020204" pitchFamily="34" charset="0"/>
                        </a:rPr>
                        <a:t>.</a:t>
                      </a:r>
                      <a:endParaRPr lang="en-US" sz="12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6-</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التوصية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بمسميات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الشهادات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باللغتين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العربية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والإنجليزية</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بناء 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توصية</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مجالس الكليات</a:t>
                      </a:r>
                      <a:r>
                        <a:rPr lang="ar-SA" sz="1200" dirty="0">
                          <a:effectLst/>
                          <a:latin typeface="Arial" panose="020B0604020202020204" pitchFamily="34" charset="0"/>
                          <a:cs typeface="Arial" panose="020B0604020202020204" pitchFamily="34" charset="0"/>
                        </a:rPr>
                        <a:t>.</a:t>
                      </a:r>
                      <a:endParaRPr lang="en-US" sz="12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7-</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التوصية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بمنح</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الدرجات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العلمية</a:t>
                      </a:r>
                      <a:endParaRPr lang="en-US" sz="12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8-</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جميع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الشؤون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الطلابية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المتعلقة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بطلاب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endParaRPr lang="en-US" sz="12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9-</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الموافقة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تشكيل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لجان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الإشراف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ومناقشة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الرسائل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العلمية</a:t>
                      </a:r>
                      <a:endParaRPr lang="en-US" sz="12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smtClean="0">
                          <a:effectLst/>
                          <a:latin typeface="Arial" panose="020B0604020202020204" pitchFamily="34" charset="0"/>
                          <a:cs typeface="Arial" panose="020B0604020202020204" pitchFamily="34" charset="0"/>
                        </a:rPr>
                        <a:t>10</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وضع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الإطار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العام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لخطة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البحث</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والقواعد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المنظمة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لكيفية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كتابة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الرسالة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العلمية</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وطباعتها وإخراجها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وتقديمها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ونماذج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تقارير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لجنة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المناقشة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والحكم</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على</a:t>
                      </a:r>
                      <a:endParaRPr lang="en-US" sz="1200" dirty="0" smtClean="0">
                        <a:effectLst/>
                        <a:latin typeface="Arial" panose="020B0604020202020204" pitchFamily="34" charset="0"/>
                        <a:cs typeface="Arial" panose="020B0604020202020204" pitchFamily="34" charset="0"/>
                      </a:endParaRPr>
                    </a:p>
                    <a:p>
                      <a:pPr algn="r" rtl="1">
                        <a:lnSpc>
                          <a:spcPct val="115000"/>
                        </a:lnSpc>
                        <a:spcAft>
                          <a:spcPts val="0"/>
                        </a:spcAft>
                      </a:pP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الرسائل</a:t>
                      </a:r>
                      <a:endParaRPr lang="en-US" sz="12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11-</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تقويم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برامج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بصفة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دورية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بواسطة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لجان أو هيئات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متخصصة</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من داخل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خارج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 0</a:t>
                      </a:r>
                      <a:endParaRPr lang="en-US" sz="12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12-</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دراسة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التقارير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الدورية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تقدمها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الأقسام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العلمية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endParaRPr lang="en-US" sz="12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13-   النظر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فيما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يحيله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إليه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أو رئيسه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مدير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للدراسة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وإبداء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الرأي</a:t>
                      </a:r>
                      <a:endParaRPr lang="en-US" sz="1200" dirty="0">
                        <a:effectLst/>
                        <a:latin typeface="Arial" panose="020B0604020202020204" pitchFamily="34" charset="0"/>
                        <a:cs typeface="Arial" panose="020B0604020202020204" pitchFamily="34" charset="0"/>
                      </a:endParaRPr>
                    </a:p>
                    <a:p>
                      <a:pPr rtl="1">
                        <a:lnSpc>
                          <a:spcPct val="115000"/>
                        </a:lnSpc>
                      </a:pPr>
                      <a:r>
                        <a:rPr lang="en-US" sz="1200" dirty="0">
                          <a:effectLst/>
                          <a:latin typeface="Arial" panose="020B0604020202020204" pitchFamily="34" charset="0"/>
                          <a:cs typeface="Arial" panose="020B0604020202020204" pitchFamily="34" charset="0"/>
                        </a:rPr>
                        <a:t>  </a:t>
                      </a:r>
                    </a:p>
                  </a:txBody>
                  <a:tcPr marL="18064" marR="18064" marT="0" marB="0"/>
                </a:tc>
              </a:tr>
            </a:tbl>
          </a:graphicData>
        </a:graphic>
      </p:graphicFrame>
      <p:sp>
        <p:nvSpPr>
          <p:cNvPr id="4" name="مربع نص 3"/>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41754576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516634031"/>
              </p:ext>
            </p:extLst>
          </p:nvPr>
        </p:nvGraphicFramePr>
        <p:xfrm>
          <a:off x="1115616" y="908720"/>
          <a:ext cx="7275356" cy="2880320"/>
        </p:xfrm>
        <a:graphic>
          <a:graphicData uri="http://schemas.openxmlformats.org/drawingml/2006/table">
            <a:tbl>
              <a:tblPr rtl="1" firstRow="1" firstCol="1" bandRow="1">
                <a:tableStyleId>{69CF1AB2-1976-4502-BF36-3FF5EA218861}</a:tableStyleId>
              </a:tblPr>
              <a:tblGrid>
                <a:gridCol w="7275356"/>
              </a:tblGrid>
              <a:tr h="206375">
                <a:tc>
                  <a:txBody>
                    <a:bodyPr/>
                    <a:lstStyle/>
                    <a:p>
                      <a:pPr algn="ctr" rtl="1">
                        <a:lnSpc>
                          <a:spcPct val="115000"/>
                        </a:lnSpc>
                        <a:spcAft>
                          <a:spcPts val="0"/>
                        </a:spcAft>
                      </a:pPr>
                      <a:r>
                        <a:rPr lang="ar-SA" sz="1200" dirty="0">
                          <a:solidFill>
                            <a:srgbClr val="C00000"/>
                          </a:solidFill>
                          <a:effectLst/>
                        </a:rPr>
                        <a:t>المادة</a:t>
                      </a:r>
                      <a:r>
                        <a:rPr lang="en-US" sz="1200" dirty="0">
                          <a:solidFill>
                            <a:srgbClr val="C00000"/>
                          </a:solidFill>
                          <a:effectLst/>
                        </a:rPr>
                        <a:t> </a:t>
                      </a:r>
                      <a:r>
                        <a:rPr lang="ar-SA" sz="1200" dirty="0">
                          <a:solidFill>
                            <a:srgbClr val="C00000"/>
                          </a:solidFill>
                          <a:effectLst/>
                        </a:rPr>
                        <a:t>السادسة</a:t>
                      </a:r>
                      <a:endParaRPr lang="en-US" sz="2000" dirty="0">
                        <a:solidFill>
                          <a:srgbClr val="C00000"/>
                        </a:solidFill>
                        <a:effectLst/>
                        <a:latin typeface="Calibri"/>
                        <a:ea typeface="Calibri"/>
                        <a:cs typeface="DecoType Naskh"/>
                      </a:endParaRPr>
                    </a:p>
                  </a:txBody>
                  <a:tcPr marL="67296" marR="67296" marT="0" marB="0"/>
                </a:tc>
              </a:tr>
              <a:tr h="2670008">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يؤلف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النحو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الآتي</a:t>
                      </a:r>
                      <a:r>
                        <a:rPr lang="en-US" sz="1200" dirty="0">
                          <a:effectLst/>
                          <a:latin typeface="Arial" panose="020B0604020202020204" pitchFamily="34" charset="0"/>
                          <a:cs typeface="Arial" panose="020B0604020202020204" pitchFamily="34" charset="0"/>
                        </a:rPr>
                        <a:t> :</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1-</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عميد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وله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رئاسة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المجلس</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2-</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عميد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البحث</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العلمي</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3-</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وكيل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وله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أمانة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المجلس</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smtClean="0">
                          <a:effectLst/>
                          <a:latin typeface="Arial" panose="020B0604020202020204" pitchFamily="34" charset="0"/>
                          <a:cs typeface="Arial" panose="020B0604020202020204" pitchFamily="34" charset="0"/>
                        </a:rPr>
                        <a:t>4عضو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هيئة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تدريس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واحد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كلية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بدرجة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أستاذ</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مشارك</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الأقل</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يتم تعيينهم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بقرار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بناء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توصية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مجالس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الكليات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وموافقة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مدير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ويكون تعيينهم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لمدة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سنتين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قابلة</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للتجديد ويجتمع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بدعوة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رئيسه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مرة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شهر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الأقل</a:t>
                      </a:r>
                      <a:endParaRPr lang="en-US" sz="1200" dirty="0" smtClean="0">
                        <a:effectLst/>
                        <a:latin typeface="Arial" panose="020B0604020202020204" pitchFamily="34" charset="0"/>
                        <a:cs typeface="Arial" panose="020B0604020202020204" pitchFamily="34" charset="0"/>
                      </a:endParaRPr>
                    </a:p>
                    <a:p>
                      <a:pPr algn="r" rtl="1">
                        <a:lnSpc>
                          <a:spcPct val="115000"/>
                        </a:lnSpc>
                        <a:spcAft>
                          <a:spcPts val="0"/>
                        </a:spcAft>
                      </a:pP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ولا يصح</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الاجتماع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إلا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بحضور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ثلثي</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أعضائه وتصدر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قراراته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بالأغلبية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لأصوات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الأعضاء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الحاضرين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وعند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التساوي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يرجح</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الجانب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الذي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الرئيس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وتعتبر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قرارات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نافذة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مالم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يرد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عليها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اعتراض</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مدير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خلال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خمسة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عشر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يوم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من تاريخ</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وصولها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إليه0 ولمجلس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تشكيل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لجان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دائمة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مؤقتة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أعضائه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غيره لدراسة</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ما يكلفهم</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به .</a:t>
                      </a:r>
                      <a:endParaRPr lang="en-US" sz="2000" dirty="0">
                        <a:effectLst/>
                        <a:latin typeface="Arial" panose="020B0604020202020204" pitchFamily="34" charset="0"/>
                        <a:ea typeface="Calibri"/>
                        <a:cs typeface="Arial" panose="020B0604020202020204" pitchFamily="34" charset="0"/>
                      </a:endParaRPr>
                    </a:p>
                  </a:txBody>
                  <a:tcPr marL="67296" marR="67296" marT="0" marB="0"/>
                </a:tc>
              </a:tr>
            </a:tbl>
          </a:graphicData>
        </a:graphic>
      </p:graphicFrame>
      <p:graphicFrame>
        <p:nvGraphicFramePr>
          <p:cNvPr id="6" name="جدول 5"/>
          <p:cNvGraphicFramePr>
            <a:graphicFrameLocks noGrp="1"/>
          </p:cNvGraphicFramePr>
          <p:nvPr>
            <p:extLst>
              <p:ext uri="{D42A27DB-BD31-4B8C-83A1-F6EECF244321}">
                <p14:modId xmlns:p14="http://schemas.microsoft.com/office/powerpoint/2010/main" val="3409950804"/>
              </p:ext>
            </p:extLst>
          </p:nvPr>
        </p:nvGraphicFramePr>
        <p:xfrm>
          <a:off x="1115616" y="4005064"/>
          <a:ext cx="7272807" cy="2354196"/>
        </p:xfrm>
        <a:graphic>
          <a:graphicData uri="http://schemas.openxmlformats.org/drawingml/2006/table">
            <a:tbl>
              <a:tblPr rtl="1" firstRow="1" firstCol="1" bandRow="1">
                <a:tableStyleId>{69CF1AB2-1976-4502-BF36-3FF5EA218861}</a:tableStyleId>
              </a:tblPr>
              <a:tblGrid>
                <a:gridCol w="7272807"/>
              </a:tblGrid>
              <a:tr h="286128">
                <a:tc>
                  <a:txBody>
                    <a:bodyPr/>
                    <a:lstStyle/>
                    <a:p>
                      <a:pPr algn="ctr" rtl="1">
                        <a:lnSpc>
                          <a:spcPct val="115000"/>
                        </a:lnSpc>
                        <a:spcAft>
                          <a:spcPts val="0"/>
                        </a:spcAft>
                      </a:pPr>
                      <a:r>
                        <a:rPr lang="ar-SA" sz="1600" dirty="0" smtClean="0">
                          <a:solidFill>
                            <a:srgbClr val="C00000"/>
                          </a:solidFill>
                          <a:effectLst/>
                          <a:latin typeface="Arial" panose="020B0604020202020204" pitchFamily="34" charset="0"/>
                          <a:ea typeface="Calibri"/>
                          <a:cs typeface="Arial" panose="020B0604020202020204" pitchFamily="34" charset="0"/>
                        </a:rPr>
                        <a:t>البرامج المستحدثة </a:t>
                      </a:r>
                      <a:endParaRPr lang="en-US" sz="1600" dirty="0">
                        <a:solidFill>
                          <a:srgbClr val="C00000"/>
                        </a:solidFill>
                        <a:effectLst/>
                        <a:latin typeface="Arial" panose="020B0604020202020204" pitchFamily="34" charset="0"/>
                        <a:ea typeface="Calibri"/>
                        <a:cs typeface="Arial" panose="020B0604020202020204" pitchFamily="34" charset="0"/>
                      </a:endParaRPr>
                    </a:p>
                  </a:txBody>
                  <a:tcPr marL="20927" marR="20927" marT="0" marB="0"/>
                </a:tc>
              </a:tr>
              <a:tr h="145920">
                <a:tc>
                  <a:txBody>
                    <a:bodyPr/>
                    <a:lstStyle/>
                    <a:p>
                      <a:pPr algn="ctr" rtl="1">
                        <a:lnSpc>
                          <a:spcPct val="115000"/>
                        </a:lnSpc>
                        <a:spcAft>
                          <a:spcPts val="0"/>
                        </a:spcAft>
                      </a:pPr>
                      <a:r>
                        <a:rPr lang="en-US" sz="1400" dirty="0">
                          <a:solidFill>
                            <a:srgbClr val="C00000"/>
                          </a:solidFill>
                          <a:effectLst/>
                          <a:latin typeface="Arial" panose="020B0604020202020204" pitchFamily="34" charset="0"/>
                          <a:cs typeface="Arial" panose="020B0604020202020204" pitchFamily="34" charset="0"/>
                        </a:rPr>
                        <a:t> </a:t>
                      </a:r>
                      <a:r>
                        <a:rPr lang="ar-SA" sz="1400" dirty="0" smtClean="0">
                          <a:solidFill>
                            <a:srgbClr val="C00000"/>
                          </a:solidFill>
                          <a:effectLst/>
                          <a:latin typeface="Arial" panose="020B0604020202020204" pitchFamily="34" charset="0"/>
                          <a:cs typeface="Arial" panose="020B0604020202020204" pitchFamily="34" charset="0"/>
                        </a:rPr>
                        <a:t>المادة </a:t>
                      </a:r>
                      <a:r>
                        <a:rPr lang="ar-SA" sz="1600" dirty="0" smtClean="0">
                          <a:solidFill>
                            <a:srgbClr val="C00000"/>
                          </a:solidFill>
                          <a:effectLst/>
                          <a:latin typeface="Arial" panose="020B0604020202020204" pitchFamily="34" charset="0"/>
                          <a:cs typeface="Arial" panose="020B0604020202020204" pitchFamily="34" charset="0"/>
                        </a:rPr>
                        <a:t>السابعة</a:t>
                      </a:r>
                      <a:r>
                        <a:rPr lang="ar-SA" sz="1400" dirty="0" smtClean="0">
                          <a:solidFill>
                            <a:srgbClr val="C00000"/>
                          </a:solidFill>
                          <a:effectLst/>
                          <a:latin typeface="Arial" panose="020B0604020202020204" pitchFamily="34" charset="0"/>
                          <a:cs typeface="Arial" panose="020B0604020202020204" pitchFamily="34" charset="0"/>
                        </a:rPr>
                        <a:t> </a:t>
                      </a:r>
                      <a:endParaRPr lang="en-US" sz="1800" dirty="0">
                        <a:solidFill>
                          <a:srgbClr val="C00000"/>
                        </a:solidFill>
                        <a:effectLst/>
                        <a:latin typeface="Arial" panose="020B0604020202020204" pitchFamily="34" charset="0"/>
                        <a:ea typeface="Calibri"/>
                        <a:cs typeface="Arial" panose="020B0604020202020204" pitchFamily="34" charset="0"/>
                      </a:endParaRPr>
                    </a:p>
                  </a:txBody>
                  <a:tcPr marL="20927" marR="20927" marT="0" marB="0"/>
                </a:tc>
              </a:tr>
              <a:tr h="72008">
                <a:tc>
                  <a:txBody>
                    <a:bodyPr/>
                    <a:lstStyle/>
                    <a:p>
                      <a:pPr algn="ctr" rtl="1">
                        <a:lnSpc>
                          <a:spcPct val="115000"/>
                        </a:lnSpc>
                        <a:spcAft>
                          <a:spcPts val="0"/>
                        </a:spcAft>
                      </a:pPr>
                      <a:endParaRPr lang="en-US" sz="600" dirty="0">
                        <a:effectLst/>
                        <a:latin typeface="Calibri"/>
                        <a:ea typeface="Calibri"/>
                        <a:cs typeface="DecoType Naskh"/>
                      </a:endParaRPr>
                    </a:p>
                  </a:txBody>
                  <a:tcPr marL="20927" marR="20927" marT="0" marB="0"/>
                </a:tc>
              </a:tr>
              <a:tr h="1005449">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يضع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المعايير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التفصيلية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لإقرار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برامج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بناء 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توصية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عمادة 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مراعاة</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ما يأتي</a:t>
                      </a:r>
                      <a:r>
                        <a:rPr lang="en-US" sz="1200" dirty="0">
                          <a:effectLst/>
                          <a:latin typeface="Arial" panose="020B0604020202020204" pitchFamily="34" charset="0"/>
                          <a:cs typeface="Arial" panose="020B0604020202020204" pitchFamily="34" charset="0"/>
                        </a:rPr>
                        <a:t>  :</a:t>
                      </a:r>
                    </a:p>
                    <a:p>
                      <a:pPr algn="r" rtl="1">
                        <a:lnSpc>
                          <a:spcPct val="115000"/>
                        </a:lnSpc>
                        <a:spcAft>
                          <a:spcPts val="0"/>
                        </a:spcAft>
                      </a:pPr>
                      <a:r>
                        <a:rPr lang="ar-SA" sz="1200" dirty="0" smtClean="0">
                          <a:effectLst/>
                          <a:latin typeface="Arial" panose="020B0604020202020204" pitchFamily="34" charset="0"/>
                          <a:cs typeface="Arial" panose="020B0604020202020204" pitchFamily="34" charset="0"/>
                        </a:rPr>
                        <a:t>1أن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توافر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لدى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القسم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العدد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الكافي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أعضاء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هيئة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التدريس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الأساتذة</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والأساتذة المشاركين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المتخصصين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مجال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البرنامج</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بالإضافة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توافر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الإمكانات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البحثية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معامل ومختبرات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وتسهيلات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الحاسوب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وغيرها</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وذلك</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لضمان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نجاح</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البرنامج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حيث</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التدريس</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والإشراف والبحث</a:t>
                      </a:r>
                      <a:endParaRPr lang="en-US" sz="12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smtClean="0">
                          <a:effectLst/>
                          <a:latin typeface="Arial" panose="020B0604020202020204" pitchFamily="34" charset="0"/>
                          <a:cs typeface="Arial" panose="020B0604020202020204" pitchFamily="34" charset="0"/>
                        </a:rPr>
                        <a:t>2أن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القسم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اكتسب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خبرة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مناسبة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مستوى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المرحلة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كان</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البرنامج لدرجة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الماجستير</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درجة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الماجستير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كان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البرنامج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لدرجة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الدكتوراه</a:t>
                      </a:r>
                      <a:endParaRPr lang="en-US" sz="12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3-</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عدد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الطلاب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المتوقع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قبولهم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البرنامج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مناسب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لضمان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استمراريته</a:t>
                      </a:r>
                      <a:endParaRPr lang="en-US" sz="1200" dirty="0">
                        <a:effectLst/>
                        <a:latin typeface="Arial" panose="020B0604020202020204" pitchFamily="34" charset="0"/>
                        <a:cs typeface="Arial" panose="020B0604020202020204" pitchFamily="34" charset="0"/>
                      </a:endParaRPr>
                    </a:p>
                    <a:p>
                      <a:pPr rtl="1">
                        <a:lnSpc>
                          <a:spcPct val="115000"/>
                        </a:lnSpc>
                      </a:pPr>
                      <a:r>
                        <a:rPr lang="en-US" sz="1200" dirty="0">
                          <a:effectLst/>
                          <a:latin typeface="Arial" panose="020B0604020202020204" pitchFamily="34" charset="0"/>
                          <a:cs typeface="Arial" panose="020B0604020202020204" pitchFamily="34" charset="0"/>
                        </a:rPr>
                        <a:t>  </a:t>
                      </a:r>
                    </a:p>
                  </a:txBody>
                  <a:tcPr marL="20927" marR="20927" marT="0" marB="0"/>
                </a:tc>
              </a:tr>
            </a:tbl>
          </a:graphicData>
        </a:graphic>
      </p:graphicFrame>
      <p:sp>
        <p:nvSpPr>
          <p:cNvPr id="5" name="مربع نص 4"/>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21774811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391454439"/>
              </p:ext>
            </p:extLst>
          </p:nvPr>
        </p:nvGraphicFramePr>
        <p:xfrm>
          <a:off x="749374" y="764704"/>
          <a:ext cx="7390772" cy="2328132"/>
        </p:xfrm>
        <a:graphic>
          <a:graphicData uri="http://schemas.openxmlformats.org/drawingml/2006/table">
            <a:tbl>
              <a:tblPr rtl="1" firstRow="1" firstCol="1" bandRow="1">
                <a:tableStyleId>{69CF1AB2-1976-4502-BF36-3FF5EA218861}</a:tableStyleId>
              </a:tblPr>
              <a:tblGrid>
                <a:gridCol w="7390772"/>
              </a:tblGrid>
              <a:tr h="159534">
                <a:tc>
                  <a:txBody>
                    <a:bodyPr/>
                    <a:lstStyle/>
                    <a:p>
                      <a:pPr algn="ctr" rtl="1">
                        <a:lnSpc>
                          <a:spcPct val="115000"/>
                        </a:lnSpc>
                        <a:spcAft>
                          <a:spcPts val="0"/>
                        </a:spcAft>
                      </a:pPr>
                      <a:r>
                        <a:rPr lang="ar-SA" sz="1600" dirty="0">
                          <a:solidFill>
                            <a:srgbClr val="C00000"/>
                          </a:solidFill>
                          <a:effectLst/>
                          <a:latin typeface="Arial" panose="020B0604020202020204" pitchFamily="34" charset="0"/>
                          <a:cs typeface="Arial" panose="020B0604020202020204" pitchFamily="34" charset="0"/>
                        </a:rPr>
                        <a:t>المادة</a:t>
                      </a:r>
                      <a:r>
                        <a:rPr lang="en-US" sz="1600" dirty="0">
                          <a:solidFill>
                            <a:srgbClr val="C00000"/>
                          </a:solidFill>
                          <a:effectLst/>
                          <a:latin typeface="Arial" panose="020B0604020202020204" pitchFamily="34" charset="0"/>
                          <a:cs typeface="Arial" panose="020B0604020202020204" pitchFamily="34" charset="0"/>
                        </a:rPr>
                        <a:t> </a:t>
                      </a:r>
                      <a:r>
                        <a:rPr lang="ar-SA" sz="1600" dirty="0">
                          <a:solidFill>
                            <a:srgbClr val="C00000"/>
                          </a:solidFill>
                          <a:effectLst/>
                          <a:latin typeface="Arial" panose="020B0604020202020204" pitchFamily="34" charset="0"/>
                          <a:cs typeface="Arial" panose="020B0604020202020204" pitchFamily="34" charset="0"/>
                        </a:rPr>
                        <a:t>الثامنة</a:t>
                      </a:r>
                      <a:endParaRPr lang="en-US" sz="2800" dirty="0">
                        <a:solidFill>
                          <a:srgbClr val="C00000"/>
                        </a:solidFill>
                        <a:effectLst/>
                        <a:latin typeface="Arial" panose="020B0604020202020204" pitchFamily="34" charset="0"/>
                        <a:ea typeface="Calibri"/>
                        <a:cs typeface="Arial" panose="020B0604020202020204" pitchFamily="34" charset="0"/>
                      </a:endParaRPr>
                    </a:p>
                  </a:txBody>
                  <a:tcPr marL="67296" marR="67296" marT="0" marB="0"/>
                </a:tc>
              </a:tr>
              <a:tr h="2047716">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مع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مراعاة</a:t>
                      </a:r>
                      <a:r>
                        <a:rPr lang="en-US" sz="1200" dirty="0">
                          <a:effectLst/>
                          <a:latin typeface="Arial" panose="020B0604020202020204" pitchFamily="34" charset="0"/>
                          <a:cs typeface="Arial" panose="020B0604020202020204" pitchFamily="34" charset="0"/>
                        </a:rPr>
                        <a:t> </a:t>
                      </a:r>
                      <a:r>
                        <a:rPr lang="ar-SA" sz="1200" dirty="0" err="1">
                          <a:effectLst/>
                          <a:latin typeface="Arial" panose="020B0604020202020204" pitchFamily="34" charset="0"/>
                          <a:cs typeface="Arial" panose="020B0604020202020204" pitchFamily="34" charset="0"/>
                        </a:rPr>
                        <a:t>ماورد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السابعة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يتقدم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القسم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الكلية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بمشروع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تفصيلي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عن</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البرنامج يوضح</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فيه</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ما يأتي</a:t>
                      </a:r>
                      <a:r>
                        <a:rPr lang="en-US" sz="1200" dirty="0">
                          <a:effectLst/>
                          <a:latin typeface="Arial" panose="020B0604020202020204" pitchFamily="34" charset="0"/>
                          <a:cs typeface="Arial" panose="020B0604020202020204" pitchFamily="34" charset="0"/>
                        </a:rPr>
                        <a:t> :</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1-</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أهداف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البرنامج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ومدى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احتياج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المجتمع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السعودي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له</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2-</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طبيعة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البرنامج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حيث</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تركيزه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الأكاديمي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والمهني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ومنهجه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العلمي</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3-</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أهمية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البرنامج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ومسوغات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تقديمه</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بعد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الاطلاع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ما تقدمه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الأقسام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الأخرى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داخل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أو الجامعات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الأخرى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المملكة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مجال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التخصص</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4-</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الإمكانات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المتوافرة</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المطلوب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توافرها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بالقسم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لتقديم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البرنامج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مستوى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تعليمي</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ومهني رفيع</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وبصفة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خاصة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تحديد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المجالات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البحثية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الرئيسة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بالقسم</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5-</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معدل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استقرار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هيئة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التدريس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بالقسم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مدى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السنوات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الخمس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الماضية</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6-</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السير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الذاتية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والعلمية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لأعضاء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هيئة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التدريس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بالقسم</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ولمن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لهم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صلة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بمجال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البرنامج</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في الجامعة</a:t>
                      </a:r>
                      <a:endParaRPr lang="en-US" sz="2000" dirty="0">
                        <a:effectLst/>
                        <a:latin typeface="Arial" panose="020B0604020202020204" pitchFamily="34" charset="0"/>
                        <a:ea typeface="Calibri"/>
                        <a:cs typeface="Arial" panose="020B0604020202020204" pitchFamily="34" charset="0"/>
                      </a:endParaRPr>
                    </a:p>
                  </a:txBody>
                  <a:tcPr marL="67296" marR="67296" marT="0" marB="0"/>
                </a:tc>
              </a:tr>
            </a:tbl>
          </a:graphicData>
        </a:graphic>
      </p:graphicFrame>
      <p:graphicFrame>
        <p:nvGraphicFramePr>
          <p:cNvPr id="5" name="جدول 4"/>
          <p:cNvGraphicFramePr>
            <a:graphicFrameLocks noGrp="1"/>
          </p:cNvGraphicFramePr>
          <p:nvPr>
            <p:extLst>
              <p:ext uri="{D42A27DB-BD31-4B8C-83A1-F6EECF244321}">
                <p14:modId xmlns:p14="http://schemas.microsoft.com/office/powerpoint/2010/main" val="2657427262"/>
              </p:ext>
            </p:extLst>
          </p:nvPr>
        </p:nvGraphicFramePr>
        <p:xfrm>
          <a:off x="755576" y="3212976"/>
          <a:ext cx="7404051" cy="665988"/>
        </p:xfrm>
        <a:graphic>
          <a:graphicData uri="http://schemas.openxmlformats.org/drawingml/2006/table">
            <a:tbl>
              <a:tblPr rtl="1" firstRow="1" firstCol="1" bandRow="1">
                <a:tableStyleId>{69CF1AB2-1976-4502-BF36-3FF5EA218861}</a:tableStyleId>
              </a:tblPr>
              <a:tblGrid>
                <a:gridCol w="7404051"/>
              </a:tblGrid>
              <a:tr h="0">
                <a:tc>
                  <a:txBody>
                    <a:bodyPr/>
                    <a:lstStyle/>
                    <a:p>
                      <a:pPr algn="ctr" rtl="1">
                        <a:lnSpc>
                          <a:spcPct val="115000"/>
                        </a:lnSpc>
                        <a:spcAft>
                          <a:spcPts val="0"/>
                        </a:spcAft>
                      </a:pPr>
                      <a:r>
                        <a:rPr lang="ar-SA" sz="1400" dirty="0">
                          <a:solidFill>
                            <a:srgbClr val="C00000"/>
                          </a:solidFill>
                          <a:effectLst/>
                          <a:latin typeface="Arial" panose="020B0604020202020204" pitchFamily="34" charset="0"/>
                          <a:cs typeface="Arial" panose="020B0604020202020204" pitchFamily="34" charset="0"/>
                        </a:rPr>
                        <a:t>المادة</a:t>
                      </a:r>
                      <a:r>
                        <a:rPr lang="en-US" sz="1400" dirty="0">
                          <a:solidFill>
                            <a:srgbClr val="C00000"/>
                          </a:solidFill>
                          <a:effectLst/>
                          <a:latin typeface="Arial" panose="020B0604020202020204" pitchFamily="34" charset="0"/>
                          <a:cs typeface="Arial" panose="020B0604020202020204" pitchFamily="34" charset="0"/>
                        </a:rPr>
                        <a:t> </a:t>
                      </a:r>
                      <a:r>
                        <a:rPr lang="ar-SA" sz="1400" dirty="0">
                          <a:solidFill>
                            <a:srgbClr val="C00000"/>
                          </a:solidFill>
                          <a:effectLst/>
                          <a:latin typeface="Arial" panose="020B0604020202020204" pitchFamily="34" charset="0"/>
                          <a:cs typeface="Arial" panose="020B0604020202020204" pitchFamily="34" charset="0"/>
                        </a:rPr>
                        <a:t>التاسعة</a:t>
                      </a:r>
                      <a:endParaRPr lang="en-US" sz="24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يدرس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مشروع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البرنامج</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ويتولى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التنسيق</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متطلباته</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ومتطلبات البرامج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الأخرى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القائمة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وجدت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لتفادي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الازدواجية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فيما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بينها</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وفي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حال</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اقتناعه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يوصي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به</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إلى 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لاعتماده</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graphicFrame>
        <p:nvGraphicFramePr>
          <p:cNvPr id="6" name="جدول 5"/>
          <p:cNvGraphicFramePr>
            <a:graphicFrameLocks noGrp="1"/>
          </p:cNvGraphicFramePr>
          <p:nvPr>
            <p:extLst>
              <p:ext uri="{D42A27DB-BD31-4B8C-83A1-F6EECF244321}">
                <p14:modId xmlns:p14="http://schemas.microsoft.com/office/powerpoint/2010/main" val="2881980819"/>
              </p:ext>
            </p:extLst>
          </p:nvPr>
        </p:nvGraphicFramePr>
        <p:xfrm>
          <a:off x="755576" y="3933056"/>
          <a:ext cx="7410550" cy="665988"/>
        </p:xfrm>
        <a:graphic>
          <a:graphicData uri="http://schemas.openxmlformats.org/drawingml/2006/table">
            <a:tbl>
              <a:tblPr rtl="1" firstRow="1" firstCol="1" bandRow="1">
                <a:tableStyleId>{69CF1AB2-1976-4502-BF36-3FF5EA218861}</a:tableStyleId>
              </a:tblPr>
              <a:tblGrid>
                <a:gridCol w="7410550"/>
              </a:tblGrid>
              <a:tr h="0">
                <a:tc>
                  <a:txBody>
                    <a:bodyPr/>
                    <a:lstStyle/>
                    <a:p>
                      <a:pPr algn="ctr" rtl="1">
                        <a:lnSpc>
                          <a:spcPct val="115000"/>
                        </a:lnSpc>
                        <a:spcAft>
                          <a:spcPts val="0"/>
                        </a:spcAft>
                      </a:pPr>
                      <a:r>
                        <a:rPr lang="ar-SA" sz="1400" dirty="0">
                          <a:solidFill>
                            <a:srgbClr val="C00000"/>
                          </a:solidFill>
                          <a:effectLst/>
                          <a:latin typeface="Arial" panose="020B0604020202020204" pitchFamily="34" charset="0"/>
                          <a:cs typeface="Arial" panose="020B0604020202020204" pitchFamily="34" charset="0"/>
                        </a:rPr>
                        <a:t>المادة</a:t>
                      </a:r>
                      <a:r>
                        <a:rPr lang="en-US" sz="1400" dirty="0">
                          <a:solidFill>
                            <a:srgbClr val="C00000"/>
                          </a:solidFill>
                          <a:effectLst/>
                          <a:latin typeface="Arial" panose="020B0604020202020204" pitchFamily="34" charset="0"/>
                          <a:cs typeface="Arial" panose="020B0604020202020204" pitchFamily="34" charset="0"/>
                        </a:rPr>
                        <a:t> </a:t>
                      </a:r>
                      <a:r>
                        <a:rPr lang="ar-SA" sz="1400" dirty="0">
                          <a:solidFill>
                            <a:srgbClr val="C00000"/>
                          </a:solidFill>
                          <a:effectLst/>
                          <a:latin typeface="Arial" panose="020B0604020202020204" pitchFamily="34" charset="0"/>
                          <a:cs typeface="Arial" panose="020B0604020202020204" pitchFamily="34" charset="0"/>
                        </a:rPr>
                        <a:t>العاشرة</a:t>
                      </a:r>
                      <a:endParaRPr lang="en-US" sz="24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يكون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التعديل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المقررات</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متطلبات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البرنامج</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شروط</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القبول</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بقرار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بناء 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توصية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بالتنسيق</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مع</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القسم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المختص</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sp>
        <p:nvSpPr>
          <p:cNvPr id="7" name="Rectangle 1"/>
          <p:cNvSpPr>
            <a:spLocks noChangeArrowheads="1"/>
          </p:cNvSpPr>
          <p:nvPr/>
        </p:nvSpPr>
        <p:spPr bwMode="auto">
          <a:xfrm>
            <a:off x="971600" y="494116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altLang="ar-SA" sz="1200" b="1"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SA" altLang="ar-SA" sz="1200" b="1" i="0" u="none" strike="noStrike" cap="none" normalizeH="0" baseline="0" smtClean="0">
                <a:ln>
                  <a:noFill/>
                </a:ln>
                <a:solidFill>
                  <a:srgbClr val="595959"/>
                </a:solidFill>
                <a:effectLst/>
                <a:latin typeface="Calibri"/>
                <a:ea typeface="Times New Roman" pitchFamily="18" charset="0"/>
                <a:cs typeface="Tahoma" pitchFamily="34" charset="0"/>
              </a:rPr>
              <a:t> </a:t>
            </a:r>
            <a:endParaRPr kumimoji="0" lang="en-US" altLang="ar-SA"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ar-SA"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3" name="جدول 2"/>
          <p:cNvGraphicFramePr>
            <a:graphicFrameLocks noGrp="1"/>
          </p:cNvGraphicFramePr>
          <p:nvPr>
            <p:extLst>
              <p:ext uri="{D42A27DB-BD31-4B8C-83A1-F6EECF244321}">
                <p14:modId xmlns:p14="http://schemas.microsoft.com/office/powerpoint/2010/main" val="2173297409"/>
              </p:ext>
            </p:extLst>
          </p:nvPr>
        </p:nvGraphicFramePr>
        <p:xfrm>
          <a:off x="755576" y="4627541"/>
          <a:ext cx="7416824" cy="665988"/>
        </p:xfrm>
        <a:graphic>
          <a:graphicData uri="http://schemas.openxmlformats.org/drawingml/2006/table">
            <a:tbl>
              <a:tblPr rtl="1" firstRow="1" firstCol="1" bandRow="1">
                <a:tableStyleId>{69CF1AB2-1976-4502-BF36-3FF5EA218861}</a:tableStyleId>
              </a:tblPr>
              <a:tblGrid>
                <a:gridCol w="7416824"/>
              </a:tblGrid>
              <a:tr h="0">
                <a:tc>
                  <a:txBody>
                    <a:bodyPr/>
                    <a:lstStyle/>
                    <a:p>
                      <a:pPr algn="ctr" rtl="1">
                        <a:lnSpc>
                          <a:spcPct val="115000"/>
                        </a:lnSpc>
                        <a:spcAft>
                          <a:spcPts val="0"/>
                        </a:spcAft>
                      </a:pPr>
                      <a:r>
                        <a:rPr lang="ar-SA" sz="1400" dirty="0">
                          <a:solidFill>
                            <a:srgbClr val="C00000"/>
                          </a:solidFill>
                          <a:effectLst/>
                          <a:latin typeface="Arial" panose="020B0604020202020204" pitchFamily="34" charset="0"/>
                          <a:cs typeface="Arial" panose="020B0604020202020204" pitchFamily="34" charset="0"/>
                        </a:rPr>
                        <a:t>المادة</a:t>
                      </a:r>
                      <a:r>
                        <a:rPr lang="en-US" sz="1400" dirty="0">
                          <a:solidFill>
                            <a:srgbClr val="C00000"/>
                          </a:solidFill>
                          <a:effectLst/>
                          <a:latin typeface="Arial" panose="020B0604020202020204" pitchFamily="34" charset="0"/>
                          <a:cs typeface="Arial" panose="020B0604020202020204" pitchFamily="34" charset="0"/>
                        </a:rPr>
                        <a:t> </a:t>
                      </a:r>
                      <a:r>
                        <a:rPr lang="ar-SA" sz="1400" dirty="0">
                          <a:solidFill>
                            <a:srgbClr val="C00000"/>
                          </a:solidFill>
                          <a:effectLst/>
                          <a:latin typeface="Arial" panose="020B0604020202020204" pitchFamily="34" charset="0"/>
                          <a:cs typeface="Arial" panose="020B0604020202020204" pitchFamily="34" charset="0"/>
                        </a:rPr>
                        <a:t>الحادية عشرة</a:t>
                      </a:r>
                      <a:endParaRPr lang="en-US" sz="24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يجوز</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تنشأ</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برامج</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مشتركة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قسمين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أكثر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كليتين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أكثر</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وفق قواعد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يضعها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بناء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توصية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بعد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التنسيق</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مع</a:t>
                      </a:r>
                      <a:r>
                        <a:rPr lang="en-US" sz="1200" dirty="0" smtClean="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الأقسام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المعنية</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graphicFrame>
        <p:nvGraphicFramePr>
          <p:cNvPr id="9" name="جدول 8"/>
          <p:cNvGraphicFramePr>
            <a:graphicFrameLocks noGrp="1"/>
          </p:cNvGraphicFramePr>
          <p:nvPr>
            <p:extLst>
              <p:ext uri="{D42A27DB-BD31-4B8C-83A1-F6EECF244321}">
                <p14:modId xmlns:p14="http://schemas.microsoft.com/office/powerpoint/2010/main" val="608361212"/>
              </p:ext>
            </p:extLst>
          </p:nvPr>
        </p:nvGraphicFramePr>
        <p:xfrm>
          <a:off x="827584" y="5646747"/>
          <a:ext cx="7399784" cy="701040"/>
        </p:xfrm>
        <a:graphic>
          <a:graphicData uri="http://schemas.openxmlformats.org/drawingml/2006/table">
            <a:tbl>
              <a:tblPr rtl="1" firstRow="1" firstCol="1" bandRow="1">
                <a:tableStyleId>{69CF1AB2-1976-4502-BF36-3FF5EA218861}</a:tableStyleId>
              </a:tblPr>
              <a:tblGrid>
                <a:gridCol w="7399784"/>
              </a:tblGrid>
              <a:tr h="0">
                <a:tc>
                  <a:txBody>
                    <a:bodyPr/>
                    <a:lstStyle/>
                    <a:p>
                      <a:pPr algn="ctr" rtl="1">
                        <a:lnSpc>
                          <a:spcPct val="115000"/>
                        </a:lnSpc>
                        <a:spcAft>
                          <a:spcPts val="0"/>
                        </a:spcAft>
                      </a:pPr>
                      <a:r>
                        <a:rPr lang="ar-SA" sz="1600" dirty="0">
                          <a:solidFill>
                            <a:srgbClr val="C00000"/>
                          </a:solidFill>
                          <a:effectLst/>
                          <a:latin typeface="Arial" panose="020B0604020202020204" pitchFamily="34" charset="0"/>
                          <a:cs typeface="Arial" panose="020B0604020202020204" pitchFamily="34" charset="0"/>
                        </a:rPr>
                        <a:t>المادة</a:t>
                      </a:r>
                      <a:r>
                        <a:rPr lang="en-US" sz="1600" dirty="0">
                          <a:solidFill>
                            <a:srgbClr val="C00000"/>
                          </a:solidFill>
                          <a:effectLst/>
                          <a:latin typeface="Arial" panose="020B0604020202020204" pitchFamily="34" charset="0"/>
                          <a:cs typeface="Arial" panose="020B0604020202020204" pitchFamily="34" charset="0"/>
                        </a:rPr>
                        <a:t> </a:t>
                      </a:r>
                      <a:r>
                        <a:rPr lang="ar-SA" sz="1600" dirty="0">
                          <a:solidFill>
                            <a:srgbClr val="C00000"/>
                          </a:solidFill>
                          <a:effectLst/>
                          <a:latin typeface="Arial" panose="020B0604020202020204" pitchFamily="34" charset="0"/>
                          <a:cs typeface="Arial" panose="020B0604020202020204" pitchFamily="34" charset="0"/>
                        </a:rPr>
                        <a:t>الثانية</a:t>
                      </a:r>
                      <a:r>
                        <a:rPr lang="en-US" sz="1600" dirty="0">
                          <a:solidFill>
                            <a:srgbClr val="C00000"/>
                          </a:solidFill>
                          <a:effectLst/>
                          <a:latin typeface="Arial" panose="020B0604020202020204" pitchFamily="34" charset="0"/>
                          <a:cs typeface="Arial" panose="020B0604020202020204" pitchFamily="34" charset="0"/>
                        </a:rPr>
                        <a:t> </a:t>
                      </a:r>
                      <a:r>
                        <a:rPr lang="ar-SA" sz="1600" dirty="0">
                          <a:solidFill>
                            <a:srgbClr val="C00000"/>
                          </a:solidFill>
                          <a:effectLst/>
                          <a:latin typeface="Arial" panose="020B0604020202020204" pitchFamily="34" charset="0"/>
                          <a:cs typeface="Arial" panose="020B0604020202020204" pitchFamily="34" charset="0"/>
                        </a:rPr>
                        <a:t>عشرة</a:t>
                      </a:r>
                      <a:endParaRPr lang="en-US" sz="28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يحدد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أعداد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الطلاب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الذين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سيتم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قبولهم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سنويا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بناء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توصية</a:t>
                      </a:r>
                      <a:endParaRPr lang="ar-SA" sz="1200" baseline="0" dirty="0" smtClean="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smtClean="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واقتراح</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مجالس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الأقسام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والكليات</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sp>
        <p:nvSpPr>
          <p:cNvPr id="10" name="Rectangle 1"/>
          <p:cNvSpPr>
            <a:spLocks noChangeArrowheads="1"/>
          </p:cNvSpPr>
          <p:nvPr/>
        </p:nvSpPr>
        <p:spPr bwMode="auto">
          <a:xfrm>
            <a:off x="1693863" y="3657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alt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مربع نص 10"/>
          <p:cNvSpPr txBox="1"/>
          <p:nvPr/>
        </p:nvSpPr>
        <p:spPr>
          <a:xfrm>
            <a:off x="3491880" y="5259159"/>
            <a:ext cx="1656184" cy="369332"/>
          </a:xfrm>
          <a:prstGeom prst="rect">
            <a:avLst/>
          </a:prstGeom>
          <a:noFill/>
        </p:spPr>
        <p:txBody>
          <a:bodyPr wrap="square" rtlCol="1">
            <a:spAutoFit/>
          </a:bodyPr>
          <a:lstStyle/>
          <a:p>
            <a:r>
              <a:rPr lang="ar-SA" b="1" dirty="0" smtClean="0">
                <a:solidFill>
                  <a:srgbClr val="C00000"/>
                </a:solidFill>
                <a:latin typeface="Arial" panose="020B0604020202020204" pitchFamily="34" charset="0"/>
                <a:cs typeface="Arial" panose="020B0604020202020204" pitchFamily="34" charset="0"/>
              </a:rPr>
              <a:t>شروط القبول </a:t>
            </a:r>
            <a:endParaRPr lang="ar-SA" b="1" dirty="0">
              <a:solidFill>
                <a:srgbClr val="C00000"/>
              </a:solidFill>
              <a:latin typeface="Arial" panose="020B0604020202020204" pitchFamily="34" charset="0"/>
              <a:cs typeface="Arial" panose="020B0604020202020204" pitchFamily="34" charset="0"/>
            </a:endParaRPr>
          </a:p>
        </p:txBody>
      </p:sp>
      <p:sp>
        <p:nvSpPr>
          <p:cNvPr id="12" name="مربع نص 11"/>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1700810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130946381"/>
              </p:ext>
            </p:extLst>
          </p:nvPr>
        </p:nvGraphicFramePr>
        <p:xfrm>
          <a:off x="899592" y="836712"/>
          <a:ext cx="7421091" cy="2138172"/>
        </p:xfrm>
        <a:graphic>
          <a:graphicData uri="http://schemas.openxmlformats.org/drawingml/2006/table">
            <a:tbl>
              <a:tblPr rtl="1" firstRow="1" firstCol="1" bandRow="1">
                <a:tableStyleId>{69CF1AB2-1976-4502-BF36-3FF5EA218861}</a:tableStyleId>
              </a:tblPr>
              <a:tblGrid>
                <a:gridCol w="7421091"/>
              </a:tblGrid>
              <a:tr h="0">
                <a:tc>
                  <a:txBody>
                    <a:bodyPr/>
                    <a:lstStyle/>
                    <a:p>
                      <a:pPr algn="ctr" rtl="1">
                        <a:lnSpc>
                          <a:spcPct val="115000"/>
                        </a:lnSpc>
                        <a:spcAft>
                          <a:spcPts val="0"/>
                        </a:spcAft>
                      </a:pPr>
                      <a:r>
                        <a:rPr lang="ar-SA" sz="1400" dirty="0">
                          <a:solidFill>
                            <a:srgbClr val="C00000"/>
                          </a:solidFill>
                          <a:effectLst/>
                          <a:latin typeface="Arial" panose="020B0604020202020204" pitchFamily="34" charset="0"/>
                          <a:cs typeface="Arial" panose="020B0604020202020204" pitchFamily="34" charset="0"/>
                        </a:rPr>
                        <a:t>المادة</a:t>
                      </a:r>
                      <a:r>
                        <a:rPr lang="en-US" sz="1400" dirty="0">
                          <a:solidFill>
                            <a:srgbClr val="C00000"/>
                          </a:solidFill>
                          <a:effectLst/>
                          <a:latin typeface="Arial" panose="020B0604020202020204" pitchFamily="34" charset="0"/>
                          <a:cs typeface="Arial" panose="020B0604020202020204" pitchFamily="34" charset="0"/>
                        </a:rPr>
                        <a:t> </a:t>
                      </a:r>
                      <a:r>
                        <a:rPr lang="ar-SA" sz="1400" dirty="0">
                          <a:solidFill>
                            <a:srgbClr val="C00000"/>
                          </a:solidFill>
                          <a:effectLst/>
                          <a:latin typeface="Arial" panose="020B0604020202020204" pitchFamily="34" charset="0"/>
                          <a:cs typeface="Arial" panose="020B0604020202020204" pitchFamily="34" charset="0"/>
                        </a:rPr>
                        <a:t>الثالثة</a:t>
                      </a:r>
                      <a:r>
                        <a:rPr lang="en-US" sz="1400" dirty="0">
                          <a:solidFill>
                            <a:srgbClr val="C00000"/>
                          </a:solidFill>
                          <a:effectLst/>
                          <a:latin typeface="Arial" panose="020B0604020202020204" pitchFamily="34" charset="0"/>
                          <a:cs typeface="Arial" panose="020B0604020202020204" pitchFamily="34" charset="0"/>
                        </a:rPr>
                        <a:t> </a:t>
                      </a:r>
                      <a:r>
                        <a:rPr lang="ar-SA" sz="1400" dirty="0">
                          <a:solidFill>
                            <a:srgbClr val="C00000"/>
                          </a:solidFill>
                          <a:effectLst/>
                          <a:latin typeface="Arial" panose="020B0604020202020204" pitchFamily="34" charset="0"/>
                          <a:cs typeface="Arial" panose="020B0604020202020204" pitchFamily="34" charset="0"/>
                        </a:rPr>
                        <a:t>عشرة</a:t>
                      </a:r>
                      <a:endParaRPr lang="en-US" sz="24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يشترط</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للقبول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بصفة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عامة</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ما يأتي</a:t>
                      </a:r>
                      <a:r>
                        <a:rPr lang="en-US" sz="1200" dirty="0">
                          <a:effectLst/>
                          <a:latin typeface="Arial" panose="020B0604020202020204" pitchFamily="34" charset="0"/>
                          <a:cs typeface="Arial" panose="020B0604020202020204" pitchFamily="34" charset="0"/>
                        </a:rPr>
                        <a:t> :</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1-</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المتقدم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سعودي</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أو 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منحة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رسمية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إذا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كان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غير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السعوديين</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2-</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المتقدم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حاصلا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الشهادة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سعودية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أخرى</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معترف بها</a:t>
                      </a:r>
                      <a:r>
                        <a:rPr lang="ar-SA" sz="1200" dirty="0">
                          <a:effectLst/>
                          <a:latin typeface="Arial" panose="020B0604020202020204" pitchFamily="34" charset="0"/>
                          <a:cs typeface="Arial" panose="020B0604020202020204" pitchFamily="34" charset="0"/>
                        </a:rPr>
                        <a:t>.</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3-</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يكون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حسن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السير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والسلوك</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ولائقا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طبيا</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4-</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يقدم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تزكيتين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علميتين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أساتذة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سبق</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لهم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تدريسه</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5-</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موافقة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مرجعه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إذا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كان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موظفا، ويجوز</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حالات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الضرورة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القصوى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تأجيل</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إحضار الطالب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موافقة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مرجعه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حين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بدء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تسجيله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المقررات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(التكميلية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أو</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6- </a:t>
                      </a:r>
                      <a:r>
                        <a:rPr lang="ar-SA" sz="1200" dirty="0" smtClean="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التفرغ</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التام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للدراسة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لمرحلة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الدكتوراه</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ولمجلس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كل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جامعة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أن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يضيف</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هذه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الشروط</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العامة</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ما يراه</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ضروريا</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graphicFrame>
        <p:nvGraphicFramePr>
          <p:cNvPr id="6" name="جدول 5"/>
          <p:cNvGraphicFramePr>
            <a:graphicFrameLocks noGrp="1"/>
          </p:cNvGraphicFramePr>
          <p:nvPr>
            <p:extLst>
              <p:ext uri="{D42A27DB-BD31-4B8C-83A1-F6EECF244321}">
                <p14:modId xmlns:p14="http://schemas.microsoft.com/office/powerpoint/2010/main" val="1100046990"/>
              </p:ext>
            </p:extLst>
          </p:nvPr>
        </p:nvGraphicFramePr>
        <p:xfrm>
          <a:off x="899592" y="3068960"/>
          <a:ext cx="7416824" cy="455676"/>
        </p:xfrm>
        <a:graphic>
          <a:graphicData uri="http://schemas.openxmlformats.org/drawingml/2006/table">
            <a:tbl>
              <a:tblPr rtl="1" firstRow="1" firstCol="1" bandRow="1">
                <a:tableStyleId>{69CF1AB2-1976-4502-BF36-3FF5EA218861}</a:tableStyleId>
              </a:tblPr>
              <a:tblGrid>
                <a:gridCol w="7416824"/>
              </a:tblGrid>
              <a:tr h="0">
                <a:tc>
                  <a:txBody>
                    <a:bodyPr/>
                    <a:lstStyle/>
                    <a:p>
                      <a:pPr algn="ctr" rtl="1">
                        <a:lnSpc>
                          <a:spcPct val="115000"/>
                        </a:lnSpc>
                        <a:spcAft>
                          <a:spcPts val="0"/>
                        </a:spcAft>
                      </a:pPr>
                      <a:r>
                        <a:rPr lang="ar-SA" sz="1400" dirty="0">
                          <a:solidFill>
                            <a:srgbClr val="C00000"/>
                          </a:solidFill>
                          <a:effectLst/>
                          <a:latin typeface="Arial" panose="020B0604020202020204" pitchFamily="34" charset="0"/>
                          <a:cs typeface="Arial" panose="020B0604020202020204" pitchFamily="34" charset="0"/>
                        </a:rPr>
                        <a:t>المادة</a:t>
                      </a:r>
                      <a:r>
                        <a:rPr lang="en-US" sz="1400" dirty="0">
                          <a:solidFill>
                            <a:srgbClr val="C00000"/>
                          </a:solidFill>
                          <a:effectLst/>
                          <a:latin typeface="Arial" panose="020B0604020202020204" pitchFamily="34" charset="0"/>
                          <a:cs typeface="Arial" panose="020B0604020202020204" pitchFamily="34" charset="0"/>
                        </a:rPr>
                        <a:t> </a:t>
                      </a:r>
                      <a:r>
                        <a:rPr lang="ar-SA" sz="1400" dirty="0">
                          <a:solidFill>
                            <a:srgbClr val="C00000"/>
                          </a:solidFill>
                          <a:effectLst/>
                          <a:latin typeface="Arial" panose="020B0604020202020204" pitchFamily="34" charset="0"/>
                          <a:cs typeface="Arial" panose="020B0604020202020204" pitchFamily="34" charset="0"/>
                        </a:rPr>
                        <a:t>الرابعة</a:t>
                      </a:r>
                      <a:r>
                        <a:rPr lang="en-US" sz="1400" dirty="0">
                          <a:solidFill>
                            <a:srgbClr val="C00000"/>
                          </a:solidFill>
                          <a:effectLst/>
                          <a:latin typeface="Arial" panose="020B0604020202020204" pitchFamily="34" charset="0"/>
                          <a:cs typeface="Arial" panose="020B0604020202020204" pitchFamily="34" charset="0"/>
                        </a:rPr>
                        <a:t> </a:t>
                      </a:r>
                      <a:r>
                        <a:rPr lang="ar-SA" sz="1400" dirty="0">
                          <a:solidFill>
                            <a:srgbClr val="C00000"/>
                          </a:solidFill>
                          <a:effectLst/>
                          <a:latin typeface="Arial" panose="020B0604020202020204" pitchFamily="34" charset="0"/>
                          <a:cs typeface="Arial" panose="020B0604020202020204" pitchFamily="34" charset="0"/>
                        </a:rPr>
                        <a:t>عشرة</a:t>
                      </a:r>
                      <a:endParaRPr lang="en-US" sz="24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يشترط</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للقبول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بمرحلة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الدبلوم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حصول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الطالب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تقدير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(جيد)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الأقل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المرحلة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الجامعية</a:t>
                      </a: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graphicFrame>
        <p:nvGraphicFramePr>
          <p:cNvPr id="10" name="جدول 9"/>
          <p:cNvGraphicFramePr>
            <a:graphicFrameLocks noGrp="1"/>
          </p:cNvGraphicFramePr>
          <p:nvPr>
            <p:extLst>
              <p:ext uri="{D42A27DB-BD31-4B8C-83A1-F6EECF244321}">
                <p14:modId xmlns:p14="http://schemas.microsoft.com/office/powerpoint/2010/main" val="384533925"/>
              </p:ext>
            </p:extLst>
          </p:nvPr>
        </p:nvGraphicFramePr>
        <p:xfrm>
          <a:off x="899592" y="3645024"/>
          <a:ext cx="7416823" cy="1472184"/>
        </p:xfrm>
        <a:graphic>
          <a:graphicData uri="http://schemas.openxmlformats.org/drawingml/2006/table">
            <a:tbl>
              <a:tblPr rtl="1" firstRow="1" firstCol="1" bandRow="1">
                <a:tableStyleId>{69CF1AB2-1976-4502-BF36-3FF5EA218861}</a:tableStyleId>
              </a:tblPr>
              <a:tblGrid>
                <a:gridCol w="7416823"/>
              </a:tblGrid>
              <a:tr h="0">
                <a:tc>
                  <a:txBody>
                    <a:bodyPr/>
                    <a:lstStyle/>
                    <a:p>
                      <a:pPr algn="ctr" rtl="1">
                        <a:lnSpc>
                          <a:spcPct val="115000"/>
                        </a:lnSpc>
                        <a:spcAft>
                          <a:spcPts val="0"/>
                        </a:spcAft>
                      </a:pPr>
                      <a:r>
                        <a:rPr lang="ar-SA" sz="1600" dirty="0">
                          <a:solidFill>
                            <a:srgbClr val="C00000"/>
                          </a:solidFill>
                          <a:effectLst/>
                          <a:latin typeface="Arial" panose="020B0604020202020204" pitchFamily="34" charset="0"/>
                          <a:cs typeface="Arial" panose="020B0604020202020204" pitchFamily="34" charset="0"/>
                        </a:rPr>
                        <a:t>المادة</a:t>
                      </a:r>
                      <a:r>
                        <a:rPr lang="en-US" sz="1600" dirty="0">
                          <a:solidFill>
                            <a:srgbClr val="C00000"/>
                          </a:solidFill>
                          <a:effectLst/>
                          <a:latin typeface="Arial" panose="020B0604020202020204" pitchFamily="34" charset="0"/>
                          <a:cs typeface="Arial" panose="020B0604020202020204" pitchFamily="34" charset="0"/>
                        </a:rPr>
                        <a:t> </a:t>
                      </a:r>
                      <a:r>
                        <a:rPr lang="ar-SA" sz="1600" dirty="0">
                          <a:solidFill>
                            <a:srgbClr val="C00000"/>
                          </a:solidFill>
                          <a:effectLst/>
                          <a:latin typeface="Arial" panose="020B0604020202020204" pitchFamily="34" charset="0"/>
                          <a:cs typeface="Arial" panose="020B0604020202020204" pitchFamily="34" charset="0"/>
                        </a:rPr>
                        <a:t>الخامسة</a:t>
                      </a:r>
                      <a:r>
                        <a:rPr lang="en-US" sz="1600" dirty="0">
                          <a:solidFill>
                            <a:srgbClr val="C00000"/>
                          </a:solidFill>
                          <a:effectLst/>
                          <a:latin typeface="Arial" panose="020B0604020202020204" pitchFamily="34" charset="0"/>
                          <a:cs typeface="Arial" panose="020B0604020202020204" pitchFamily="34" charset="0"/>
                        </a:rPr>
                        <a:t> </a:t>
                      </a:r>
                      <a:r>
                        <a:rPr lang="ar-SA" sz="1600" dirty="0">
                          <a:solidFill>
                            <a:srgbClr val="C00000"/>
                          </a:solidFill>
                          <a:effectLst/>
                          <a:latin typeface="Arial" panose="020B0604020202020204" pitchFamily="34" charset="0"/>
                          <a:cs typeface="Arial" panose="020B0604020202020204" pitchFamily="34" charset="0"/>
                        </a:rPr>
                        <a:t>عشرة</a:t>
                      </a:r>
                      <a:endParaRPr lang="en-US" sz="2800" dirty="0">
                        <a:solidFill>
                          <a:srgbClr val="C00000"/>
                        </a:solidFill>
                        <a:effectLst/>
                        <a:latin typeface="Arial" panose="020B0604020202020204" pitchFamily="34" charset="0"/>
                        <a:ea typeface="Calibri"/>
                        <a:cs typeface="Arial" panose="020B0604020202020204" pitchFamily="34" charset="0"/>
                      </a:endParaRPr>
                    </a:p>
                  </a:txBody>
                  <a:tcPr marL="68580" marR="68580" marT="0" marB="0"/>
                </a:tc>
              </a:tr>
              <a:tr h="0">
                <a:tc>
                  <a:txBody>
                    <a:bodyPr/>
                    <a:lstStyle/>
                    <a:p>
                      <a:pPr algn="r" rtl="1">
                        <a:lnSpc>
                          <a:spcPct val="115000"/>
                        </a:lnSpc>
                        <a:spcAft>
                          <a:spcPts val="0"/>
                        </a:spcAft>
                      </a:pPr>
                      <a:r>
                        <a:rPr lang="ar-SA" sz="1200" dirty="0">
                          <a:effectLst/>
                          <a:latin typeface="Arial" panose="020B0604020202020204" pitchFamily="34" charset="0"/>
                          <a:cs typeface="Arial" panose="020B0604020202020204" pitchFamily="34" charset="0"/>
                        </a:rPr>
                        <a:t>يشترط</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للقبول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بمرحلة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(الماجستير) حصول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الطالب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تقدير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(جيد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جدا) 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الأقل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المرحلة الجامعية</a:t>
                      </a:r>
                      <a:r>
                        <a:rPr lang="en-US" sz="1200" dirty="0">
                          <a:effectLst/>
                          <a:latin typeface="Arial" panose="020B0604020202020204" pitchFamily="34" charset="0"/>
                          <a:cs typeface="Arial" panose="020B0604020202020204" pitchFamily="34" charset="0"/>
                        </a:rPr>
                        <a:t> , </a:t>
                      </a:r>
                      <a:r>
                        <a:rPr lang="ar-SA" sz="1200" dirty="0">
                          <a:effectLst/>
                          <a:latin typeface="Arial" panose="020B0604020202020204" pitchFamily="34" charset="0"/>
                          <a:cs typeface="Arial" panose="020B0604020202020204" pitchFamily="34" charset="0"/>
                        </a:rPr>
                        <a:t>ويجوز</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قبول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الحاصلين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تقدير</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(جيد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مرتفع) على</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ألا يقل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معدل</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الطالب</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عن</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(جيد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جدا)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في</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مقررات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التخصص</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لمرحلة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البكالوريوس</a:t>
                      </a:r>
                      <a:endParaRPr lang="en-US" sz="2000" dirty="0">
                        <a:effectLst/>
                        <a:latin typeface="Arial" panose="020B0604020202020204" pitchFamily="34" charset="0"/>
                        <a:cs typeface="Arial" panose="020B0604020202020204" pitchFamily="34" charset="0"/>
                      </a:endParaRPr>
                    </a:p>
                    <a:p>
                      <a:pPr algn="r" rtl="1">
                        <a:lnSpc>
                          <a:spcPct val="115000"/>
                        </a:lnSpc>
                        <a:spcAft>
                          <a:spcPts val="0"/>
                        </a:spcAft>
                      </a:pPr>
                      <a:r>
                        <a:rPr lang="ar-SA" sz="1200" dirty="0">
                          <a:effectLst/>
                          <a:latin typeface="Arial" panose="020B0604020202020204" pitchFamily="34" charset="0"/>
                          <a:cs typeface="Arial" panose="020B0604020202020204" pitchFamily="34" charset="0"/>
                        </a:rPr>
                        <a:t>ولمجلس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عمادة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الدراسات</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العليا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بناء</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على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توصية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القسم</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وتأييد</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مجلس</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الكلية</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إضافة</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شروط أخرى</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يراها</a:t>
                      </a:r>
                      <a:r>
                        <a:rPr lang="en-US" sz="1200" dirty="0">
                          <a:effectLst/>
                          <a:latin typeface="Arial" panose="020B0604020202020204" pitchFamily="34" charset="0"/>
                          <a:cs typeface="Arial" panose="020B0604020202020204" pitchFamily="34" charset="0"/>
                        </a:rPr>
                        <a:t> </a:t>
                      </a:r>
                      <a:r>
                        <a:rPr lang="ar-SA" sz="1200" dirty="0">
                          <a:effectLst/>
                          <a:latin typeface="Arial" panose="020B0604020202020204" pitchFamily="34" charset="0"/>
                          <a:cs typeface="Arial" panose="020B0604020202020204" pitchFamily="34" charset="0"/>
                        </a:rPr>
                        <a:t>ضرورية</a:t>
                      </a:r>
                      <a:r>
                        <a:rPr lang="en-US" sz="1200" dirty="0">
                          <a:effectLst/>
                          <a:latin typeface="Arial" panose="020B0604020202020204" pitchFamily="34" charset="0"/>
                          <a:cs typeface="Arial" panose="020B0604020202020204" pitchFamily="34" charset="0"/>
                        </a:rPr>
                        <a:t> </a:t>
                      </a:r>
                      <a:r>
                        <a:rPr lang="ar-SA" sz="1200" dirty="0" smtClean="0">
                          <a:effectLst/>
                          <a:latin typeface="Arial" panose="020B0604020202020204" pitchFamily="34" charset="0"/>
                          <a:cs typeface="Arial" panose="020B0604020202020204" pitchFamily="34" charset="0"/>
                        </a:rPr>
                        <a:t>للقبول</a:t>
                      </a:r>
                    </a:p>
                    <a:p>
                      <a:pPr algn="r" rtl="1">
                        <a:lnSpc>
                          <a:spcPct val="115000"/>
                        </a:lnSpc>
                        <a:spcAft>
                          <a:spcPts val="0"/>
                        </a:spcAft>
                      </a:pP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graphicFrame>
        <p:nvGraphicFramePr>
          <p:cNvPr id="11" name="جدول 10"/>
          <p:cNvGraphicFramePr>
            <a:graphicFrameLocks noGrp="1"/>
          </p:cNvGraphicFramePr>
          <p:nvPr>
            <p:extLst>
              <p:ext uri="{D42A27DB-BD31-4B8C-83A1-F6EECF244321}">
                <p14:modId xmlns:p14="http://schemas.microsoft.com/office/powerpoint/2010/main" val="2321132031"/>
              </p:ext>
            </p:extLst>
          </p:nvPr>
        </p:nvGraphicFramePr>
        <p:xfrm>
          <a:off x="899592" y="5157192"/>
          <a:ext cx="7416824" cy="701040"/>
        </p:xfrm>
        <a:graphic>
          <a:graphicData uri="http://schemas.openxmlformats.org/drawingml/2006/table">
            <a:tbl>
              <a:tblPr rtl="1" firstRow="1" firstCol="1" bandRow="1">
                <a:tableStyleId>{69CF1AB2-1976-4502-BF36-3FF5EA218861}</a:tableStyleId>
              </a:tblPr>
              <a:tblGrid>
                <a:gridCol w="7416824"/>
              </a:tblGrid>
              <a:tr h="0">
                <a:tc>
                  <a:txBody>
                    <a:bodyPr/>
                    <a:lstStyle/>
                    <a:p>
                      <a:pPr algn="ctr" rtl="1">
                        <a:lnSpc>
                          <a:spcPct val="115000"/>
                        </a:lnSpc>
                        <a:spcAft>
                          <a:spcPts val="0"/>
                        </a:spcAft>
                      </a:pPr>
                      <a:r>
                        <a:rPr lang="ar-SA" sz="1600" b="1" kern="1200" dirty="0">
                          <a:solidFill>
                            <a:srgbClr val="C00000"/>
                          </a:solidFill>
                          <a:effectLst/>
                          <a:latin typeface="Arial" panose="020B0604020202020204" pitchFamily="34" charset="0"/>
                          <a:ea typeface="+mn-ea"/>
                          <a:cs typeface="Arial" panose="020B0604020202020204" pitchFamily="34" charset="0"/>
                        </a:rPr>
                        <a:t>المادة</a:t>
                      </a:r>
                      <a:r>
                        <a:rPr lang="en-US" sz="1600" b="1" kern="1200" dirty="0">
                          <a:solidFill>
                            <a:srgbClr val="C00000"/>
                          </a:solidFill>
                          <a:effectLst/>
                          <a:latin typeface="Arial" panose="020B0604020202020204" pitchFamily="34" charset="0"/>
                          <a:ea typeface="+mn-ea"/>
                          <a:cs typeface="Arial" panose="020B0604020202020204" pitchFamily="34" charset="0"/>
                        </a:rPr>
                        <a:t> </a:t>
                      </a:r>
                      <a:r>
                        <a:rPr lang="ar-SA" sz="1600" b="1" kern="1200" dirty="0">
                          <a:solidFill>
                            <a:srgbClr val="C00000"/>
                          </a:solidFill>
                          <a:effectLst/>
                          <a:latin typeface="Arial" panose="020B0604020202020204" pitchFamily="34" charset="0"/>
                          <a:ea typeface="+mn-ea"/>
                          <a:cs typeface="Arial" panose="020B0604020202020204" pitchFamily="34" charset="0"/>
                        </a:rPr>
                        <a:t>السادسة</a:t>
                      </a:r>
                      <a:r>
                        <a:rPr lang="en-US" sz="1600" b="1" kern="1200" dirty="0">
                          <a:solidFill>
                            <a:srgbClr val="C00000"/>
                          </a:solidFill>
                          <a:effectLst/>
                          <a:latin typeface="Arial" panose="020B0604020202020204" pitchFamily="34" charset="0"/>
                          <a:ea typeface="+mn-ea"/>
                          <a:cs typeface="Arial" panose="020B0604020202020204" pitchFamily="34" charset="0"/>
                        </a:rPr>
                        <a:t> </a:t>
                      </a:r>
                      <a:r>
                        <a:rPr lang="ar-SA" sz="1600" b="1" kern="1200" dirty="0">
                          <a:solidFill>
                            <a:srgbClr val="C00000"/>
                          </a:solidFill>
                          <a:effectLst/>
                          <a:latin typeface="Arial" panose="020B0604020202020204" pitchFamily="34" charset="0"/>
                          <a:ea typeface="+mn-ea"/>
                          <a:cs typeface="Arial" panose="020B0604020202020204" pitchFamily="34" charset="0"/>
                        </a:rPr>
                        <a:t>عشرة</a:t>
                      </a:r>
                      <a:endParaRPr lang="en-US" sz="16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0">
                <a:tc>
                  <a:txBody>
                    <a:bodyPr/>
                    <a:lstStyle/>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يشترط</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للقبول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بمرحلة (الدكتوراه) الحصول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تقدير (جيد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جدا)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الأقل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مرحلة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الماجستير 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كانت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جامعة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تمنحها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بتقدير</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ولمجلس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بناء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توصية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وتأييد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الكلية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إضافة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شروط أخرى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يراها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ضرورية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للقبول</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sp>
        <p:nvSpPr>
          <p:cNvPr id="7" name="مربع نص 6"/>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10047906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079234358"/>
              </p:ext>
            </p:extLst>
          </p:nvPr>
        </p:nvGraphicFramePr>
        <p:xfrm>
          <a:off x="827584" y="908720"/>
          <a:ext cx="7344815" cy="863300"/>
        </p:xfrm>
        <a:graphic>
          <a:graphicData uri="http://schemas.openxmlformats.org/drawingml/2006/table">
            <a:tbl>
              <a:tblPr rtl="1" firstRow="1" firstCol="1" bandRow="1">
                <a:tableStyleId>{69CF1AB2-1976-4502-BF36-3FF5EA218861}</a:tableStyleId>
              </a:tblPr>
              <a:tblGrid>
                <a:gridCol w="7344815"/>
              </a:tblGrid>
              <a:tr h="207503">
                <a:tc>
                  <a:txBody>
                    <a:bodyPr/>
                    <a:lstStyle/>
                    <a:p>
                      <a:pPr algn="ctr" rtl="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السابعة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عشرة</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617936">
                <a:tc>
                  <a:txBody>
                    <a:bodyPr/>
                    <a:lstStyle/>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يجوز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قبول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لدراسة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الماجستير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أو</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الدكتوراه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غير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مجال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تخصصه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بناء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توصية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مجلسي 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والكلية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المختصين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وموافقة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graphicFrame>
        <p:nvGraphicFramePr>
          <p:cNvPr id="5" name="جدول 4"/>
          <p:cNvGraphicFramePr>
            <a:graphicFrameLocks noGrp="1"/>
          </p:cNvGraphicFramePr>
          <p:nvPr>
            <p:extLst>
              <p:ext uri="{D42A27DB-BD31-4B8C-83A1-F6EECF244321}">
                <p14:modId xmlns:p14="http://schemas.microsoft.com/office/powerpoint/2010/main" val="648497256"/>
              </p:ext>
            </p:extLst>
          </p:nvPr>
        </p:nvGraphicFramePr>
        <p:xfrm>
          <a:off x="827584" y="1844824"/>
          <a:ext cx="7344815" cy="2258130"/>
        </p:xfrm>
        <a:graphic>
          <a:graphicData uri="http://schemas.openxmlformats.org/drawingml/2006/table">
            <a:tbl>
              <a:tblPr rtl="1" firstRow="1" firstCol="1" bandRow="1">
                <a:tableStyleId>{69CF1AB2-1976-4502-BF36-3FF5EA218861}</a:tableStyleId>
              </a:tblPr>
              <a:tblGrid>
                <a:gridCol w="7344815"/>
              </a:tblGrid>
              <a:tr h="147474">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الثامنة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عشرة</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2012766">
                <a:tc>
                  <a:txBody>
                    <a:bodyPr/>
                    <a:lstStyle/>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يجوز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المختص</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يشترط</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لقبول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مرحلتي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الماجستير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أو</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الدكتوراه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اجتياز عدد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التكميلية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مرحلة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سابقة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لا تزيد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ثلاثة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مع</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مراعاة </a:t>
                      </a:r>
                      <a:r>
                        <a:rPr lang="ar-SA" sz="1200" b="1" kern="1200" dirty="0" err="1" smtClean="0">
                          <a:solidFill>
                            <a:schemeClr val="dk1"/>
                          </a:solidFill>
                          <a:effectLst/>
                          <a:latin typeface="Arial" panose="020B0604020202020204" pitchFamily="34" charset="0"/>
                          <a:ea typeface="+mn-ea"/>
                          <a:cs typeface="Arial" panose="020B0604020202020204" pitchFamily="34" charset="0"/>
                        </a:rPr>
                        <a:t>مايأتي</a:t>
                      </a:r>
                      <a:r>
                        <a:rPr lang="en-US" sz="1200" b="1" kern="1200" dirty="0">
                          <a:solidFill>
                            <a:schemeClr val="dk1"/>
                          </a:solidFill>
                          <a:effectLst/>
                          <a:latin typeface="Arial" panose="020B0604020202020204" pitchFamily="34" charset="0"/>
                          <a:ea typeface="+mn-ea"/>
                          <a:cs typeface="Arial" panose="020B0604020202020204" pitchFamily="34" charset="0"/>
                        </a:rPr>
                        <a:t> :</a:t>
                      </a: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1-</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اجتياز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المقرر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التكميلي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المرة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الأولى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بتقدير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لا يقل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 (جيد)</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2-</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ألا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يقل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معدله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التراكمي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التكميلية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عن (جيد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جدا)</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smtClean="0">
                          <a:solidFill>
                            <a:schemeClr val="dk1"/>
                          </a:solidFill>
                          <a:effectLst/>
                          <a:latin typeface="Arial" panose="020B0604020202020204" pitchFamily="34" charset="0"/>
                          <a:ea typeface="+mn-ea"/>
                          <a:cs typeface="Arial" panose="020B0604020202020204" pitchFamily="34" charset="0"/>
                        </a:rPr>
                        <a:t>3</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لا يتم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التسجيل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برنامج</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بعد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اجتياز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التكميلية</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ويجوز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لمجلس 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المختص</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الإذن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بالتسجيل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endParaRPr lang="ar-SA" sz="1200" b="1" kern="1200" dirty="0" smtClean="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smtClean="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إذا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يبق عليه</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سوى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مقرر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أو</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مقررين 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التكميلية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4-</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لا تحتسب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الزمنية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لاجتياز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التكميلية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ضمن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المحددة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للحصول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الدرجة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5-</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لا تدخل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التكميلية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احتساب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المعدل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التراكمي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لمرحلة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sp>
        <p:nvSpPr>
          <p:cNvPr id="6" name="مربع نص 5"/>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24663431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322139017"/>
              </p:ext>
            </p:extLst>
          </p:nvPr>
        </p:nvGraphicFramePr>
        <p:xfrm>
          <a:off x="1187624" y="836712"/>
          <a:ext cx="6984775" cy="2880320"/>
        </p:xfrm>
        <a:graphic>
          <a:graphicData uri="http://schemas.openxmlformats.org/drawingml/2006/table">
            <a:tbl>
              <a:tblPr rtl="1" firstRow="1" firstCol="1" bandRow="1">
                <a:tableStyleId>{69CF1AB2-1976-4502-BF36-3FF5EA218861}</a:tableStyleId>
              </a:tblPr>
              <a:tblGrid>
                <a:gridCol w="6984775"/>
              </a:tblGrid>
              <a:tr h="282756">
                <a:tc>
                  <a:txBody>
                    <a:bodyPr/>
                    <a:lstStyle/>
                    <a:p>
                      <a:pPr algn="ctr" rtl="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التاسعة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عشرة</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54478" marR="54478" marT="0" marB="0"/>
                </a:tc>
              </a:tr>
              <a:tr h="2597564">
                <a:tc>
                  <a:txBody>
                    <a:bodyPr/>
                    <a:lstStyle/>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تتولى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قبول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الطلاب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وتسجيلهم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بالتنسيق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مع</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القبول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والتسجيل</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smtClean="0">
                          <a:solidFill>
                            <a:schemeClr val="dk1"/>
                          </a:solidFill>
                          <a:effectLst/>
                          <a:latin typeface="Arial" panose="020B0604020202020204" pitchFamily="34" charset="0"/>
                          <a:ea typeface="+mn-ea"/>
                          <a:cs typeface="Arial" panose="020B0604020202020204" pitchFamily="34" charset="0"/>
                        </a:rPr>
                        <a:t>وتتم إجراءات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قبول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طلاب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وفق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err="1">
                          <a:solidFill>
                            <a:schemeClr val="dk1"/>
                          </a:solidFill>
                          <a:effectLst/>
                          <a:latin typeface="Arial" panose="020B0604020202020204" pitchFamily="34" charset="0"/>
                          <a:ea typeface="+mn-ea"/>
                          <a:cs typeface="Arial" panose="020B0604020202020204" pitchFamily="34" charset="0"/>
                        </a:rPr>
                        <a:t>مايلي</a:t>
                      </a:r>
                      <a:r>
                        <a:rPr lang="en-US" sz="1200" b="1" kern="1200" dirty="0">
                          <a:solidFill>
                            <a:schemeClr val="dk1"/>
                          </a:solidFill>
                          <a:effectLst/>
                          <a:latin typeface="Arial" panose="020B0604020202020204" pitchFamily="34" charset="0"/>
                          <a:ea typeface="+mn-ea"/>
                          <a:cs typeface="Arial" panose="020B0604020202020204" pitchFamily="34" charset="0"/>
                        </a:rPr>
                        <a:t> :</a:t>
                      </a: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أ</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يتقدم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الراغبون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القبول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بمستنداتهم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مكتملة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بداية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الأسبوع الثاني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وحتى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نهاية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الأسبوع</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الخامس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الفصل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الذي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يسبق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بدء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ب</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تحيل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مستندات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الراغبين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القبول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الأقسام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المختصة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خلال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لا تتجاوز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نهاية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الأسبوع</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السادس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الفصل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السابق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لبدء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جـ </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توصي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مجالس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الأقسام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المختصة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بقبول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الطلاب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لا تتجاوز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الأسبوع</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العاشر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الفصل الدراسي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الذي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يسبق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بدء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الدراسة</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وتعاد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مستندات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المتقدمين </a:t>
                      </a:r>
                      <a:r>
                        <a:rPr lang="ar-SA" sz="1200" b="1" kern="1200" dirty="0" smtClean="0">
                          <a:solidFill>
                            <a:schemeClr val="dk1"/>
                          </a:solidFill>
                          <a:effectLst/>
                          <a:latin typeface="Arial" panose="020B0604020202020204" pitchFamily="34" charset="0"/>
                          <a:ea typeface="+mn-ea"/>
                          <a:cs typeface="Arial" panose="020B0604020202020204" pitchFamily="34" charset="0"/>
                        </a:rPr>
                        <a:t>إلى 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خلال أسبوعين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تاريخ</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التوصية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د</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يصدر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قرارات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قبول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الطلاب</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marL="0" algn="r" defTabSz="914400" rtl="1" eaLnBrk="1" latinLnBrk="0" hangingPunct="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هـ</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بعد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صدور</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قرارات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قبول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الطلاب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ترسل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كامل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أصول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الوثائق</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بعد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الاحتفاظ بصورة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منها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إلى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عمادة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القبول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والتسجيل</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a:solidFill>
                            <a:schemeClr val="dk1"/>
                          </a:solidFill>
                          <a:effectLst/>
                          <a:latin typeface="Arial" panose="020B0604020202020204" pitchFamily="34" charset="0"/>
                          <a:ea typeface="+mn-ea"/>
                          <a:cs typeface="Arial" panose="020B0604020202020204" pitchFamily="34" charset="0"/>
                        </a:rPr>
                        <a:t>وتزود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الأقسام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المختصة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بقوائم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المقبولين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قبل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بدء</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فترة التسجيل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المقررات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بأسبوعين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الأقل</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54478" marR="54478" marT="0" marB="0"/>
                </a:tc>
              </a:tr>
            </a:tbl>
          </a:graphicData>
        </a:graphic>
      </p:graphicFrame>
      <p:graphicFrame>
        <p:nvGraphicFramePr>
          <p:cNvPr id="5" name="جدول 4"/>
          <p:cNvGraphicFramePr>
            <a:graphicFrameLocks noGrp="1"/>
          </p:cNvGraphicFramePr>
          <p:nvPr>
            <p:extLst>
              <p:ext uri="{D42A27DB-BD31-4B8C-83A1-F6EECF244321}">
                <p14:modId xmlns:p14="http://schemas.microsoft.com/office/powerpoint/2010/main" val="3311213627"/>
              </p:ext>
            </p:extLst>
          </p:nvPr>
        </p:nvGraphicFramePr>
        <p:xfrm>
          <a:off x="1187624" y="3933056"/>
          <a:ext cx="7027168" cy="455676"/>
        </p:xfrm>
        <a:graphic>
          <a:graphicData uri="http://schemas.openxmlformats.org/drawingml/2006/table">
            <a:tbl>
              <a:tblPr rtl="1" firstRow="1" firstCol="1" bandRow="1">
                <a:tableStyleId>{69CF1AB2-1976-4502-BF36-3FF5EA218861}</a:tableStyleId>
              </a:tblPr>
              <a:tblGrid>
                <a:gridCol w="7027168"/>
              </a:tblGrid>
              <a:tr h="193868">
                <a:tc>
                  <a:txBody>
                    <a:bodyPr/>
                    <a:lstStyle/>
                    <a:p>
                      <a:pPr algn="ctr" rtl="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العشرون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68580" marR="68580" marT="0" marB="0"/>
                </a:tc>
              </a:tr>
              <a:tr h="166172">
                <a:tc>
                  <a:txBody>
                    <a:bodyPr/>
                    <a:lstStyle/>
                    <a:p>
                      <a:pPr algn="r" rtl="1">
                        <a:lnSpc>
                          <a:spcPct val="115000"/>
                        </a:lnSpc>
                        <a:spcAft>
                          <a:spcPts val="0"/>
                        </a:spcAft>
                      </a:pPr>
                      <a:r>
                        <a:rPr lang="ar-SA" sz="1200" b="1" kern="1200" dirty="0" smtClean="0">
                          <a:solidFill>
                            <a:schemeClr val="dk1"/>
                          </a:solidFill>
                          <a:effectLst/>
                          <a:latin typeface="Arial" panose="020B0604020202020204" pitchFamily="34" charset="0"/>
                          <a:ea typeface="+mn-ea"/>
                          <a:cs typeface="Arial" panose="020B0604020202020204" pitchFamily="34" charset="0"/>
                        </a:rPr>
                        <a:t>لا يجوز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أن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يلتحق</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ببرنامجين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وقت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واحد.</a:t>
                      </a: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graphicFrame>
        <p:nvGraphicFramePr>
          <p:cNvPr id="3" name="جدول 2"/>
          <p:cNvGraphicFramePr>
            <a:graphicFrameLocks noGrp="1"/>
          </p:cNvGraphicFramePr>
          <p:nvPr>
            <p:extLst>
              <p:ext uri="{D42A27DB-BD31-4B8C-83A1-F6EECF244321}">
                <p14:modId xmlns:p14="http://schemas.microsoft.com/office/powerpoint/2010/main" val="1152532062"/>
              </p:ext>
            </p:extLst>
          </p:nvPr>
        </p:nvGraphicFramePr>
        <p:xfrm>
          <a:off x="1115616" y="4509120"/>
          <a:ext cx="7128792" cy="1574659"/>
        </p:xfrm>
        <a:graphic>
          <a:graphicData uri="http://schemas.openxmlformats.org/drawingml/2006/table">
            <a:tbl>
              <a:tblPr rtl="1" firstRow="1" firstCol="1" bandRow="1">
                <a:tableStyleId>{69CF1AB2-1976-4502-BF36-3FF5EA218861}</a:tableStyleId>
              </a:tblPr>
              <a:tblGrid>
                <a:gridCol w="7128792"/>
              </a:tblGrid>
              <a:tr h="300375">
                <a:tc>
                  <a:txBody>
                    <a:bodyPr/>
                    <a:lstStyle/>
                    <a:p>
                      <a:pPr algn="ctr" rtl="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الحذف والتأجيل</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37715" marR="37715" marT="0" marB="0"/>
                </a:tc>
              </a:tr>
              <a:tr h="150187">
                <a:tc>
                  <a:txBody>
                    <a:bodyPr/>
                    <a:lstStyle/>
                    <a:p>
                      <a:pPr algn="r" rtl="1">
                        <a:lnSpc>
                          <a:spcPct val="115000"/>
                        </a:lnSpc>
                        <a:spcAft>
                          <a:spcPts val="0"/>
                        </a:spcAft>
                      </a:pPr>
                      <a:r>
                        <a:rPr lang="en-US" sz="700" dirty="0">
                          <a:effectLst/>
                        </a:rPr>
                        <a:t> </a:t>
                      </a:r>
                      <a:endParaRPr lang="en-US" sz="1100" dirty="0">
                        <a:effectLst/>
                        <a:latin typeface="Calibri"/>
                        <a:ea typeface="Calibri"/>
                        <a:cs typeface="DecoType Naskh"/>
                      </a:endParaRPr>
                    </a:p>
                  </a:txBody>
                  <a:tcPr marL="37715" marR="37715" marT="0" marB="0"/>
                </a:tc>
              </a:tr>
              <a:tr h="300375">
                <a:tc>
                  <a:txBody>
                    <a:bodyPr/>
                    <a:lstStyle/>
                    <a:p>
                      <a:pPr marL="0" algn="ctr" defTabSz="914400" rtl="1" eaLnBrk="1" latinLnBrk="0" hangingPunct="1">
                        <a:lnSpc>
                          <a:spcPct val="115000"/>
                        </a:lnSpc>
                        <a:spcAft>
                          <a:spcPts val="0"/>
                        </a:spcAft>
                      </a:pPr>
                      <a:r>
                        <a:rPr lang="ar-SA" sz="1400" b="1" kern="1200" dirty="0">
                          <a:solidFill>
                            <a:srgbClr val="C00000"/>
                          </a:solidFill>
                          <a:effectLst/>
                          <a:latin typeface="Arial" panose="020B0604020202020204" pitchFamily="34" charset="0"/>
                          <a:ea typeface="+mn-ea"/>
                          <a:cs typeface="Arial" panose="020B0604020202020204" pitchFamily="34" charset="0"/>
                        </a:rPr>
                        <a:t>المادة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الحادية</a:t>
                      </a:r>
                      <a:r>
                        <a:rPr lang="en-US" sz="1400" b="1" kern="1200" dirty="0">
                          <a:solidFill>
                            <a:srgbClr val="C00000"/>
                          </a:solidFill>
                          <a:effectLst/>
                          <a:latin typeface="Arial" panose="020B0604020202020204" pitchFamily="34" charset="0"/>
                          <a:ea typeface="+mn-ea"/>
                          <a:cs typeface="Arial" panose="020B0604020202020204" pitchFamily="34" charset="0"/>
                        </a:rPr>
                        <a:t> </a:t>
                      </a:r>
                      <a:r>
                        <a:rPr lang="ar-SA" sz="1400" b="1" kern="1200" dirty="0">
                          <a:solidFill>
                            <a:srgbClr val="C00000"/>
                          </a:solidFill>
                          <a:effectLst/>
                          <a:latin typeface="Arial" panose="020B0604020202020204" pitchFamily="34" charset="0"/>
                          <a:ea typeface="+mn-ea"/>
                          <a:cs typeface="Arial" panose="020B0604020202020204" pitchFamily="34" charset="0"/>
                        </a:rPr>
                        <a:t>والعشرون</a:t>
                      </a:r>
                      <a:endParaRPr lang="en-US" sz="1400" b="1" kern="1200" dirty="0">
                        <a:solidFill>
                          <a:srgbClr val="C00000"/>
                        </a:solidFill>
                        <a:effectLst/>
                        <a:latin typeface="Arial" panose="020B0604020202020204" pitchFamily="34" charset="0"/>
                        <a:ea typeface="+mn-ea"/>
                        <a:cs typeface="Arial" panose="020B0604020202020204" pitchFamily="34" charset="0"/>
                      </a:endParaRPr>
                    </a:p>
                  </a:txBody>
                  <a:tcPr marL="37715" marR="37715" marT="0" marB="0"/>
                </a:tc>
              </a:tr>
              <a:tr h="761232">
                <a:tc>
                  <a:txBody>
                    <a:bodyPr/>
                    <a:lstStyle/>
                    <a:p>
                      <a:pPr algn="r" rtl="1">
                        <a:lnSpc>
                          <a:spcPct val="115000"/>
                        </a:lnSpc>
                        <a:spcAft>
                          <a:spcPts val="0"/>
                        </a:spcAft>
                      </a:pPr>
                      <a:r>
                        <a:rPr lang="ar-SA" sz="1200" b="1" kern="1200" dirty="0">
                          <a:solidFill>
                            <a:schemeClr val="dk1"/>
                          </a:solidFill>
                          <a:effectLst/>
                          <a:latin typeface="Arial" panose="020B0604020202020204" pitchFamily="34" charset="0"/>
                          <a:ea typeface="+mn-ea"/>
                          <a:cs typeface="Arial" panose="020B0604020202020204" pitchFamily="34" charset="0"/>
                        </a:rPr>
                        <a:t>يجوز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بموافقة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مجلس</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القسم</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المختص</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وعميدي</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الكلية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والدراسات</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العليا</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تأجيل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قبول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الطالب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err="1">
                          <a:solidFill>
                            <a:schemeClr val="dk1"/>
                          </a:solidFill>
                          <a:effectLst/>
                          <a:latin typeface="Arial" panose="020B0604020202020204" pitchFamily="34" charset="0"/>
                          <a:ea typeface="+mn-ea"/>
                          <a:cs typeface="Arial" panose="020B0604020202020204" pitchFamily="34" charset="0"/>
                        </a:rPr>
                        <a:t>ألاتتجاوز</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التأجيل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فصلين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دراسيين</a:t>
                      </a:r>
                      <a:r>
                        <a:rPr lang="en-US" sz="1200" b="1" kern="1200" dirty="0">
                          <a:solidFill>
                            <a:schemeClr val="dk1"/>
                          </a:solidFill>
                          <a:effectLst/>
                          <a:latin typeface="Arial" panose="020B0604020202020204" pitchFamily="34" charset="0"/>
                          <a:ea typeface="+mn-ea"/>
                          <a:cs typeface="Arial" panose="020B0604020202020204" pitchFamily="34" charset="0"/>
                        </a:rPr>
                        <a:t> , </a:t>
                      </a:r>
                      <a:r>
                        <a:rPr lang="ar-SA" sz="1200" b="1" kern="1200" dirty="0" err="1">
                          <a:solidFill>
                            <a:schemeClr val="dk1"/>
                          </a:solidFill>
                          <a:effectLst/>
                          <a:latin typeface="Arial" panose="020B0604020202020204" pitchFamily="34" charset="0"/>
                          <a:ea typeface="+mn-ea"/>
                          <a:cs typeface="Arial" panose="020B0604020202020204" pitchFamily="34" charset="0"/>
                        </a:rPr>
                        <a:t>ولاتحتسب</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مدة</a:t>
                      </a:r>
                      <a:endParaRPr lang="en-US" sz="1200" b="1" kern="1200" dirty="0" smtClean="0">
                        <a:solidFill>
                          <a:schemeClr val="dk1"/>
                        </a:solidFill>
                        <a:effectLst/>
                        <a:latin typeface="Arial" panose="020B0604020202020204" pitchFamily="34" charset="0"/>
                        <a:ea typeface="+mn-ea"/>
                        <a:cs typeface="Arial" panose="020B0604020202020204" pitchFamily="34" charset="0"/>
                      </a:endParaRPr>
                    </a:p>
                    <a:p>
                      <a:pPr algn="r" rtl="1">
                        <a:lnSpc>
                          <a:spcPct val="115000"/>
                        </a:lnSpc>
                        <a:spcAft>
                          <a:spcPts val="0"/>
                        </a:spcAft>
                      </a:pP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التأجيل</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ضمن</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الحد</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الأقصى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لمدة</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smtClean="0">
                          <a:solidFill>
                            <a:schemeClr val="dk1"/>
                          </a:solidFill>
                          <a:effectLst/>
                          <a:latin typeface="Arial" panose="020B0604020202020204" pitchFamily="34" charset="0"/>
                          <a:ea typeface="+mn-ea"/>
                          <a:cs typeface="Arial" panose="020B0604020202020204" pitchFamily="34" charset="0"/>
                        </a:rPr>
                        <a:t>الحصول على</a:t>
                      </a:r>
                      <a:r>
                        <a:rPr lang="en-US" sz="1200" b="1" kern="1200" dirty="0">
                          <a:solidFill>
                            <a:schemeClr val="dk1"/>
                          </a:solidFill>
                          <a:effectLst/>
                          <a:latin typeface="Arial" panose="020B0604020202020204" pitchFamily="34" charset="0"/>
                          <a:ea typeface="+mn-ea"/>
                          <a:cs typeface="Arial" panose="020B0604020202020204" pitchFamily="34" charset="0"/>
                        </a:rPr>
                        <a:t> </a:t>
                      </a:r>
                      <a:r>
                        <a:rPr lang="ar-SA" sz="1200" b="1" kern="1200" dirty="0">
                          <a:solidFill>
                            <a:schemeClr val="dk1"/>
                          </a:solidFill>
                          <a:effectLst/>
                          <a:latin typeface="Arial" panose="020B0604020202020204" pitchFamily="34" charset="0"/>
                          <a:ea typeface="+mn-ea"/>
                          <a:cs typeface="Arial" panose="020B0604020202020204" pitchFamily="34" charset="0"/>
                        </a:rPr>
                        <a:t>الدرجة</a:t>
                      </a:r>
                      <a:endParaRPr lang="en-US" sz="1200" b="1" kern="1200" dirty="0">
                        <a:solidFill>
                          <a:schemeClr val="dk1"/>
                        </a:solidFill>
                        <a:effectLst/>
                        <a:latin typeface="Arial" panose="020B0604020202020204" pitchFamily="34" charset="0"/>
                        <a:ea typeface="+mn-ea"/>
                        <a:cs typeface="Arial" panose="020B0604020202020204" pitchFamily="34" charset="0"/>
                      </a:endParaRPr>
                    </a:p>
                    <a:p>
                      <a:pPr rtl="1">
                        <a:lnSpc>
                          <a:spcPct val="115000"/>
                        </a:lnSpc>
                      </a:pPr>
                      <a:r>
                        <a:rPr lang="en-US" sz="1100" dirty="0">
                          <a:effectLst/>
                        </a:rPr>
                        <a:t>  </a:t>
                      </a:r>
                      <a:endParaRPr lang="en-US" sz="1100" dirty="0">
                        <a:effectLst/>
                        <a:latin typeface="Calibri"/>
                      </a:endParaRPr>
                    </a:p>
                  </a:txBody>
                  <a:tcPr marL="37715" marR="37715" marT="0" marB="0"/>
                </a:tc>
              </a:tr>
            </a:tbl>
          </a:graphicData>
        </a:graphic>
      </p:graphicFrame>
      <p:sp>
        <p:nvSpPr>
          <p:cNvPr id="6" name="مربع نص 5"/>
          <p:cNvSpPr txBox="1"/>
          <p:nvPr/>
        </p:nvSpPr>
        <p:spPr>
          <a:xfrm>
            <a:off x="4945174" y="116632"/>
            <a:ext cx="2939194" cy="369332"/>
          </a:xfrm>
          <a:prstGeom prst="rect">
            <a:avLst/>
          </a:prstGeom>
          <a:noFill/>
        </p:spPr>
        <p:txBody>
          <a:bodyPr wrap="square" rtlCol="1">
            <a:spAutoFit/>
          </a:bodyPr>
          <a:lstStyle/>
          <a:p>
            <a:pPr algn="ctr"/>
            <a:r>
              <a:rPr lang="ar-SA" dirty="0">
                <a:solidFill>
                  <a:schemeClr val="bg1"/>
                </a:solidFill>
                <a:latin typeface="Arial" panose="020B0604020202020204" pitchFamily="34" charset="0"/>
                <a:cs typeface="Arial" panose="020B0604020202020204" pitchFamily="34" charset="0"/>
              </a:rPr>
              <a:t>لائحة الدراسات العليا </a:t>
            </a:r>
            <a:endParaRPr lang="ar-SA" dirty="0">
              <a:solidFill>
                <a:schemeClr val="bg1"/>
              </a:solidFill>
            </a:endParaRPr>
          </a:p>
        </p:txBody>
      </p:sp>
    </p:spTree>
    <p:extLst>
      <p:ext uri="{BB962C8B-B14F-4D97-AF65-F5344CB8AC3E}">
        <p14:creationId xmlns:p14="http://schemas.microsoft.com/office/powerpoint/2010/main" val="42337383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رشة عمل المعوقات التي تواجه المعيد">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ورشة عمل المعوقات التي تواجه المعيد</Template>
  <TotalTime>0</TotalTime>
  <Words>690</Words>
  <Application>Microsoft Office PowerPoint</Application>
  <PresentationFormat>عرض على الشاشة (3:4)‏</PresentationFormat>
  <Paragraphs>455</Paragraphs>
  <Slides>32</Slides>
  <Notes>0</Notes>
  <HiddenSlides>0</HiddenSlides>
  <MMClips>0</MMClips>
  <ScaleCrop>false</ScaleCrop>
  <HeadingPairs>
    <vt:vector size="4" baseType="variant">
      <vt:variant>
        <vt:lpstr>نسق</vt:lpstr>
      </vt:variant>
      <vt:variant>
        <vt:i4>1</vt:i4>
      </vt:variant>
      <vt:variant>
        <vt:lpstr>عناوين الشرائح</vt:lpstr>
      </vt:variant>
      <vt:variant>
        <vt:i4>32</vt:i4>
      </vt:variant>
    </vt:vector>
  </HeadingPairs>
  <TitlesOfParts>
    <vt:vector size="33" baseType="lpstr">
      <vt:lpstr>ورشة عمل المعوقات التي تواجه المعيد</vt:lpstr>
      <vt:lpstr>   المعوقات التي تواجه المعيد والحلول المقترحة لها </vt:lpstr>
      <vt:lpstr>مقدمة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العقبات التي تواجه المعيد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المعوقات التي تواجه المعيد والحلول المقترحة لها </dc:title>
  <dc:creator>MAX</dc:creator>
  <cp:lastModifiedBy>MAX</cp:lastModifiedBy>
  <cp:revision>1</cp:revision>
  <dcterms:created xsi:type="dcterms:W3CDTF">2014-05-06T22:09:16Z</dcterms:created>
  <dcterms:modified xsi:type="dcterms:W3CDTF">2014-05-06T22:10:15Z</dcterms:modified>
</cp:coreProperties>
</file>