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-g.kau.edu.sa/Pages-%D8%A7%D9%84%D9%88%D8%B9%D9%8A-%D8%A7%D9%84%D9%85%D8%B9%D9%84%D9%88%D9%85%D8%A7%D8%AA%D9%8A.aspx?URL=www.kau.edu.s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-g.kau.edu.sa/Pages-%D8%A7%D9%84%D9%85%D8%B7%D8%A8%D9%88%D8%B9%D8%A7%D8%AA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b="1" dirty="0" smtClean="0"/>
              <a:t>"برنامج الوعي </a:t>
            </a:r>
            <a:r>
              <a:rPr lang="ar-SA" b="1" dirty="0" err="1" smtClean="0"/>
              <a:t>المعلوماتي"</a:t>
            </a:r>
            <a:r>
              <a:rPr lang="ar-SA" b="1" dirty="0" smtClean="0"/>
              <a:t> </a:t>
            </a:r>
            <a:r>
              <a:rPr lang="en-US" b="1" dirty="0" smtClean="0"/>
              <a:t>Information Literacy Program (ILP)</a:t>
            </a:r>
            <a:endParaRPr lang="en-US" dirty="0" smtClean="0"/>
          </a:p>
          <a:p>
            <a:pPr algn="ctr">
              <a:buNone/>
            </a:pPr>
            <a:r>
              <a:rPr lang="ar-SA" b="1" dirty="0" smtClean="0"/>
              <a:t>بعمادة شؤون المكتبات بجامعة </a:t>
            </a:r>
            <a:r>
              <a:rPr lang="ar-SA" b="1" dirty="0" smtClean="0"/>
              <a:t>المجمعة</a:t>
            </a:r>
          </a:p>
          <a:p>
            <a:pPr algn="ctr">
              <a:buNone/>
            </a:pPr>
            <a:r>
              <a:rPr lang="ar-SA" b="1" dirty="0" smtClean="0"/>
              <a:t>إعداد </a:t>
            </a:r>
          </a:p>
          <a:p>
            <a:pPr algn="ctr">
              <a:buNone/>
            </a:pPr>
            <a:r>
              <a:rPr lang="ar-SA" b="1" dirty="0" smtClean="0"/>
              <a:t>د اسامة خميس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 smtClean="0"/>
              <a:t>إصدار ونشر وتوزيع مطوية تعريفية </a:t>
            </a:r>
            <a:r>
              <a:rPr lang="ar-SA" dirty="0" err="1" smtClean="0"/>
              <a:t>عن </a:t>
            </a:r>
            <a:r>
              <a:rPr lang="ar-SA" dirty="0" smtClean="0"/>
              <a:t>" </a:t>
            </a:r>
            <a:r>
              <a:rPr lang="ar-SA" b="1" dirty="0" smtClean="0"/>
              <a:t>خدمات المستفيدين من مكتبات </a:t>
            </a:r>
            <a:r>
              <a:rPr lang="ar-SA" b="1" dirty="0" err="1" smtClean="0"/>
              <a:t>الجامعة</a:t>
            </a:r>
            <a:r>
              <a:rPr lang="ar-SA" dirty="0" err="1" smtClean="0"/>
              <a:t> </a:t>
            </a:r>
            <a:r>
              <a:rPr lang="ar-SA" dirty="0" smtClean="0"/>
              <a:t>" وتم إتاحتها على بوابة عمادة شؤون </a:t>
            </a:r>
            <a:r>
              <a:rPr lang="ar-SA" dirty="0" err="1" smtClean="0"/>
              <a:t>المكتبات </a:t>
            </a:r>
            <a:r>
              <a:rPr lang="ar-SA" dirty="0" smtClean="0"/>
              <a:t>( ذي الحجة </a:t>
            </a:r>
            <a:r>
              <a:rPr lang="ar-SA" dirty="0" err="1" smtClean="0"/>
              <a:t>1432ه)</a:t>
            </a:r>
            <a:r>
              <a:rPr lang="ar-SA" dirty="0" smtClean="0"/>
              <a:t> </a:t>
            </a:r>
            <a:endParaRPr lang="en-US" dirty="0" smtClean="0"/>
          </a:p>
          <a:p>
            <a:pPr lvl="0"/>
            <a:r>
              <a:rPr lang="ar-SA" dirty="0" smtClean="0"/>
              <a:t>إصدار ونشر </a:t>
            </a:r>
            <a:r>
              <a:rPr lang="ar-SA" dirty="0" err="1" smtClean="0"/>
              <a:t>وتوزيع </a:t>
            </a:r>
            <a:r>
              <a:rPr lang="ar-SA" b="1" dirty="0" smtClean="0"/>
              <a:t>" دليل قواعد البيانات </a:t>
            </a:r>
            <a:r>
              <a:rPr lang="ar-SA" b="1" dirty="0" err="1" smtClean="0"/>
              <a:t>الالكترونية "</a:t>
            </a:r>
            <a:r>
              <a:rPr lang="ar-SA" dirty="0" smtClean="0"/>
              <a:t>( محرم </a:t>
            </a:r>
            <a:r>
              <a:rPr lang="ar-SA" dirty="0" err="1" smtClean="0"/>
              <a:t>1433ه)</a:t>
            </a:r>
            <a:endParaRPr lang="en-US" dirty="0" smtClean="0"/>
          </a:p>
          <a:p>
            <a:pPr lvl="0"/>
            <a:r>
              <a:rPr lang="ar-SA" dirty="0" smtClean="0"/>
              <a:t>عقد دورة تدريبية بالتعاون مع المكتبة الرقمية السعودية </a:t>
            </a:r>
            <a:r>
              <a:rPr lang="ar-SA" dirty="0" err="1" smtClean="0"/>
              <a:t>حول </a:t>
            </a:r>
            <a:r>
              <a:rPr lang="ar-SA" dirty="0" smtClean="0"/>
              <a:t>" </a:t>
            </a:r>
            <a:r>
              <a:rPr lang="ar-SA" b="1" dirty="0" smtClean="0"/>
              <a:t>كيفية </a:t>
            </a:r>
            <a:r>
              <a:rPr lang="ar-SA" b="1" dirty="0" err="1" smtClean="0"/>
              <a:t>إستخدام</a:t>
            </a:r>
            <a:r>
              <a:rPr lang="ar-SA" dirty="0" smtClean="0"/>
              <a:t> </a:t>
            </a:r>
            <a:r>
              <a:rPr lang="ar-SA" b="1" dirty="0" smtClean="0"/>
              <a:t>قواعد المعلومات والمكتبة </a:t>
            </a:r>
            <a:r>
              <a:rPr lang="ar-SA" b="1" dirty="0" err="1" smtClean="0"/>
              <a:t>الرقمية </a:t>
            </a:r>
            <a:r>
              <a:rPr lang="ar-SA" b="1" dirty="0" smtClean="0"/>
              <a:t>" في الفترة 17-18 ذي الحجة </a:t>
            </a:r>
            <a:r>
              <a:rPr lang="ar-SA" b="1" dirty="0" err="1" smtClean="0"/>
              <a:t>1433هـ</a:t>
            </a:r>
            <a:r>
              <a:rPr lang="ar-SA" b="1" dirty="0" smtClean="0"/>
              <a:t> 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سابعاً: القائمين على تنفيذ البرنامج 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QA" sz="2800" dirty="0" smtClean="0"/>
              <a:t>يتكون </a:t>
            </a:r>
            <a:r>
              <a:rPr lang="ar-QA" sz="2800" dirty="0" smtClean="0"/>
              <a:t>فريق عمل برنامج الوعي المعلوماتي من مجموعة من الأعضاء، هم:</a:t>
            </a:r>
            <a:endParaRPr lang="en-US" sz="2800" dirty="0" smtClean="0"/>
          </a:p>
          <a:p>
            <a:r>
              <a:rPr lang="ar-SA" sz="2800" dirty="0" smtClean="0"/>
              <a:t>• </a:t>
            </a:r>
            <a:r>
              <a:rPr lang="ar-SA" sz="2800" b="1" dirty="0" err="1" smtClean="0"/>
              <a:t>د.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عبدالعزيز</a:t>
            </a:r>
            <a:r>
              <a:rPr lang="ar-SA" sz="2800" b="1" dirty="0" smtClean="0"/>
              <a:t> بن ابراهيم </a:t>
            </a:r>
            <a:r>
              <a:rPr lang="ar-SA" sz="2800" b="1" dirty="0" smtClean="0"/>
              <a:t>العمران</a:t>
            </a:r>
            <a:r>
              <a:rPr lang="ar-SA" sz="2800" dirty="0" smtClean="0"/>
              <a:t> </a:t>
            </a:r>
            <a:r>
              <a:rPr lang="ar-SA" sz="2800" dirty="0" err="1" smtClean="0"/>
              <a:t>مشرفًا </a:t>
            </a:r>
            <a:r>
              <a:rPr lang="ar-SA" sz="2800" dirty="0" smtClean="0"/>
              <a:t>(عميد شؤون المكتبات</a:t>
            </a:r>
            <a:r>
              <a:rPr lang="ar-SA" sz="2800" dirty="0" err="1" smtClean="0"/>
              <a:t>)</a:t>
            </a:r>
            <a:endParaRPr lang="en-US" sz="2800" dirty="0" smtClean="0"/>
          </a:p>
          <a:p>
            <a:r>
              <a:rPr lang="ar-SA" sz="2800" dirty="0" smtClean="0"/>
              <a:t>• </a:t>
            </a:r>
            <a:r>
              <a:rPr lang="ar-SA" sz="2800" b="1" dirty="0" err="1" smtClean="0"/>
              <a:t>د.</a:t>
            </a:r>
            <a:r>
              <a:rPr lang="ar-SA" sz="2800" b="1" dirty="0" smtClean="0"/>
              <a:t> أسامة محمد عطية خميس</a:t>
            </a:r>
            <a:r>
              <a:rPr lang="ar-SA" sz="2800" dirty="0" smtClean="0"/>
              <a:t>  </a:t>
            </a:r>
            <a:r>
              <a:rPr lang="ar-SA" sz="2800" dirty="0" smtClean="0"/>
              <a:t>  </a:t>
            </a:r>
            <a:r>
              <a:rPr lang="ar-SA" sz="2800" dirty="0" err="1" smtClean="0"/>
              <a:t>عضواً  </a:t>
            </a:r>
            <a:r>
              <a:rPr lang="ar-SA" sz="2800" dirty="0" smtClean="0"/>
              <a:t>(رئيس مركز الجودة </a:t>
            </a:r>
            <a:r>
              <a:rPr lang="ar-SA" sz="2800" dirty="0" err="1" smtClean="0"/>
              <a:t>ومسؤول</a:t>
            </a:r>
            <a:r>
              <a:rPr lang="ar-SA" sz="2800" dirty="0" smtClean="0"/>
              <a:t> تقنية المعلومات</a:t>
            </a:r>
            <a:r>
              <a:rPr lang="ar-SA" sz="2800" dirty="0" err="1" smtClean="0"/>
              <a:t>)</a:t>
            </a:r>
            <a:endParaRPr lang="en-US" sz="2800" dirty="0" smtClean="0"/>
          </a:p>
          <a:p>
            <a:r>
              <a:rPr lang="ar-SA" sz="2800" dirty="0" smtClean="0"/>
              <a:t>• </a:t>
            </a:r>
            <a:r>
              <a:rPr lang="ar-SA" sz="2800" b="1" dirty="0" err="1" smtClean="0"/>
              <a:t>أ.</a:t>
            </a:r>
            <a:r>
              <a:rPr lang="ar-SA" sz="2800" b="1" dirty="0" smtClean="0"/>
              <a:t> ياسر بن </a:t>
            </a:r>
            <a:r>
              <a:rPr lang="ar-SA" sz="2800" b="1" dirty="0" err="1" smtClean="0"/>
              <a:t>عبدالله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الدهش</a:t>
            </a:r>
            <a:r>
              <a:rPr lang="ar-SA" sz="2800" dirty="0" smtClean="0"/>
              <a:t> </a:t>
            </a:r>
            <a:r>
              <a:rPr lang="ar-SA" sz="2800" smtClean="0"/>
              <a:t> </a:t>
            </a:r>
            <a:r>
              <a:rPr lang="ar-SA" sz="2800" dirty="0" smtClean="0"/>
              <a:t> </a:t>
            </a:r>
            <a:r>
              <a:rPr lang="ar-SA" sz="2800" dirty="0" err="1" smtClean="0"/>
              <a:t>عضوًا </a:t>
            </a:r>
            <a:r>
              <a:rPr lang="ar-SA" sz="2800" dirty="0" smtClean="0"/>
              <a:t>(مدير الشؤون الادارية والمالية</a:t>
            </a:r>
            <a:r>
              <a:rPr lang="ar-SA" sz="2800" dirty="0" err="1" smtClean="0"/>
              <a:t>)</a:t>
            </a:r>
            <a:endParaRPr lang="en-US" sz="2800" dirty="0" smtClean="0"/>
          </a:p>
          <a:p>
            <a:r>
              <a:rPr lang="ar-SA" sz="2800" dirty="0" smtClean="0"/>
              <a:t>• </a:t>
            </a:r>
            <a:r>
              <a:rPr lang="ar-SA" sz="2800" b="1" dirty="0" err="1" smtClean="0"/>
              <a:t>أ.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نايف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عبدالله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الهباس</a:t>
            </a:r>
            <a:r>
              <a:rPr lang="ar-SA" sz="2800" dirty="0" smtClean="0"/>
              <a:t>                 </a:t>
            </a:r>
            <a:r>
              <a:rPr lang="ar-SA" sz="2800" dirty="0" err="1" smtClean="0"/>
              <a:t>عضوًا </a:t>
            </a:r>
            <a:r>
              <a:rPr lang="ar-SA" sz="2800" dirty="0" smtClean="0"/>
              <a:t>(مدير مكتبة كلية العلوم </a:t>
            </a:r>
            <a:r>
              <a:rPr lang="ar-SA" sz="2800" dirty="0" err="1" smtClean="0"/>
              <a:t>بالزلفي)</a:t>
            </a:r>
            <a:endParaRPr lang="en-US" sz="2800" dirty="0" smtClean="0"/>
          </a:p>
          <a:p>
            <a:endParaRPr lang="ar-SA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أولاً: فكرة وتاريخ البرنامج:</a:t>
            </a:r>
            <a:endParaRPr lang="en-US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أطلقت </a:t>
            </a:r>
            <a:r>
              <a:rPr lang="ar-SA" dirty="0" smtClean="0"/>
              <a:t>عمادة شؤون المكتبات منذ انشاءها برنامج الوعي </a:t>
            </a:r>
            <a:r>
              <a:rPr lang="ar-SA" dirty="0" smtClean="0"/>
              <a:t>المعلوماتي </a:t>
            </a:r>
            <a:r>
              <a:rPr lang="en-US" b="1" dirty="0" smtClean="0"/>
              <a:t>Information Literacy Program (ILP)</a:t>
            </a:r>
            <a:r>
              <a:rPr lang="en-US" dirty="0" smtClean="0"/>
              <a:t> </a:t>
            </a:r>
            <a:r>
              <a:rPr lang="ar-SA" dirty="0" smtClean="0"/>
              <a:t> كأحد وسائل تحقيق الأهداف الاستراتيجية للعمادة، وتتلخص فكرة البرنامج في مساعدة كافة منسوبي الجامعة على كيفية الحصول على مصادر المعلومات بأنواعها وأشكالها المختلفة ومن أماكنها المتعددة،و كيفية </a:t>
            </a:r>
            <a:r>
              <a:rPr lang="ar-SA" dirty="0" err="1" smtClean="0"/>
              <a:t>إستخدام</a:t>
            </a:r>
            <a:r>
              <a:rPr lang="ar-SA" dirty="0" smtClean="0"/>
              <a:t> هذه المصادر ومهارات التعامل معها بكفاءة في ظل ثورة الانفجار المعرفي</a:t>
            </a:r>
            <a:r>
              <a:rPr lang="en-US" dirty="0" smtClean="0"/>
              <a:t>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ar-SA" b="1" dirty="0" smtClean="0"/>
              <a:t>ثانياً: رؤية </a:t>
            </a:r>
            <a:r>
              <a:rPr lang="ar-SA" b="1" dirty="0" err="1" smtClean="0"/>
              <a:t>البرنامج</a:t>
            </a:r>
            <a:r>
              <a:rPr lang="ar-SA" b="1" dirty="0" err="1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الوصول </a:t>
            </a:r>
            <a:r>
              <a:rPr lang="ar-SA" dirty="0" smtClean="0"/>
              <a:t>إلى مجتمع أكاديمي لديه وعي  معلوماتي وقادر ذاتياً على الوصول للمعلومات والتعامل معها </a:t>
            </a:r>
            <a:r>
              <a:rPr lang="ar-SA" dirty="0" err="1" smtClean="0"/>
              <a:t>بكفاءه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ثالثاً: رسالة البرنامج: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نشر</a:t>
            </a:r>
            <a:r>
              <a:rPr lang="en-US" dirty="0" smtClean="0"/>
              <a:t> </a:t>
            </a:r>
            <a:r>
              <a:rPr lang="ar-SA" dirty="0" smtClean="0">
                <a:hlinkClick r:id="rId2"/>
              </a:rPr>
              <a:t>الوعي المعلوماتي</a:t>
            </a:r>
            <a:r>
              <a:rPr lang="en-US" dirty="0" smtClean="0"/>
              <a:t> Information Literacy </a:t>
            </a:r>
            <a:r>
              <a:rPr lang="ar-SA" dirty="0" smtClean="0"/>
              <a:t>في مجتمع جامعة المجمعة لتحقيق تواصل معرفي ومعلوماتي دائم مع كافة منسوبي الجامعة ودعم حاجاتهم المعلوماتية</a:t>
            </a:r>
            <a:r>
              <a:rPr lang="en-US" dirty="0" smtClean="0"/>
              <a:t>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رابعاً: أهداف البرنامج:</a:t>
            </a:r>
            <a:endParaRPr lang="en-US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يهدف </a:t>
            </a:r>
            <a:r>
              <a:rPr lang="ar-SA" dirty="0" smtClean="0"/>
              <a:t>برنامج الوعي المعلوماتي  إلى محاولة تحقيق الاهداف التالية:</a:t>
            </a:r>
            <a:endParaRPr lang="en-US" dirty="0" smtClean="0"/>
          </a:p>
          <a:p>
            <a:pPr lvl="0"/>
            <a:r>
              <a:rPr lang="ar-SA" dirty="0" smtClean="0"/>
              <a:t>أن يدرك منسوبي الجامعة أهمية المعلومات في حياتهم</a:t>
            </a:r>
            <a:r>
              <a:rPr lang="en-US" dirty="0" smtClean="0"/>
              <a:t>. </a:t>
            </a:r>
          </a:p>
          <a:p>
            <a:pPr lvl="0"/>
            <a:r>
              <a:rPr lang="ar-SA" dirty="0" smtClean="0"/>
              <a:t>أن يتعرف منسوبي الجامعة على مصادر المعلومات بأنواعها وأشكالها المختلفة.</a:t>
            </a:r>
            <a:endParaRPr lang="en-US" dirty="0" smtClean="0"/>
          </a:p>
          <a:p>
            <a:pPr lvl="0"/>
            <a:r>
              <a:rPr lang="ar-SA" dirty="0" smtClean="0"/>
              <a:t>أن يجيد منسوبي الجامعة مهارات البحث عن المعلومات.</a:t>
            </a:r>
            <a:endParaRPr lang="en-US" dirty="0" smtClean="0"/>
          </a:p>
          <a:p>
            <a:pPr lvl="0"/>
            <a:r>
              <a:rPr lang="ar-SA" dirty="0" smtClean="0"/>
              <a:t>إكساب منسوبي الجامعة مهارات التعامل مع المعلومات.</a:t>
            </a:r>
            <a:endParaRPr lang="en-US" dirty="0" smtClean="0"/>
          </a:p>
          <a:p>
            <a:pPr lvl="0"/>
            <a:r>
              <a:rPr lang="ar-SA" dirty="0" smtClean="0"/>
              <a:t>أن يتعرف منسوبي الجامعة على أخلاقيات التعامل مع المعلومات والأمانة العلمية.</a:t>
            </a:r>
            <a:endParaRPr lang="en-US" dirty="0" smtClean="0"/>
          </a:p>
          <a:p>
            <a:pPr lvl="0"/>
            <a:r>
              <a:rPr lang="ar-SA" dirty="0" smtClean="0"/>
              <a:t>أن يكتسب منسوبي الجامعة مهارة كيفية توثيق المعلومات من مصادرها </a:t>
            </a:r>
            <a:r>
              <a:rPr lang="ar-SA" dirty="0" err="1" smtClean="0"/>
              <a:t>التقلدية</a:t>
            </a:r>
            <a:r>
              <a:rPr lang="ar-SA" dirty="0" smtClean="0"/>
              <a:t> والالكترونية.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خامساً: آليات تنفيذ البرنامج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 smtClean="0"/>
              <a:t>تنفيذ </a:t>
            </a:r>
            <a:r>
              <a:rPr lang="ar-SA" dirty="0" smtClean="0"/>
              <a:t>البرنامج الإرشادي للتعريف بالمكتبة وخدماتها</a:t>
            </a:r>
            <a:r>
              <a:rPr lang="en-US" dirty="0" smtClean="0"/>
              <a:t>.</a:t>
            </a:r>
            <a:endParaRPr lang="en-US" sz="2000" dirty="0" smtClean="0"/>
          </a:p>
          <a:p>
            <a:pPr lvl="0"/>
            <a:r>
              <a:rPr lang="ar-SA" dirty="0" smtClean="0"/>
              <a:t>إعداد</a:t>
            </a:r>
            <a:r>
              <a:rPr lang="en-US" dirty="0" smtClean="0"/>
              <a:t> </a:t>
            </a:r>
            <a:r>
              <a:rPr lang="ar-SA" dirty="0" smtClean="0">
                <a:hlinkClick r:id="rId2"/>
              </a:rPr>
              <a:t>مطبوعات</a:t>
            </a:r>
            <a:r>
              <a:rPr lang="en-US" dirty="0" smtClean="0"/>
              <a:t> </a:t>
            </a:r>
            <a:r>
              <a:rPr lang="ar-SA" dirty="0" err="1" smtClean="0"/>
              <a:t>ومطويات</a:t>
            </a:r>
            <a:r>
              <a:rPr lang="ar-SA" dirty="0" smtClean="0"/>
              <a:t> ورقية تعريفية بأقسام المكتبة وخدماتها وكيفية الحصول عليها وطريقة استخدام الفهرس </a:t>
            </a:r>
            <a:r>
              <a:rPr lang="ar-SA" dirty="0" err="1" smtClean="0"/>
              <a:t>الآلي ...</a:t>
            </a:r>
            <a:r>
              <a:rPr lang="ar-SA" dirty="0" smtClean="0"/>
              <a:t> وتوفيرها بشكل دائم عند المدخل الرئيسي للمكتبة المركزية والمكتبات الفرعية وإتاحتها الكترونيا عبر بوابة العمادة على شبكة الانترنت </a:t>
            </a:r>
            <a:endParaRPr lang="en-US" sz="2000" dirty="0" smtClean="0"/>
          </a:p>
          <a:p>
            <a:pPr lvl="0"/>
            <a:r>
              <a:rPr lang="ar-SA" dirty="0" smtClean="0"/>
              <a:t>إعداد الادلة الارشادية والتعريفية بمكتبات الجامعة</a:t>
            </a:r>
            <a:r>
              <a:rPr lang="en-US" dirty="0" smtClean="0"/>
              <a:t>.</a:t>
            </a:r>
            <a:endParaRPr lang="en-US" sz="2000" dirty="0" smtClean="0"/>
          </a:p>
          <a:p>
            <a:pPr lvl="0"/>
            <a:r>
              <a:rPr lang="ar-SA" dirty="0" smtClean="0"/>
              <a:t>إعداد الادلة التعريفية بقواعد البيانات الالكترونية</a:t>
            </a:r>
            <a:r>
              <a:rPr lang="en-US" dirty="0" smtClean="0"/>
              <a:t>.</a:t>
            </a:r>
            <a:endParaRPr lang="en-US" sz="2000" dirty="0" smtClean="0"/>
          </a:p>
          <a:p>
            <a:pPr lvl="0"/>
            <a:endParaRPr lang="en-US" sz="1800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 smtClean="0"/>
              <a:t>تنظيم دورات تدريبية تتضمن </a:t>
            </a:r>
            <a:r>
              <a:rPr lang="ar-SA" dirty="0" err="1" smtClean="0"/>
              <a:t>الآتي :</a:t>
            </a:r>
            <a:endParaRPr lang="en-US" sz="2000" dirty="0" smtClean="0"/>
          </a:p>
          <a:p>
            <a:pPr lvl="1"/>
            <a:r>
              <a:rPr lang="ar-SA" dirty="0" smtClean="0"/>
              <a:t>استخدام قواعد البيانات الالكترونية</a:t>
            </a:r>
            <a:r>
              <a:rPr lang="en-US" dirty="0" smtClean="0"/>
              <a:t>.</a:t>
            </a:r>
            <a:endParaRPr lang="en-US" sz="1800" dirty="0" smtClean="0"/>
          </a:p>
          <a:p>
            <a:pPr lvl="1"/>
            <a:r>
              <a:rPr lang="ar-SA" dirty="0" smtClean="0"/>
              <a:t>استخدام المكتبة الرقمية السعودية</a:t>
            </a:r>
            <a:endParaRPr lang="en-US" sz="1800" dirty="0" smtClean="0"/>
          </a:p>
          <a:p>
            <a:pPr lvl="1"/>
            <a:r>
              <a:rPr lang="ar-SA" dirty="0" smtClean="0"/>
              <a:t>مهارات واستراتيجيات البحث</a:t>
            </a:r>
            <a:r>
              <a:rPr lang="en-US" dirty="0" smtClean="0"/>
              <a:t>.</a:t>
            </a:r>
            <a:endParaRPr lang="en-US" sz="1800" dirty="0" smtClean="0"/>
          </a:p>
          <a:p>
            <a:pPr lvl="1"/>
            <a:r>
              <a:rPr lang="ar-SA" dirty="0" smtClean="0"/>
              <a:t>كيفية صياغة </a:t>
            </a:r>
            <a:r>
              <a:rPr lang="ar-SA" dirty="0" err="1" smtClean="0"/>
              <a:t>الاستشهادات</a:t>
            </a:r>
            <a:r>
              <a:rPr lang="ar-SA" dirty="0" smtClean="0"/>
              <a:t> المرجعية في البيئة الالكترونية</a:t>
            </a:r>
            <a:r>
              <a:rPr lang="en-US" sz="3200" dirty="0" smtClean="0"/>
              <a:t> 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سادساً: أنشطة العمادة في </a:t>
            </a:r>
            <a:r>
              <a:rPr lang="ar-SA" b="1" dirty="0" err="1" smtClean="0"/>
              <a:t>البرنامج: </a:t>
            </a:r>
            <a:r>
              <a:rPr lang="ar-SA" b="1" dirty="0" smtClean="0"/>
              <a:t>( من الاقدم </a:t>
            </a:r>
            <a:r>
              <a:rPr lang="ar-SA" b="1" dirty="0" err="1" smtClean="0"/>
              <a:t>للاحدث)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b="1" dirty="0" smtClean="0"/>
              <a:t>قامت </a:t>
            </a:r>
            <a:r>
              <a:rPr lang="ar-SA" b="1" dirty="0" smtClean="0"/>
              <a:t>العمادة بتنفيذ عدد من الانشطة والدورات التدريبية في إطار هذا البرنامج، منها:</a:t>
            </a:r>
            <a:endParaRPr lang="en-US" dirty="0" smtClean="0"/>
          </a:p>
          <a:p>
            <a:pPr lvl="0"/>
            <a:r>
              <a:rPr lang="ar-SA" dirty="0" smtClean="0"/>
              <a:t>تقديم محاضرتين للتعريف بقاعدة بيانات </a:t>
            </a:r>
            <a:r>
              <a:rPr lang="en-US" dirty="0" err="1" smtClean="0"/>
              <a:t>Edusearch</a:t>
            </a:r>
            <a:r>
              <a:rPr lang="ar-SA" dirty="0" smtClean="0"/>
              <a:t> في كلية التربية بالمجمعة يوم الثلاثاء 19/03/</a:t>
            </a:r>
            <a:r>
              <a:rPr lang="ar-SA" dirty="0" err="1" smtClean="0"/>
              <a:t>1432هـ</a:t>
            </a:r>
            <a:r>
              <a:rPr lang="ar-SA" dirty="0" smtClean="0"/>
              <a:t> </a:t>
            </a:r>
            <a:r>
              <a:rPr lang="ar-SA" dirty="0" err="1" smtClean="0"/>
              <a:t>بعنوان </a:t>
            </a:r>
            <a:r>
              <a:rPr lang="ar-SA" dirty="0" smtClean="0"/>
              <a:t>" قاعدة المعلومات التربوية </a:t>
            </a:r>
            <a:r>
              <a:rPr lang="en-US" dirty="0" err="1" smtClean="0"/>
              <a:t>Edusearch</a:t>
            </a:r>
            <a:r>
              <a:rPr lang="ar-SA" dirty="0" smtClean="0"/>
              <a:t> وطريقة استخدامها والاستفادة </a:t>
            </a:r>
            <a:r>
              <a:rPr lang="ar-SA" dirty="0" err="1" smtClean="0"/>
              <a:t>منها </a:t>
            </a:r>
            <a:r>
              <a:rPr lang="ar-SA" dirty="0" smtClean="0"/>
              <a:t>" وفي كلية التربية </a:t>
            </a:r>
            <a:r>
              <a:rPr lang="ar-SA" dirty="0" err="1" smtClean="0"/>
              <a:t>بالزلفى</a:t>
            </a:r>
            <a:r>
              <a:rPr lang="ar-SA" dirty="0" smtClean="0"/>
              <a:t> في يوم الاثنين الموافق 25/3/</a:t>
            </a:r>
            <a:r>
              <a:rPr lang="ar-SA" dirty="0" err="1" smtClean="0"/>
              <a:t>1432هـ</a:t>
            </a:r>
            <a:r>
              <a:rPr lang="ar-SA" dirty="0" smtClean="0"/>
              <a:t> </a:t>
            </a:r>
            <a:r>
              <a:rPr lang="en-US" dirty="0" smtClean="0"/>
              <a:t>.</a:t>
            </a:r>
          </a:p>
          <a:p>
            <a:pPr lvl="0"/>
            <a:r>
              <a:rPr lang="ar-SA" dirty="0" smtClean="0"/>
              <a:t>تقديم محاضرة مع شركة التنمية المعلوماتية محاضرة تعريفية </a:t>
            </a:r>
            <a:r>
              <a:rPr lang="ar-SA" dirty="0" err="1" smtClean="0"/>
              <a:t>بعنوان </a:t>
            </a:r>
            <a:r>
              <a:rPr lang="ar-SA" dirty="0" smtClean="0"/>
              <a:t>"قاعدة بيانات</a:t>
            </a:r>
            <a:r>
              <a:rPr lang="en-US" dirty="0" smtClean="0"/>
              <a:t> British Medical Journals BMJ </a:t>
            </a:r>
            <a:r>
              <a:rPr lang="ar-SA" dirty="0" smtClean="0"/>
              <a:t>وطرق </a:t>
            </a:r>
            <a:r>
              <a:rPr lang="ar-SA" dirty="0" err="1" smtClean="0"/>
              <a:t>إستخدامها</a:t>
            </a:r>
            <a:r>
              <a:rPr lang="ar-SA" dirty="0" smtClean="0"/>
              <a:t> " لمنسوبات كلية العلوم الطبية التطبيقية بجامعة المجمعة وذلك يوم السبت الموافق 10/11/1432 هـ 8/10/2011 م بمسرح الكلية وقد ألقتها المحاضرة البريطانية</a:t>
            </a:r>
            <a:r>
              <a:rPr lang="en-US" dirty="0" smtClean="0"/>
              <a:t> Jennifer Lewis. 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ar-SA" dirty="0" smtClean="0"/>
              <a:t>قدم سعادة الدكتور </a:t>
            </a:r>
            <a:r>
              <a:rPr lang="ar-SA" dirty="0" err="1" smtClean="0"/>
              <a:t>عبدالعزيز</a:t>
            </a:r>
            <a:r>
              <a:rPr lang="ar-SA" dirty="0" smtClean="0"/>
              <a:t> بن إبراهيم العمران  عميد شؤون المكتبات محاضرة تعريفية </a:t>
            </a:r>
            <a:r>
              <a:rPr lang="ar-SA" dirty="0" err="1" smtClean="0"/>
              <a:t>بعنوان </a:t>
            </a:r>
            <a:r>
              <a:rPr lang="ar-SA" dirty="0" smtClean="0"/>
              <a:t>" </a:t>
            </a:r>
            <a:r>
              <a:rPr lang="ar-SA" b="1" dirty="0" smtClean="0"/>
              <a:t>قواعد البيانات الالكترونية بجامعة </a:t>
            </a:r>
            <a:r>
              <a:rPr lang="ar-SA" b="1" dirty="0" err="1" smtClean="0"/>
              <a:t>المجمعة </a:t>
            </a:r>
            <a:r>
              <a:rPr lang="ar-SA" b="1" dirty="0" smtClean="0"/>
              <a:t>"</a:t>
            </a:r>
            <a:r>
              <a:rPr lang="ar-SA" dirty="0" smtClean="0"/>
              <a:t> في يوم الثلاثاء الموافق 29/10/1432 هـ بمسرح الجامعة بمقرها الجديد ضمن فعاليات دورة تعريفية </a:t>
            </a:r>
            <a:r>
              <a:rPr lang="ar-SA" dirty="0" err="1" smtClean="0"/>
              <a:t>لاعضاء</a:t>
            </a:r>
            <a:r>
              <a:rPr lang="ar-SA" dirty="0" smtClean="0"/>
              <a:t> هيئة التدريس الجدد للعام الدراسي الجديد 1432-1433 هـ الذي نظمته عمادة الجودة وتطوير المهارات تحت رعاية معالي مدير </a:t>
            </a:r>
            <a:r>
              <a:rPr lang="ar-SA" dirty="0" err="1" smtClean="0"/>
              <a:t>الجامعة،</a:t>
            </a:r>
            <a:r>
              <a:rPr lang="ar-SA" dirty="0" smtClean="0"/>
              <a:t> </a:t>
            </a:r>
            <a:endParaRPr lang="en-US" dirty="0" smtClean="0"/>
          </a:p>
          <a:p>
            <a:pPr lvl="0"/>
            <a:r>
              <a:rPr lang="ar-SA" dirty="0" smtClean="0"/>
              <a:t>إصدار ونشر </a:t>
            </a:r>
            <a:r>
              <a:rPr lang="ar-SA" dirty="0" err="1" smtClean="0"/>
              <a:t>وتوزيع </a:t>
            </a:r>
            <a:r>
              <a:rPr lang="ar-SA" dirty="0" smtClean="0"/>
              <a:t>" </a:t>
            </a:r>
            <a:r>
              <a:rPr lang="ar-SA" b="1" dirty="0" smtClean="0"/>
              <a:t>التقرير السنوي لعمادة شؤون المكتبات</a:t>
            </a:r>
            <a:r>
              <a:rPr lang="ar-SA" dirty="0" smtClean="0"/>
              <a:t>" للعام 1431</a:t>
            </a:r>
            <a:r>
              <a:rPr lang="en-US" dirty="0" smtClean="0"/>
              <a:t>/</a:t>
            </a:r>
            <a:r>
              <a:rPr lang="ar-SA" dirty="0" smtClean="0"/>
              <a:t>1432 ه</a:t>
            </a:r>
            <a:r>
              <a:rPr lang="en-US" dirty="0" smtClean="0"/>
              <a:t>.</a:t>
            </a:r>
          </a:p>
          <a:p>
            <a:pPr lvl="0"/>
            <a:r>
              <a:rPr lang="ar-SA" dirty="0" smtClean="0"/>
              <a:t>إصدار ونشر وتوزيع مطوية تعريفية </a:t>
            </a:r>
            <a:r>
              <a:rPr lang="ar-SA" dirty="0" err="1" smtClean="0"/>
              <a:t>عن </a:t>
            </a:r>
            <a:r>
              <a:rPr lang="ar-SA" dirty="0" smtClean="0"/>
              <a:t>" </a:t>
            </a:r>
            <a:r>
              <a:rPr lang="ar-SA" b="1" dirty="0" smtClean="0"/>
              <a:t>عمادة شؤون </a:t>
            </a:r>
            <a:r>
              <a:rPr lang="ar-SA" b="1" dirty="0" err="1" smtClean="0"/>
              <a:t>المكتبات</a:t>
            </a:r>
            <a:r>
              <a:rPr lang="ar-SA" dirty="0" err="1" smtClean="0"/>
              <a:t> </a:t>
            </a:r>
            <a:r>
              <a:rPr lang="ar-SA" dirty="0" smtClean="0"/>
              <a:t>" وتم إتاحتها على بوابة عمادة شؤون </a:t>
            </a:r>
            <a:r>
              <a:rPr lang="ar-SA" dirty="0" err="1" smtClean="0"/>
              <a:t>المكتبات </a:t>
            </a:r>
            <a:r>
              <a:rPr lang="ar-SA" dirty="0" smtClean="0"/>
              <a:t>( ذي الحجة </a:t>
            </a:r>
            <a:r>
              <a:rPr lang="ar-SA" dirty="0" err="1" smtClean="0"/>
              <a:t>1432ه)</a:t>
            </a:r>
            <a:r>
              <a:rPr lang="ar-SA" dirty="0" smtClean="0"/>
              <a:t>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405</Words>
  <Application>Microsoft Office PowerPoint</Application>
  <PresentationFormat>عرض على الشاشة (3:4)‏</PresentationFormat>
  <Paragraphs>44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الشريحة 1</vt:lpstr>
      <vt:lpstr>أولاً: فكرة وتاريخ البرنامج:</vt:lpstr>
      <vt:lpstr> ثانياً: رؤية البرنامج:</vt:lpstr>
      <vt:lpstr>ثالثاً: رسالة البرنامج: </vt:lpstr>
      <vt:lpstr>رابعاً: أهداف البرنامج:</vt:lpstr>
      <vt:lpstr>خامساً: آليات تنفيذ البرنامج </vt:lpstr>
      <vt:lpstr>الشريحة 7</vt:lpstr>
      <vt:lpstr>سادساً: أنشطة العمادة في البرنامج: ( من الاقدم للاحدث) </vt:lpstr>
      <vt:lpstr>الشريحة 9</vt:lpstr>
      <vt:lpstr>الشريحة 10</vt:lpstr>
      <vt:lpstr>سابعاً: القائمين على تنفيذ البرنامج  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osama</dc:creator>
  <cp:lastModifiedBy>osama</cp:lastModifiedBy>
  <cp:revision>2</cp:revision>
  <dcterms:created xsi:type="dcterms:W3CDTF">2013-05-27T05:28:46Z</dcterms:created>
  <dcterms:modified xsi:type="dcterms:W3CDTF">2013-05-27T05:32:36Z</dcterms:modified>
</cp:coreProperties>
</file>