
<file path=[Content_Types].xml><?xml version="1.0" encoding="utf-8"?>
<Types xmlns="http://schemas.openxmlformats.org/package/2006/content-types">
  <Default Extension="png" ContentType="image/png"/>
  <Default Extension="bin" ContentType="application/vnd.openxmlformats-officedocument.oleObject"/>
  <Default Extension="xls" ContentType="application/vnd.ms-excel"/>
  <Default Extension="emf" ContentType="image/x-emf"/>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4" r:id="rId1"/>
  </p:sldMasterIdLst>
  <p:notesMasterIdLst>
    <p:notesMasterId r:id="rId23"/>
  </p:notesMasterIdLst>
  <p:handoutMasterIdLst>
    <p:handoutMasterId r:id="rId24"/>
  </p:handoutMasterIdLst>
  <p:sldIdLst>
    <p:sldId id="256" r:id="rId2"/>
    <p:sldId id="292" r:id="rId3"/>
    <p:sldId id="293" r:id="rId4"/>
    <p:sldId id="294" r:id="rId5"/>
    <p:sldId id="295" r:id="rId6"/>
    <p:sldId id="272"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pitchFamily="48" charset="-128"/>
        <a:cs typeface="+mn-cs"/>
      </a:defRPr>
    </a:lvl1pPr>
    <a:lvl2pPr marL="457200" algn="l" defTabSz="457200" rtl="0" fontAlgn="base">
      <a:spcBef>
        <a:spcPct val="0"/>
      </a:spcBef>
      <a:spcAft>
        <a:spcPct val="0"/>
      </a:spcAft>
      <a:defRPr sz="2400" kern="1200">
        <a:solidFill>
          <a:schemeClr val="tx1"/>
        </a:solidFill>
        <a:latin typeface="Arial" charset="0"/>
        <a:ea typeface="ＭＳ Ｐゴシック" pitchFamily="48" charset="-128"/>
        <a:cs typeface="+mn-cs"/>
      </a:defRPr>
    </a:lvl2pPr>
    <a:lvl3pPr marL="914400" algn="l" defTabSz="457200" rtl="0" fontAlgn="base">
      <a:spcBef>
        <a:spcPct val="0"/>
      </a:spcBef>
      <a:spcAft>
        <a:spcPct val="0"/>
      </a:spcAft>
      <a:defRPr sz="2400" kern="1200">
        <a:solidFill>
          <a:schemeClr val="tx1"/>
        </a:solidFill>
        <a:latin typeface="Arial" charset="0"/>
        <a:ea typeface="ＭＳ Ｐゴシック" pitchFamily="48" charset="-128"/>
        <a:cs typeface="+mn-cs"/>
      </a:defRPr>
    </a:lvl3pPr>
    <a:lvl4pPr marL="1371600" algn="l" defTabSz="457200" rtl="0" fontAlgn="base">
      <a:spcBef>
        <a:spcPct val="0"/>
      </a:spcBef>
      <a:spcAft>
        <a:spcPct val="0"/>
      </a:spcAft>
      <a:defRPr sz="2400" kern="1200">
        <a:solidFill>
          <a:schemeClr val="tx1"/>
        </a:solidFill>
        <a:latin typeface="Arial" charset="0"/>
        <a:ea typeface="ＭＳ Ｐゴシック" pitchFamily="48" charset="-128"/>
        <a:cs typeface="+mn-cs"/>
      </a:defRPr>
    </a:lvl4pPr>
    <a:lvl5pPr marL="1828800" algn="l" defTabSz="457200" rtl="0" fontAlgn="base">
      <a:spcBef>
        <a:spcPct val="0"/>
      </a:spcBef>
      <a:spcAft>
        <a:spcPct val="0"/>
      </a:spcAft>
      <a:defRPr sz="2400" kern="1200">
        <a:solidFill>
          <a:schemeClr val="tx1"/>
        </a:solidFill>
        <a:latin typeface="Arial" charset="0"/>
        <a:ea typeface="ＭＳ Ｐゴシック" pitchFamily="48" charset="-128"/>
        <a:cs typeface="+mn-cs"/>
      </a:defRPr>
    </a:lvl5pPr>
    <a:lvl6pPr marL="2286000" algn="l" defTabSz="914400" rtl="0" eaLnBrk="1" latinLnBrk="0" hangingPunct="1">
      <a:defRPr sz="2400" kern="1200">
        <a:solidFill>
          <a:schemeClr val="tx1"/>
        </a:solidFill>
        <a:latin typeface="Arial" charset="0"/>
        <a:ea typeface="ＭＳ Ｐゴシック" pitchFamily="48" charset="-128"/>
        <a:cs typeface="+mn-cs"/>
      </a:defRPr>
    </a:lvl6pPr>
    <a:lvl7pPr marL="2743200" algn="l" defTabSz="914400" rtl="0" eaLnBrk="1" latinLnBrk="0" hangingPunct="1">
      <a:defRPr sz="2400" kern="1200">
        <a:solidFill>
          <a:schemeClr val="tx1"/>
        </a:solidFill>
        <a:latin typeface="Arial" charset="0"/>
        <a:ea typeface="ＭＳ Ｐゴシック" pitchFamily="48" charset="-128"/>
        <a:cs typeface="+mn-cs"/>
      </a:defRPr>
    </a:lvl7pPr>
    <a:lvl8pPr marL="3200400" algn="l" defTabSz="914400" rtl="0" eaLnBrk="1" latinLnBrk="0" hangingPunct="1">
      <a:defRPr sz="2400" kern="1200">
        <a:solidFill>
          <a:schemeClr val="tx1"/>
        </a:solidFill>
        <a:latin typeface="Arial" charset="0"/>
        <a:ea typeface="ＭＳ Ｐゴシック" pitchFamily="48" charset="-128"/>
        <a:cs typeface="+mn-cs"/>
      </a:defRPr>
    </a:lvl8pPr>
    <a:lvl9pPr marL="3657600" algn="l" defTabSz="914400" rtl="0" eaLnBrk="1" latinLnBrk="0" hangingPunct="1">
      <a:defRPr sz="2400" kern="1200">
        <a:solidFill>
          <a:schemeClr val="tx1"/>
        </a:solidFill>
        <a:latin typeface="Arial" charset="0"/>
        <a:ea typeface="ＭＳ Ｐゴシック" pitchFamily="4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66"/>
    <a:srgbClr val="0033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1" d="100"/>
          <a:sy n="81" d="100"/>
        </p:scale>
        <p:origin x="-834"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7DCC5CD0-1940-4837-9B77-92D262D62066}" type="datetime1">
              <a:rPr lang="en-US"/>
              <a:pPr>
                <a:defRPr/>
              </a:pPr>
              <a:t>11/19/2011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2CC72401-EF06-41F4-9D49-C70B96F24216}" type="slidenum">
              <a:rPr lang="en-US"/>
              <a:pPr>
                <a:defRPr/>
              </a:pPr>
              <a:t>‹#›</a:t>
            </a:fld>
            <a:endParaRPr lang="en-US"/>
          </a:p>
        </p:txBody>
      </p:sp>
    </p:spTree>
    <p:extLst>
      <p:ext uri="{BB962C8B-B14F-4D97-AF65-F5344CB8AC3E}">
        <p14:creationId xmlns:p14="http://schemas.microsoft.com/office/powerpoint/2010/main" val="40201077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8D94CF7F-7954-473E-AFFA-C1A3C8A28960}" type="datetime1">
              <a:rPr lang="en-US"/>
              <a:pPr>
                <a:defRPr/>
              </a:pPr>
              <a:t>11/19/2011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B4CC3A1C-6250-4B4D-A0EE-7B83D0258C2D}" type="slidenum">
              <a:rPr lang="en-US"/>
              <a:pPr>
                <a:defRPr/>
              </a:pPr>
              <a:t>‹#›</a:t>
            </a:fld>
            <a:endParaRPr lang="en-US"/>
          </a:p>
        </p:txBody>
      </p:sp>
    </p:spTree>
    <p:extLst>
      <p:ext uri="{BB962C8B-B14F-4D97-AF65-F5344CB8AC3E}">
        <p14:creationId xmlns:p14="http://schemas.microsoft.com/office/powerpoint/2010/main" val="81544348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TextEdit="1"/>
          </p:cNvSpPr>
          <p:nvPr>
            <p:ph type="sldImg"/>
          </p:nvPr>
        </p:nvSpPr>
        <p:spPr bwMode="auto">
          <a:xfrm>
            <a:off x="1131888" y="676275"/>
            <a:ext cx="4594225" cy="3444875"/>
          </a:xfrm>
          <a:noFill/>
          <a:ln>
            <a:solidFill>
              <a:srgbClr val="000000"/>
            </a:solidFill>
            <a:miter lim="800000"/>
            <a:headEnd/>
            <a:tailEnd/>
          </a:ln>
        </p:spPr>
      </p:sp>
      <p:sp>
        <p:nvSpPr>
          <p:cNvPr id="91139" name="Rectangle 3"/>
          <p:cNvSpPr>
            <a:spLocks noGrp="1"/>
          </p:cNvSpPr>
          <p:nvPr>
            <p:ph type="body" idx="1"/>
          </p:nvPr>
        </p:nvSpPr>
        <p:spPr bwMode="auto">
          <a:xfrm>
            <a:off x="895350" y="4344989"/>
            <a:ext cx="5067300" cy="4122737"/>
          </a:xfrm>
          <a:noFill/>
        </p:spPr>
        <p:txBody>
          <a:bodyPr/>
          <a:lstStyle/>
          <a:p>
            <a:endParaRPr lang="en-US" smtClean="0">
              <a:ea typeface="ＭＳ Ｐゴシック" pitchFamily="48" charset="-128"/>
            </a:endParaRPr>
          </a:p>
          <a:p>
            <a:r>
              <a:rPr lang="en-US" smtClean="0">
                <a:ea typeface="ＭＳ Ｐゴシック" pitchFamily="48" charset="-128"/>
              </a:rPr>
              <a:t>As a matter of fact, Independent research shows that UpToDate is used more than other information resources. This graph shows that the most frequently used methods to retrieve clinical information were Medline and UpToDate in a study of residents from the University of Colorado Health Sciences Center.</a:t>
            </a:r>
          </a:p>
          <a:p>
            <a:endParaRPr lang="en-US" smtClean="0">
              <a:ea typeface="ＭＳ Ｐゴシック" pitchFamily="4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3A6987-E60B-4D69-B460-290ABF69A5BA}"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9698" y="2394205"/>
            <a:ext cx="6084887" cy="1470025"/>
          </a:xfrm>
        </p:spPr>
        <p:txBody>
          <a:bodyPr>
            <a:normAutofit/>
          </a:bodyPr>
          <a:lstStyle>
            <a:lvl1pPr algn="l">
              <a:defRPr sz="320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408490" y="4018080"/>
            <a:ext cx="5399087" cy="1752600"/>
          </a:xfrm>
        </p:spPr>
        <p:txBody>
          <a:bodyPr/>
          <a:lstStyle>
            <a:lvl1pPr marL="0" indent="0" algn="l">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Rectangle 10"/>
          <p:cNvSpPr/>
          <p:nvPr/>
        </p:nvSpPr>
        <p:spPr>
          <a:xfrm>
            <a:off x="4976450" y="6242538"/>
            <a:ext cx="3868616" cy="5099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UTD Vector Logo.png"/>
          <p:cNvPicPr>
            <a:picLocks noChangeAspect="1"/>
          </p:cNvPicPr>
          <p:nvPr/>
        </p:nvPicPr>
        <p:blipFill>
          <a:blip r:embed="rId2" cstate="print"/>
          <a:stretch>
            <a:fillRect/>
          </a:stretch>
        </p:blipFill>
        <p:spPr>
          <a:xfrm>
            <a:off x="276738" y="1228971"/>
            <a:ext cx="2089944" cy="826257"/>
          </a:xfrm>
          <a:prstGeom prst="rect">
            <a:avLst/>
          </a:prstGeom>
        </p:spPr>
      </p:pic>
      <p:sp>
        <p:nvSpPr>
          <p:cNvPr id="6" name="Slide Number Placeholder 5"/>
          <p:cNvSpPr>
            <a:spLocks noGrp="1"/>
          </p:cNvSpPr>
          <p:nvPr>
            <p:ph type="sldNum" sz="quarter" idx="12"/>
          </p:nvPr>
        </p:nvSpPr>
        <p:spPr/>
        <p:txBody>
          <a:bodyPr/>
          <a:lstStyle/>
          <a:p>
            <a:fld id="{ABC6592E-877F-485B-A9C8-54D279904FFB}" type="slidenum">
              <a:rPr lang="en-US" smtClean="0"/>
              <a:pPr/>
              <a:t>‹#›</a:t>
            </a:fld>
            <a:endParaRPr lang="en-US" dirty="0"/>
          </a:p>
        </p:txBody>
      </p:sp>
      <p:pic>
        <p:nvPicPr>
          <p:cNvPr id="9" name="Picture 8"/>
          <p:cNvPicPr>
            <a:picLocks noChangeAspect="1" noChangeArrowheads="1"/>
          </p:cNvPicPr>
          <p:nvPr/>
        </p:nvPicPr>
        <p:blipFill>
          <a:blip r:embed="rId3" cstate="print"/>
          <a:srcRect/>
          <a:stretch>
            <a:fillRect/>
          </a:stretch>
        </p:blipFill>
        <p:spPr bwMode="auto">
          <a:xfrm>
            <a:off x="6595134" y="6252999"/>
            <a:ext cx="1968000" cy="496131"/>
          </a:xfrm>
          <a:prstGeom prst="rect">
            <a:avLst/>
          </a:prstGeom>
          <a:noFill/>
          <a:ln w="9525">
            <a:noFill/>
            <a:miter lim="800000"/>
            <a:headEnd/>
            <a:tailEnd/>
          </a:ln>
        </p:spPr>
      </p:pic>
    </p:spTree>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p:cSld name="Agenda">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5800" y="1317625"/>
            <a:ext cx="8011391" cy="1887904"/>
          </a:xfrm>
        </p:spPr>
        <p:txBody>
          <a:bodyPr>
            <a:noAutofit/>
          </a:bodyPr>
          <a:lstStyle>
            <a:lvl1pPr marL="0" indent="0">
              <a:spcBef>
                <a:spcPts val="1200"/>
              </a:spcBef>
              <a:spcAft>
                <a:spcPts val="0"/>
              </a:spcAft>
              <a:buNone/>
              <a:defRPr sz="2200">
                <a:solidFill>
                  <a:schemeClr val="tx2"/>
                </a:solidFill>
              </a:defRPr>
            </a:lvl1pPr>
          </a:lstStyle>
          <a:p>
            <a:pPr lvl="0"/>
            <a:r>
              <a:rPr lang="en-US" smtClean="0"/>
              <a:t>Click to edit Master text styles</a:t>
            </a:r>
          </a:p>
        </p:txBody>
      </p:sp>
      <p:sp>
        <p:nvSpPr>
          <p:cNvPr id="4" name="Espace réservé du pied de page 4"/>
          <p:cNvSpPr>
            <a:spLocks noGrp="1"/>
          </p:cNvSpPr>
          <p:nvPr>
            <p:ph type="ftr" sz="quarter" idx="10"/>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1"/>
          </p:nvPr>
        </p:nvSpPr>
        <p:spPr/>
        <p:txBody>
          <a:bodyPr/>
          <a:lstStyle>
            <a:lvl1pPr>
              <a:defRPr/>
            </a:lvl1pPr>
          </a:lstStyle>
          <a:p>
            <a:pPr>
              <a:defRPr/>
            </a:pPr>
            <a:fld id="{EA980606-2A46-4BA7-861A-59EA09AFD522}" type="slidenum">
              <a:rPr lang="fr-CA" smtClean="0"/>
              <a:pPr>
                <a:defRPr/>
              </a:pPr>
              <a:t>‹#›</a:t>
            </a:fld>
            <a:endParaRPr lang="fr-CA"/>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mp; Tex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endParaRPr lang="fr-CA"/>
          </a:p>
        </p:txBody>
      </p:sp>
      <p:sp>
        <p:nvSpPr>
          <p:cNvPr id="4" name="Slide Number Placeholder 3"/>
          <p:cNvSpPr>
            <a:spLocks noGrp="1"/>
          </p:cNvSpPr>
          <p:nvPr>
            <p:ph type="sldNum" sz="quarter" idx="11"/>
          </p:nvPr>
        </p:nvSpPr>
        <p:spPr/>
        <p:txBody>
          <a:bodyPr/>
          <a:lstStyle/>
          <a:p>
            <a:pPr>
              <a:defRPr/>
            </a:pPr>
            <a:fld id="{C46FB3DF-0659-494B-A602-30042EE4A6A9}" type="slidenum">
              <a:rPr lang="fr-CA" smtClean="0"/>
              <a:pPr>
                <a:defRPr/>
              </a:pPr>
              <a:t>‹#›</a:t>
            </a:fld>
            <a:endParaRPr lang="fr-CA" dirty="0"/>
          </a:p>
        </p:txBody>
      </p:sp>
      <p:sp>
        <p:nvSpPr>
          <p:cNvPr id="6" name="Text Placeholder 5"/>
          <p:cNvSpPr>
            <a:spLocks noGrp="1"/>
          </p:cNvSpPr>
          <p:nvPr>
            <p:ph type="body" sz="quarter" idx="12"/>
          </p:nvPr>
        </p:nvSpPr>
        <p:spPr>
          <a:xfrm>
            <a:off x="685800" y="1314450"/>
            <a:ext cx="8011391" cy="45023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mp; Bullet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endParaRPr lang="fr-CA"/>
          </a:p>
        </p:txBody>
      </p:sp>
      <p:sp>
        <p:nvSpPr>
          <p:cNvPr id="4" name="Slide Number Placeholder 3"/>
          <p:cNvSpPr>
            <a:spLocks noGrp="1"/>
          </p:cNvSpPr>
          <p:nvPr>
            <p:ph type="sldNum" sz="quarter" idx="11"/>
          </p:nvPr>
        </p:nvSpPr>
        <p:spPr/>
        <p:txBody>
          <a:bodyPr/>
          <a:lstStyle/>
          <a:p>
            <a:pPr>
              <a:defRPr/>
            </a:pPr>
            <a:fld id="{C46FB3DF-0659-494B-A602-30042EE4A6A9}" type="slidenum">
              <a:rPr lang="fr-CA" smtClean="0"/>
              <a:pPr>
                <a:defRPr/>
              </a:pPr>
              <a:t>‹#›</a:t>
            </a:fld>
            <a:endParaRPr lang="fr-CA" dirty="0"/>
          </a:p>
        </p:txBody>
      </p:sp>
      <p:sp>
        <p:nvSpPr>
          <p:cNvPr id="6" name="Text Placeholder 5"/>
          <p:cNvSpPr>
            <a:spLocks noGrp="1"/>
          </p:cNvSpPr>
          <p:nvPr>
            <p:ph type="body" sz="quarter" idx="12" hasCustomPrompt="1"/>
          </p:nvPr>
        </p:nvSpPr>
        <p:spPr>
          <a:xfrm>
            <a:off x="685800" y="1314450"/>
            <a:ext cx="8011391" cy="4502394"/>
          </a:xfrm>
        </p:spPr>
        <p:txBody>
          <a:bodyPr/>
          <a:lstStyle>
            <a:lvl3pPr marL="228600" indent="-228600">
              <a:defRPr/>
            </a:lvl3pPr>
            <a:lvl4pPr marL="454025" indent="-228600">
              <a:defRPr/>
            </a:lvl4pPr>
            <a:lvl5pPr marL="685800" indent="-228600">
              <a:defRPr/>
            </a:lvl5pPr>
          </a:lstStyle>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omparison">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85800" y="1332357"/>
            <a:ext cx="3886200"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dirty="0"/>
          </a:p>
        </p:txBody>
      </p:sp>
      <p:sp>
        <p:nvSpPr>
          <p:cNvPr id="4" name="Espace réservé du contenu 3"/>
          <p:cNvSpPr>
            <a:spLocks noGrp="1"/>
          </p:cNvSpPr>
          <p:nvPr>
            <p:ph sz="half" idx="2"/>
          </p:nvPr>
        </p:nvSpPr>
        <p:spPr>
          <a:xfrm>
            <a:off x="4769427" y="1332357"/>
            <a:ext cx="3917372"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dirty="0"/>
          </a:p>
        </p:txBody>
      </p:sp>
      <p:sp>
        <p:nvSpPr>
          <p:cNvPr id="5" name="Espace réservé du pied de page 4"/>
          <p:cNvSpPr>
            <a:spLocks noGrp="1"/>
          </p:cNvSpPr>
          <p:nvPr>
            <p:ph type="ftr" sz="quarter" idx="10"/>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1"/>
          </p:nvPr>
        </p:nvSpPr>
        <p:spPr/>
        <p:txBody>
          <a:bodyPr/>
          <a:lstStyle>
            <a:lvl1pPr>
              <a:defRPr/>
            </a:lvl1pPr>
          </a:lstStyle>
          <a:p>
            <a:pPr>
              <a:defRPr/>
            </a:pPr>
            <a:fld id="{4675B536-AF18-4B08-9D7F-38FDD5322164}" type="slidenum">
              <a:rPr lang="fr-CA" smtClean="0"/>
              <a:pPr>
                <a:defRPr/>
              </a:pPr>
              <a:t>‹#›</a:t>
            </a:fld>
            <a:endParaRPr lang="fr-CA"/>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0" y="6483370"/>
            <a:ext cx="2895600" cy="365125"/>
          </a:xfrm>
        </p:spPr>
        <p:txBody>
          <a:bodyPr/>
          <a:lstStyle>
            <a:lvl1pPr>
              <a:defRPr/>
            </a:lvl1pPr>
          </a:lstStyle>
          <a:p>
            <a:pPr>
              <a:defRPr/>
            </a:pPr>
            <a:endParaRPr lang="fr-CA"/>
          </a:p>
        </p:txBody>
      </p:sp>
      <p:sp>
        <p:nvSpPr>
          <p:cNvPr id="6" name="Title 5"/>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2"/>
          </p:nvPr>
        </p:nvSpPr>
        <p:spPr>
          <a:xfrm>
            <a:off x="7005646" y="6311322"/>
            <a:ext cx="1955791" cy="365125"/>
          </a:xfrm>
        </p:spPr>
        <p:txBody>
          <a:bodyPr/>
          <a:lstStyle/>
          <a:p>
            <a:fld id="{ABC6592E-877F-485B-A9C8-54D279904FF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normAutofit/>
          </a:bodyPr>
          <a:lstStyle>
            <a:lvl1pPr algn="ctr">
              <a:defRPr sz="320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C6592E-877F-485B-A9C8-54D279904FFB}" type="slidenum">
              <a:rPr lang="en-US" smtClean="0"/>
              <a:pPr/>
              <a:t>‹#›</a:t>
            </a:fld>
            <a:endParaRPr lang="en-US" dirty="0"/>
          </a:p>
        </p:txBody>
      </p:sp>
    </p:spTree>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WKH_UTD-logo-600p.GIF"/>
          <p:cNvPicPr>
            <a:picLocks noChangeAspect="1"/>
          </p:cNvPicPr>
          <p:nvPr/>
        </p:nvPicPr>
        <p:blipFill>
          <a:blip r:embed="rId9" cstate="print"/>
          <a:stretch>
            <a:fillRect/>
          </a:stretch>
        </p:blipFill>
        <p:spPr>
          <a:xfrm>
            <a:off x="5914832" y="6314902"/>
            <a:ext cx="2580809" cy="348409"/>
          </a:xfrm>
          <a:prstGeom prst="rect">
            <a:avLst/>
          </a:prstGeom>
        </p:spPr>
      </p:pic>
      <p:pic>
        <p:nvPicPr>
          <p:cNvPr id="7" name="Picture 8"/>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0" y="1"/>
            <a:ext cx="9144000" cy="936625"/>
          </a:xfrm>
          <a:prstGeom prst="rect">
            <a:avLst/>
          </a:prstGeom>
          <a:noFill/>
        </p:spPr>
      </p:pic>
      <p:sp>
        <p:nvSpPr>
          <p:cNvPr id="2" name="Title Placeholder 1"/>
          <p:cNvSpPr>
            <a:spLocks noGrp="1"/>
          </p:cNvSpPr>
          <p:nvPr>
            <p:ph type="title"/>
          </p:nvPr>
        </p:nvSpPr>
        <p:spPr>
          <a:xfrm>
            <a:off x="685799" y="142875"/>
            <a:ext cx="8034439" cy="715962"/>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3" y="1317795"/>
            <a:ext cx="8035926" cy="4525963"/>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7307" y="6320847"/>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010409" y="6311322"/>
            <a:ext cx="195261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C6592E-877F-485B-A9C8-54D279904FF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Lst>
  <p:hf hdr="0" ftr="0"/>
  <p:txStyles>
    <p:titleStyle>
      <a:lvl1pPr algn="l" defTabSz="914400" rtl="0" eaLnBrk="1" latinLnBrk="0" hangingPunct="1">
        <a:spcBef>
          <a:spcPct val="0"/>
        </a:spcBef>
        <a:buNone/>
        <a:defRPr sz="2800" b="0" kern="1200">
          <a:solidFill>
            <a:schemeClr val="bg1"/>
          </a:solidFill>
          <a:latin typeface="Trebuchet MS" pitchFamily="34" charset="0"/>
          <a:ea typeface="+mj-ea"/>
          <a:cs typeface="+mj-cs"/>
        </a:defRPr>
      </a:lvl1pPr>
    </p:titleStyle>
    <p:bodyStyle>
      <a:lvl1pPr marL="0" indent="0" algn="l" defTabSz="914400" rtl="0" eaLnBrk="1" latinLnBrk="0" hangingPunct="1">
        <a:spcBef>
          <a:spcPct val="20000"/>
        </a:spcBef>
        <a:buFontTx/>
        <a:buNone/>
        <a:defRPr sz="2200" kern="1200">
          <a:solidFill>
            <a:schemeClr val="tx2"/>
          </a:solidFill>
          <a:latin typeface="Trebuchet MS" pitchFamily="34" charset="0"/>
          <a:ea typeface="+mn-ea"/>
          <a:cs typeface="+mn-cs"/>
        </a:defRPr>
      </a:lvl1pPr>
      <a:lvl2pPr marL="0" indent="0" algn="l" defTabSz="914400" rtl="0" eaLnBrk="1" latinLnBrk="0" hangingPunct="1">
        <a:spcBef>
          <a:spcPts val="1200"/>
        </a:spcBef>
        <a:buFontTx/>
        <a:buNone/>
        <a:defRPr sz="2000" kern="1200">
          <a:solidFill>
            <a:srgbClr val="666666"/>
          </a:solidFill>
          <a:latin typeface="Trebuchet MS" pitchFamily="34" charset="0"/>
          <a:ea typeface="+mn-ea"/>
          <a:cs typeface="+mn-cs"/>
        </a:defRPr>
      </a:lvl2pPr>
      <a:lvl3pPr marL="457200" indent="-228600" algn="l" defTabSz="914400" rtl="0" eaLnBrk="1" latinLnBrk="0" hangingPunct="1">
        <a:spcBef>
          <a:spcPts val="1200"/>
        </a:spcBef>
        <a:buClr>
          <a:schemeClr val="tx2"/>
        </a:buClr>
        <a:buFont typeface="Wingdings" pitchFamily="2" charset="2"/>
        <a:buChar char="§"/>
        <a:defRPr sz="1800" kern="1200">
          <a:solidFill>
            <a:srgbClr val="666666"/>
          </a:solidFill>
          <a:latin typeface="Trebuchet MS" pitchFamily="34" charset="0"/>
          <a:ea typeface="+mn-ea"/>
          <a:cs typeface="+mn-cs"/>
        </a:defRPr>
      </a:lvl3pPr>
      <a:lvl4pPr marL="682625" indent="-228600" algn="l" defTabSz="914400" rtl="0" eaLnBrk="1" latinLnBrk="0" hangingPunct="1">
        <a:spcBef>
          <a:spcPts val="1200"/>
        </a:spcBef>
        <a:buClr>
          <a:srgbClr val="B2B2B2"/>
        </a:buClr>
        <a:buFont typeface="Wingdings" pitchFamily="2" charset="2"/>
        <a:buChar char="§"/>
        <a:defRPr sz="1800" kern="1200">
          <a:solidFill>
            <a:srgbClr val="666666"/>
          </a:solidFill>
          <a:latin typeface="Trebuchet MS" pitchFamily="34" charset="0"/>
          <a:ea typeface="+mn-ea"/>
          <a:cs typeface="+mn-cs"/>
        </a:defRPr>
      </a:lvl4pPr>
      <a:lvl5pPr marL="914400" indent="-228600" algn="l" defTabSz="914400" rtl="0" eaLnBrk="1" latinLnBrk="0" hangingPunct="1">
        <a:spcBef>
          <a:spcPts val="1200"/>
        </a:spcBef>
        <a:buClr>
          <a:srgbClr val="B2B2B2"/>
        </a:buClr>
        <a:buSzPct val="80000"/>
        <a:buFont typeface="Wingdings" pitchFamily="2" charset="2"/>
        <a:buChar char="§"/>
        <a:defRPr sz="1800" kern="1200">
          <a:solidFill>
            <a:srgbClr val="666666"/>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Microsoft_Excel_97-2003_Worksheet3.xls"/></Relationships>
</file>

<file path=ppt/slides/_rels/slide1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oleObject" Target="../embeddings/Microsoft_Excel_97-2003_Worksheet4.xls"/></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10.emf"/><Relationship Id="rId4" Type="http://schemas.openxmlformats.org/officeDocument/2006/relationships/oleObject" Target="../embeddings/Microsoft_Excel_97-2003_Worksheet5.xls"/></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11.png"/><Relationship Id="rId5" Type="http://schemas.openxmlformats.org/officeDocument/2006/relationships/oleObject" Target="../embeddings/Microsoft_Excel_97-2003_Worksheet6.xls"/><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7.vml"/><Relationship Id="rId5" Type="http://schemas.openxmlformats.org/officeDocument/2006/relationships/image" Target="../media/image12.png"/><Relationship Id="rId4" Type="http://schemas.openxmlformats.org/officeDocument/2006/relationships/oleObject" Target="../embeddings/Microsoft_Excel_97-2003_Worksheet7.xls"/></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oleObject" Target="../embeddings/Microsoft_Excel_97-2003_Worksheet1.xls"/></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6.png"/><Relationship Id="rId4" Type="http://schemas.openxmlformats.org/officeDocument/2006/relationships/oleObject" Target="../embeddings/Microsoft_Excel_97-2003_Worksheet2.xls"/></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bwMode="auto">
          <a:xfrm>
            <a:off x="795130" y="2825007"/>
            <a:ext cx="7932738" cy="1590675"/>
          </a:xfrm>
          <a:ln>
            <a:miter lim="800000"/>
            <a:headEnd/>
            <a:tailEnd/>
          </a:ln>
          <a:effectLst>
            <a:outerShdw dist="107763" dir="13500000" algn="ctr" rotWithShape="0">
              <a:srgbClr val="0033CC">
                <a:alpha val="50000"/>
              </a:srgbClr>
            </a:outerShdw>
          </a:effectLst>
        </p:spPr>
        <p:txBody>
          <a:bodyPr vert="horz" wrap="square" lIns="91440" tIns="45720" rIns="91440" bIns="45720" numCol="1" anchorCtr="0" compatLnSpc="1">
            <a:prstTxWarp prst="textNoShape">
              <a:avLst/>
            </a:prstTxWarp>
            <a:normAutofit fontScale="90000"/>
          </a:bodyPr>
          <a:lstStyle/>
          <a:p>
            <a:pPr algn="ctr" eaLnBrk="1" hangingPunct="1">
              <a:defRPr/>
            </a:pPr>
            <a:r>
              <a:rPr lang="en-US" sz="13200" dirty="0" smtClean="0">
                <a:solidFill>
                  <a:schemeClr val="accent1"/>
                </a:solidFill>
                <a:latin typeface="Impact" pitchFamily="34" charset="0"/>
                <a:ea typeface="ＭＳ Ｐゴシック" pitchFamily="48" charset="-128"/>
              </a:rPr>
              <a:t>UpToDate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10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prstGeom prst="rect">
            <a:avLst/>
          </a:prstGeom>
          <a:noFill/>
          <a:ln>
            <a:miter lim="800000"/>
            <a:headEnd/>
            <a:tailEnd/>
          </a:ln>
        </p:spPr>
        <p:txBody>
          <a:bodyPr>
            <a:normAutofit fontScale="90000"/>
          </a:bodyPr>
          <a:lstStyle/>
          <a:p>
            <a:pPr marL="342900" indent="-342900">
              <a:lnSpc>
                <a:spcPct val="130000"/>
              </a:lnSpc>
            </a:pPr>
            <a:r>
              <a:rPr lang="en-US" altLang="en-US" sz="54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Good Clinical Practice</a:t>
            </a:r>
          </a:p>
        </p:txBody>
      </p:sp>
      <p:grpSp>
        <p:nvGrpSpPr>
          <p:cNvPr id="2" name="Group 4"/>
          <p:cNvGrpSpPr>
            <a:grpSpLocks/>
          </p:cNvGrpSpPr>
          <p:nvPr/>
        </p:nvGrpSpPr>
        <p:grpSpPr bwMode="auto">
          <a:xfrm>
            <a:off x="2459038" y="1212587"/>
            <a:ext cx="3319462" cy="3578087"/>
            <a:chOff x="1973" y="346"/>
            <a:chExt cx="2359" cy="1724"/>
          </a:xfrm>
          <a:solidFill>
            <a:srgbClr val="FFFF00">
              <a:alpha val="54000"/>
            </a:srgbClr>
          </a:solidFill>
        </p:grpSpPr>
        <p:sp>
          <p:nvSpPr>
            <p:cNvPr id="18446" name="Oval 5"/>
            <p:cNvSpPr>
              <a:spLocks noChangeArrowheads="1"/>
            </p:cNvSpPr>
            <p:nvPr/>
          </p:nvSpPr>
          <p:spPr bwMode="auto">
            <a:xfrm>
              <a:off x="1973" y="346"/>
              <a:ext cx="2359" cy="1724"/>
            </a:xfrm>
            <a:prstGeom prst="ellipse">
              <a:avLst/>
            </a:prstGeom>
            <a:grpFill/>
            <a:ln w="9525">
              <a:solidFill>
                <a:schemeClr val="tx1"/>
              </a:solidFill>
              <a:round/>
              <a:headEnd/>
              <a:tailEnd/>
            </a:ln>
          </p:spPr>
          <p:txBody>
            <a:bodyPr wrap="none" anchor="ctr"/>
            <a:lstStyle/>
            <a:p>
              <a:endParaRPr lang="en-US">
                <a:latin typeface="Arial" pitchFamily="34" charset="0"/>
                <a:cs typeface="Arial" pitchFamily="34" charset="0"/>
              </a:endParaRPr>
            </a:p>
          </p:txBody>
        </p:sp>
        <p:sp>
          <p:nvSpPr>
            <p:cNvPr id="18447" name="Text Box 6"/>
            <p:cNvSpPr txBox="1">
              <a:spLocks noChangeArrowheads="1"/>
            </p:cNvSpPr>
            <p:nvPr/>
          </p:nvSpPr>
          <p:spPr bwMode="auto">
            <a:xfrm>
              <a:off x="2426" y="709"/>
              <a:ext cx="1317" cy="311"/>
            </a:xfrm>
            <a:prstGeom prst="rect">
              <a:avLst/>
            </a:prstGeom>
            <a:noFill/>
            <a:ln w="9525">
              <a:noFill/>
              <a:miter lim="800000"/>
              <a:headEnd/>
              <a:tailEnd/>
            </a:ln>
          </p:spPr>
          <p:txBody>
            <a:bodyPr>
              <a:spAutoFit/>
            </a:bodyPr>
            <a:lstStyle/>
            <a:p>
              <a:pPr algn="ctr">
                <a:spcBef>
                  <a:spcPct val="50000"/>
                </a:spcBef>
              </a:pPr>
              <a:r>
                <a:rPr lang="en-US" sz="1800" b="1" dirty="0">
                  <a:latin typeface="Arial" pitchFamily="34" charset="0"/>
                  <a:cs typeface="Arial" pitchFamily="34" charset="0"/>
                </a:rPr>
                <a:t>Best Clinical Evidence</a:t>
              </a:r>
            </a:p>
          </p:txBody>
        </p:sp>
      </p:grpSp>
      <p:grpSp>
        <p:nvGrpSpPr>
          <p:cNvPr id="3" name="Group 7"/>
          <p:cNvGrpSpPr>
            <a:grpSpLocks/>
          </p:cNvGrpSpPr>
          <p:nvPr/>
        </p:nvGrpSpPr>
        <p:grpSpPr bwMode="auto">
          <a:xfrm>
            <a:off x="1350963" y="2842604"/>
            <a:ext cx="3321050" cy="3568147"/>
            <a:chOff x="612" y="2160"/>
            <a:chExt cx="2359" cy="1724"/>
          </a:xfrm>
          <a:solidFill>
            <a:schemeClr val="accent3">
              <a:lumMod val="60000"/>
              <a:lumOff val="40000"/>
              <a:alpha val="50000"/>
            </a:schemeClr>
          </a:solidFill>
        </p:grpSpPr>
        <p:sp>
          <p:nvSpPr>
            <p:cNvPr id="18444" name="Oval 8"/>
            <p:cNvSpPr>
              <a:spLocks noChangeArrowheads="1"/>
            </p:cNvSpPr>
            <p:nvPr/>
          </p:nvSpPr>
          <p:spPr bwMode="auto">
            <a:xfrm>
              <a:off x="612" y="2160"/>
              <a:ext cx="2359" cy="1724"/>
            </a:xfrm>
            <a:prstGeom prst="ellipse">
              <a:avLst/>
            </a:prstGeom>
            <a:grpFill/>
            <a:ln w="9525">
              <a:solidFill>
                <a:schemeClr val="tx1"/>
              </a:solidFill>
              <a:round/>
              <a:headEnd/>
              <a:tailEnd/>
            </a:ln>
          </p:spPr>
          <p:txBody>
            <a:bodyPr wrap="none" anchor="ctr"/>
            <a:lstStyle/>
            <a:p>
              <a:endParaRPr lang="en-US">
                <a:latin typeface="Arial" pitchFamily="34" charset="0"/>
                <a:cs typeface="Arial" pitchFamily="34" charset="0"/>
              </a:endParaRPr>
            </a:p>
          </p:txBody>
        </p:sp>
        <p:sp>
          <p:nvSpPr>
            <p:cNvPr id="18445" name="Text Box 9"/>
            <p:cNvSpPr txBox="1">
              <a:spLocks noChangeArrowheads="1"/>
            </p:cNvSpPr>
            <p:nvPr/>
          </p:nvSpPr>
          <p:spPr bwMode="auto">
            <a:xfrm>
              <a:off x="931" y="3067"/>
              <a:ext cx="1178" cy="312"/>
            </a:xfrm>
            <a:prstGeom prst="rect">
              <a:avLst/>
            </a:prstGeom>
            <a:noFill/>
            <a:ln w="9525">
              <a:noFill/>
              <a:miter lim="800000"/>
              <a:headEnd/>
              <a:tailEnd/>
            </a:ln>
          </p:spPr>
          <p:txBody>
            <a:bodyPr>
              <a:spAutoFit/>
            </a:bodyPr>
            <a:lstStyle/>
            <a:p>
              <a:pPr>
                <a:spcBef>
                  <a:spcPct val="50000"/>
                </a:spcBef>
              </a:pPr>
              <a:r>
                <a:rPr lang="en-US" sz="1800" b="1" dirty="0">
                  <a:latin typeface="Arial" pitchFamily="34" charset="0"/>
                  <a:cs typeface="Arial" pitchFamily="34" charset="0"/>
                </a:rPr>
                <a:t>Clinical Expertise</a:t>
              </a:r>
            </a:p>
          </p:txBody>
        </p:sp>
      </p:grpSp>
      <p:grpSp>
        <p:nvGrpSpPr>
          <p:cNvPr id="4" name="Group 17"/>
          <p:cNvGrpSpPr>
            <a:grpSpLocks/>
          </p:cNvGrpSpPr>
          <p:nvPr/>
        </p:nvGrpSpPr>
        <p:grpSpPr bwMode="auto">
          <a:xfrm>
            <a:off x="3546475" y="2872422"/>
            <a:ext cx="3321050" cy="3399181"/>
            <a:chOff x="2234" y="2092"/>
            <a:chExt cx="2092" cy="1592"/>
          </a:xfrm>
          <a:solidFill>
            <a:srgbClr val="FFC000">
              <a:alpha val="50000"/>
            </a:srgbClr>
          </a:solidFill>
        </p:grpSpPr>
        <p:sp>
          <p:nvSpPr>
            <p:cNvPr id="18442" name="Oval 11"/>
            <p:cNvSpPr>
              <a:spLocks noChangeArrowheads="1"/>
            </p:cNvSpPr>
            <p:nvPr/>
          </p:nvSpPr>
          <p:spPr bwMode="auto">
            <a:xfrm>
              <a:off x="2234" y="2092"/>
              <a:ext cx="2092" cy="1592"/>
            </a:xfrm>
            <a:prstGeom prst="ellipse">
              <a:avLst/>
            </a:prstGeom>
            <a:grpFill/>
            <a:ln w="9525">
              <a:solidFill>
                <a:schemeClr val="tx1"/>
              </a:solidFill>
              <a:round/>
              <a:headEnd/>
              <a:tailEnd/>
            </a:ln>
          </p:spPr>
          <p:txBody>
            <a:bodyPr wrap="none" anchor="ctr"/>
            <a:lstStyle/>
            <a:p>
              <a:endParaRPr lang="en-US">
                <a:latin typeface="Arial" pitchFamily="34" charset="0"/>
                <a:cs typeface="Arial" pitchFamily="34" charset="0"/>
              </a:endParaRPr>
            </a:p>
          </p:txBody>
        </p:sp>
        <p:sp>
          <p:nvSpPr>
            <p:cNvPr id="18443" name="Text Box 12"/>
            <p:cNvSpPr txBox="1">
              <a:spLocks noChangeArrowheads="1"/>
            </p:cNvSpPr>
            <p:nvPr/>
          </p:nvSpPr>
          <p:spPr bwMode="auto">
            <a:xfrm>
              <a:off x="2978" y="2918"/>
              <a:ext cx="1205" cy="432"/>
            </a:xfrm>
            <a:prstGeom prst="rect">
              <a:avLst/>
            </a:prstGeom>
            <a:noFill/>
            <a:ln w="9525">
              <a:noFill/>
              <a:miter lim="800000"/>
              <a:headEnd/>
              <a:tailEnd/>
            </a:ln>
          </p:spPr>
          <p:txBody>
            <a:bodyPr>
              <a:spAutoFit/>
            </a:bodyPr>
            <a:lstStyle/>
            <a:p>
              <a:pPr>
                <a:spcBef>
                  <a:spcPct val="50000"/>
                </a:spcBef>
              </a:pPr>
              <a:r>
                <a:rPr lang="en-US" sz="1800" b="1" dirty="0">
                  <a:latin typeface="Arial" pitchFamily="34" charset="0"/>
                  <a:cs typeface="Arial" pitchFamily="34" charset="0"/>
                </a:rPr>
                <a:t>Patient’s Values and Circumstances</a:t>
              </a:r>
            </a:p>
          </p:txBody>
        </p:sp>
      </p:grpSp>
      <p:sp>
        <p:nvSpPr>
          <p:cNvPr id="46093" name="Text Box 13"/>
          <p:cNvSpPr txBox="1">
            <a:spLocks noChangeArrowheads="1"/>
          </p:cNvSpPr>
          <p:nvPr/>
        </p:nvSpPr>
        <p:spPr bwMode="auto">
          <a:xfrm>
            <a:off x="3625850" y="4155197"/>
            <a:ext cx="939800" cy="274637"/>
          </a:xfrm>
          <a:prstGeom prst="rect">
            <a:avLst/>
          </a:prstGeom>
          <a:solidFill>
            <a:srgbClr val="00B050"/>
          </a:solidFill>
          <a:ln w="9525">
            <a:noFill/>
            <a:miter lim="800000"/>
            <a:headEnd/>
            <a:tailEnd/>
          </a:ln>
        </p:spPr>
        <p:txBody>
          <a:bodyPr>
            <a:spAutoFit/>
          </a:bodyPr>
          <a:lstStyle/>
          <a:p>
            <a:pPr>
              <a:spcBef>
                <a:spcPct val="50000"/>
              </a:spcBef>
            </a:pPr>
            <a:r>
              <a:rPr lang="en-US" sz="1200" b="1" i="1">
                <a:solidFill>
                  <a:schemeClr val="bg1"/>
                </a:solidFill>
                <a:latin typeface="Arial" pitchFamily="34" charset="0"/>
                <a:cs typeface="Arial" pitchFamily="34" charset="0"/>
              </a:rPr>
              <a:t>UpToDate</a:t>
            </a:r>
          </a:p>
        </p:txBody>
      </p:sp>
      <p:grpSp>
        <p:nvGrpSpPr>
          <p:cNvPr id="5" name="Group 16"/>
          <p:cNvGrpSpPr>
            <a:grpSpLocks/>
          </p:cNvGrpSpPr>
          <p:nvPr/>
        </p:nvGrpSpPr>
        <p:grpSpPr bwMode="auto">
          <a:xfrm rot="21238413">
            <a:off x="4176722" y="1822468"/>
            <a:ext cx="3317875" cy="2049463"/>
            <a:chOff x="2631" y="1148"/>
            <a:chExt cx="2090" cy="1291"/>
          </a:xfrm>
        </p:grpSpPr>
        <p:sp>
          <p:nvSpPr>
            <p:cNvPr id="18440" name="Text Box 14"/>
            <p:cNvSpPr txBox="1">
              <a:spLocks noChangeArrowheads="1"/>
            </p:cNvSpPr>
            <p:nvPr/>
          </p:nvSpPr>
          <p:spPr bwMode="auto">
            <a:xfrm rot="521344">
              <a:off x="4119" y="1148"/>
              <a:ext cx="602" cy="288"/>
            </a:xfrm>
            <a:prstGeom prst="rect">
              <a:avLst/>
            </a:prstGeom>
            <a:noFill/>
            <a:ln w="9525">
              <a:noFill/>
              <a:miter lim="800000"/>
              <a:headEnd/>
              <a:tailEnd/>
            </a:ln>
          </p:spPr>
          <p:txBody>
            <a:bodyPr>
              <a:spAutoFit/>
            </a:bodyPr>
            <a:lstStyle/>
            <a:p>
              <a:pPr>
                <a:spcBef>
                  <a:spcPct val="50000"/>
                </a:spcBef>
              </a:pPr>
              <a:r>
                <a:rPr lang="en-US" b="1" dirty="0">
                  <a:solidFill>
                    <a:srgbClr val="FF9900"/>
                  </a:solidFill>
                  <a:latin typeface="Arial" pitchFamily="34" charset="0"/>
                  <a:cs typeface="Arial" pitchFamily="34" charset="0"/>
                </a:rPr>
                <a:t>YOU!</a:t>
              </a:r>
            </a:p>
          </p:txBody>
        </p:sp>
        <p:sp>
          <p:nvSpPr>
            <p:cNvPr id="18441" name="Line 15"/>
            <p:cNvSpPr>
              <a:spLocks noChangeShapeType="1"/>
            </p:cNvSpPr>
            <p:nvPr/>
          </p:nvSpPr>
          <p:spPr bwMode="auto">
            <a:xfrm flipH="1">
              <a:off x="2631" y="1360"/>
              <a:ext cx="1417" cy="1079"/>
            </a:xfrm>
            <a:prstGeom prst="line">
              <a:avLst/>
            </a:prstGeom>
            <a:noFill/>
            <a:ln w="50800">
              <a:solidFill>
                <a:schemeClr val="tx1"/>
              </a:solidFill>
              <a:round/>
              <a:headEnd type="triangle" w="med" len="med"/>
              <a:tailEnd type="triangle" w="med" len="med"/>
            </a:ln>
          </p:spPr>
          <p:txBody>
            <a:bodyPr/>
            <a:lstStyle/>
            <a:p>
              <a:endParaRPr lang="en-US">
                <a:latin typeface="Arial" pitchFamily="34" charset="0"/>
                <a:cs typeface="Arial"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53" presetClass="entr" presetSubtype="0"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6093"/>
                                        </p:tgtEl>
                                        <p:attrNameLst>
                                          <p:attrName>style.visibility</p:attrName>
                                        </p:attrNameLst>
                                      </p:cBhvr>
                                      <p:to>
                                        <p:strVal val="visible"/>
                                      </p:to>
                                    </p:set>
                                    <p:anim calcmode="lin" valueType="num">
                                      <p:cBhvr additive="base">
                                        <p:cTn id="29" dur="500" fill="hold"/>
                                        <p:tgtEl>
                                          <p:spTgt spid="46093"/>
                                        </p:tgtEl>
                                        <p:attrNameLst>
                                          <p:attrName>ppt_x</p:attrName>
                                        </p:attrNameLst>
                                      </p:cBhvr>
                                      <p:tavLst>
                                        <p:tav tm="0">
                                          <p:val>
                                            <p:strVal val="#ppt_x"/>
                                          </p:val>
                                        </p:tav>
                                        <p:tav tm="100000">
                                          <p:val>
                                            <p:strVal val="#ppt_x"/>
                                          </p:val>
                                        </p:tav>
                                      </p:tavLst>
                                    </p:anim>
                                    <p:anim calcmode="lin" valueType="num">
                                      <p:cBhvr additive="base">
                                        <p:cTn id="30" dur="500" fill="hold"/>
                                        <p:tgtEl>
                                          <p:spTgt spid="460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sz="quarter" idx="12"/>
          </p:nvPr>
        </p:nvSpPr>
        <p:spPr bwMode="auto">
          <a:prstGeom prst="rect">
            <a:avLst/>
          </a:prstGeom>
          <a:noFill/>
          <a:ln>
            <a:miter lim="800000"/>
            <a:headEnd/>
            <a:tailEnd/>
          </a:ln>
        </p:spPr>
        <p:txBody>
          <a:bodyPr/>
          <a:lstStyle/>
          <a:p>
            <a:pPr marL="288925" indent="-288925">
              <a:buFont typeface="Arial" pitchFamily="34" charset="0"/>
              <a:buChar char="•"/>
            </a:pPr>
            <a:r>
              <a:rPr lang="en-US" sz="2800" dirty="0" smtClean="0">
                <a:latin typeface="Arial" pitchFamily="34" charset="0"/>
                <a:ea typeface="ＭＳ Ｐゴシック" pitchFamily="48" charset="-128"/>
                <a:cs typeface="Arial" pitchFamily="34" charset="0"/>
              </a:rPr>
              <a:t>is used more than other resources</a:t>
            </a:r>
          </a:p>
          <a:p>
            <a:pPr marL="288925" indent="-288925">
              <a:buFont typeface="Arial" pitchFamily="34" charset="0"/>
              <a:buChar char="•"/>
            </a:pPr>
            <a:r>
              <a:rPr lang="en-US" sz="2800" dirty="0" smtClean="0">
                <a:latin typeface="Arial" pitchFamily="34" charset="0"/>
                <a:ea typeface="ＭＳ Ｐゴシック" pitchFamily="48" charset="-128"/>
                <a:cs typeface="Arial" pitchFamily="34" charset="0"/>
              </a:rPr>
              <a:t>is efficient (saves time for clinicians)</a:t>
            </a:r>
          </a:p>
          <a:p>
            <a:pPr marL="288925" indent="-288925">
              <a:buFont typeface="Arial" pitchFamily="34" charset="0"/>
              <a:buChar char="•"/>
            </a:pPr>
            <a:r>
              <a:rPr lang="en-US" sz="2800" dirty="0" smtClean="0">
                <a:latin typeface="Arial" pitchFamily="34" charset="0"/>
                <a:ea typeface="ＭＳ Ｐゴシック" pitchFamily="48" charset="-128"/>
                <a:cs typeface="Arial" pitchFamily="34" charset="0"/>
              </a:rPr>
              <a:t>has impact on patient care (better decisions)</a:t>
            </a:r>
          </a:p>
          <a:p>
            <a:pPr marL="288925" indent="-288925">
              <a:buFont typeface="Arial" pitchFamily="34" charset="0"/>
              <a:buChar char="•"/>
            </a:pPr>
            <a:r>
              <a:rPr lang="en-US" sz="2800" dirty="0" smtClean="0">
                <a:latin typeface="Arial" pitchFamily="34" charset="0"/>
                <a:ea typeface="ＭＳ Ｐゴシック" pitchFamily="48" charset="-128"/>
                <a:cs typeface="Arial" pitchFamily="34" charset="0"/>
              </a:rPr>
              <a:t>improves doctor’s performance</a:t>
            </a:r>
          </a:p>
          <a:p>
            <a:pPr marL="288925" indent="-288925">
              <a:buFont typeface="Arial" pitchFamily="34" charset="0"/>
              <a:buChar char="•"/>
            </a:pPr>
            <a:r>
              <a:rPr lang="en-US" sz="2800" dirty="0" smtClean="0">
                <a:latin typeface="Arial" pitchFamily="34" charset="0"/>
                <a:ea typeface="ＭＳ Ｐゴシック" pitchFamily="48" charset="-128"/>
                <a:cs typeface="Arial" pitchFamily="34" charset="0"/>
              </a:rPr>
              <a:t>brings savings for hospitals (</a:t>
            </a:r>
            <a:r>
              <a:rPr lang="en-US" sz="2800" dirty="0" err="1" smtClean="0">
                <a:latin typeface="Arial" pitchFamily="34" charset="0"/>
                <a:ea typeface="ＭＳ Ｐゴシック" pitchFamily="48" charset="-128"/>
                <a:cs typeface="Arial" pitchFamily="34" charset="0"/>
              </a:rPr>
              <a:t>Solucient</a:t>
            </a:r>
            <a:r>
              <a:rPr lang="en-US" sz="2800" dirty="0" smtClean="0">
                <a:latin typeface="Arial" pitchFamily="34" charset="0"/>
                <a:ea typeface="ＭＳ Ｐゴシック" pitchFamily="48" charset="-128"/>
                <a:cs typeface="Arial" pitchFamily="34" charset="0"/>
              </a:rPr>
              <a:t> study):</a:t>
            </a:r>
          </a:p>
          <a:p>
            <a:pPr marL="746125" lvl="4" indent="-288925">
              <a:buFont typeface="Arial" pitchFamily="34" charset="0"/>
              <a:buChar char="•"/>
            </a:pPr>
            <a:r>
              <a:rPr lang="en-US" sz="2200" dirty="0" smtClean="0">
                <a:solidFill>
                  <a:schemeClr val="tx2">
                    <a:lumMod val="60000"/>
                    <a:lumOff val="40000"/>
                  </a:schemeClr>
                </a:solidFill>
                <a:latin typeface="Arial" pitchFamily="34" charset="0"/>
                <a:ea typeface="ＭＳ Ｐゴシック" pitchFamily="48" charset="-128"/>
                <a:cs typeface="Arial" pitchFamily="34" charset="0"/>
              </a:rPr>
              <a:t>hospital length of stay</a:t>
            </a:r>
          </a:p>
          <a:p>
            <a:pPr marL="746125" lvl="4" indent="-288925">
              <a:buFont typeface="Arial" pitchFamily="34" charset="0"/>
              <a:buChar char="•"/>
            </a:pPr>
            <a:r>
              <a:rPr lang="en-US" sz="2200" dirty="0" smtClean="0">
                <a:solidFill>
                  <a:schemeClr val="tx2">
                    <a:lumMod val="60000"/>
                    <a:lumOff val="40000"/>
                  </a:schemeClr>
                </a:solidFill>
                <a:latin typeface="Arial" pitchFamily="34" charset="0"/>
                <a:ea typeface="ＭＳ Ｐゴシック" pitchFamily="48" charset="-128"/>
                <a:cs typeface="Arial" pitchFamily="34" charset="0"/>
              </a:rPr>
              <a:t>decreased complication rates</a:t>
            </a:r>
          </a:p>
          <a:p>
            <a:pPr marL="746125" lvl="4" indent="-288925">
              <a:buFont typeface="Arial" pitchFamily="34" charset="0"/>
              <a:buChar char="•"/>
            </a:pPr>
            <a:r>
              <a:rPr lang="en-US" sz="2200" dirty="0" smtClean="0">
                <a:solidFill>
                  <a:schemeClr val="tx2">
                    <a:lumMod val="60000"/>
                    <a:lumOff val="40000"/>
                  </a:schemeClr>
                </a:solidFill>
                <a:latin typeface="Arial" pitchFamily="34" charset="0"/>
                <a:ea typeface="ＭＳ Ｐゴシック" pitchFamily="48" charset="-128"/>
                <a:cs typeface="Arial" pitchFamily="34" charset="0"/>
              </a:rPr>
              <a:t>reduce adverse events</a:t>
            </a:r>
          </a:p>
          <a:p>
            <a:pPr marL="746125" lvl="4" indent="-288925">
              <a:buFont typeface="Arial" pitchFamily="34" charset="0"/>
              <a:buChar char="•"/>
            </a:pPr>
            <a:r>
              <a:rPr lang="en-US" sz="2200" dirty="0" smtClean="0">
                <a:solidFill>
                  <a:schemeClr val="tx2">
                    <a:lumMod val="60000"/>
                    <a:lumOff val="40000"/>
                  </a:schemeClr>
                </a:solidFill>
                <a:latin typeface="Arial" pitchFamily="34" charset="0"/>
                <a:ea typeface="ＭＳ Ｐゴシック" pitchFamily="48" charset="-128"/>
                <a:cs typeface="Arial" pitchFamily="34" charset="0"/>
              </a:rPr>
              <a:t>less referrals</a:t>
            </a:r>
          </a:p>
          <a:p>
            <a:pPr marL="746125" lvl="4" indent="-288925">
              <a:buFont typeface="Arial" pitchFamily="34" charset="0"/>
              <a:buChar char="•"/>
            </a:pPr>
            <a:r>
              <a:rPr lang="en-US" sz="2200" dirty="0" smtClean="0">
                <a:solidFill>
                  <a:schemeClr val="tx2">
                    <a:lumMod val="60000"/>
                    <a:lumOff val="40000"/>
                  </a:schemeClr>
                </a:solidFill>
                <a:latin typeface="Arial" pitchFamily="34" charset="0"/>
                <a:ea typeface="ＭＳ Ｐゴシック" pitchFamily="48" charset="-128"/>
                <a:cs typeface="Arial" pitchFamily="34" charset="0"/>
              </a:rPr>
              <a:t>save money (ROI)</a:t>
            </a:r>
          </a:p>
        </p:txBody>
      </p:sp>
      <p:sp>
        <p:nvSpPr>
          <p:cNvPr id="19458" name="Rectangle 2"/>
          <p:cNvSpPr>
            <a:spLocks noGrp="1" noChangeArrowheads="1"/>
          </p:cNvSpPr>
          <p:nvPr>
            <p:ph type="title"/>
          </p:nvPr>
        </p:nvSpPr>
        <p:spPr bwMode="auto">
          <a:xfrm>
            <a:off x="239305" y="10"/>
            <a:ext cx="8463350" cy="785191"/>
          </a:xfrm>
          <a:prstGeom prst="rect">
            <a:avLst/>
          </a:prstGeom>
          <a:noFill/>
          <a:ln>
            <a:miter lim="800000"/>
            <a:headEnd/>
            <a:tailEnd/>
          </a:ln>
        </p:spPr>
        <p:txBody>
          <a:bodyPr>
            <a:normAutofit fontScale="90000"/>
          </a:bodyPr>
          <a:lstStyle/>
          <a:p>
            <a:pPr marL="342900" indent="-342900">
              <a:lnSpc>
                <a:spcPct val="130000"/>
              </a:lnSpc>
            </a:pPr>
            <a:r>
              <a:rPr lang="en-US" altLang="en-US"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Several Independent studies show that UpToDate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blinds(horizontal)">
                                      <p:cBhvr>
                                        <p:cTn id="7" dur="500"/>
                                        <p:tgtEl>
                                          <p:spTgt spid="47107">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animEffect transition="in" filter="blinds(horizontal)">
                                      <p:cBhvr>
                                        <p:cTn id="11" dur="500"/>
                                        <p:tgtEl>
                                          <p:spTgt spid="47107">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animEffect transition="in" filter="blinds(horizontal)">
                                      <p:cBhvr>
                                        <p:cTn id="15" dur="500"/>
                                        <p:tgtEl>
                                          <p:spTgt spid="47107">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47107">
                                            <p:txEl>
                                              <p:pRg st="3" end="3"/>
                                            </p:txEl>
                                          </p:spTgt>
                                        </p:tgtEl>
                                        <p:attrNameLst>
                                          <p:attrName>style.visibility</p:attrName>
                                        </p:attrNameLst>
                                      </p:cBhvr>
                                      <p:to>
                                        <p:strVal val="visible"/>
                                      </p:to>
                                    </p:set>
                                    <p:animEffect transition="in" filter="blinds(horizontal)">
                                      <p:cBhvr>
                                        <p:cTn id="19" dur="500"/>
                                        <p:tgtEl>
                                          <p:spTgt spid="47107">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47107">
                                            <p:txEl>
                                              <p:pRg st="4" end="4"/>
                                            </p:txEl>
                                          </p:spTgt>
                                        </p:tgtEl>
                                        <p:attrNameLst>
                                          <p:attrName>style.visibility</p:attrName>
                                        </p:attrNameLst>
                                      </p:cBhvr>
                                      <p:to>
                                        <p:strVal val="visible"/>
                                      </p:to>
                                    </p:set>
                                    <p:animEffect transition="in" filter="blinds(horizontal)">
                                      <p:cBhvr>
                                        <p:cTn id="23" dur="500"/>
                                        <p:tgtEl>
                                          <p:spTgt spid="47107">
                                            <p:txEl>
                                              <p:pRg st="4" end="4"/>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7107">
                                            <p:txEl>
                                              <p:pRg st="5" end="5"/>
                                            </p:txEl>
                                          </p:spTgt>
                                        </p:tgtEl>
                                        <p:attrNameLst>
                                          <p:attrName>style.visibility</p:attrName>
                                        </p:attrNameLst>
                                      </p:cBhvr>
                                      <p:to>
                                        <p:strVal val="visible"/>
                                      </p:to>
                                    </p:set>
                                    <p:animEffect transition="in" filter="blinds(horizontal)">
                                      <p:cBhvr>
                                        <p:cTn id="26" dur="500"/>
                                        <p:tgtEl>
                                          <p:spTgt spid="47107">
                                            <p:txEl>
                                              <p:pRg st="5" end="5"/>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47107">
                                            <p:txEl>
                                              <p:pRg st="6" end="6"/>
                                            </p:txEl>
                                          </p:spTgt>
                                        </p:tgtEl>
                                        <p:attrNameLst>
                                          <p:attrName>style.visibility</p:attrName>
                                        </p:attrNameLst>
                                      </p:cBhvr>
                                      <p:to>
                                        <p:strVal val="visible"/>
                                      </p:to>
                                    </p:set>
                                    <p:animEffect transition="in" filter="blinds(horizontal)">
                                      <p:cBhvr>
                                        <p:cTn id="29" dur="500"/>
                                        <p:tgtEl>
                                          <p:spTgt spid="47107">
                                            <p:txEl>
                                              <p:pRg st="6" end="6"/>
                                            </p:txEl>
                                          </p:spTgt>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47107">
                                            <p:txEl>
                                              <p:pRg st="7" end="7"/>
                                            </p:txEl>
                                          </p:spTgt>
                                        </p:tgtEl>
                                        <p:attrNameLst>
                                          <p:attrName>style.visibility</p:attrName>
                                        </p:attrNameLst>
                                      </p:cBhvr>
                                      <p:to>
                                        <p:strVal val="visible"/>
                                      </p:to>
                                    </p:set>
                                    <p:animEffect transition="in" filter="blinds(horizontal)">
                                      <p:cBhvr>
                                        <p:cTn id="32" dur="500"/>
                                        <p:tgtEl>
                                          <p:spTgt spid="47107">
                                            <p:txEl>
                                              <p:pRg st="7" end="7"/>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47107">
                                            <p:txEl>
                                              <p:pRg st="8" end="8"/>
                                            </p:txEl>
                                          </p:spTgt>
                                        </p:tgtEl>
                                        <p:attrNameLst>
                                          <p:attrName>style.visibility</p:attrName>
                                        </p:attrNameLst>
                                      </p:cBhvr>
                                      <p:to>
                                        <p:strVal val="visible"/>
                                      </p:to>
                                    </p:set>
                                    <p:animEffect transition="in" filter="blinds(horizontal)">
                                      <p:cBhvr>
                                        <p:cTn id="35" dur="500"/>
                                        <p:tgtEl>
                                          <p:spTgt spid="47107">
                                            <p:txEl>
                                              <p:pRg st="8" end="8"/>
                                            </p:txEl>
                                          </p:spTgt>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47107">
                                            <p:txEl>
                                              <p:pRg st="9" end="9"/>
                                            </p:txEl>
                                          </p:spTgt>
                                        </p:tgtEl>
                                        <p:attrNameLst>
                                          <p:attrName>style.visibility</p:attrName>
                                        </p:attrNameLst>
                                      </p:cBhvr>
                                      <p:to>
                                        <p:strVal val="visible"/>
                                      </p:to>
                                    </p:set>
                                    <p:animEffect transition="in" filter="blinds(horizontal)">
                                      <p:cBhvr>
                                        <p:cTn id="38" dur="500"/>
                                        <p:tgtEl>
                                          <p:spTgt spid="4710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bwMode="auto">
          <a:prstGeom prst="rect">
            <a:avLst/>
          </a:prstGeom>
          <a:noFill/>
          <a:ln>
            <a:miter lim="800000"/>
            <a:headEnd/>
            <a:tailEnd/>
          </a:ln>
        </p:spPr>
        <p:txBody>
          <a:bodyPr>
            <a:normAutofit fontScale="90000"/>
          </a:bodyPr>
          <a:lstStyle/>
          <a:p>
            <a:pPr marL="342900" indent="-342900" algn="ctr">
              <a:lnSpc>
                <a:spcPct val="130000"/>
              </a:lnSpc>
            </a:pPr>
            <a:r>
              <a:rPr lang="en-US" altLang="en-US" sz="4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Users rely on UpToDate</a:t>
            </a:r>
          </a:p>
        </p:txBody>
      </p:sp>
      <p:graphicFrame>
        <p:nvGraphicFramePr>
          <p:cNvPr id="81925" name="Object 5"/>
          <p:cNvGraphicFramePr>
            <a:graphicFrameLocks noGrp="1" noChangeAspect="1"/>
          </p:cNvGraphicFramePr>
          <p:nvPr>
            <p:ph idx="4294967295"/>
          </p:nvPr>
        </p:nvGraphicFramePr>
        <p:xfrm>
          <a:off x="694010" y="1561474"/>
          <a:ext cx="4333143" cy="3586163"/>
        </p:xfrm>
        <a:graphic>
          <a:graphicData uri="http://schemas.openxmlformats.org/presentationml/2006/ole">
            <mc:AlternateContent xmlns:mc="http://schemas.openxmlformats.org/markup-compatibility/2006">
              <mc:Choice xmlns:v="urn:schemas-microsoft-com:vml" Requires="v">
                <p:oleObj spid="_x0000_s30723" name="Chart" r:id="rId4" imgW="4400550" imgH="3362325" progId="Excel.Sheet.8">
                  <p:embed/>
                </p:oleObj>
              </mc:Choice>
              <mc:Fallback>
                <p:oleObj name="Chart" r:id="rId4" imgW="4400550" imgH="3362325" progId="Excel.Sheet.8">
                  <p:embed/>
                  <p:pic>
                    <p:nvPicPr>
                      <p:cNvPr id="0" name="Picture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010" y="1561474"/>
                        <a:ext cx="4333143" cy="358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23" name="Text Box 3"/>
          <p:cNvSpPr txBox="1">
            <a:spLocks noChangeArrowheads="1"/>
          </p:cNvSpPr>
          <p:nvPr/>
        </p:nvSpPr>
        <p:spPr bwMode="auto">
          <a:xfrm>
            <a:off x="5410200" y="2209813"/>
            <a:ext cx="3581400" cy="2554545"/>
          </a:xfrm>
          <a:prstGeom prst="rect">
            <a:avLst/>
          </a:prstGeom>
          <a:noFill/>
          <a:ln w="9525">
            <a:noFill/>
            <a:miter lim="800000"/>
            <a:headEnd/>
            <a:tailEnd/>
          </a:ln>
          <a:effectLst/>
        </p:spPr>
        <p:txBody>
          <a:bodyPr>
            <a:spAutoFit/>
          </a:bodyPr>
          <a:lstStyle/>
          <a:p>
            <a:pPr eaLnBrk="0" hangingPunct="0"/>
            <a:r>
              <a:rPr lang="en-US" sz="3200">
                <a:solidFill>
                  <a:srgbClr val="000000"/>
                </a:solidFill>
                <a:latin typeface="Arial" pitchFamily="34" charset="0"/>
                <a:cs typeface="Arial" pitchFamily="34" charset="0"/>
              </a:rPr>
              <a:t>85% German Doctors agree that </a:t>
            </a:r>
            <a:r>
              <a:rPr lang="en-US" sz="3200" i="1">
                <a:solidFill>
                  <a:srgbClr val="000000"/>
                </a:solidFill>
                <a:latin typeface="Arial" pitchFamily="34" charset="0"/>
                <a:cs typeface="Arial" pitchFamily="34" charset="0"/>
              </a:rPr>
              <a:t>UpToDate </a:t>
            </a:r>
            <a:r>
              <a:rPr lang="en-US" sz="3200">
                <a:solidFill>
                  <a:srgbClr val="000000"/>
                </a:solidFill>
                <a:latin typeface="Arial" pitchFamily="34" charset="0"/>
                <a:cs typeface="Arial" pitchFamily="34" charset="0"/>
              </a:rPr>
              <a:t>is integral to their practice.</a:t>
            </a:r>
          </a:p>
        </p:txBody>
      </p:sp>
      <p:sp>
        <p:nvSpPr>
          <p:cNvPr id="81924" name="Text Box 4"/>
          <p:cNvSpPr txBox="1">
            <a:spLocks noChangeArrowheads="1"/>
          </p:cNvSpPr>
          <p:nvPr/>
        </p:nvSpPr>
        <p:spPr bwMode="auto">
          <a:xfrm>
            <a:off x="189803" y="6196611"/>
            <a:ext cx="4273550" cy="369332"/>
          </a:xfrm>
          <a:prstGeom prst="rect">
            <a:avLst/>
          </a:prstGeom>
          <a:noFill/>
          <a:ln w="9525">
            <a:noFill/>
            <a:miter lim="800000"/>
            <a:headEnd/>
            <a:tailEnd/>
          </a:ln>
          <a:effectLst/>
        </p:spPr>
        <p:txBody>
          <a:bodyPr>
            <a:spAutoFit/>
          </a:bodyPr>
          <a:lstStyle/>
          <a:p>
            <a:pPr eaLnBrk="0" hangingPunct="0"/>
            <a:r>
              <a:rPr kumimoji="1" lang="en-US" sz="900" b="1" i="1" dirty="0">
                <a:solidFill>
                  <a:srgbClr val="0033CC"/>
                </a:solidFill>
                <a:latin typeface="Arial" pitchFamily="34" charset="0"/>
                <a:cs typeface="Arial" pitchFamily="34" charset="0"/>
              </a:rPr>
              <a:t>UpToDate Subscribers’ Survey 2004, analysis confined to respondents in Germany</a:t>
            </a:r>
            <a:endParaRPr lang="en-US" sz="900" b="1" i="1" dirty="0">
              <a:solidFill>
                <a:srgbClr val="0033CC"/>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bwMode="auto">
          <a:prstGeom prst="rect">
            <a:avLst/>
          </a:prstGeom>
          <a:noFill/>
          <a:ln>
            <a:miter lim="800000"/>
            <a:headEnd/>
            <a:tailEnd/>
          </a:ln>
        </p:spPr>
        <p:txBody>
          <a:bodyPr>
            <a:normAutofit fontScale="90000"/>
          </a:bodyPr>
          <a:lstStyle/>
          <a:p>
            <a:pPr marL="342900" indent="-342900" algn="ctr">
              <a:lnSpc>
                <a:spcPct val="130000"/>
              </a:lnSpc>
            </a:pPr>
            <a:r>
              <a:rPr lang="en-US" altLang="en-US" sz="4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UK Study 2008</a:t>
            </a:r>
          </a:p>
        </p:txBody>
      </p:sp>
      <p:pic>
        <p:nvPicPr>
          <p:cNvPr id="82947" name="Picture 3"/>
          <p:cNvPicPr>
            <a:picLocks noChangeAspect="1" noChangeArrowheads="1"/>
          </p:cNvPicPr>
          <p:nvPr/>
        </p:nvPicPr>
        <p:blipFill>
          <a:blip r:embed="rId2"/>
          <a:srcRect/>
          <a:stretch>
            <a:fillRect/>
          </a:stretch>
        </p:blipFill>
        <p:spPr bwMode="auto">
          <a:xfrm>
            <a:off x="0" y="2349500"/>
            <a:ext cx="9144000" cy="207168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5"/>
          <p:cNvSpPr>
            <a:spLocks noGrp="1" noChangeArrowheads="1"/>
          </p:cNvSpPr>
          <p:nvPr>
            <p:ph type="title"/>
          </p:nvPr>
        </p:nvSpPr>
        <p:spPr bwMode="auto">
          <a:prstGeom prst="rect">
            <a:avLst/>
          </a:prstGeom>
          <a:noFill/>
          <a:ln>
            <a:miter lim="800000"/>
            <a:headEnd/>
            <a:tailEnd/>
          </a:ln>
        </p:spPr>
        <p:txBody>
          <a:bodyPr>
            <a:normAutofit fontScale="90000"/>
          </a:bodyPr>
          <a:lstStyle/>
          <a:p>
            <a:pPr marL="342900" indent="-342900" algn="ctr">
              <a:lnSpc>
                <a:spcPct val="130000"/>
              </a:lnSpc>
            </a:pPr>
            <a:r>
              <a:rPr lang="en-US" altLang="en-US" sz="4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Impact across the world</a:t>
            </a:r>
          </a:p>
        </p:txBody>
      </p:sp>
      <p:graphicFrame>
        <p:nvGraphicFramePr>
          <p:cNvPr id="50180" name="Object 4"/>
          <p:cNvGraphicFramePr>
            <a:graphicFrameLocks noGrp="1" noChangeAspect="1"/>
          </p:cNvGraphicFramePr>
          <p:nvPr>
            <p:ph idx="4294967295"/>
          </p:nvPr>
        </p:nvGraphicFramePr>
        <p:xfrm>
          <a:off x="351820" y="1112564"/>
          <a:ext cx="8254420" cy="5029821"/>
        </p:xfrm>
        <a:graphic>
          <a:graphicData uri="http://schemas.openxmlformats.org/presentationml/2006/ole">
            <mc:AlternateContent xmlns:mc="http://schemas.openxmlformats.org/markup-compatibility/2006">
              <mc:Choice xmlns:v="urn:schemas-microsoft-com:vml" Requires="v">
                <p:oleObj spid="_x0000_s31747" name="Chart" r:id="rId4" imgW="8686800" imgH="4886325" progId="Excel.Sheet.8">
                  <p:embed/>
                </p:oleObj>
              </mc:Choice>
              <mc:Fallback>
                <p:oleObj name="Chart" r:id="rId4" imgW="8686800" imgH="4886325" progId="Excel.Sheet.8">
                  <p:embed/>
                  <p:pic>
                    <p:nvPicPr>
                      <p:cNvPr id="0" name="Picture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1820" y="1112564"/>
                        <a:ext cx="8254420" cy="5029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9" name="Rectangle 5"/>
          <p:cNvSpPr>
            <a:spLocks noGrp="1" noChangeArrowheads="1"/>
          </p:cNvSpPr>
          <p:nvPr>
            <p:ph type="title"/>
          </p:nvPr>
        </p:nvSpPr>
        <p:spPr bwMode="auto">
          <a:prstGeom prst="rect">
            <a:avLst/>
          </a:prstGeom>
          <a:noFill/>
          <a:ln>
            <a:miter lim="800000"/>
            <a:headEnd/>
            <a:tailEnd/>
          </a:ln>
        </p:spPr>
        <p:txBody>
          <a:bodyPr>
            <a:normAutofit fontScale="90000"/>
          </a:bodyPr>
          <a:lstStyle/>
          <a:p>
            <a:pPr marL="342900" indent="-342900" algn="ctr">
              <a:lnSpc>
                <a:spcPct val="130000"/>
              </a:lnSpc>
            </a:pPr>
            <a:r>
              <a:rPr lang="en-US" altLang="en-US" sz="4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UpToDate saves time</a:t>
            </a:r>
          </a:p>
        </p:txBody>
      </p:sp>
      <p:graphicFrame>
        <p:nvGraphicFramePr>
          <p:cNvPr id="52228" name="Object 4"/>
          <p:cNvGraphicFramePr>
            <a:graphicFrameLocks noGrp="1" noChangeAspect="1"/>
          </p:cNvGraphicFramePr>
          <p:nvPr>
            <p:ph idx="4294967295"/>
          </p:nvPr>
        </p:nvGraphicFramePr>
        <p:xfrm>
          <a:off x="236948" y="1078879"/>
          <a:ext cx="8717610" cy="4924356"/>
        </p:xfrm>
        <a:graphic>
          <a:graphicData uri="http://schemas.openxmlformats.org/presentationml/2006/ole">
            <mc:AlternateContent xmlns:mc="http://schemas.openxmlformats.org/markup-compatibility/2006">
              <mc:Choice xmlns:v="urn:schemas-microsoft-com:vml" Requires="v">
                <p:oleObj spid="_x0000_s32771" name="Chart" r:id="rId4" imgW="8753475" imgH="4324350" progId="Excel.Sheet.8">
                  <p:embed/>
                </p:oleObj>
              </mc:Choice>
              <mc:Fallback>
                <p:oleObj name="Chart" r:id="rId4" imgW="8753475" imgH="4324350" progId="Excel.Sheet.8">
                  <p:embed/>
                  <p:pic>
                    <p:nvPicPr>
                      <p:cNvPr id="0" name="Picture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948" y="1078879"/>
                        <a:ext cx="8717610" cy="4924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bwMode="auto">
          <a:prstGeom prst="rect">
            <a:avLst/>
          </a:prstGeom>
          <a:noFill/>
          <a:ln>
            <a:miter lim="800000"/>
            <a:headEnd/>
            <a:tailEnd/>
          </a:ln>
        </p:spPr>
        <p:txBody>
          <a:bodyPr>
            <a:normAutofit fontScale="90000"/>
          </a:bodyPr>
          <a:lstStyle/>
          <a:p>
            <a:pPr marL="342900" indent="-342900" algn="ctr">
              <a:lnSpc>
                <a:spcPct val="130000"/>
              </a:lnSpc>
            </a:pPr>
            <a:r>
              <a:rPr lang="en-US" altLang="en-US" sz="4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Clinicians choose UpToDate</a:t>
            </a:r>
          </a:p>
        </p:txBody>
      </p:sp>
      <p:sp>
        <p:nvSpPr>
          <p:cNvPr id="90115" name="Text Box 3"/>
          <p:cNvSpPr txBox="1">
            <a:spLocks noChangeArrowheads="1"/>
          </p:cNvSpPr>
          <p:nvPr/>
        </p:nvSpPr>
        <p:spPr bwMode="auto">
          <a:xfrm>
            <a:off x="0" y="6179345"/>
            <a:ext cx="6400800" cy="244475"/>
          </a:xfrm>
          <a:prstGeom prst="rect">
            <a:avLst/>
          </a:prstGeom>
          <a:noFill/>
          <a:ln w="9525">
            <a:noFill/>
            <a:miter lim="800000"/>
            <a:headEnd/>
            <a:tailEnd/>
          </a:ln>
          <a:effectLst/>
        </p:spPr>
        <p:txBody>
          <a:bodyPr>
            <a:spAutoFit/>
          </a:bodyPr>
          <a:lstStyle/>
          <a:p>
            <a:pPr eaLnBrk="0" hangingPunct="0">
              <a:spcBef>
                <a:spcPct val="50000"/>
              </a:spcBef>
            </a:pPr>
            <a:r>
              <a:rPr lang="en-US" sz="1000" i="1" dirty="0">
                <a:solidFill>
                  <a:srgbClr val="0033CC"/>
                </a:solidFill>
                <a:latin typeface="Arial" pitchFamily="34" charset="0"/>
                <a:cs typeface="Arial" pitchFamily="34" charset="0"/>
              </a:rPr>
              <a:t>Schilling LM, et al. </a:t>
            </a:r>
            <a:r>
              <a:rPr lang="en-US" sz="1000" i="1" dirty="0" err="1">
                <a:solidFill>
                  <a:srgbClr val="0033CC"/>
                </a:solidFill>
                <a:latin typeface="Arial" pitchFamily="34" charset="0"/>
                <a:cs typeface="Arial" pitchFamily="34" charset="0"/>
              </a:rPr>
              <a:t>Acad</a:t>
            </a:r>
            <a:r>
              <a:rPr lang="en-US" sz="1000" i="1" dirty="0">
                <a:solidFill>
                  <a:srgbClr val="0033CC"/>
                </a:solidFill>
                <a:latin typeface="Arial" pitchFamily="34" charset="0"/>
                <a:cs typeface="Arial" pitchFamily="34" charset="0"/>
              </a:rPr>
              <a:t> Med. 2005:80(1):51.</a:t>
            </a:r>
          </a:p>
        </p:txBody>
      </p:sp>
      <p:sp>
        <p:nvSpPr>
          <p:cNvPr id="90116" name="Text Box 4"/>
          <p:cNvSpPr txBox="1">
            <a:spLocks noChangeArrowheads="1"/>
          </p:cNvSpPr>
          <p:nvPr/>
        </p:nvSpPr>
        <p:spPr bwMode="auto">
          <a:xfrm>
            <a:off x="7175500" y="3197226"/>
            <a:ext cx="1968500" cy="800219"/>
          </a:xfrm>
          <a:prstGeom prst="rect">
            <a:avLst/>
          </a:prstGeom>
          <a:noFill/>
          <a:ln w="9525">
            <a:noFill/>
            <a:miter lim="800000"/>
            <a:headEnd/>
            <a:tailEnd/>
          </a:ln>
          <a:effectLst/>
        </p:spPr>
        <p:txBody>
          <a:bodyPr>
            <a:spAutoFit/>
          </a:bodyPr>
          <a:lstStyle/>
          <a:p>
            <a:pPr algn="ctr" eaLnBrk="0" hangingPunct="0">
              <a:spcBef>
                <a:spcPct val="50000"/>
              </a:spcBef>
            </a:pPr>
            <a:r>
              <a:rPr lang="en-US" sz="1400">
                <a:latin typeface="Arial" pitchFamily="34" charset="0"/>
                <a:cs typeface="Arial" pitchFamily="34" charset="0"/>
              </a:rPr>
              <a:t># of times a resource was used to answer questions (as %)</a:t>
            </a:r>
            <a:r>
              <a:rPr lang="en-US" sz="1800">
                <a:latin typeface="Arial" pitchFamily="34" charset="0"/>
                <a:cs typeface="Arial" pitchFamily="34" charset="0"/>
              </a:rPr>
              <a:t> </a:t>
            </a:r>
          </a:p>
        </p:txBody>
      </p:sp>
      <p:sp>
        <p:nvSpPr>
          <p:cNvPr id="90146" name="Text Box 34"/>
          <p:cNvSpPr txBox="1">
            <a:spLocks noChangeArrowheads="1"/>
          </p:cNvSpPr>
          <p:nvPr/>
        </p:nvSpPr>
        <p:spPr bwMode="auto">
          <a:xfrm>
            <a:off x="0" y="1725613"/>
            <a:ext cx="2274888" cy="3563937"/>
          </a:xfrm>
          <a:prstGeom prst="rect">
            <a:avLst/>
          </a:prstGeom>
          <a:noFill/>
          <a:ln w="9525">
            <a:noFill/>
            <a:miter lim="800000"/>
            <a:headEnd/>
            <a:tailEnd/>
          </a:ln>
          <a:effectLst/>
        </p:spPr>
        <p:txBody>
          <a:bodyPr anchor="b">
            <a:spAutoFit/>
          </a:bodyPr>
          <a:lstStyle/>
          <a:p>
            <a:pPr algn="r" eaLnBrk="0" hangingPunct="0">
              <a:lnSpc>
                <a:spcPct val="130000"/>
              </a:lnSpc>
              <a:spcBef>
                <a:spcPct val="50000"/>
              </a:spcBef>
            </a:pPr>
            <a:r>
              <a:rPr lang="en-US" sz="1600">
                <a:latin typeface="Arial" pitchFamily="34" charset="0"/>
                <a:cs typeface="Arial" pitchFamily="34" charset="0"/>
              </a:rPr>
              <a:t>Medline</a:t>
            </a:r>
          </a:p>
          <a:p>
            <a:pPr algn="r" eaLnBrk="0" hangingPunct="0">
              <a:lnSpc>
                <a:spcPct val="150000"/>
              </a:lnSpc>
              <a:spcBef>
                <a:spcPct val="50000"/>
              </a:spcBef>
            </a:pPr>
            <a:r>
              <a:rPr lang="en-US" sz="1600" b="1" i="1">
                <a:solidFill>
                  <a:srgbClr val="339933"/>
                </a:solidFill>
                <a:latin typeface="Arial" pitchFamily="34" charset="0"/>
                <a:cs typeface="Arial" pitchFamily="34" charset="0"/>
              </a:rPr>
              <a:t>UpToDate</a:t>
            </a:r>
            <a:endParaRPr lang="en-US" sz="1600" b="1">
              <a:solidFill>
                <a:srgbClr val="00FF00"/>
              </a:solidFill>
              <a:latin typeface="Arial" pitchFamily="34" charset="0"/>
              <a:cs typeface="Arial" pitchFamily="34" charset="0"/>
            </a:endParaRPr>
          </a:p>
          <a:p>
            <a:pPr algn="r" eaLnBrk="0" hangingPunct="0">
              <a:lnSpc>
                <a:spcPct val="130000"/>
              </a:lnSpc>
              <a:spcBef>
                <a:spcPct val="50000"/>
              </a:spcBef>
            </a:pPr>
            <a:r>
              <a:rPr lang="en-US" sz="1600">
                <a:latin typeface="Arial" pitchFamily="34" charset="0"/>
                <a:cs typeface="Arial" pitchFamily="34" charset="0"/>
              </a:rPr>
              <a:t>MD Consult</a:t>
            </a:r>
          </a:p>
          <a:p>
            <a:pPr algn="r" eaLnBrk="0" hangingPunct="0">
              <a:lnSpc>
                <a:spcPct val="130000"/>
              </a:lnSpc>
              <a:spcBef>
                <a:spcPct val="50000"/>
              </a:spcBef>
            </a:pPr>
            <a:r>
              <a:rPr lang="en-US" sz="1600">
                <a:latin typeface="Arial" pitchFamily="34" charset="0"/>
                <a:cs typeface="Arial" pitchFamily="34" charset="0"/>
              </a:rPr>
              <a:t>Cochrane Library</a:t>
            </a:r>
          </a:p>
          <a:p>
            <a:pPr algn="r" eaLnBrk="0" hangingPunct="0">
              <a:lnSpc>
                <a:spcPct val="140000"/>
              </a:lnSpc>
              <a:spcBef>
                <a:spcPct val="50000"/>
              </a:spcBef>
            </a:pPr>
            <a:r>
              <a:rPr lang="en-US" sz="1600">
                <a:latin typeface="Arial" pitchFamily="34" charset="0"/>
                <a:cs typeface="Arial" pitchFamily="34" charset="0"/>
              </a:rPr>
              <a:t>Micromedex</a:t>
            </a:r>
          </a:p>
          <a:p>
            <a:pPr algn="r" eaLnBrk="0" hangingPunct="0">
              <a:lnSpc>
                <a:spcPct val="130000"/>
              </a:lnSpc>
              <a:spcBef>
                <a:spcPct val="50000"/>
              </a:spcBef>
            </a:pPr>
            <a:r>
              <a:rPr lang="en-US" sz="1600">
                <a:latin typeface="Arial" pitchFamily="34" charset="0"/>
                <a:cs typeface="Arial" pitchFamily="34" charset="0"/>
              </a:rPr>
              <a:t>NEJM Web Sites</a:t>
            </a:r>
          </a:p>
          <a:p>
            <a:pPr algn="r" eaLnBrk="0" hangingPunct="0">
              <a:lnSpc>
                <a:spcPct val="120000"/>
              </a:lnSpc>
              <a:spcBef>
                <a:spcPct val="50000"/>
              </a:spcBef>
            </a:pPr>
            <a:r>
              <a:rPr lang="en-US" sz="1600">
                <a:latin typeface="Arial" pitchFamily="34" charset="0"/>
                <a:cs typeface="Arial" pitchFamily="34" charset="0"/>
              </a:rPr>
              <a:t>Internet Search</a:t>
            </a:r>
          </a:p>
          <a:p>
            <a:pPr algn="r" eaLnBrk="0" hangingPunct="0">
              <a:lnSpc>
                <a:spcPct val="140000"/>
              </a:lnSpc>
              <a:spcBef>
                <a:spcPct val="50000"/>
              </a:spcBef>
            </a:pPr>
            <a:r>
              <a:rPr lang="en-US" sz="1600">
                <a:latin typeface="Arial" pitchFamily="34" charset="0"/>
                <a:cs typeface="Arial" pitchFamily="34" charset="0"/>
              </a:rPr>
              <a:t>Other</a:t>
            </a:r>
          </a:p>
        </p:txBody>
      </p:sp>
      <p:grpSp>
        <p:nvGrpSpPr>
          <p:cNvPr id="2" name="Group 45"/>
          <p:cNvGrpSpPr/>
          <p:nvPr/>
        </p:nvGrpSpPr>
        <p:grpSpPr>
          <a:xfrm>
            <a:off x="1184280" y="1649413"/>
            <a:ext cx="7648572" cy="3881438"/>
            <a:chOff x="1282968" y="1649413"/>
            <a:chExt cx="8285953" cy="3881438"/>
          </a:xfrm>
        </p:grpSpPr>
        <p:sp>
          <p:nvSpPr>
            <p:cNvPr id="90117" name="Text Box 5"/>
            <p:cNvSpPr txBox="1">
              <a:spLocks noChangeArrowheads="1"/>
            </p:cNvSpPr>
            <p:nvPr/>
          </p:nvSpPr>
          <p:spPr bwMode="auto">
            <a:xfrm>
              <a:off x="2283883" y="5078413"/>
              <a:ext cx="7285038" cy="292388"/>
            </a:xfrm>
            <a:prstGeom prst="rect">
              <a:avLst/>
            </a:prstGeom>
            <a:noFill/>
            <a:ln w="9525">
              <a:noFill/>
              <a:miter lim="800000"/>
              <a:headEnd/>
              <a:tailEnd/>
            </a:ln>
            <a:effectLst/>
          </p:spPr>
          <p:txBody>
            <a:bodyPr>
              <a:spAutoFit/>
            </a:bodyPr>
            <a:lstStyle/>
            <a:p>
              <a:pPr eaLnBrk="0" hangingPunct="0">
                <a:spcBef>
                  <a:spcPct val="50000"/>
                </a:spcBef>
              </a:pPr>
              <a:r>
                <a:rPr lang="en-US" sz="1300">
                  <a:latin typeface="Arial" pitchFamily="34" charset="0"/>
                  <a:cs typeface="Arial" pitchFamily="34" charset="0"/>
                </a:rPr>
                <a:t> 0           10           20           30           40           50           60           70          80</a:t>
              </a:r>
            </a:p>
          </p:txBody>
        </p:sp>
        <p:sp>
          <p:nvSpPr>
            <p:cNvPr id="90119" name="Line 7"/>
            <p:cNvSpPr>
              <a:spLocks noChangeShapeType="1"/>
            </p:cNvSpPr>
            <p:nvPr/>
          </p:nvSpPr>
          <p:spPr bwMode="auto">
            <a:xfrm flipH="1">
              <a:off x="2418030" y="1658943"/>
              <a:ext cx="5487856" cy="1587"/>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20" name="Line 8"/>
            <p:cNvSpPr>
              <a:spLocks noChangeShapeType="1"/>
            </p:cNvSpPr>
            <p:nvPr/>
          </p:nvSpPr>
          <p:spPr bwMode="auto">
            <a:xfrm flipH="1">
              <a:off x="2407711" y="5426075"/>
              <a:ext cx="5513652" cy="1588"/>
            </a:xfrm>
            <a:prstGeom prst="line">
              <a:avLst/>
            </a:prstGeom>
            <a:noFill/>
            <a:ln w="11113">
              <a:solidFill>
                <a:srgbClr val="000000"/>
              </a:solidFill>
              <a:round/>
              <a:headEnd/>
              <a:tailEnd/>
            </a:ln>
          </p:spPr>
          <p:txBody>
            <a:bodyPr/>
            <a:lstStyle/>
            <a:p>
              <a:endParaRPr lang="en-US">
                <a:latin typeface="Arial" pitchFamily="34" charset="0"/>
                <a:cs typeface="Arial" pitchFamily="34" charset="0"/>
              </a:endParaRPr>
            </a:p>
          </p:txBody>
        </p:sp>
        <p:sp>
          <p:nvSpPr>
            <p:cNvPr id="90121" name="Line 9"/>
            <p:cNvSpPr>
              <a:spLocks noChangeShapeType="1"/>
            </p:cNvSpPr>
            <p:nvPr/>
          </p:nvSpPr>
          <p:spPr bwMode="auto">
            <a:xfrm flipV="1">
              <a:off x="3100785" y="1649417"/>
              <a:ext cx="3440" cy="788987"/>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22" name="Line 10"/>
            <p:cNvSpPr>
              <a:spLocks noChangeShapeType="1"/>
            </p:cNvSpPr>
            <p:nvPr/>
          </p:nvSpPr>
          <p:spPr bwMode="auto">
            <a:xfrm flipV="1">
              <a:off x="3100785" y="3108325"/>
              <a:ext cx="3440" cy="1371600"/>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23" name="Line 11"/>
            <p:cNvSpPr>
              <a:spLocks noChangeShapeType="1"/>
            </p:cNvSpPr>
            <p:nvPr/>
          </p:nvSpPr>
          <p:spPr bwMode="auto">
            <a:xfrm flipV="1">
              <a:off x="3100785" y="4892680"/>
              <a:ext cx="3440" cy="536575"/>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24" name="Line 12"/>
            <p:cNvSpPr>
              <a:spLocks noChangeShapeType="1"/>
            </p:cNvSpPr>
            <p:nvPr/>
          </p:nvSpPr>
          <p:spPr bwMode="auto">
            <a:xfrm flipV="1">
              <a:off x="3785265" y="1649413"/>
              <a:ext cx="1719" cy="3878262"/>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25" name="Line 13"/>
            <p:cNvSpPr>
              <a:spLocks noChangeShapeType="1"/>
            </p:cNvSpPr>
            <p:nvPr/>
          </p:nvSpPr>
          <p:spPr bwMode="auto">
            <a:xfrm flipV="1">
              <a:off x="4473182" y="1649414"/>
              <a:ext cx="1719" cy="3876675"/>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26" name="Line 14"/>
            <p:cNvSpPr>
              <a:spLocks noChangeShapeType="1"/>
            </p:cNvSpPr>
            <p:nvPr/>
          </p:nvSpPr>
          <p:spPr bwMode="auto">
            <a:xfrm flipV="1">
              <a:off x="5159375" y="1649413"/>
              <a:ext cx="1720" cy="3875087"/>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27" name="Line 15"/>
            <p:cNvSpPr>
              <a:spLocks noChangeShapeType="1"/>
            </p:cNvSpPr>
            <p:nvPr/>
          </p:nvSpPr>
          <p:spPr bwMode="auto">
            <a:xfrm flipV="1">
              <a:off x="5847292" y="1649413"/>
              <a:ext cx="1720" cy="3875087"/>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28" name="Line 16"/>
            <p:cNvSpPr>
              <a:spLocks noChangeShapeType="1"/>
            </p:cNvSpPr>
            <p:nvPr/>
          </p:nvSpPr>
          <p:spPr bwMode="auto">
            <a:xfrm flipV="1">
              <a:off x="6531769" y="1649413"/>
              <a:ext cx="1720" cy="3873500"/>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29" name="Line 17"/>
            <p:cNvSpPr>
              <a:spLocks noChangeShapeType="1"/>
            </p:cNvSpPr>
            <p:nvPr/>
          </p:nvSpPr>
          <p:spPr bwMode="auto">
            <a:xfrm flipV="1">
              <a:off x="7221409" y="1649413"/>
              <a:ext cx="1719" cy="3871912"/>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30" name="Line 18"/>
            <p:cNvSpPr>
              <a:spLocks noChangeShapeType="1"/>
            </p:cNvSpPr>
            <p:nvPr/>
          </p:nvSpPr>
          <p:spPr bwMode="auto">
            <a:xfrm flipV="1">
              <a:off x="7905886" y="1649413"/>
              <a:ext cx="1719" cy="3871912"/>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31" name="Rectangle 19"/>
            <p:cNvSpPr>
              <a:spLocks noChangeArrowheads="1"/>
            </p:cNvSpPr>
            <p:nvPr/>
          </p:nvSpPr>
          <p:spPr bwMode="auto">
            <a:xfrm>
              <a:off x="2424906" y="2335218"/>
              <a:ext cx="4851533" cy="306387"/>
            </a:xfrm>
            <a:prstGeom prst="rect">
              <a:avLst/>
            </a:prstGeom>
            <a:solidFill>
              <a:srgbClr val="0036C4"/>
            </a:solidFill>
            <a:ln w="1588">
              <a:solidFill>
                <a:srgbClr val="0036C4"/>
              </a:solidFill>
              <a:miter lim="800000"/>
              <a:headEnd/>
              <a:tailEnd/>
            </a:ln>
          </p:spPr>
          <p:txBody>
            <a:bodyPr/>
            <a:lstStyle/>
            <a:p>
              <a:endParaRPr lang="en-US">
                <a:latin typeface="Arial" pitchFamily="34" charset="0"/>
                <a:cs typeface="Arial" pitchFamily="34" charset="0"/>
              </a:endParaRPr>
            </a:p>
          </p:txBody>
        </p:sp>
        <p:sp>
          <p:nvSpPr>
            <p:cNvPr id="90132" name="Rectangle 20"/>
            <p:cNvSpPr>
              <a:spLocks noChangeArrowheads="1"/>
            </p:cNvSpPr>
            <p:nvPr/>
          </p:nvSpPr>
          <p:spPr bwMode="auto">
            <a:xfrm>
              <a:off x="2424906" y="2292350"/>
              <a:ext cx="4796500" cy="317500"/>
            </a:xfrm>
            <a:prstGeom prst="rect">
              <a:avLst/>
            </a:prstGeom>
            <a:solidFill>
              <a:srgbClr val="339933"/>
            </a:solidFill>
            <a:ln w="1588">
              <a:solidFill>
                <a:srgbClr val="339933"/>
              </a:solidFill>
              <a:miter lim="800000"/>
              <a:headEnd/>
              <a:tailEnd/>
            </a:ln>
          </p:spPr>
          <p:txBody>
            <a:bodyPr/>
            <a:lstStyle/>
            <a:p>
              <a:endParaRPr lang="en-US">
                <a:latin typeface="Arial" pitchFamily="34" charset="0"/>
                <a:cs typeface="Arial" pitchFamily="34" charset="0"/>
              </a:endParaRPr>
            </a:p>
          </p:txBody>
        </p:sp>
        <p:sp>
          <p:nvSpPr>
            <p:cNvPr id="90133" name="Rectangle 21"/>
            <p:cNvSpPr>
              <a:spLocks noChangeArrowheads="1"/>
            </p:cNvSpPr>
            <p:nvPr/>
          </p:nvSpPr>
          <p:spPr bwMode="auto">
            <a:xfrm>
              <a:off x="2424908" y="2784475"/>
              <a:ext cx="491860" cy="306388"/>
            </a:xfrm>
            <a:prstGeom prst="rect">
              <a:avLst/>
            </a:prstGeom>
            <a:solidFill>
              <a:srgbClr val="0036C4"/>
            </a:solidFill>
            <a:ln w="1588">
              <a:solidFill>
                <a:srgbClr val="0036C4"/>
              </a:solidFill>
              <a:miter lim="800000"/>
              <a:headEnd/>
              <a:tailEnd/>
            </a:ln>
          </p:spPr>
          <p:txBody>
            <a:bodyPr/>
            <a:lstStyle/>
            <a:p>
              <a:endParaRPr lang="en-US">
                <a:latin typeface="Arial" pitchFamily="34" charset="0"/>
                <a:cs typeface="Arial" pitchFamily="34" charset="0"/>
              </a:endParaRPr>
            </a:p>
          </p:txBody>
        </p:sp>
        <p:sp>
          <p:nvSpPr>
            <p:cNvPr id="90134" name="Rectangle 22"/>
            <p:cNvSpPr>
              <a:spLocks noChangeArrowheads="1"/>
            </p:cNvSpPr>
            <p:nvPr/>
          </p:nvSpPr>
          <p:spPr bwMode="auto">
            <a:xfrm>
              <a:off x="2424909" y="2741613"/>
              <a:ext cx="423069" cy="317500"/>
            </a:xfrm>
            <a:prstGeom prst="rect">
              <a:avLst/>
            </a:prstGeom>
            <a:solidFill>
              <a:srgbClr val="A8E570"/>
            </a:solidFill>
            <a:ln w="1588">
              <a:solidFill>
                <a:srgbClr val="A8E570"/>
              </a:solidFill>
              <a:miter lim="800000"/>
              <a:headEnd/>
              <a:tailEnd/>
            </a:ln>
          </p:spPr>
          <p:txBody>
            <a:bodyPr/>
            <a:lstStyle/>
            <a:p>
              <a:endParaRPr lang="en-US">
                <a:latin typeface="Arial" pitchFamily="34" charset="0"/>
                <a:cs typeface="Arial" pitchFamily="34" charset="0"/>
              </a:endParaRPr>
            </a:p>
          </p:txBody>
        </p:sp>
        <p:sp>
          <p:nvSpPr>
            <p:cNvPr id="90135" name="Rectangle 23"/>
            <p:cNvSpPr>
              <a:spLocks noChangeArrowheads="1"/>
            </p:cNvSpPr>
            <p:nvPr/>
          </p:nvSpPr>
          <p:spPr bwMode="auto">
            <a:xfrm>
              <a:off x="2423190" y="1881188"/>
              <a:ext cx="5057907" cy="304800"/>
            </a:xfrm>
            <a:prstGeom prst="rect">
              <a:avLst/>
            </a:prstGeom>
            <a:solidFill>
              <a:srgbClr val="0036C4"/>
            </a:solidFill>
            <a:ln w="1588">
              <a:solidFill>
                <a:srgbClr val="0036C4"/>
              </a:solidFill>
              <a:miter lim="800000"/>
              <a:headEnd/>
              <a:tailEnd/>
            </a:ln>
          </p:spPr>
          <p:txBody>
            <a:bodyPr/>
            <a:lstStyle/>
            <a:p>
              <a:endParaRPr lang="en-US">
                <a:latin typeface="Arial" pitchFamily="34" charset="0"/>
                <a:cs typeface="Arial" pitchFamily="34" charset="0"/>
              </a:endParaRPr>
            </a:p>
          </p:txBody>
        </p:sp>
        <p:sp>
          <p:nvSpPr>
            <p:cNvPr id="90136" name="Rectangle 24"/>
            <p:cNvSpPr>
              <a:spLocks noChangeArrowheads="1"/>
            </p:cNvSpPr>
            <p:nvPr/>
          </p:nvSpPr>
          <p:spPr bwMode="auto">
            <a:xfrm>
              <a:off x="2423190" y="1836738"/>
              <a:ext cx="5011473" cy="315912"/>
            </a:xfrm>
            <a:prstGeom prst="rect">
              <a:avLst/>
            </a:prstGeom>
            <a:solidFill>
              <a:srgbClr val="A8E570"/>
            </a:solidFill>
            <a:ln w="1588">
              <a:solidFill>
                <a:srgbClr val="A8E570"/>
              </a:solidFill>
              <a:miter lim="800000"/>
              <a:headEnd/>
              <a:tailEnd/>
            </a:ln>
          </p:spPr>
          <p:txBody>
            <a:bodyPr/>
            <a:lstStyle/>
            <a:p>
              <a:endParaRPr lang="en-US">
                <a:latin typeface="Arial" pitchFamily="34" charset="0"/>
                <a:cs typeface="Arial" pitchFamily="34" charset="0"/>
              </a:endParaRPr>
            </a:p>
          </p:txBody>
        </p:sp>
        <p:sp>
          <p:nvSpPr>
            <p:cNvPr id="90137" name="Rectangle 25"/>
            <p:cNvSpPr>
              <a:spLocks noChangeArrowheads="1"/>
            </p:cNvSpPr>
            <p:nvPr/>
          </p:nvSpPr>
          <p:spPr bwMode="auto">
            <a:xfrm>
              <a:off x="2424906" y="3235325"/>
              <a:ext cx="270008" cy="306388"/>
            </a:xfrm>
            <a:prstGeom prst="rect">
              <a:avLst/>
            </a:prstGeom>
            <a:solidFill>
              <a:srgbClr val="0036C4"/>
            </a:solidFill>
            <a:ln w="1588">
              <a:solidFill>
                <a:srgbClr val="0036C4"/>
              </a:solidFill>
              <a:miter lim="800000"/>
              <a:headEnd/>
              <a:tailEnd/>
            </a:ln>
          </p:spPr>
          <p:txBody>
            <a:bodyPr/>
            <a:lstStyle/>
            <a:p>
              <a:endParaRPr lang="en-US">
                <a:latin typeface="Arial" pitchFamily="34" charset="0"/>
                <a:cs typeface="Arial" pitchFamily="34" charset="0"/>
              </a:endParaRPr>
            </a:p>
          </p:txBody>
        </p:sp>
        <p:sp>
          <p:nvSpPr>
            <p:cNvPr id="90138" name="Rectangle 26"/>
            <p:cNvSpPr>
              <a:spLocks noChangeArrowheads="1"/>
            </p:cNvSpPr>
            <p:nvPr/>
          </p:nvSpPr>
          <p:spPr bwMode="auto">
            <a:xfrm>
              <a:off x="2424906" y="3192463"/>
              <a:ext cx="192617" cy="315912"/>
            </a:xfrm>
            <a:prstGeom prst="rect">
              <a:avLst/>
            </a:prstGeom>
            <a:solidFill>
              <a:srgbClr val="A8E570"/>
            </a:solidFill>
            <a:ln w="1588">
              <a:solidFill>
                <a:srgbClr val="A8E570"/>
              </a:solidFill>
              <a:miter lim="800000"/>
              <a:headEnd/>
              <a:tailEnd/>
            </a:ln>
          </p:spPr>
          <p:txBody>
            <a:bodyPr/>
            <a:lstStyle/>
            <a:p>
              <a:endParaRPr lang="en-US">
                <a:latin typeface="Arial" pitchFamily="34" charset="0"/>
                <a:cs typeface="Arial" pitchFamily="34" charset="0"/>
              </a:endParaRPr>
            </a:p>
          </p:txBody>
        </p:sp>
        <p:sp>
          <p:nvSpPr>
            <p:cNvPr id="90139" name="Rectangle 27"/>
            <p:cNvSpPr>
              <a:spLocks noChangeArrowheads="1"/>
            </p:cNvSpPr>
            <p:nvPr/>
          </p:nvSpPr>
          <p:spPr bwMode="auto">
            <a:xfrm>
              <a:off x="2424906" y="3662363"/>
              <a:ext cx="194337" cy="304800"/>
            </a:xfrm>
            <a:prstGeom prst="rect">
              <a:avLst/>
            </a:prstGeom>
            <a:solidFill>
              <a:srgbClr val="0036C4"/>
            </a:solidFill>
            <a:ln w="1588">
              <a:solidFill>
                <a:srgbClr val="0036C4"/>
              </a:solidFill>
              <a:miter lim="800000"/>
              <a:headEnd/>
              <a:tailEnd/>
            </a:ln>
          </p:spPr>
          <p:txBody>
            <a:bodyPr/>
            <a:lstStyle/>
            <a:p>
              <a:endParaRPr lang="en-US">
                <a:latin typeface="Arial" pitchFamily="34" charset="0"/>
                <a:cs typeface="Arial" pitchFamily="34" charset="0"/>
              </a:endParaRPr>
            </a:p>
          </p:txBody>
        </p:sp>
        <p:sp>
          <p:nvSpPr>
            <p:cNvPr id="90140" name="Rectangle 28"/>
            <p:cNvSpPr>
              <a:spLocks noChangeArrowheads="1"/>
            </p:cNvSpPr>
            <p:nvPr/>
          </p:nvSpPr>
          <p:spPr bwMode="auto">
            <a:xfrm>
              <a:off x="2424909" y="4562480"/>
              <a:ext cx="629444" cy="309563"/>
            </a:xfrm>
            <a:prstGeom prst="rect">
              <a:avLst/>
            </a:prstGeom>
            <a:solidFill>
              <a:srgbClr val="0036C4"/>
            </a:solidFill>
            <a:ln w="1588">
              <a:solidFill>
                <a:srgbClr val="0036C4"/>
              </a:solidFill>
              <a:miter lim="800000"/>
              <a:headEnd/>
              <a:tailEnd/>
            </a:ln>
          </p:spPr>
          <p:txBody>
            <a:bodyPr/>
            <a:lstStyle/>
            <a:p>
              <a:endParaRPr lang="en-US">
                <a:latin typeface="Arial" pitchFamily="34" charset="0"/>
                <a:cs typeface="Arial" pitchFamily="34" charset="0"/>
              </a:endParaRPr>
            </a:p>
          </p:txBody>
        </p:sp>
        <p:sp>
          <p:nvSpPr>
            <p:cNvPr id="90141" name="Rectangle 29"/>
            <p:cNvSpPr>
              <a:spLocks noChangeArrowheads="1"/>
            </p:cNvSpPr>
            <p:nvPr/>
          </p:nvSpPr>
          <p:spPr bwMode="auto">
            <a:xfrm>
              <a:off x="2424909" y="4514850"/>
              <a:ext cx="560652" cy="319088"/>
            </a:xfrm>
            <a:prstGeom prst="rect">
              <a:avLst/>
            </a:prstGeom>
            <a:solidFill>
              <a:srgbClr val="A8E570"/>
            </a:solidFill>
            <a:ln w="1588">
              <a:solidFill>
                <a:srgbClr val="A8E570"/>
              </a:solidFill>
              <a:miter lim="800000"/>
              <a:headEnd/>
              <a:tailEnd/>
            </a:ln>
          </p:spPr>
          <p:txBody>
            <a:bodyPr/>
            <a:lstStyle/>
            <a:p>
              <a:endParaRPr lang="en-US">
                <a:latin typeface="Arial" pitchFamily="34" charset="0"/>
                <a:cs typeface="Arial" pitchFamily="34" charset="0"/>
              </a:endParaRPr>
            </a:p>
          </p:txBody>
        </p:sp>
        <p:sp>
          <p:nvSpPr>
            <p:cNvPr id="90142" name="Rectangle 30"/>
            <p:cNvSpPr>
              <a:spLocks noChangeArrowheads="1"/>
            </p:cNvSpPr>
            <p:nvPr/>
          </p:nvSpPr>
          <p:spPr bwMode="auto">
            <a:xfrm>
              <a:off x="2424909" y="5013330"/>
              <a:ext cx="361156" cy="307975"/>
            </a:xfrm>
            <a:prstGeom prst="rect">
              <a:avLst/>
            </a:prstGeom>
            <a:solidFill>
              <a:srgbClr val="0036C4"/>
            </a:solidFill>
            <a:ln w="1588">
              <a:solidFill>
                <a:srgbClr val="0036C4"/>
              </a:solidFill>
              <a:miter lim="800000"/>
              <a:headEnd/>
              <a:tailEnd/>
            </a:ln>
          </p:spPr>
          <p:txBody>
            <a:bodyPr/>
            <a:lstStyle/>
            <a:p>
              <a:endParaRPr lang="en-US">
                <a:latin typeface="Arial" pitchFamily="34" charset="0"/>
                <a:cs typeface="Arial" pitchFamily="34" charset="0"/>
              </a:endParaRPr>
            </a:p>
          </p:txBody>
        </p:sp>
        <p:sp>
          <p:nvSpPr>
            <p:cNvPr id="90143" name="Rectangle 31"/>
            <p:cNvSpPr>
              <a:spLocks noChangeArrowheads="1"/>
            </p:cNvSpPr>
            <p:nvPr/>
          </p:nvSpPr>
          <p:spPr bwMode="auto">
            <a:xfrm>
              <a:off x="2424909" y="4965700"/>
              <a:ext cx="280327" cy="317500"/>
            </a:xfrm>
            <a:prstGeom prst="rect">
              <a:avLst/>
            </a:prstGeom>
            <a:solidFill>
              <a:srgbClr val="A8E570"/>
            </a:solidFill>
            <a:ln w="1588">
              <a:solidFill>
                <a:srgbClr val="A8E570"/>
              </a:solidFill>
              <a:miter lim="800000"/>
              <a:headEnd/>
              <a:tailEnd/>
            </a:ln>
          </p:spPr>
          <p:txBody>
            <a:bodyPr/>
            <a:lstStyle/>
            <a:p>
              <a:endParaRPr lang="en-US">
                <a:latin typeface="Arial" pitchFamily="34" charset="0"/>
                <a:cs typeface="Arial" pitchFamily="34" charset="0"/>
              </a:endParaRPr>
            </a:p>
          </p:txBody>
        </p:sp>
        <p:sp>
          <p:nvSpPr>
            <p:cNvPr id="90144" name="Line 32"/>
            <p:cNvSpPr>
              <a:spLocks noChangeShapeType="1"/>
            </p:cNvSpPr>
            <p:nvPr/>
          </p:nvSpPr>
          <p:spPr bwMode="auto">
            <a:xfrm flipH="1">
              <a:off x="2414590" y="2176468"/>
              <a:ext cx="3440" cy="3259137"/>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45" name="Line 33"/>
            <p:cNvSpPr>
              <a:spLocks noChangeShapeType="1"/>
            </p:cNvSpPr>
            <p:nvPr/>
          </p:nvSpPr>
          <p:spPr bwMode="auto">
            <a:xfrm flipV="1">
              <a:off x="2418027" y="1649414"/>
              <a:ext cx="1720" cy="3881437"/>
            </a:xfrm>
            <a:prstGeom prst="line">
              <a:avLst/>
            </a:prstGeom>
            <a:noFill/>
            <a:ln w="6350">
              <a:solidFill>
                <a:srgbClr val="000000"/>
              </a:solidFill>
              <a:round/>
              <a:headEnd/>
              <a:tailEnd/>
            </a:ln>
          </p:spPr>
          <p:txBody>
            <a:bodyPr/>
            <a:lstStyle/>
            <a:p>
              <a:endParaRPr lang="en-US">
                <a:latin typeface="Arial" pitchFamily="34" charset="0"/>
                <a:cs typeface="Arial" pitchFamily="34" charset="0"/>
              </a:endParaRPr>
            </a:p>
          </p:txBody>
        </p:sp>
        <p:sp>
          <p:nvSpPr>
            <p:cNvPr id="90147" name="Text Box 35"/>
            <p:cNvSpPr txBox="1">
              <a:spLocks noChangeArrowheads="1"/>
            </p:cNvSpPr>
            <p:nvPr/>
          </p:nvSpPr>
          <p:spPr bwMode="auto">
            <a:xfrm>
              <a:off x="7410585" y="1893888"/>
              <a:ext cx="887413" cy="290512"/>
            </a:xfrm>
            <a:prstGeom prst="rect">
              <a:avLst/>
            </a:prstGeom>
            <a:noFill/>
            <a:ln w="9525">
              <a:noFill/>
              <a:miter lim="800000"/>
              <a:headEnd/>
              <a:tailEnd/>
            </a:ln>
            <a:effectLst/>
          </p:spPr>
          <p:txBody>
            <a:bodyPr>
              <a:spAutoFit/>
            </a:bodyPr>
            <a:lstStyle/>
            <a:p>
              <a:pPr eaLnBrk="0" hangingPunct="0">
                <a:spcBef>
                  <a:spcPct val="50000"/>
                </a:spcBef>
              </a:pPr>
              <a:r>
                <a:rPr lang="en-US" sz="1300">
                  <a:effectLst>
                    <a:outerShdw blurRad="38100" dist="38100" dir="2700000" algn="tl">
                      <a:srgbClr val="C0C0C0"/>
                    </a:outerShdw>
                  </a:effectLst>
                  <a:latin typeface="Arial" pitchFamily="34" charset="0"/>
                  <a:cs typeface="Arial" pitchFamily="34" charset="0"/>
                </a:rPr>
                <a:t>73%</a:t>
              </a:r>
              <a:endParaRPr lang="en-US" sz="1300">
                <a:latin typeface="Arial" pitchFamily="34" charset="0"/>
                <a:cs typeface="Arial" pitchFamily="34" charset="0"/>
              </a:endParaRPr>
            </a:p>
          </p:txBody>
        </p:sp>
        <p:sp>
          <p:nvSpPr>
            <p:cNvPr id="90148" name="Text Box 36"/>
            <p:cNvSpPr txBox="1">
              <a:spLocks noChangeArrowheads="1"/>
            </p:cNvSpPr>
            <p:nvPr/>
          </p:nvSpPr>
          <p:spPr bwMode="auto">
            <a:xfrm>
              <a:off x="1282968" y="4687888"/>
              <a:ext cx="1181497" cy="228600"/>
            </a:xfrm>
            <a:prstGeom prst="rect">
              <a:avLst/>
            </a:prstGeom>
            <a:noFill/>
            <a:ln w="9525">
              <a:noFill/>
              <a:miter lim="800000"/>
              <a:headEnd/>
              <a:tailEnd/>
            </a:ln>
            <a:effectLst/>
          </p:spPr>
          <p:txBody>
            <a:bodyPr>
              <a:spAutoFit/>
            </a:bodyPr>
            <a:lstStyle/>
            <a:p>
              <a:pPr algn="r" eaLnBrk="0" hangingPunct="0">
                <a:spcBef>
                  <a:spcPct val="50000"/>
                </a:spcBef>
              </a:pPr>
              <a:r>
                <a:rPr lang="en-US" sz="900">
                  <a:latin typeface="Arial" pitchFamily="34" charset="0"/>
                  <a:cs typeface="Arial" pitchFamily="34" charset="0"/>
                </a:rPr>
                <a:t>(eg, Google)</a:t>
              </a:r>
              <a:endParaRPr lang="en-US" sz="1200">
                <a:latin typeface="Arial" pitchFamily="34" charset="0"/>
                <a:cs typeface="Arial" pitchFamily="34" charset="0"/>
              </a:endParaRPr>
            </a:p>
          </p:txBody>
        </p:sp>
        <p:sp>
          <p:nvSpPr>
            <p:cNvPr id="90149" name="Text Box 37"/>
            <p:cNvSpPr txBox="1">
              <a:spLocks noChangeArrowheads="1"/>
            </p:cNvSpPr>
            <p:nvPr/>
          </p:nvSpPr>
          <p:spPr bwMode="auto">
            <a:xfrm>
              <a:off x="7002995" y="2330455"/>
              <a:ext cx="885693" cy="290513"/>
            </a:xfrm>
            <a:prstGeom prst="rect">
              <a:avLst/>
            </a:prstGeom>
            <a:noFill/>
            <a:ln w="9525">
              <a:noFill/>
              <a:miter lim="800000"/>
              <a:headEnd/>
              <a:tailEnd/>
            </a:ln>
            <a:effectLst/>
          </p:spPr>
          <p:txBody>
            <a:bodyPr>
              <a:spAutoFit/>
            </a:bodyPr>
            <a:lstStyle/>
            <a:p>
              <a:pPr algn="r" eaLnBrk="0" hangingPunct="0">
                <a:spcBef>
                  <a:spcPct val="50000"/>
                </a:spcBef>
              </a:pPr>
              <a:r>
                <a:rPr lang="en-US" sz="1300">
                  <a:effectLst>
                    <a:outerShdw blurRad="38100" dist="38100" dir="2700000" algn="tl">
                      <a:srgbClr val="C0C0C0"/>
                    </a:outerShdw>
                  </a:effectLst>
                  <a:latin typeface="Arial" pitchFamily="34" charset="0"/>
                  <a:cs typeface="Arial" pitchFamily="34" charset="0"/>
                </a:rPr>
                <a:t>70%</a:t>
              </a:r>
              <a:endParaRPr lang="en-US" sz="1300">
                <a:latin typeface="Arial" pitchFamily="34" charset="0"/>
                <a:cs typeface="Arial" pitchFamily="34" charset="0"/>
              </a:endParaRPr>
            </a:p>
          </p:txBody>
        </p:sp>
        <p:sp>
          <p:nvSpPr>
            <p:cNvPr id="90150" name="Text Box 38"/>
            <p:cNvSpPr txBox="1">
              <a:spLocks noChangeArrowheads="1"/>
            </p:cNvSpPr>
            <p:nvPr/>
          </p:nvSpPr>
          <p:spPr bwMode="auto">
            <a:xfrm>
              <a:off x="2564212" y="2767013"/>
              <a:ext cx="887413" cy="290512"/>
            </a:xfrm>
            <a:prstGeom prst="rect">
              <a:avLst/>
            </a:prstGeom>
            <a:noFill/>
            <a:ln w="9525">
              <a:noFill/>
              <a:miter lim="800000"/>
              <a:headEnd/>
              <a:tailEnd/>
            </a:ln>
            <a:effectLst/>
          </p:spPr>
          <p:txBody>
            <a:bodyPr>
              <a:spAutoFit/>
            </a:bodyPr>
            <a:lstStyle/>
            <a:p>
              <a:pPr algn="r" eaLnBrk="0" hangingPunct="0">
                <a:spcBef>
                  <a:spcPct val="50000"/>
                </a:spcBef>
              </a:pPr>
              <a:r>
                <a:rPr lang="en-US" sz="1300">
                  <a:effectLst>
                    <a:outerShdw blurRad="38100" dist="38100" dir="2700000" algn="tl">
                      <a:srgbClr val="C0C0C0"/>
                    </a:outerShdw>
                  </a:effectLst>
                  <a:latin typeface="Arial" pitchFamily="34" charset="0"/>
                  <a:cs typeface="Arial" pitchFamily="34" charset="0"/>
                </a:rPr>
                <a:t>6%</a:t>
              </a:r>
              <a:endParaRPr lang="en-US" sz="1300">
                <a:latin typeface="Arial" pitchFamily="34" charset="0"/>
                <a:cs typeface="Arial" pitchFamily="34" charset="0"/>
              </a:endParaRPr>
            </a:p>
          </p:txBody>
        </p:sp>
        <p:sp>
          <p:nvSpPr>
            <p:cNvPr id="90151" name="Text Box 39"/>
            <p:cNvSpPr txBox="1">
              <a:spLocks noChangeArrowheads="1"/>
            </p:cNvSpPr>
            <p:nvPr/>
          </p:nvSpPr>
          <p:spPr bwMode="auto">
            <a:xfrm>
              <a:off x="2464462" y="3219455"/>
              <a:ext cx="789384" cy="290513"/>
            </a:xfrm>
            <a:prstGeom prst="rect">
              <a:avLst/>
            </a:prstGeom>
            <a:noFill/>
            <a:ln w="9525">
              <a:noFill/>
              <a:miter lim="800000"/>
              <a:headEnd/>
              <a:tailEnd/>
            </a:ln>
            <a:effectLst/>
          </p:spPr>
          <p:txBody>
            <a:bodyPr>
              <a:spAutoFit/>
            </a:bodyPr>
            <a:lstStyle/>
            <a:p>
              <a:pPr algn="r" eaLnBrk="0" hangingPunct="0">
                <a:spcBef>
                  <a:spcPct val="50000"/>
                </a:spcBef>
              </a:pPr>
              <a:r>
                <a:rPr lang="en-US" sz="1300">
                  <a:effectLst>
                    <a:outerShdw blurRad="38100" dist="38100" dir="2700000" algn="tl">
                      <a:srgbClr val="C0C0C0"/>
                    </a:outerShdw>
                  </a:effectLst>
                  <a:latin typeface="Arial" pitchFamily="34" charset="0"/>
                  <a:cs typeface="Arial" pitchFamily="34" charset="0"/>
                </a:rPr>
                <a:t> 3%     </a:t>
              </a:r>
              <a:endParaRPr lang="en-US" sz="1300">
                <a:latin typeface="Arial" pitchFamily="34" charset="0"/>
                <a:cs typeface="Arial" pitchFamily="34" charset="0"/>
              </a:endParaRPr>
            </a:p>
          </p:txBody>
        </p:sp>
        <p:sp>
          <p:nvSpPr>
            <p:cNvPr id="90152" name="Text Box 40"/>
            <p:cNvSpPr txBox="1">
              <a:spLocks noChangeArrowheads="1"/>
            </p:cNvSpPr>
            <p:nvPr/>
          </p:nvSpPr>
          <p:spPr bwMode="auto">
            <a:xfrm>
              <a:off x="2268408" y="3640138"/>
              <a:ext cx="887413" cy="290512"/>
            </a:xfrm>
            <a:prstGeom prst="rect">
              <a:avLst/>
            </a:prstGeom>
            <a:noFill/>
            <a:ln w="9525">
              <a:noFill/>
              <a:miter lim="800000"/>
              <a:headEnd/>
              <a:tailEnd/>
            </a:ln>
            <a:effectLst/>
          </p:spPr>
          <p:txBody>
            <a:bodyPr>
              <a:spAutoFit/>
            </a:bodyPr>
            <a:lstStyle/>
            <a:p>
              <a:pPr algn="r" eaLnBrk="0" hangingPunct="0">
                <a:spcBef>
                  <a:spcPct val="50000"/>
                </a:spcBef>
              </a:pPr>
              <a:r>
                <a:rPr lang="en-US" sz="1300">
                  <a:effectLst>
                    <a:outerShdw blurRad="38100" dist="38100" dir="2700000" algn="tl">
                      <a:srgbClr val="C0C0C0"/>
                    </a:outerShdw>
                  </a:effectLst>
                  <a:latin typeface="Arial" pitchFamily="34" charset="0"/>
                  <a:cs typeface="Arial" pitchFamily="34" charset="0"/>
                </a:rPr>
                <a:t>2%</a:t>
              </a:r>
              <a:endParaRPr lang="en-US" sz="1300">
                <a:latin typeface="Arial" pitchFamily="34" charset="0"/>
                <a:cs typeface="Arial" pitchFamily="34" charset="0"/>
              </a:endParaRPr>
            </a:p>
          </p:txBody>
        </p:sp>
        <p:sp>
          <p:nvSpPr>
            <p:cNvPr id="90153" name="Rectangle 41"/>
            <p:cNvSpPr>
              <a:spLocks noChangeArrowheads="1"/>
            </p:cNvSpPr>
            <p:nvPr/>
          </p:nvSpPr>
          <p:spPr bwMode="auto">
            <a:xfrm>
              <a:off x="2423190" y="3640138"/>
              <a:ext cx="141023" cy="292100"/>
            </a:xfrm>
            <a:prstGeom prst="rect">
              <a:avLst/>
            </a:prstGeom>
            <a:solidFill>
              <a:srgbClr val="A8E570"/>
            </a:solidFill>
            <a:ln w="1588">
              <a:solidFill>
                <a:srgbClr val="A8E570"/>
              </a:solidFill>
              <a:miter lim="800000"/>
              <a:headEnd/>
              <a:tailEnd/>
            </a:ln>
          </p:spPr>
          <p:txBody>
            <a:bodyPr/>
            <a:lstStyle/>
            <a:p>
              <a:endParaRPr lang="en-US">
                <a:latin typeface="Arial" pitchFamily="34" charset="0"/>
                <a:cs typeface="Arial" pitchFamily="34" charset="0"/>
              </a:endParaRPr>
            </a:p>
          </p:txBody>
        </p:sp>
        <p:sp>
          <p:nvSpPr>
            <p:cNvPr id="90154" name="Rectangle 42"/>
            <p:cNvSpPr>
              <a:spLocks noChangeArrowheads="1"/>
            </p:cNvSpPr>
            <p:nvPr/>
          </p:nvSpPr>
          <p:spPr bwMode="auto">
            <a:xfrm>
              <a:off x="2424906" y="4113213"/>
              <a:ext cx="130704" cy="304800"/>
            </a:xfrm>
            <a:prstGeom prst="rect">
              <a:avLst/>
            </a:prstGeom>
            <a:solidFill>
              <a:srgbClr val="0036C4"/>
            </a:solidFill>
            <a:ln w="1588">
              <a:solidFill>
                <a:srgbClr val="0036C4"/>
              </a:solidFill>
              <a:miter lim="800000"/>
              <a:headEnd/>
              <a:tailEnd/>
            </a:ln>
          </p:spPr>
          <p:txBody>
            <a:bodyPr/>
            <a:lstStyle/>
            <a:p>
              <a:endParaRPr lang="en-US">
                <a:latin typeface="Arial" pitchFamily="34" charset="0"/>
                <a:cs typeface="Arial" pitchFamily="34" charset="0"/>
              </a:endParaRPr>
            </a:p>
          </p:txBody>
        </p:sp>
        <p:sp>
          <p:nvSpPr>
            <p:cNvPr id="90155" name="Rectangle 43"/>
            <p:cNvSpPr>
              <a:spLocks noChangeArrowheads="1"/>
            </p:cNvSpPr>
            <p:nvPr/>
          </p:nvSpPr>
          <p:spPr bwMode="auto">
            <a:xfrm>
              <a:off x="2424909" y="4064005"/>
              <a:ext cx="65352" cy="320675"/>
            </a:xfrm>
            <a:prstGeom prst="rect">
              <a:avLst/>
            </a:prstGeom>
            <a:solidFill>
              <a:srgbClr val="A8E570"/>
            </a:solidFill>
            <a:ln w="1588">
              <a:solidFill>
                <a:srgbClr val="A8E570"/>
              </a:solidFill>
              <a:miter lim="800000"/>
              <a:headEnd/>
              <a:tailEnd/>
            </a:ln>
          </p:spPr>
          <p:txBody>
            <a:bodyPr/>
            <a:lstStyle/>
            <a:p>
              <a:endParaRPr lang="en-US">
                <a:latin typeface="Arial" pitchFamily="34" charset="0"/>
                <a:cs typeface="Arial" pitchFamily="34" charset="0"/>
              </a:endParaRPr>
            </a:p>
          </p:txBody>
        </p:sp>
        <p:sp>
          <p:nvSpPr>
            <p:cNvPr id="90156" name="Text Box 44"/>
            <p:cNvSpPr txBox="1">
              <a:spLocks noChangeArrowheads="1"/>
            </p:cNvSpPr>
            <p:nvPr/>
          </p:nvSpPr>
          <p:spPr bwMode="auto">
            <a:xfrm>
              <a:off x="2268408" y="4076705"/>
              <a:ext cx="1083469" cy="290513"/>
            </a:xfrm>
            <a:prstGeom prst="rect">
              <a:avLst/>
            </a:prstGeom>
            <a:noFill/>
            <a:ln w="9525">
              <a:noFill/>
              <a:miter lim="800000"/>
              <a:headEnd/>
              <a:tailEnd/>
            </a:ln>
            <a:effectLst/>
          </p:spPr>
          <p:txBody>
            <a:bodyPr>
              <a:spAutoFit/>
            </a:bodyPr>
            <a:lstStyle/>
            <a:p>
              <a:pPr eaLnBrk="0" hangingPunct="0">
                <a:spcBef>
                  <a:spcPct val="50000"/>
                </a:spcBef>
              </a:pPr>
              <a:r>
                <a:rPr lang="en-US" sz="1300">
                  <a:effectLst>
                    <a:outerShdw blurRad="38100" dist="38100" dir="2700000" algn="tl">
                      <a:srgbClr val="C0C0C0"/>
                    </a:outerShdw>
                  </a:effectLst>
                  <a:latin typeface="Arial" pitchFamily="34" charset="0"/>
                  <a:cs typeface="Arial" pitchFamily="34" charset="0"/>
                </a:rPr>
                <a:t>    1%</a:t>
              </a:r>
              <a:endParaRPr lang="en-US" sz="1300">
                <a:latin typeface="Arial" pitchFamily="34" charset="0"/>
                <a:cs typeface="Arial" pitchFamily="34" charset="0"/>
              </a:endParaRPr>
            </a:p>
          </p:txBody>
        </p:sp>
        <p:sp>
          <p:nvSpPr>
            <p:cNvPr id="90157" name="Text Box 45"/>
            <p:cNvSpPr txBox="1">
              <a:spLocks noChangeArrowheads="1"/>
            </p:cNvSpPr>
            <p:nvPr/>
          </p:nvSpPr>
          <p:spPr bwMode="auto">
            <a:xfrm>
              <a:off x="2662237" y="4529138"/>
              <a:ext cx="889133" cy="292100"/>
            </a:xfrm>
            <a:prstGeom prst="rect">
              <a:avLst/>
            </a:prstGeom>
            <a:noFill/>
            <a:ln w="9525">
              <a:noFill/>
              <a:miter lim="800000"/>
              <a:headEnd/>
              <a:tailEnd/>
            </a:ln>
            <a:effectLst/>
          </p:spPr>
          <p:txBody>
            <a:bodyPr>
              <a:spAutoFit/>
            </a:bodyPr>
            <a:lstStyle/>
            <a:p>
              <a:pPr algn="r" eaLnBrk="0" hangingPunct="0">
                <a:spcBef>
                  <a:spcPct val="50000"/>
                </a:spcBef>
              </a:pPr>
              <a:r>
                <a:rPr lang="en-US" sz="1300">
                  <a:effectLst>
                    <a:outerShdw blurRad="38100" dist="38100" dir="2700000" algn="tl">
                      <a:srgbClr val="C0C0C0"/>
                    </a:outerShdw>
                  </a:effectLst>
                  <a:latin typeface="Arial" pitchFamily="34" charset="0"/>
                  <a:cs typeface="Arial" pitchFamily="34" charset="0"/>
                </a:rPr>
                <a:t>8%</a:t>
              </a:r>
              <a:endParaRPr lang="en-US" sz="1300">
                <a:latin typeface="Arial" pitchFamily="34" charset="0"/>
                <a:cs typeface="Arial" pitchFamily="34" charset="0"/>
              </a:endParaRPr>
            </a:p>
          </p:txBody>
        </p:sp>
        <p:sp>
          <p:nvSpPr>
            <p:cNvPr id="90158" name="Text Box 46"/>
            <p:cNvSpPr txBox="1">
              <a:spLocks noChangeArrowheads="1"/>
            </p:cNvSpPr>
            <p:nvPr/>
          </p:nvSpPr>
          <p:spPr bwMode="auto">
            <a:xfrm>
              <a:off x="2715551" y="5003805"/>
              <a:ext cx="887413" cy="290513"/>
            </a:xfrm>
            <a:prstGeom prst="rect">
              <a:avLst/>
            </a:prstGeom>
            <a:noFill/>
            <a:ln w="9525">
              <a:noFill/>
              <a:miter lim="800000"/>
              <a:headEnd/>
              <a:tailEnd/>
            </a:ln>
            <a:effectLst/>
          </p:spPr>
          <p:txBody>
            <a:bodyPr>
              <a:spAutoFit/>
            </a:bodyPr>
            <a:lstStyle/>
            <a:p>
              <a:pPr eaLnBrk="0" hangingPunct="0">
                <a:spcBef>
                  <a:spcPct val="50000"/>
                </a:spcBef>
              </a:pPr>
              <a:r>
                <a:rPr lang="en-US" sz="1300">
                  <a:effectLst>
                    <a:outerShdw blurRad="38100" dist="38100" dir="2700000" algn="tl">
                      <a:srgbClr val="C0C0C0"/>
                    </a:outerShdw>
                  </a:effectLst>
                  <a:latin typeface="Arial" pitchFamily="34" charset="0"/>
                  <a:cs typeface="Arial" pitchFamily="34" charset="0"/>
                </a:rPr>
                <a:t>4%</a:t>
              </a:r>
              <a:endParaRPr lang="en-US" sz="1300">
                <a:latin typeface="Arial" pitchFamily="34" charset="0"/>
                <a:cs typeface="Arial" pitchFamily="34" charset="0"/>
              </a:endParaRPr>
            </a:p>
          </p:txBody>
        </p:sp>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bwMode="auto">
          <a:prstGeom prst="rect">
            <a:avLst/>
          </a:prstGeom>
          <a:noFill/>
          <a:ln>
            <a:miter lim="800000"/>
            <a:headEnd/>
            <a:tailEnd/>
          </a:ln>
        </p:spPr>
        <p:txBody>
          <a:bodyPr anchor="ctr">
            <a:noAutofit/>
          </a:bodyPr>
          <a:lstStyle/>
          <a:p>
            <a:pPr marL="342900" indent="-342900" algn="ctr">
              <a:lnSpc>
                <a:spcPct val="130000"/>
              </a:lnSpc>
            </a:pPr>
            <a:r>
              <a:rPr lang="en-GB" altLang="en-US"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Increased UpToDate use results in better hospital performance</a:t>
            </a:r>
            <a:endParaRPr lang="en-US" altLang="en-US"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endParaRPr>
          </a:p>
        </p:txBody>
      </p:sp>
      <p:sp>
        <p:nvSpPr>
          <p:cNvPr id="88067" name="Footer Placeholder 3"/>
          <p:cNvSpPr txBox="1">
            <a:spLocks/>
          </p:cNvSpPr>
          <p:nvPr/>
        </p:nvSpPr>
        <p:spPr bwMode="auto">
          <a:xfrm>
            <a:off x="183495" y="6208367"/>
            <a:ext cx="5540375" cy="490538"/>
          </a:xfrm>
          <a:prstGeom prst="rect">
            <a:avLst/>
          </a:prstGeom>
          <a:noFill/>
          <a:ln w="9525">
            <a:noFill/>
            <a:miter lim="800000"/>
            <a:headEnd/>
            <a:tailEnd/>
          </a:ln>
        </p:spPr>
        <p:txBody>
          <a:bodyPr/>
          <a:lstStyle/>
          <a:p>
            <a:pPr defTabSz="914400"/>
            <a:r>
              <a:rPr lang="de-DE" sz="700" dirty="0" err="1">
                <a:solidFill>
                  <a:srgbClr val="5F5F5F"/>
                </a:solidFill>
                <a:latin typeface="Arial" pitchFamily="34" charset="0"/>
                <a:cs typeface="Arial" pitchFamily="34" charset="0"/>
              </a:rPr>
              <a:t>Bonis</a:t>
            </a:r>
            <a:r>
              <a:rPr lang="de-DE" sz="700" dirty="0">
                <a:solidFill>
                  <a:srgbClr val="5F5F5F"/>
                </a:solidFill>
                <a:latin typeface="Arial" pitchFamily="34" charset="0"/>
                <a:cs typeface="Arial" pitchFamily="34" charset="0"/>
              </a:rPr>
              <a:t> P.A., Pickens G.T., Rind D.M., Foster D.A.</a:t>
            </a:r>
            <a:r>
              <a:rPr lang="en-US" sz="700" dirty="0">
                <a:solidFill>
                  <a:srgbClr val="5F5F5F"/>
                </a:solidFill>
                <a:latin typeface="Arial" pitchFamily="34" charset="0"/>
                <a:cs typeface="Arial" pitchFamily="34" charset="0"/>
              </a:rPr>
              <a:t>, </a:t>
            </a:r>
          </a:p>
          <a:p>
            <a:pPr defTabSz="914400"/>
            <a:r>
              <a:rPr lang="en-US" sz="700" dirty="0">
                <a:solidFill>
                  <a:srgbClr val="5F5F5F"/>
                </a:solidFill>
                <a:latin typeface="Arial" pitchFamily="34" charset="0"/>
                <a:cs typeface="Arial" pitchFamily="34" charset="0"/>
              </a:rPr>
              <a:t>“Association of a clinical knowledge support system with improved patient safety, reduced complications and shorter length of stay among Medicare beneficiaries in acute care hospitals in the United States” International Journal of Medical Informatics Nov 77:11 (2008) 745:753</a:t>
            </a:r>
          </a:p>
        </p:txBody>
      </p:sp>
      <p:graphicFrame>
        <p:nvGraphicFramePr>
          <p:cNvPr id="88068" name="Chart 7"/>
          <p:cNvGraphicFramePr>
            <a:graphicFrameLocks/>
          </p:cNvGraphicFramePr>
          <p:nvPr/>
        </p:nvGraphicFramePr>
        <p:xfrm>
          <a:off x="927100" y="1955800"/>
          <a:ext cx="7094538" cy="3792538"/>
        </p:xfrm>
        <a:graphic>
          <a:graphicData uri="http://schemas.openxmlformats.org/presentationml/2006/ole">
            <mc:AlternateContent xmlns:mc="http://schemas.openxmlformats.org/markup-compatibility/2006">
              <mc:Choice xmlns:v="urn:schemas-microsoft-com:vml" Requires="v">
                <p:oleObj spid="_x0000_s33795" r:id="rId5" imgW="7315834" imgH="4060288" progId="Excel.Sheet.8">
                  <p:embed/>
                </p:oleObj>
              </mc:Choice>
              <mc:Fallback>
                <p:oleObj r:id="rId5" imgW="7315834" imgH="4060288" progId="Excel.Sheet.8">
                  <p:embed/>
                  <p:pic>
                    <p:nvPicPr>
                      <p:cNvPr id="0" name="Chart 7"/>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7100" y="1955800"/>
                        <a:ext cx="7094538" cy="3792538"/>
                      </a:xfrm>
                      <a:prstGeom prst="rect">
                        <a:avLst/>
                      </a:prstGeom>
                      <a:solidFill>
                        <a:srgbClr val="FFFFFF"/>
                      </a:solidFill>
                    </p:spPr>
                  </p:pic>
                </p:oleObj>
              </mc:Fallback>
            </mc:AlternateContent>
          </a:graphicData>
        </a:graphic>
      </p:graphicFrame>
      <p:sp>
        <p:nvSpPr>
          <p:cNvPr id="9" name="TextBox 8"/>
          <p:cNvSpPr txBox="1"/>
          <p:nvPr/>
        </p:nvSpPr>
        <p:spPr>
          <a:xfrm>
            <a:off x="3165478" y="5715005"/>
            <a:ext cx="2902688" cy="523220"/>
          </a:xfrm>
          <a:prstGeom prst="rect">
            <a:avLst/>
          </a:prstGeom>
          <a:noFill/>
        </p:spPr>
        <p:txBody>
          <a:bodyPr wrap="square">
            <a:spAutoFit/>
          </a:bodyPr>
          <a:lstStyle/>
          <a:p>
            <a:pPr defTabSz="914400"/>
            <a:r>
              <a:rPr lang="en-US" sz="1400" b="1" i="1">
                <a:solidFill>
                  <a:srgbClr val="FF3300"/>
                </a:solidFill>
                <a:latin typeface="Arial" pitchFamily="34" charset="0"/>
                <a:cs typeface="Arial" pitchFamily="34" charset="0"/>
              </a:rPr>
              <a:t>UpToDate</a:t>
            </a:r>
            <a:r>
              <a:rPr lang="en-US" sz="1400" b="1">
                <a:solidFill>
                  <a:srgbClr val="FF3300"/>
                </a:solidFill>
                <a:latin typeface="Arial" pitchFamily="34" charset="0"/>
                <a:cs typeface="Arial" pitchFamily="34" charset="0"/>
              </a:rPr>
              <a:t> Topic Reviews per Week</a:t>
            </a:r>
          </a:p>
        </p:txBody>
      </p:sp>
      <p:sp>
        <p:nvSpPr>
          <p:cNvPr id="10" name="TextBox 9"/>
          <p:cNvSpPr txBox="1"/>
          <p:nvPr/>
        </p:nvSpPr>
        <p:spPr>
          <a:xfrm rot="16200000">
            <a:off x="-626556" y="3471972"/>
            <a:ext cx="2653290" cy="307777"/>
          </a:xfrm>
          <a:prstGeom prst="rect">
            <a:avLst/>
          </a:prstGeom>
          <a:noFill/>
        </p:spPr>
        <p:txBody>
          <a:bodyPr wrap="square">
            <a:spAutoFit/>
          </a:bodyPr>
          <a:lstStyle/>
          <a:p>
            <a:pPr defTabSz="914400"/>
            <a:r>
              <a:rPr lang="en-US" sz="1400" b="1">
                <a:solidFill>
                  <a:srgbClr val="FF3300"/>
                </a:solidFill>
                <a:latin typeface="Arial" pitchFamily="34" charset="0"/>
                <a:cs typeface="Arial" pitchFamily="34" charset="0"/>
              </a:rPr>
              <a:t>Improvement in Risk Percent</a:t>
            </a:r>
          </a:p>
        </p:txBody>
      </p:sp>
      <p:sp>
        <p:nvSpPr>
          <p:cNvPr id="12" name="TextBox 11"/>
          <p:cNvSpPr txBox="1"/>
          <p:nvPr/>
        </p:nvSpPr>
        <p:spPr>
          <a:xfrm>
            <a:off x="603250" y="1584326"/>
            <a:ext cx="7220734" cy="523220"/>
          </a:xfrm>
          <a:prstGeom prst="rect">
            <a:avLst/>
          </a:prstGeom>
          <a:noFill/>
        </p:spPr>
        <p:txBody>
          <a:bodyPr wrap="square">
            <a:spAutoFit/>
          </a:bodyPr>
          <a:lstStyle/>
          <a:p>
            <a:pPr defTabSz="914400"/>
            <a:r>
              <a:rPr lang="en-US" sz="1400" b="1">
                <a:solidFill>
                  <a:srgbClr val="0033CC"/>
                </a:solidFill>
                <a:latin typeface="Arial" pitchFamily="34" charset="0"/>
                <a:cs typeface="Arial" pitchFamily="34" charset="0"/>
              </a:rPr>
              <a:t>Estimated Impact of UpToDate usage levels on complications, patient safety and mortality</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bwMode="auto">
          <a:prstGeom prst="rect">
            <a:avLst/>
          </a:prstGeom>
          <a:noFill/>
          <a:ln>
            <a:miter lim="800000"/>
            <a:headEnd/>
            <a:tailEnd/>
          </a:ln>
        </p:spPr>
        <p:txBody>
          <a:bodyPr anchor="ctr">
            <a:normAutofit fontScale="90000"/>
          </a:bodyPr>
          <a:lstStyle/>
          <a:p>
            <a:pPr marL="342900" indent="-342900" algn="ctr">
              <a:lnSpc>
                <a:spcPct val="130000"/>
              </a:lnSpc>
            </a:pPr>
            <a:r>
              <a:rPr lang="en-GB" altLang="en-US" sz="4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Effect o</a:t>
            </a:r>
            <a:r>
              <a:rPr lang="en-US" altLang="en-US" sz="4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n </a:t>
            </a:r>
            <a:r>
              <a:rPr lang="en-GB" altLang="en-US" sz="4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length of stay</a:t>
            </a:r>
            <a:endParaRPr lang="en-US" altLang="en-US" sz="4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endParaRPr>
          </a:p>
        </p:txBody>
      </p:sp>
      <p:sp>
        <p:nvSpPr>
          <p:cNvPr id="89091" name="Footer Placeholder 3"/>
          <p:cNvSpPr txBox="1">
            <a:spLocks/>
          </p:cNvSpPr>
          <p:nvPr/>
        </p:nvSpPr>
        <p:spPr bwMode="auto">
          <a:xfrm>
            <a:off x="138113" y="6113463"/>
            <a:ext cx="5376862" cy="546100"/>
          </a:xfrm>
          <a:prstGeom prst="rect">
            <a:avLst/>
          </a:prstGeom>
          <a:noFill/>
          <a:ln w="9525">
            <a:noFill/>
            <a:miter lim="800000"/>
            <a:headEnd/>
            <a:tailEnd/>
          </a:ln>
        </p:spPr>
        <p:txBody>
          <a:bodyPr/>
          <a:lstStyle/>
          <a:p>
            <a:pPr defTabSz="914400"/>
            <a:r>
              <a:rPr lang="de-DE" sz="700">
                <a:solidFill>
                  <a:srgbClr val="0033CC"/>
                </a:solidFill>
                <a:latin typeface="Arial" pitchFamily="34" charset="0"/>
                <a:cs typeface="Arial" pitchFamily="34" charset="0"/>
              </a:rPr>
              <a:t>Bonis P.A., Pickens G.T., Rind D.M., Foster D.A.</a:t>
            </a:r>
            <a:r>
              <a:rPr lang="en-US" sz="700">
                <a:solidFill>
                  <a:srgbClr val="0033CC"/>
                </a:solidFill>
                <a:latin typeface="Arial" pitchFamily="34" charset="0"/>
                <a:cs typeface="Arial" pitchFamily="34" charset="0"/>
              </a:rPr>
              <a:t>, </a:t>
            </a:r>
          </a:p>
          <a:p>
            <a:pPr defTabSz="914400"/>
            <a:r>
              <a:rPr lang="en-US" sz="700">
                <a:solidFill>
                  <a:srgbClr val="0033CC"/>
                </a:solidFill>
                <a:latin typeface="Arial" pitchFamily="34" charset="0"/>
                <a:cs typeface="Arial" pitchFamily="34" charset="0"/>
              </a:rPr>
              <a:t>“Association of a clinical knowledge support system with improved patient safety, reduced complications and shorter length of stay among Medicare beneficiaries in acute care hospitals in the United States” International Journal of Medical Informatics Nov 77:11 (2008) 745:753</a:t>
            </a:r>
          </a:p>
        </p:txBody>
      </p:sp>
      <p:graphicFrame>
        <p:nvGraphicFramePr>
          <p:cNvPr id="89092" name="Chart 7"/>
          <p:cNvGraphicFramePr>
            <a:graphicFrameLocks/>
          </p:cNvGraphicFramePr>
          <p:nvPr/>
        </p:nvGraphicFramePr>
        <p:xfrm>
          <a:off x="786165" y="1717126"/>
          <a:ext cx="7061200" cy="3933825"/>
        </p:xfrm>
        <a:graphic>
          <a:graphicData uri="http://schemas.openxmlformats.org/presentationml/2006/ole">
            <mc:AlternateContent xmlns:mc="http://schemas.openxmlformats.org/markup-compatibility/2006">
              <mc:Choice xmlns:v="urn:schemas-microsoft-com:vml" Requires="v">
                <p:oleObj spid="_x0000_s34819" r:id="rId4" imgW="7315834" imgH="4060288" progId="Excel.Sheet.8">
                  <p:embed/>
                </p:oleObj>
              </mc:Choice>
              <mc:Fallback>
                <p:oleObj r:id="rId4" imgW="7315834" imgH="4060288" progId="Excel.Sheet.8">
                  <p:embed/>
                  <p:pic>
                    <p:nvPicPr>
                      <p:cNvPr id="0" name="Chart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6165" y="1717126"/>
                        <a:ext cx="7061200" cy="3933825"/>
                      </a:xfrm>
                      <a:prstGeom prst="rect">
                        <a:avLst/>
                      </a:prstGeom>
                      <a:solidFill>
                        <a:srgbClr val="FFFFFF"/>
                      </a:solidFill>
                    </p:spPr>
                  </p:pic>
                </p:oleObj>
              </mc:Fallback>
            </mc:AlternateContent>
          </a:graphicData>
        </a:graphic>
      </p:graphicFrame>
      <p:sp>
        <p:nvSpPr>
          <p:cNvPr id="9" name="TextBox 8"/>
          <p:cNvSpPr txBox="1"/>
          <p:nvPr/>
        </p:nvSpPr>
        <p:spPr>
          <a:xfrm>
            <a:off x="3332166" y="5813432"/>
            <a:ext cx="2651175" cy="307777"/>
          </a:xfrm>
          <a:prstGeom prst="rect">
            <a:avLst/>
          </a:prstGeom>
          <a:noFill/>
        </p:spPr>
        <p:txBody>
          <a:bodyPr wrap="none">
            <a:spAutoFit/>
          </a:bodyPr>
          <a:lstStyle/>
          <a:p>
            <a:pPr defTabSz="914400"/>
            <a:r>
              <a:rPr lang="en-US" sz="1400">
                <a:solidFill>
                  <a:srgbClr val="FF3300"/>
                </a:solidFill>
                <a:latin typeface="Arial" pitchFamily="34" charset="0"/>
                <a:cs typeface="Arial" pitchFamily="34" charset="0"/>
              </a:rPr>
              <a:t>Number of discharges per Year</a:t>
            </a:r>
          </a:p>
        </p:txBody>
      </p:sp>
      <p:sp>
        <p:nvSpPr>
          <p:cNvPr id="10" name="TextBox 9"/>
          <p:cNvSpPr txBox="1">
            <a:spLocks noChangeArrowheads="1"/>
          </p:cNvSpPr>
          <p:nvPr/>
        </p:nvSpPr>
        <p:spPr bwMode="auto">
          <a:xfrm rot="-5400000">
            <a:off x="-877090" y="3471175"/>
            <a:ext cx="3062287" cy="307777"/>
          </a:xfrm>
          <a:prstGeom prst="rect">
            <a:avLst/>
          </a:prstGeom>
          <a:noFill/>
          <a:ln w="9525">
            <a:noFill/>
            <a:miter lim="800000"/>
            <a:headEnd/>
            <a:tailEnd/>
          </a:ln>
        </p:spPr>
        <p:txBody>
          <a:bodyPr>
            <a:spAutoFit/>
          </a:bodyPr>
          <a:lstStyle/>
          <a:p>
            <a:pPr defTabSz="914400"/>
            <a:r>
              <a:rPr lang="en-US" sz="1400">
                <a:solidFill>
                  <a:srgbClr val="FF3300"/>
                </a:solidFill>
                <a:latin typeface="Arial" pitchFamily="34" charset="0"/>
                <a:cs typeface="Arial" pitchFamily="34" charset="0"/>
              </a:rPr>
              <a:t>Number of Days of Stay Avoided</a:t>
            </a:r>
          </a:p>
        </p:txBody>
      </p:sp>
      <p:sp>
        <p:nvSpPr>
          <p:cNvPr id="12" name="TextBox 11"/>
          <p:cNvSpPr txBox="1"/>
          <p:nvPr/>
        </p:nvSpPr>
        <p:spPr>
          <a:xfrm>
            <a:off x="1788229" y="1110630"/>
            <a:ext cx="5759847" cy="523220"/>
          </a:xfrm>
          <a:prstGeom prst="rect">
            <a:avLst/>
          </a:prstGeom>
          <a:noFill/>
        </p:spPr>
        <p:txBody>
          <a:bodyPr wrap="none">
            <a:spAutoFit/>
          </a:bodyPr>
          <a:lstStyle/>
          <a:p>
            <a:pPr defTabSz="914400"/>
            <a:r>
              <a:rPr lang="en-US" sz="1400" b="1" dirty="0">
                <a:solidFill>
                  <a:srgbClr val="0033CC"/>
                </a:solidFill>
                <a:latin typeface="Arial" pitchFamily="34" charset="0"/>
                <a:cs typeface="Arial" pitchFamily="34" charset="0"/>
              </a:rPr>
              <a:t>Days of stay avoided given differing numbers of hits per week </a:t>
            </a:r>
          </a:p>
          <a:p>
            <a:pPr defTabSz="914400"/>
            <a:r>
              <a:rPr lang="en-US" sz="1400" b="1" dirty="0">
                <a:solidFill>
                  <a:srgbClr val="0033CC"/>
                </a:solidFill>
                <a:latin typeface="Arial" pitchFamily="34" charset="0"/>
                <a:cs typeface="Arial" pitchFamily="34" charset="0"/>
              </a:rPr>
              <a:t>(Hit per Week (HPW) for varying numbers of inpatient discharges)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ChangeArrowheads="1"/>
          </p:cNvSpPr>
          <p:nvPr/>
        </p:nvSpPr>
        <p:spPr bwMode="auto">
          <a:xfrm>
            <a:off x="137160" y="983974"/>
            <a:ext cx="9006840" cy="5278368"/>
          </a:xfrm>
          <a:prstGeom prst="rect">
            <a:avLst/>
          </a:prstGeom>
          <a:noFill/>
          <a:ln w="9525">
            <a:noFill/>
            <a:miter lim="800000"/>
            <a:headEnd/>
            <a:tailEnd/>
          </a:ln>
          <a:effectLst/>
        </p:spPr>
        <p:txBody>
          <a:bodyPr wrap="square">
            <a:spAutoFit/>
          </a:bodyPr>
          <a:lstStyle/>
          <a:p>
            <a:pPr defTabSz="914400">
              <a:lnSpc>
                <a:spcPct val="110000"/>
              </a:lnSpc>
              <a:tabLst>
                <a:tab pos="4462463" algn="l"/>
              </a:tabLst>
            </a:pPr>
            <a:r>
              <a:rPr lang="en-US" sz="1400" b="1" i="1" dirty="0" smtClean="0">
                <a:solidFill>
                  <a:srgbClr val="C00000"/>
                </a:solidFill>
                <a:latin typeface="Arial" pitchFamily="34" charset="0"/>
                <a:cs typeface="Arial" pitchFamily="34" charset="0"/>
              </a:rPr>
              <a:t>UpToDate</a:t>
            </a:r>
            <a:r>
              <a:rPr lang="en-US" sz="1400" b="1" dirty="0" smtClean="0">
                <a:solidFill>
                  <a:srgbClr val="C00000"/>
                </a:solidFill>
                <a:latin typeface="Arial" pitchFamily="34" charset="0"/>
                <a:cs typeface="Arial" pitchFamily="34" charset="0"/>
              </a:rPr>
              <a:t> </a:t>
            </a:r>
            <a:r>
              <a:rPr lang="en-US" sz="1400" b="1" dirty="0">
                <a:solidFill>
                  <a:srgbClr val="C00000"/>
                </a:solidFill>
                <a:latin typeface="Arial" pitchFamily="34" charset="0"/>
                <a:cs typeface="Arial" pitchFamily="34" charset="0"/>
              </a:rPr>
              <a:t>is also currently part of the clinical practice at many prominent hospitals in the Gulf including: </a:t>
            </a:r>
          </a:p>
          <a:p>
            <a:pPr lvl="1" defTabSz="914400">
              <a:lnSpc>
                <a:spcPct val="110000"/>
              </a:lnSpc>
              <a:tabLst>
                <a:tab pos="4462463" algn="l"/>
              </a:tabLst>
            </a:pPr>
            <a:endParaRPr lang="en-US" sz="500" b="1" i="1" u="sng" dirty="0" smtClean="0">
              <a:solidFill>
                <a:srgbClr val="FF0000"/>
              </a:solidFill>
              <a:latin typeface="Arial" pitchFamily="34" charset="0"/>
              <a:cs typeface="Arial" pitchFamily="34" charset="0"/>
            </a:endParaRPr>
          </a:p>
          <a:p>
            <a:pPr lvl="1" defTabSz="914400">
              <a:tabLst>
                <a:tab pos="4462463" algn="l"/>
              </a:tabLst>
            </a:pPr>
            <a:r>
              <a:rPr lang="en-US" sz="1400" b="1" i="1" u="sng" dirty="0" smtClean="0">
                <a:solidFill>
                  <a:srgbClr val="FF0000"/>
                </a:solidFill>
                <a:latin typeface="Arial" pitchFamily="34" charset="0"/>
                <a:cs typeface="Arial" pitchFamily="34" charset="0"/>
              </a:rPr>
              <a:t>Bahrain</a:t>
            </a:r>
            <a:r>
              <a:rPr lang="en-US" sz="1400" b="1" i="1" u="sng" dirty="0">
                <a:solidFill>
                  <a:srgbClr val="FF0000"/>
                </a:solidFill>
                <a:latin typeface="Arial" pitchFamily="34" charset="0"/>
                <a:cs typeface="Arial" pitchFamily="34" charset="0"/>
              </a:rPr>
              <a:t>:</a:t>
            </a:r>
            <a:r>
              <a:rPr lang="en-US" sz="1400" dirty="0">
                <a:solidFill>
                  <a:srgbClr val="000000"/>
                </a:solidFill>
                <a:latin typeface="Arial" pitchFamily="34" charset="0"/>
                <a:cs typeface="Arial" pitchFamily="34" charset="0"/>
              </a:rPr>
              <a:t>  </a:t>
            </a:r>
            <a:r>
              <a:rPr lang="en-US" sz="1400" dirty="0">
                <a:solidFill>
                  <a:schemeClr val="tx2">
                    <a:lumMod val="60000"/>
                    <a:lumOff val="40000"/>
                  </a:schemeClr>
                </a:solidFill>
                <a:latin typeface="Arial" pitchFamily="34" charset="0"/>
                <a:cs typeface="Arial" pitchFamily="34" charset="0"/>
              </a:rPr>
              <a:t>Bahrain Defense Forces Hospital	- RCSI –Medical University of Bahrain</a:t>
            </a:r>
          </a:p>
          <a:p>
            <a:pPr lvl="1" defTabSz="914400">
              <a:tabLst>
                <a:tab pos="4462463" algn="l"/>
              </a:tabLst>
            </a:pPr>
            <a:endParaRPr lang="en-US" sz="900" b="1" i="1" u="sng" dirty="0" smtClean="0">
              <a:solidFill>
                <a:srgbClr val="FF0000"/>
              </a:solidFill>
              <a:latin typeface="Arial" pitchFamily="34" charset="0"/>
              <a:cs typeface="Arial" pitchFamily="34" charset="0"/>
            </a:endParaRPr>
          </a:p>
          <a:p>
            <a:pPr lvl="1" defTabSz="914400">
              <a:tabLst>
                <a:tab pos="4462463" algn="l"/>
              </a:tabLst>
            </a:pPr>
            <a:r>
              <a:rPr lang="en-US" sz="1400" b="1" i="1" u="sng" dirty="0" smtClean="0">
                <a:solidFill>
                  <a:srgbClr val="FF0000"/>
                </a:solidFill>
                <a:latin typeface="Arial" pitchFamily="34" charset="0"/>
                <a:cs typeface="Arial" pitchFamily="34" charset="0"/>
              </a:rPr>
              <a:t>Iran</a:t>
            </a:r>
            <a:r>
              <a:rPr lang="en-US" sz="1400" b="1" i="1" u="sng" dirty="0">
                <a:solidFill>
                  <a:srgbClr val="FF0000"/>
                </a:solidFill>
                <a:latin typeface="Arial" pitchFamily="34" charset="0"/>
                <a:cs typeface="Arial" pitchFamily="34" charset="0"/>
              </a:rPr>
              <a:t>:</a:t>
            </a:r>
            <a:r>
              <a:rPr lang="en-US" sz="1400" dirty="0">
                <a:solidFill>
                  <a:srgbClr val="FF0000"/>
                </a:solidFill>
                <a:latin typeface="Arial" pitchFamily="34" charset="0"/>
                <a:cs typeface="Arial" pitchFamily="34" charset="0"/>
              </a:rPr>
              <a:t>  </a:t>
            </a:r>
            <a:r>
              <a:rPr lang="en-US" sz="1400" dirty="0">
                <a:solidFill>
                  <a:schemeClr val="tx2">
                    <a:lumMod val="60000"/>
                    <a:lumOff val="40000"/>
                  </a:schemeClr>
                </a:solidFill>
                <a:latin typeface="Arial" pitchFamily="34" charset="0"/>
                <a:cs typeface="Arial" pitchFamily="34" charset="0"/>
              </a:rPr>
              <a:t>Ministry Of Health for all University hospitals in Iran (49)</a:t>
            </a:r>
          </a:p>
          <a:p>
            <a:pPr lvl="1" defTabSz="914400">
              <a:tabLst>
                <a:tab pos="4462463" algn="l"/>
              </a:tabLst>
            </a:pPr>
            <a:endParaRPr lang="en-US" sz="1000" b="1" i="1" u="sng" dirty="0" smtClean="0">
              <a:solidFill>
                <a:srgbClr val="FF0000"/>
              </a:solidFill>
              <a:latin typeface="Arial" pitchFamily="34" charset="0"/>
              <a:cs typeface="Arial" pitchFamily="34" charset="0"/>
            </a:endParaRPr>
          </a:p>
          <a:p>
            <a:pPr lvl="1" defTabSz="914400">
              <a:tabLst>
                <a:tab pos="4462463" algn="l"/>
              </a:tabLst>
            </a:pPr>
            <a:r>
              <a:rPr lang="en-US" sz="1400" b="1" i="1" u="sng" dirty="0" smtClean="0">
                <a:solidFill>
                  <a:srgbClr val="FF0000"/>
                </a:solidFill>
                <a:latin typeface="Arial" pitchFamily="34" charset="0"/>
                <a:cs typeface="Arial" pitchFamily="34" charset="0"/>
              </a:rPr>
              <a:t>Kuwait</a:t>
            </a:r>
            <a:r>
              <a:rPr lang="en-US" sz="1400" b="1" i="1" u="sng" dirty="0">
                <a:solidFill>
                  <a:srgbClr val="FF0000"/>
                </a:solidFill>
                <a:latin typeface="Arial" pitchFamily="34" charset="0"/>
                <a:cs typeface="Arial" pitchFamily="34" charset="0"/>
              </a:rPr>
              <a:t>:</a:t>
            </a:r>
            <a:r>
              <a:rPr lang="en-US" sz="1400" dirty="0">
                <a:solidFill>
                  <a:srgbClr val="FF0000"/>
                </a:solidFill>
                <a:latin typeface="Arial" pitchFamily="34" charset="0"/>
                <a:cs typeface="Arial" pitchFamily="34" charset="0"/>
              </a:rPr>
              <a:t>  </a:t>
            </a:r>
            <a:r>
              <a:rPr lang="en-US" sz="1400" dirty="0">
                <a:solidFill>
                  <a:schemeClr val="tx2">
                    <a:lumMod val="60000"/>
                    <a:lumOff val="40000"/>
                  </a:schemeClr>
                </a:solidFill>
                <a:latin typeface="Arial" pitchFamily="34" charset="0"/>
                <a:cs typeface="Arial" pitchFamily="34" charset="0"/>
              </a:rPr>
              <a:t>Kuwait Medical Collage &amp; hospital – Kuwait University</a:t>
            </a:r>
          </a:p>
          <a:p>
            <a:pPr lvl="1" defTabSz="914400">
              <a:tabLst>
                <a:tab pos="4462463" algn="l"/>
              </a:tabLst>
            </a:pPr>
            <a:endParaRPr lang="en-US" sz="1000" b="1" i="1" u="sng" dirty="0" smtClean="0">
              <a:solidFill>
                <a:srgbClr val="FF0000"/>
              </a:solidFill>
              <a:latin typeface="Arial" pitchFamily="34" charset="0"/>
              <a:cs typeface="Arial" pitchFamily="34" charset="0"/>
            </a:endParaRPr>
          </a:p>
          <a:p>
            <a:pPr lvl="1" defTabSz="914400">
              <a:tabLst>
                <a:tab pos="4462463" algn="l"/>
              </a:tabLst>
            </a:pPr>
            <a:r>
              <a:rPr lang="en-US" sz="1400" b="1" i="1" u="sng" dirty="0" smtClean="0">
                <a:solidFill>
                  <a:srgbClr val="FF0000"/>
                </a:solidFill>
                <a:latin typeface="Arial" pitchFamily="34" charset="0"/>
                <a:cs typeface="Arial" pitchFamily="34" charset="0"/>
              </a:rPr>
              <a:t>Oman</a:t>
            </a:r>
            <a:r>
              <a:rPr lang="en-US" sz="1400" b="1" i="1" u="sng" dirty="0">
                <a:solidFill>
                  <a:srgbClr val="FF0000"/>
                </a:solidFill>
                <a:latin typeface="Arial" pitchFamily="34" charset="0"/>
                <a:cs typeface="Arial" pitchFamily="34" charset="0"/>
              </a:rPr>
              <a:t>:</a:t>
            </a:r>
            <a:r>
              <a:rPr lang="en-US" sz="1400" dirty="0">
                <a:solidFill>
                  <a:srgbClr val="FF0000"/>
                </a:solidFill>
                <a:latin typeface="Arial" pitchFamily="34" charset="0"/>
                <a:cs typeface="Arial" pitchFamily="34" charset="0"/>
              </a:rPr>
              <a:t>  </a:t>
            </a:r>
            <a:r>
              <a:rPr lang="en-US" sz="1400" dirty="0">
                <a:solidFill>
                  <a:schemeClr val="tx2">
                    <a:lumMod val="60000"/>
                    <a:lumOff val="40000"/>
                  </a:schemeClr>
                </a:solidFill>
                <a:latin typeface="Arial" pitchFamily="34" charset="0"/>
                <a:cs typeface="Arial" pitchFamily="34" charset="0"/>
              </a:rPr>
              <a:t>Oman Medical Specialist Board (OMSB)	- Sultan Qaboos University Hospital</a:t>
            </a:r>
          </a:p>
          <a:p>
            <a:pPr lvl="1" defTabSz="914400">
              <a:tabLst>
                <a:tab pos="4462463" algn="l"/>
              </a:tabLst>
            </a:pPr>
            <a:r>
              <a:rPr lang="en-US" sz="1400" dirty="0">
                <a:solidFill>
                  <a:schemeClr val="tx2">
                    <a:lumMod val="60000"/>
                    <a:lumOff val="40000"/>
                  </a:schemeClr>
                </a:solidFill>
                <a:latin typeface="Arial" pitchFamily="34" charset="0"/>
                <a:cs typeface="Arial" pitchFamily="34" charset="0"/>
              </a:rPr>
              <a:t>            - Sohar Medical College 	- The Royal Hospital</a:t>
            </a:r>
          </a:p>
          <a:p>
            <a:pPr lvl="1" defTabSz="914400">
              <a:tabLst>
                <a:tab pos="4462463" algn="l"/>
              </a:tabLst>
            </a:pPr>
            <a:endParaRPr lang="en-US" sz="1000" b="1" i="1" u="sng" dirty="0" smtClean="0">
              <a:solidFill>
                <a:srgbClr val="FF0000"/>
              </a:solidFill>
              <a:latin typeface="Arial" pitchFamily="34" charset="0"/>
              <a:cs typeface="Arial" pitchFamily="34" charset="0"/>
            </a:endParaRPr>
          </a:p>
          <a:p>
            <a:pPr lvl="1" defTabSz="914400">
              <a:tabLst>
                <a:tab pos="4462463" algn="l"/>
              </a:tabLst>
            </a:pPr>
            <a:r>
              <a:rPr lang="en-US" sz="1400" b="1" i="1" u="sng" dirty="0" smtClean="0">
                <a:solidFill>
                  <a:srgbClr val="FF0000"/>
                </a:solidFill>
                <a:latin typeface="Arial" pitchFamily="34" charset="0"/>
                <a:cs typeface="Arial" pitchFamily="34" charset="0"/>
              </a:rPr>
              <a:t>Qatar</a:t>
            </a:r>
            <a:r>
              <a:rPr lang="en-US" sz="1400" b="1" i="1" u="sng" dirty="0">
                <a:solidFill>
                  <a:srgbClr val="FF0000"/>
                </a:solidFill>
                <a:latin typeface="Arial" pitchFamily="34" charset="0"/>
                <a:cs typeface="Arial" pitchFamily="34" charset="0"/>
              </a:rPr>
              <a:t>:</a:t>
            </a:r>
            <a:r>
              <a:rPr lang="en-US" sz="1400" b="1" dirty="0">
                <a:solidFill>
                  <a:srgbClr val="FF0000"/>
                </a:solidFill>
                <a:latin typeface="Arial" pitchFamily="34" charset="0"/>
                <a:cs typeface="Arial" pitchFamily="34" charset="0"/>
              </a:rPr>
              <a:t>  </a:t>
            </a:r>
            <a:r>
              <a:rPr lang="en-US" sz="1400" dirty="0">
                <a:solidFill>
                  <a:schemeClr val="tx2">
                    <a:lumMod val="60000"/>
                    <a:lumOff val="40000"/>
                  </a:schemeClr>
                </a:solidFill>
                <a:latin typeface="Arial" pitchFamily="34" charset="0"/>
                <a:cs typeface="Arial" pitchFamily="34" charset="0"/>
              </a:rPr>
              <a:t>Hamad Hospital &amp; Medical Collage 	-  ASPETAR -Qatar Ortho &amp; Medicine Hospital</a:t>
            </a:r>
          </a:p>
          <a:p>
            <a:pPr lvl="1" defTabSz="914400">
              <a:tabLst>
                <a:tab pos="4462463" algn="l"/>
              </a:tabLst>
            </a:pPr>
            <a:endParaRPr lang="en-US" sz="1000" b="1" i="1" u="sng" dirty="0" smtClean="0">
              <a:solidFill>
                <a:srgbClr val="FF0000"/>
              </a:solidFill>
              <a:latin typeface="Arial" pitchFamily="34" charset="0"/>
              <a:cs typeface="Arial" pitchFamily="34" charset="0"/>
            </a:endParaRPr>
          </a:p>
          <a:p>
            <a:pPr lvl="1" defTabSz="914400">
              <a:tabLst>
                <a:tab pos="4462463" algn="l"/>
              </a:tabLst>
            </a:pPr>
            <a:r>
              <a:rPr lang="en-US" sz="1400" b="1" i="1" u="sng" dirty="0" smtClean="0">
                <a:solidFill>
                  <a:srgbClr val="FF0000"/>
                </a:solidFill>
                <a:latin typeface="Arial" pitchFamily="34" charset="0"/>
                <a:cs typeface="Arial" pitchFamily="34" charset="0"/>
              </a:rPr>
              <a:t>Saudi </a:t>
            </a:r>
            <a:r>
              <a:rPr lang="en-US" sz="1400" b="1" i="1" u="sng" dirty="0">
                <a:solidFill>
                  <a:srgbClr val="FF0000"/>
                </a:solidFill>
                <a:latin typeface="Arial" pitchFamily="34" charset="0"/>
                <a:cs typeface="Arial" pitchFamily="34" charset="0"/>
              </a:rPr>
              <a:t>Arabia</a:t>
            </a:r>
            <a:r>
              <a:rPr lang="en-US" sz="1400" b="1" i="1" dirty="0">
                <a:solidFill>
                  <a:srgbClr val="FF0000"/>
                </a:solidFill>
                <a:latin typeface="Arial" pitchFamily="34" charset="0"/>
                <a:cs typeface="Arial" pitchFamily="34" charset="0"/>
              </a:rPr>
              <a:t>:</a:t>
            </a:r>
          </a:p>
          <a:p>
            <a:pPr marL="1196975" lvl="2" indent="-282575" defTabSz="914400">
              <a:tabLst>
                <a:tab pos="4462463" algn="l"/>
              </a:tabLst>
            </a:pPr>
            <a:r>
              <a:rPr lang="en-US" sz="1400" i="1" dirty="0">
                <a:solidFill>
                  <a:schemeClr val="tx2">
                    <a:lumMod val="60000"/>
                    <a:lumOff val="40000"/>
                  </a:schemeClr>
                </a:solidFill>
                <a:latin typeface="Arial" pitchFamily="34" charset="0"/>
                <a:cs typeface="Arial" pitchFamily="34" charset="0"/>
              </a:rPr>
              <a:t>-</a:t>
            </a:r>
            <a:r>
              <a:rPr lang="en-US" sz="1400" i="1" dirty="0">
                <a:solidFill>
                  <a:srgbClr val="000000"/>
                </a:solidFill>
                <a:latin typeface="Arial" pitchFamily="34" charset="0"/>
                <a:cs typeface="Arial" pitchFamily="34" charset="0"/>
              </a:rPr>
              <a:t>     </a:t>
            </a:r>
            <a:r>
              <a:rPr lang="en-US" sz="1400" dirty="0">
                <a:solidFill>
                  <a:schemeClr val="tx2">
                    <a:lumMod val="60000"/>
                    <a:lumOff val="40000"/>
                  </a:schemeClr>
                </a:solidFill>
                <a:latin typeface="Arial" pitchFamily="34" charset="0"/>
                <a:cs typeface="Arial" pitchFamily="34" charset="0"/>
              </a:rPr>
              <a:t>King </a:t>
            </a:r>
            <a:r>
              <a:rPr lang="en-US" sz="1400" dirty="0" smtClean="0">
                <a:solidFill>
                  <a:schemeClr val="tx2">
                    <a:lumMod val="60000"/>
                    <a:lumOff val="40000"/>
                  </a:schemeClr>
                </a:solidFill>
                <a:latin typeface="Arial" pitchFamily="34" charset="0"/>
                <a:cs typeface="Arial" pitchFamily="34" charset="0"/>
              </a:rPr>
              <a:t>Abdul Aziz </a:t>
            </a:r>
            <a:r>
              <a:rPr lang="en-US" sz="1400" dirty="0">
                <a:solidFill>
                  <a:schemeClr val="tx2">
                    <a:lumMod val="60000"/>
                    <a:lumOff val="40000"/>
                  </a:schemeClr>
                </a:solidFill>
                <a:latin typeface="Arial" pitchFamily="34" charset="0"/>
                <a:cs typeface="Arial" pitchFamily="34" charset="0"/>
              </a:rPr>
              <a:t>Medical </a:t>
            </a:r>
            <a:r>
              <a:rPr lang="en-US" sz="1400" dirty="0" smtClean="0">
                <a:solidFill>
                  <a:schemeClr val="tx2">
                    <a:lumMod val="60000"/>
                    <a:lumOff val="40000"/>
                  </a:schemeClr>
                </a:solidFill>
                <a:latin typeface="Arial" pitchFamily="34" charset="0"/>
                <a:cs typeface="Arial" pitchFamily="34" charset="0"/>
              </a:rPr>
              <a:t>City (NGH)        </a:t>
            </a:r>
            <a:r>
              <a:rPr lang="en-US" sz="1400" dirty="0">
                <a:solidFill>
                  <a:schemeClr val="tx2">
                    <a:lumMod val="60000"/>
                    <a:lumOff val="40000"/>
                  </a:schemeClr>
                </a:solidFill>
                <a:latin typeface="Arial" pitchFamily="34" charset="0"/>
                <a:cs typeface="Arial" pitchFamily="34" charset="0"/>
              </a:rPr>
              <a:t>	-  King Faisal Specialist Hospital</a:t>
            </a:r>
          </a:p>
          <a:p>
            <a:pPr marL="1196975" lvl="2" indent="-282575" defTabSz="914400">
              <a:tabLst>
                <a:tab pos="4462463" algn="l"/>
              </a:tabLst>
            </a:pPr>
            <a:r>
              <a:rPr lang="en-US" sz="1400" dirty="0">
                <a:solidFill>
                  <a:schemeClr val="tx2">
                    <a:lumMod val="60000"/>
                    <a:lumOff val="40000"/>
                  </a:schemeClr>
                </a:solidFill>
                <a:latin typeface="Arial" pitchFamily="34" charset="0"/>
                <a:cs typeface="Arial" pitchFamily="34" charset="0"/>
              </a:rPr>
              <a:t>-     King Fahad Medical City                      	-  International Medical </a:t>
            </a:r>
            <a:r>
              <a:rPr lang="en-US" sz="1400" dirty="0" smtClean="0">
                <a:solidFill>
                  <a:schemeClr val="tx2">
                    <a:lumMod val="60000"/>
                    <a:lumOff val="40000"/>
                  </a:schemeClr>
                </a:solidFill>
                <a:latin typeface="Arial" pitchFamily="34" charset="0"/>
                <a:cs typeface="Arial" pitchFamily="34" charset="0"/>
              </a:rPr>
              <a:t>Hospital</a:t>
            </a:r>
            <a:endParaRPr lang="en-US" sz="1400" dirty="0">
              <a:solidFill>
                <a:schemeClr val="tx2">
                  <a:lumMod val="60000"/>
                  <a:lumOff val="40000"/>
                </a:schemeClr>
              </a:solidFill>
              <a:latin typeface="Arial" pitchFamily="34" charset="0"/>
              <a:cs typeface="Arial" pitchFamily="34" charset="0"/>
            </a:endParaRPr>
          </a:p>
          <a:p>
            <a:pPr marL="1196975" lvl="2" indent="-282575" defTabSz="914400">
              <a:tabLst>
                <a:tab pos="4462463" algn="l"/>
              </a:tabLst>
            </a:pPr>
            <a:r>
              <a:rPr lang="en-US" sz="1400" dirty="0">
                <a:solidFill>
                  <a:schemeClr val="tx2">
                    <a:lumMod val="60000"/>
                    <a:lumOff val="40000"/>
                  </a:schemeClr>
                </a:solidFill>
                <a:latin typeface="Arial" pitchFamily="34" charset="0"/>
                <a:cs typeface="Arial" pitchFamily="34" charset="0"/>
              </a:rPr>
              <a:t>-     Aramco Medical Services                    	-  Saad Specialist </a:t>
            </a:r>
            <a:r>
              <a:rPr lang="en-US" sz="1400" dirty="0" smtClean="0">
                <a:solidFill>
                  <a:schemeClr val="tx2">
                    <a:lumMod val="60000"/>
                    <a:lumOff val="40000"/>
                  </a:schemeClr>
                </a:solidFill>
                <a:latin typeface="Arial" pitchFamily="34" charset="0"/>
                <a:cs typeface="Arial" pitchFamily="34" charset="0"/>
              </a:rPr>
              <a:t>Hospital</a:t>
            </a:r>
            <a:endParaRPr lang="en-US" sz="1400" dirty="0">
              <a:solidFill>
                <a:schemeClr val="tx2">
                  <a:lumMod val="60000"/>
                  <a:lumOff val="40000"/>
                </a:schemeClr>
              </a:solidFill>
              <a:latin typeface="Arial" pitchFamily="34" charset="0"/>
              <a:cs typeface="Arial" pitchFamily="34" charset="0"/>
            </a:endParaRPr>
          </a:p>
          <a:p>
            <a:pPr marL="1196975" lvl="2" indent="-282575" defTabSz="914400">
              <a:buFontTx/>
              <a:buChar char="-"/>
              <a:tabLst>
                <a:tab pos="4462463" algn="l"/>
              </a:tabLst>
            </a:pPr>
            <a:r>
              <a:rPr lang="en-US" sz="1400" dirty="0" smtClean="0">
                <a:solidFill>
                  <a:schemeClr val="tx2">
                    <a:lumMod val="60000"/>
                    <a:lumOff val="40000"/>
                  </a:schemeClr>
                </a:solidFill>
                <a:latin typeface="Arial" pitchFamily="34" charset="0"/>
                <a:cs typeface="Arial" pitchFamily="34" charset="0"/>
              </a:rPr>
              <a:t>King </a:t>
            </a:r>
            <a:r>
              <a:rPr lang="en-US" sz="1400" dirty="0">
                <a:solidFill>
                  <a:schemeClr val="tx2">
                    <a:lumMod val="60000"/>
                    <a:lumOff val="40000"/>
                  </a:schemeClr>
                </a:solidFill>
                <a:latin typeface="Arial" pitchFamily="34" charset="0"/>
                <a:cs typeface="Arial" pitchFamily="34" charset="0"/>
              </a:rPr>
              <a:t>Khalid Hospital (Riyadh)        	-  King Abdulaziz University Hospital (Jeddah</a:t>
            </a:r>
            <a:r>
              <a:rPr lang="en-US" sz="1400" dirty="0" smtClean="0">
                <a:solidFill>
                  <a:schemeClr val="tx2">
                    <a:lumMod val="60000"/>
                    <a:lumOff val="40000"/>
                  </a:schemeClr>
                </a:solidFill>
                <a:latin typeface="Arial" pitchFamily="34" charset="0"/>
                <a:cs typeface="Arial" pitchFamily="34" charset="0"/>
              </a:rPr>
              <a:t>)</a:t>
            </a:r>
          </a:p>
          <a:p>
            <a:pPr marL="1196975" lvl="2" indent="-282575" defTabSz="914400">
              <a:buFontTx/>
              <a:buChar char="-"/>
              <a:tabLst>
                <a:tab pos="4462463" algn="l"/>
              </a:tabLst>
            </a:pPr>
            <a:r>
              <a:rPr lang="en-US" sz="1400" dirty="0" smtClean="0">
                <a:solidFill>
                  <a:schemeClr val="tx2">
                    <a:lumMod val="60000"/>
                    <a:lumOff val="40000"/>
                  </a:schemeClr>
                </a:solidFill>
                <a:latin typeface="Arial" pitchFamily="34" charset="0"/>
                <a:cs typeface="Arial" pitchFamily="34" charset="0"/>
              </a:rPr>
              <a:t>Riyadh Military Hospital	-  Security Forces Hospital</a:t>
            </a:r>
          </a:p>
          <a:p>
            <a:pPr marL="1196975" lvl="2" indent="-282575" defTabSz="914400">
              <a:buFontTx/>
              <a:buChar char="-"/>
              <a:tabLst>
                <a:tab pos="4462463" algn="l"/>
              </a:tabLst>
            </a:pPr>
            <a:r>
              <a:rPr lang="en-US" sz="1400" dirty="0" smtClean="0">
                <a:solidFill>
                  <a:schemeClr val="tx2">
                    <a:lumMod val="60000"/>
                    <a:lumOff val="40000"/>
                  </a:schemeClr>
                </a:solidFill>
                <a:latin typeface="Arial" pitchFamily="34" charset="0"/>
                <a:cs typeface="Arial" pitchFamily="34" charset="0"/>
              </a:rPr>
              <a:t>King Fahad Specialist Hospital 	-  Al Hammadi Hospital</a:t>
            </a:r>
          </a:p>
          <a:p>
            <a:pPr marL="1196975" lvl="2" indent="-282575" defTabSz="914400">
              <a:buFontTx/>
              <a:buChar char="-"/>
              <a:tabLst>
                <a:tab pos="4462463" algn="l"/>
              </a:tabLst>
            </a:pPr>
            <a:r>
              <a:rPr lang="en-US" sz="1400" dirty="0" smtClean="0">
                <a:solidFill>
                  <a:schemeClr val="tx2">
                    <a:lumMod val="60000"/>
                    <a:lumOff val="40000"/>
                  </a:schemeClr>
                </a:solidFill>
                <a:latin typeface="Arial" pitchFamily="34" charset="0"/>
                <a:cs typeface="Arial" pitchFamily="34" charset="0"/>
              </a:rPr>
              <a:t>University of Dammam	- Northern Area Armed Forces Hospital</a:t>
            </a:r>
            <a:endParaRPr lang="en-US" sz="1400" dirty="0">
              <a:solidFill>
                <a:schemeClr val="tx2">
                  <a:lumMod val="60000"/>
                  <a:lumOff val="40000"/>
                </a:schemeClr>
              </a:solidFill>
              <a:latin typeface="Arial" pitchFamily="34" charset="0"/>
              <a:cs typeface="Arial" pitchFamily="34" charset="0"/>
            </a:endParaRPr>
          </a:p>
          <a:p>
            <a:pPr lvl="1" defTabSz="914400">
              <a:tabLst>
                <a:tab pos="4462463" algn="l"/>
              </a:tabLst>
            </a:pPr>
            <a:r>
              <a:rPr lang="en-US" sz="1400" b="1" i="1" u="sng" dirty="0">
                <a:solidFill>
                  <a:srgbClr val="FF0000"/>
                </a:solidFill>
                <a:latin typeface="Arial" pitchFamily="34" charset="0"/>
                <a:cs typeface="Arial" pitchFamily="34" charset="0"/>
              </a:rPr>
              <a:t>UAE:</a:t>
            </a:r>
          </a:p>
          <a:p>
            <a:pPr marL="1196975" lvl="2" indent="-282575" defTabSz="914400">
              <a:buFontTx/>
              <a:buChar char="-"/>
              <a:tabLst>
                <a:tab pos="4462463" algn="l"/>
              </a:tabLst>
            </a:pPr>
            <a:r>
              <a:rPr lang="en-US" sz="1400" dirty="0" smtClean="0">
                <a:solidFill>
                  <a:schemeClr val="tx2">
                    <a:lumMod val="60000"/>
                    <a:lumOff val="40000"/>
                  </a:schemeClr>
                </a:solidFill>
                <a:latin typeface="Arial" pitchFamily="34" charset="0"/>
                <a:cs typeface="Arial" pitchFamily="34" charset="0"/>
              </a:rPr>
              <a:t>SEHA </a:t>
            </a:r>
            <a:r>
              <a:rPr lang="en-US" sz="1400" dirty="0">
                <a:solidFill>
                  <a:schemeClr val="tx2">
                    <a:lumMod val="60000"/>
                    <a:lumOff val="40000"/>
                  </a:schemeClr>
                </a:solidFill>
                <a:latin typeface="Arial" pitchFamily="34" charset="0"/>
                <a:cs typeface="Arial" pitchFamily="34" charset="0"/>
              </a:rPr>
              <a:t>for all Government Hospitals &amp; Clinics in Abu Dhabi</a:t>
            </a:r>
          </a:p>
          <a:p>
            <a:pPr marL="1196975" lvl="2" indent="-282575" defTabSz="914400">
              <a:buFontTx/>
              <a:buChar char="-"/>
              <a:tabLst>
                <a:tab pos="4462463" algn="l"/>
              </a:tabLst>
            </a:pPr>
            <a:r>
              <a:rPr lang="en-US" sz="1400" dirty="0" smtClean="0">
                <a:solidFill>
                  <a:schemeClr val="tx2">
                    <a:lumMod val="60000"/>
                    <a:lumOff val="40000"/>
                  </a:schemeClr>
                </a:solidFill>
                <a:latin typeface="Arial" pitchFamily="34" charset="0"/>
                <a:cs typeface="Arial" pitchFamily="34" charset="0"/>
              </a:rPr>
              <a:t>American </a:t>
            </a:r>
            <a:r>
              <a:rPr lang="en-US" sz="1400" dirty="0">
                <a:solidFill>
                  <a:schemeClr val="tx2">
                    <a:lumMod val="60000"/>
                    <a:lumOff val="40000"/>
                  </a:schemeClr>
                </a:solidFill>
                <a:latin typeface="Arial" pitchFamily="34" charset="0"/>
                <a:cs typeface="Arial" pitchFamily="34" charset="0"/>
              </a:rPr>
              <a:t>Hospital in Dubai        	-   Iranian Hospital in Dubai</a:t>
            </a:r>
          </a:p>
          <a:p>
            <a:pPr marL="1196975" lvl="2" indent="-282575" defTabSz="914400">
              <a:tabLst>
                <a:tab pos="4462463" algn="l"/>
              </a:tabLst>
            </a:pPr>
            <a:r>
              <a:rPr lang="en-US" sz="1400" dirty="0">
                <a:solidFill>
                  <a:schemeClr val="tx2">
                    <a:lumMod val="60000"/>
                    <a:lumOff val="40000"/>
                  </a:schemeClr>
                </a:solidFill>
                <a:latin typeface="Arial" pitchFamily="34" charset="0"/>
                <a:cs typeface="Arial" pitchFamily="34" charset="0"/>
              </a:rPr>
              <a:t>-    The City &amp; Welcare Hospitals &amp; Clinics 	-   Al Zahra Hospital (Sharjah)</a:t>
            </a:r>
          </a:p>
          <a:p>
            <a:pPr marL="1196975" lvl="2" indent="-282575" defTabSz="914400">
              <a:tabLst>
                <a:tab pos="4462463" algn="l"/>
              </a:tabLst>
            </a:pPr>
            <a:r>
              <a:rPr lang="en-US" sz="1400" dirty="0">
                <a:solidFill>
                  <a:schemeClr val="tx2">
                    <a:lumMod val="60000"/>
                    <a:lumOff val="40000"/>
                  </a:schemeClr>
                </a:solidFill>
                <a:latin typeface="Arial" pitchFamily="34" charset="0"/>
                <a:cs typeface="Arial" pitchFamily="34" charset="0"/>
              </a:rPr>
              <a:t>-    Al Noor Hospital (Abu Dhabi)	-   Sharjah University - Medical College</a:t>
            </a:r>
          </a:p>
        </p:txBody>
      </p:sp>
      <p:sp>
        <p:nvSpPr>
          <p:cNvPr id="32772" name="Rectangle 4"/>
          <p:cNvSpPr>
            <a:spLocks noGrp="1" noChangeArrowheads="1"/>
          </p:cNvSpPr>
          <p:nvPr>
            <p:ph type="title"/>
          </p:nvPr>
        </p:nvSpPr>
        <p:spPr bwMode="auto">
          <a:prstGeom prst="rect">
            <a:avLst/>
          </a:prstGeom>
          <a:noFill/>
          <a:ln>
            <a:miter lim="800000"/>
            <a:headEnd/>
            <a:tailEnd/>
          </a:ln>
        </p:spPr>
        <p:txBody>
          <a:bodyPr>
            <a:noAutofit/>
          </a:bodyPr>
          <a:lstStyle/>
          <a:p>
            <a:pPr marL="342900" indent="-342900" algn="ctr">
              <a:lnSpc>
                <a:spcPct val="130000"/>
              </a:lnSpc>
            </a:pPr>
            <a:r>
              <a:rPr lang="en-US" altLang="en-US"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Top Hospitals &amp; Universities Have UpToDate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2771">
                                            <p:txEl>
                                              <p:pRg st="2" end="2"/>
                                            </p:txEl>
                                          </p:spTgt>
                                        </p:tgtEl>
                                        <p:attrNameLst>
                                          <p:attrName>style.visibility</p:attrName>
                                        </p:attrNameLst>
                                      </p:cBhvr>
                                      <p:to>
                                        <p:strVal val="visible"/>
                                      </p:to>
                                    </p:set>
                                    <p:animEffect transition="in" filter="fade">
                                      <p:cBhvr>
                                        <p:cTn id="7" dur="500"/>
                                        <p:tgtEl>
                                          <p:spTgt spid="32771">
                                            <p:txEl>
                                              <p:pRg st="2" end="2"/>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2771">
                                            <p:txEl>
                                              <p:pRg st="4" end="4"/>
                                            </p:txEl>
                                          </p:spTgt>
                                        </p:tgtEl>
                                        <p:attrNameLst>
                                          <p:attrName>style.visibility</p:attrName>
                                        </p:attrNameLst>
                                      </p:cBhvr>
                                      <p:to>
                                        <p:strVal val="visible"/>
                                      </p:to>
                                    </p:set>
                                    <p:animEffect transition="in" filter="fade">
                                      <p:cBhvr>
                                        <p:cTn id="11" dur="500"/>
                                        <p:tgtEl>
                                          <p:spTgt spid="32771">
                                            <p:txEl>
                                              <p:pRg st="4" end="4"/>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2771">
                                            <p:txEl>
                                              <p:pRg st="6" end="6"/>
                                            </p:txEl>
                                          </p:spTgt>
                                        </p:tgtEl>
                                        <p:attrNameLst>
                                          <p:attrName>style.visibility</p:attrName>
                                        </p:attrNameLst>
                                      </p:cBhvr>
                                      <p:to>
                                        <p:strVal val="visible"/>
                                      </p:to>
                                    </p:set>
                                    <p:animEffect transition="in" filter="fade">
                                      <p:cBhvr>
                                        <p:cTn id="15" dur="500"/>
                                        <p:tgtEl>
                                          <p:spTgt spid="32771">
                                            <p:txEl>
                                              <p:pRg st="6" end="6"/>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2771">
                                            <p:txEl>
                                              <p:pRg st="8" end="8"/>
                                            </p:txEl>
                                          </p:spTgt>
                                        </p:tgtEl>
                                        <p:attrNameLst>
                                          <p:attrName>style.visibility</p:attrName>
                                        </p:attrNameLst>
                                      </p:cBhvr>
                                      <p:to>
                                        <p:strVal val="visible"/>
                                      </p:to>
                                    </p:set>
                                    <p:animEffect transition="in" filter="fade">
                                      <p:cBhvr>
                                        <p:cTn id="19" dur="500"/>
                                        <p:tgtEl>
                                          <p:spTgt spid="32771">
                                            <p:txEl>
                                              <p:pRg st="8" end="8"/>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2771">
                                            <p:txEl>
                                              <p:pRg st="9" end="9"/>
                                            </p:txEl>
                                          </p:spTgt>
                                        </p:tgtEl>
                                        <p:attrNameLst>
                                          <p:attrName>style.visibility</p:attrName>
                                        </p:attrNameLst>
                                      </p:cBhvr>
                                      <p:to>
                                        <p:strVal val="visible"/>
                                      </p:to>
                                    </p:set>
                                    <p:animEffect transition="in" filter="fade">
                                      <p:cBhvr>
                                        <p:cTn id="23" dur="500"/>
                                        <p:tgtEl>
                                          <p:spTgt spid="32771">
                                            <p:txEl>
                                              <p:pRg st="9" end="9"/>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2771">
                                            <p:txEl>
                                              <p:pRg st="11" end="11"/>
                                            </p:txEl>
                                          </p:spTgt>
                                        </p:tgtEl>
                                        <p:attrNameLst>
                                          <p:attrName>style.visibility</p:attrName>
                                        </p:attrNameLst>
                                      </p:cBhvr>
                                      <p:to>
                                        <p:strVal val="visible"/>
                                      </p:to>
                                    </p:set>
                                    <p:animEffect transition="in" filter="fade">
                                      <p:cBhvr>
                                        <p:cTn id="27" dur="500"/>
                                        <p:tgtEl>
                                          <p:spTgt spid="32771">
                                            <p:txEl>
                                              <p:pRg st="11" end="1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32771">
                                            <p:txEl>
                                              <p:pRg st="13" end="13"/>
                                            </p:txEl>
                                          </p:spTgt>
                                        </p:tgtEl>
                                        <p:attrNameLst>
                                          <p:attrName>style.visibility</p:attrName>
                                        </p:attrNameLst>
                                      </p:cBhvr>
                                      <p:to>
                                        <p:strVal val="visible"/>
                                      </p:to>
                                    </p:set>
                                    <p:animEffect transition="in" filter="fade">
                                      <p:cBhvr>
                                        <p:cTn id="31" dur="500"/>
                                        <p:tgtEl>
                                          <p:spTgt spid="32771">
                                            <p:txEl>
                                              <p:pRg st="13" end="13"/>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32771">
                                            <p:txEl>
                                              <p:pRg st="14" end="14"/>
                                            </p:txEl>
                                          </p:spTgt>
                                        </p:tgtEl>
                                        <p:attrNameLst>
                                          <p:attrName>style.visibility</p:attrName>
                                        </p:attrNameLst>
                                      </p:cBhvr>
                                      <p:to>
                                        <p:strVal val="visible"/>
                                      </p:to>
                                    </p:set>
                                    <p:animEffect transition="in" filter="fade">
                                      <p:cBhvr>
                                        <p:cTn id="35" dur="500"/>
                                        <p:tgtEl>
                                          <p:spTgt spid="32771">
                                            <p:txEl>
                                              <p:pRg st="14" end="14"/>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32771">
                                            <p:txEl>
                                              <p:pRg st="15" end="15"/>
                                            </p:txEl>
                                          </p:spTgt>
                                        </p:tgtEl>
                                        <p:attrNameLst>
                                          <p:attrName>style.visibility</p:attrName>
                                        </p:attrNameLst>
                                      </p:cBhvr>
                                      <p:to>
                                        <p:strVal val="visible"/>
                                      </p:to>
                                    </p:set>
                                    <p:animEffect transition="in" filter="fade">
                                      <p:cBhvr>
                                        <p:cTn id="39" dur="500"/>
                                        <p:tgtEl>
                                          <p:spTgt spid="32771">
                                            <p:txEl>
                                              <p:pRg st="15" end="15"/>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32771">
                                            <p:txEl>
                                              <p:pRg st="16" end="16"/>
                                            </p:txEl>
                                          </p:spTgt>
                                        </p:tgtEl>
                                        <p:attrNameLst>
                                          <p:attrName>style.visibility</p:attrName>
                                        </p:attrNameLst>
                                      </p:cBhvr>
                                      <p:to>
                                        <p:strVal val="visible"/>
                                      </p:to>
                                    </p:set>
                                    <p:animEffect transition="in" filter="fade">
                                      <p:cBhvr>
                                        <p:cTn id="43" dur="500"/>
                                        <p:tgtEl>
                                          <p:spTgt spid="32771">
                                            <p:txEl>
                                              <p:pRg st="16" end="16"/>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32771">
                                            <p:txEl>
                                              <p:pRg st="17" end="17"/>
                                            </p:txEl>
                                          </p:spTgt>
                                        </p:tgtEl>
                                        <p:attrNameLst>
                                          <p:attrName>style.visibility</p:attrName>
                                        </p:attrNameLst>
                                      </p:cBhvr>
                                      <p:to>
                                        <p:strVal val="visible"/>
                                      </p:to>
                                    </p:set>
                                    <p:animEffect transition="in" filter="fade">
                                      <p:cBhvr>
                                        <p:cTn id="47" dur="500"/>
                                        <p:tgtEl>
                                          <p:spTgt spid="32771">
                                            <p:txEl>
                                              <p:pRg st="17" end="17"/>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32771">
                                            <p:txEl>
                                              <p:pRg st="18" end="18"/>
                                            </p:txEl>
                                          </p:spTgt>
                                        </p:tgtEl>
                                        <p:attrNameLst>
                                          <p:attrName>style.visibility</p:attrName>
                                        </p:attrNameLst>
                                      </p:cBhvr>
                                      <p:to>
                                        <p:strVal val="visible"/>
                                      </p:to>
                                    </p:set>
                                    <p:animEffect transition="in" filter="fade">
                                      <p:cBhvr>
                                        <p:cTn id="51" dur="500"/>
                                        <p:tgtEl>
                                          <p:spTgt spid="32771">
                                            <p:txEl>
                                              <p:pRg st="18" end="18"/>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32771">
                                            <p:txEl>
                                              <p:pRg st="19" end="19"/>
                                            </p:txEl>
                                          </p:spTgt>
                                        </p:tgtEl>
                                        <p:attrNameLst>
                                          <p:attrName>style.visibility</p:attrName>
                                        </p:attrNameLst>
                                      </p:cBhvr>
                                      <p:to>
                                        <p:strVal val="visible"/>
                                      </p:to>
                                    </p:set>
                                    <p:animEffect transition="in" filter="fade">
                                      <p:cBhvr>
                                        <p:cTn id="55" dur="500"/>
                                        <p:tgtEl>
                                          <p:spTgt spid="32771">
                                            <p:txEl>
                                              <p:pRg st="19" end="19"/>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32771">
                                            <p:txEl>
                                              <p:pRg st="20" end="20"/>
                                            </p:txEl>
                                          </p:spTgt>
                                        </p:tgtEl>
                                        <p:attrNameLst>
                                          <p:attrName>style.visibility</p:attrName>
                                        </p:attrNameLst>
                                      </p:cBhvr>
                                      <p:to>
                                        <p:strVal val="visible"/>
                                      </p:to>
                                    </p:set>
                                    <p:animEffect transition="in" filter="fade">
                                      <p:cBhvr>
                                        <p:cTn id="59" dur="500"/>
                                        <p:tgtEl>
                                          <p:spTgt spid="32771">
                                            <p:txEl>
                                              <p:pRg st="20" end="20"/>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32771">
                                            <p:txEl>
                                              <p:pRg st="21" end="21"/>
                                            </p:txEl>
                                          </p:spTgt>
                                        </p:tgtEl>
                                        <p:attrNameLst>
                                          <p:attrName>style.visibility</p:attrName>
                                        </p:attrNameLst>
                                      </p:cBhvr>
                                      <p:to>
                                        <p:strVal val="visible"/>
                                      </p:to>
                                    </p:set>
                                    <p:animEffect transition="in" filter="fade">
                                      <p:cBhvr>
                                        <p:cTn id="63" dur="500"/>
                                        <p:tgtEl>
                                          <p:spTgt spid="32771">
                                            <p:txEl>
                                              <p:pRg st="21" end="21"/>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32771">
                                            <p:txEl>
                                              <p:pRg st="22" end="22"/>
                                            </p:txEl>
                                          </p:spTgt>
                                        </p:tgtEl>
                                        <p:attrNameLst>
                                          <p:attrName>style.visibility</p:attrName>
                                        </p:attrNameLst>
                                      </p:cBhvr>
                                      <p:to>
                                        <p:strVal val="visible"/>
                                      </p:to>
                                    </p:set>
                                    <p:animEffect transition="in" filter="fade">
                                      <p:cBhvr>
                                        <p:cTn id="67" dur="500"/>
                                        <p:tgtEl>
                                          <p:spTgt spid="32771">
                                            <p:txEl>
                                              <p:pRg st="22" end="22"/>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32771">
                                            <p:txEl>
                                              <p:pRg st="23" end="23"/>
                                            </p:txEl>
                                          </p:spTgt>
                                        </p:tgtEl>
                                        <p:attrNameLst>
                                          <p:attrName>style.visibility</p:attrName>
                                        </p:attrNameLst>
                                      </p:cBhvr>
                                      <p:to>
                                        <p:strVal val="visible"/>
                                      </p:to>
                                    </p:set>
                                    <p:animEffect transition="in" filter="fade">
                                      <p:cBhvr>
                                        <p:cTn id="71" dur="500"/>
                                        <p:tgtEl>
                                          <p:spTgt spid="32771">
                                            <p:txEl>
                                              <p:pRg st="23" end="23"/>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32771">
                                            <p:txEl>
                                              <p:pRg st="24" end="24"/>
                                            </p:txEl>
                                          </p:spTgt>
                                        </p:tgtEl>
                                        <p:attrNameLst>
                                          <p:attrName>style.visibility</p:attrName>
                                        </p:attrNameLst>
                                      </p:cBhvr>
                                      <p:to>
                                        <p:strVal val="visible"/>
                                      </p:to>
                                    </p:set>
                                    <p:animEffect transition="in" filter="fade">
                                      <p:cBhvr>
                                        <p:cTn id="75" dur="500"/>
                                        <p:tgtEl>
                                          <p:spTgt spid="32771">
                                            <p:txEl>
                                              <p:pRg st="24" end="24"/>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32771">
                                            <p:txEl>
                                              <p:pRg st="25" end="25"/>
                                            </p:txEl>
                                          </p:spTgt>
                                        </p:tgtEl>
                                        <p:attrNameLst>
                                          <p:attrName>style.visibility</p:attrName>
                                        </p:attrNameLst>
                                      </p:cBhvr>
                                      <p:to>
                                        <p:strVal val="visible"/>
                                      </p:to>
                                    </p:set>
                                    <p:animEffect transition="in" filter="fade">
                                      <p:cBhvr>
                                        <p:cTn id="79" dur="500"/>
                                        <p:tgtEl>
                                          <p:spTgt spid="32771">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2"/>
          </p:nvPr>
        </p:nvSpPr>
        <p:spPr/>
        <p:txBody>
          <a:bodyPr/>
          <a:lstStyle/>
          <a:p>
            <a:pPr>
              <a:lnSpc>
                <a:spcPct val="200000"/>
              </a:lnSpc>
              <a:spcBef>
                <a:spcPts val="2400"/>
              </a:spcBef>
            </a:pPr>
            <a:r>
              <a:rPr lang="en-US" sz="2200" dirty="0" smtClean="0">
                <a:latin typeface="Arial" pitchFamily="34" charset="0"/>
                <a:ea typeface="ＭＳ Ｐゴシック"/>
                <a:cs typeface="Arial" pitchFamily="34" charset="0"/>
              </a:rPr>
              <a:t>UpToDate is an electronic evidence-based clinical decision support tool written by physicians to help clinicians: </a:t>
            </a:r>
          </a:p>
          <a:p>
            <a:pPr marL="1082675" lvl="1" indent="-352425">
              <a:lnSpc>
                <a:spcPct val="200000"/>
              </a:lnSpc>
              <a:spcBef>
                <a:spcPts val="600"/>
              </a:spcBef>
              <a:buSzTx/>
              <a:buFont typeface="Wingdings" pitchFamily="2" charset="2"/>
              <a:buChar char="ü"/>
            </a:pPr>
            <a:r>
              <a:rPr lang="en-US" sz="2000" dirty="0" smtClean="0">
                <a:latin typeface="Arial" pitchFamily="34" charset="0"/>
                <a:ea typeface="ＭＳ Ｐゴシック"/>
                <a:cs typeface="Arial" pitchFamily="34" charset="0"/>
              </a:rPr>
              <a:t>Answer clinical questions</a:t>
            </a:r>
          </a:p>
          <a:p>
            <a:pPr marL="1082675" lvl="1" indent="-352425">
              <a:lnSpc>
                <a:spcPct val="200000"/>
              </a:lnSpc>
              <a:spcBef>
                <a:spcPts val="600"/>
              </a:spcBef>
              <a:buSzTx/>
              <a:buFont typeface="Wingdings" pitchFamily="2" charset="2"/>
              <a:buChar char="ü"/>
            </a:pPr>
            <a:r>
              <a:rPr lang="en-US" sz="2000" dirty="0" smtClean="0">
                <a:latin typeface="Arial" pitchFamily="34" charset="0"/>
                <a:ea typeface="ＭＳ Ｐゴシック"/>
                <a:cs typeface="Arial" pitchFamily="34" charset="0"/>
              </a:rPr>
              <a:t>Update clinical knowledge </a:t>
            </a:r>
          </a:p>
          <a:p>
            <a:pPr marL="1082675" lvl="1" indent="-352425">
              <a:lnSpc>
                <a:spcPct val="200000"/>
              </a:lnSpc>
              <a:spcBef>
                <a:spcPts val="600"/>
              </a:spcBef>
              <a:buSzTx/>
              <a:buFont typeface="Wingdings" pitchFamily="2" charset="2"/>
              <a:buChar char="ü"/>
            </a:pPr>
            <a:r>
              <a:rPr lang="en-US" sz="2000" dirty="0" smtClean="0">
                <a:latin typeface="Arial" pitchFamily="34" charset="0"/>
                <a:ea typeface="ＭＳ Ｐゴシック"/>
                <a:cs typeface="Arial" pitchFamily="34" charset="0"/>
              </a:rPr>
              <a:t>Improve patient care</a:t>
            </a:r>
            <a:endParaRPr lang="en-US"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altLang="en-US" sz="4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ea typeface="ＭＳ Ｐゴシック" pitchFamily="48" charset="-128"/>
              </a:rPr>
              <a:t>What is UpToDate?</a:t>
            </a:r>
            <a:endParaRPr lang="en-US" sz="40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iterate type="wd">
                                    <p:tmPct val="10000"/>
                                  </p:iterate>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1000"/>
                                        <p:tgtEl>
                                          <p:spTgt spid="2">
                                            <p:txEl>
                                              <p:pRg st="0" end="0"/>
                                            </p:txEl>
                                          </p:spTgt>
                                        </p:tgtEl>
                                      </p:cBhvr>
                                    </p:animEffect>
                                  </p:childTnLst>
                                </p:cTn>
                              </p:par>
                            </p:childTnLst>
                          </p:cTn>
                        </p:par>
                        <p:par>
                          <p:cTn id="8" fill="hold">
                            <p:stCondLst>
                              <p:cond delay="2500"/>
                            </p:stCondLst>
                            <p:childTnLst>
                              <p:par>
                                <p:cTn id="9" presetID="12" presetClass="entr" presetSubtype="8" fill="hold" nodeType="afterEffect">
                                  <p:stCondLst>
                                    <p:cond delay="0"/>
                                  </p:stCondLst>
                                  <p:iterate type="wd">
                                    <p:tmPct val="10000"/>
                                  </p:iterate>
                                  <p:childTnLst>
                                    <p:set>
                                      <p:cBhvr>
                                        <p:cTn id="10" dur="1" fill="hold">
                                          <p:stCondLst>
                                            <p:cond delay="0"/>
                                          </p:stCondLst>
                                        </p:cTn>
                                        <p:tgtEl>
                                          <p:spTgt spid="2">
                                            <p:txEl>
                                              <p:pRg st="1" end="1"/>
                                            </p:txEl>
                                          </p:spTgt>
                                        </p:tgtEl>
                                        <p:attrNameLst>
                                          <p:attrName>style.visibility</p:attrName>
                                        </p:attrNameLst>
                                      </p:cBhvr>
                                      <p:to>
                                        <p:strVal val="visible"/>
                                      </p:to>
                                    </p:set>
                                    <p:animEffect transition="in" filter="slide(fromLeft)">
                                      <p:cBhvr>
                                        <p:cTn id="11" dur="1000"/>
                                        <p:tgtEl>
                                          <p:spTgt spid="2">
                                            <p:txEl>
                                              <p:pRg st="1" end="1"/>
                                            </p:txEl>
                                          </p:spTgt>
                                        </p:tgtEl>
                                      </p:cBhvr>
                                    </p:animEffect>
                                  </p:childTnLst>
                                </p:cTn>
                              </p:par>
                            </p:childTnLst>
                          </p:cTn>
                        </p:par>
                        <p:par>
                          <p:cTn id="12" fill="hold">
                            <p:stCondLst>
                              <p:cond delay="3700"/>
                            </p:stCondLst>
                            <p:childTnLst>
                              <p:par>
                                <p:cTn id="13" presetID="12" presetClass="entr" presetSubtype="8" fill="hold" nodeType="afterEffect">
                                  <p:stCondLst>
                                    <p:cond delay="0"/>
                                  </p:stCondLst>
                                  <p:iterate type="wd">
                                    <p:tmPct val="10000"/>
                                  </p:iterate>
                                  <p:childTnLst>
                                    <p:set>
                                      <p:cBhvr>
                                        <p:cTn id="14" dur="1" fill="hold">
                                          <p:stCondLst>
                                            <p:cond delay="0"/>
                                          </p:stCondLst>
                                        </p:cTn>
                                        <p:tgtEl>
                                          <p:spTgt spid="2">
                                            <p:txEl>
                                              <p:pRg st="2" end="2"/>
                                            </p:txEl>
                                          </p:spTgt>
                                        </p:tgtEl>
                                        <p:attrNameLst>
                                          <p:attrName>style.visibility</p:attrName>
                                        </p:attrNameLst>
                                      </p:cBhvr>
                                      <p:to>
                                        <p:strVal val="visible"/>
                                      </p:to>
                                    </p:set>
                                    <p:animEffect transition="in" filter="slide(fromLeft)">
                                      <p:cBhvr>
                                        <p:cTn id="15" dur="1000"/>
                                        <p:tgtEl>
                                          <p:spTgt spid="2">
                                            <p:txEl>
                                              <p:pRg st="2" end="2"/>
                                            </p:txEl>
                                          </p:spTgt>
                                        </p:tgtEl>
                                      </p:cBhvr>
                                    </p:animEffect>
                                  </p:childTnLst>
                                </p:cTn>
                              </p:par>
                            </p:childTnLst>
                          </p:cTn>
                        </p:par>
                        <p:par>
                          <p:cTn id="16" fill="hold">
                            <p:stCondLst>
                              <p:cond delay="4900"/>
                            </p:stCondLst>
                            <p:childTnLst>
                              <p:par>
                                <p:cTn id="17" presetID="12" presetClass="entr" presetSubtype="8" fill="hold" nodeType="afterEffect">
                                  <p:stCondLst>
                                    <p:cond delay="0"/>
                                  </p:stCondLst>
                                  <p:iterate type="wd">
                                    <p:tmPct val="10000"/>
                                  </p:iterate>
                                  <p:childTnLst>
                                    <p:set>
                                      <p:cBhvr>
                                        <p:cTn id="18" dur="1" fill="hold">
                                          <p:stCondLst>
                                            <p:cond delay="0"/>
                                          </p:stCondLst>
                                        </p:cTn>
                                        <p:tgtEl>
                                          <p:spTgt spid="2">
                                            <p:txEl>
                                              <p:pRg st="3" end="3"/>
                                            </p:txEl>
                                          </p:spTgt>
                                        </p:tgtEl>
                                        <p:attrNameLst>
                                          <p:attrName>style.visibility</p:attrName>
                                        </p:attrNameLst>
                                      </p:cBhvr>
                                      <p:to>
                                        <p:strVal val="visible"/>
                                      </p:to>
                                    </p:set>
                                    <p:animEffect transition="in" filter="slide(fromLeft)">
                                      <p:cBhvr>
                                        <p:cTn id="19"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sz="quarter" idx="12"/>
          </p:nvPr>
        </p:nvSpPr>
        <p:spPr bwMode="auto">
          <a:xfrm>
            <a:off x="302762" y="1053549"/>
            <a:ext cx="8394429" cy="5257800"/>
          </a:xfrm>
          <a:prstGeom prst="rect">
            <a:avLst/>
          </a:prstGeom>
          <a:noFill/>
          <a:ln>
            <a:miter lim="800000"/>
            <a:headEnd/>
            <a:tailEnd/>
          </a:ln>
        </p:spPr>
        <p:txBody>
          <a:bodyPr anchor="ctr"/>
          <a:lstStyle/>
          <a:p>
            <a:pPr marL="457200" indent="-457200">
              <a:lnSpc>
                <a:spcPct val="170000"/>
              </a:lnSpc>
              <a:spcBef>
                <a:spcPts val="0"/>
              </a:spcBef>
              <a:buClr>
                <a:srgbClr val="FF0000"/>
              </a:buClr>
              <a:buSzPct val="140000"/>
              <a:buFont typeface="Wingdings" pitchFamily="2" charset="2"/>
              <a:buChar char="ü"/>
            </a:pPr>
            <a:r>
              <a:rPr lang="en-US" altLang="en-US" sz="1800" dirty="0" smtClean="0">
                <a:latin typeface="Arial" pitchFamily="34" charset="0"/>
                <a:ea typeface="ＭＳ Ｐゴシック" pitchFamily="48" charset="-128"/>
                <a:cs typeface="Arial" pitchFamily="34" charset="0"/>
              </a:rPr>
              <a:t>UpToDate is a resource available at your fingertips… just a few key-strokes away.</a:t>
            </a:r>
          </a:p>
          <a:p>
            <a:pPr marL="457200" indent="-457200">
              <a:lnSpc>
                <a:spcPct val="170000"/>
              </a:lnSpc>
              <a:spcBef>
                <a:spcPts val="0"/>
              </a:spcBef>
              <a:buClr>
                <a:srgbClr val="FF0000"/>
              </a:buClr>
              <a:buSzPct val="140000"/>
              <a:buFont typeface="Wingdings" pitchFamily="2" charset="2"/>
              <a:buChar char="ü"/>
            </a:pPr>
            <a:r>
              <a:rPr lang="en-US" altLang="en-US" sz="1800" dirty="0" smtClean="0">
                <a:latin typeface="Arial" pitchFamily="34" charset="0"/>
                <a:ea typeface="ＭＳ Ｐゴシック" pitchFamily="48" charset="-128"/>
                <a:cs typeface="Arial" pitchFamily="34" charset="0"/>
              </a:rPr>
              <a:t>UpToDate (based on many studies): </a:t>
            </a:r>
          </a:p>
          <a:p>
            <a:pPr marL="457200" lvl="1" indent="-457200">
              <a:lnSpc>
                <a:spcPct val="170000"/>
              </a:lnSpc>
              <a:spcBef>
                <a:spcPts val="0"/>
              </a:spcBef>
              <a:buClr>
                <a:srgbClr val="FF0000"/>
              </a:buClr>
              <a:buSzPct val="140000"/>
              <a:buFont typeface="Wingdings" pitchFamily="2" charset="2"/>
              <a:buChar char="ü"/>
            </a:pPr>
            <a:r>
              <a:rPr lang="en-US" altLang="en-US" sz="1800" dirty="0" smtClean="0">
                <a:solidFill>
                  <a:schemeClr val="tx2"/>
                </a:solidFill>
                <a:latin typeface="Arial" pitchFamily="34" charset="0"/>
                <a:ea typeface="ＭＳ Ｐゴシック" pitchFamily="48" charset="-128"/>
                <a:cs typeface="Arial" pitchFamily="34" charset="0"/>
              </a:rPr>
              <a:t>Is efficient (saves time for physicians)</a:t>
            </a:r>
          </a:p>
          <a:p>
            <a:pPr marL="457200" lvl="1" indent="-457200">
              <a:lnSpc>
                <a:spcPct val="170000"/>
              </a:lnSpc>
              <a:spcBef>
                <a:spcPts val="0"/>
              </a:spcBef>
              <a:buClr>
                <a:srgbClr val="FF0000"/>
              </a:buClr>
              <a:buSzPct val="140000"/>
              <a:buFont typeface="Wingdings" pitchFamily="2" charset="2"/>
              <a:buChar char="ü"/>
            </a:pPr>
            <a:r>
              <a:rPr lang="en-US" altLang="en-US" sz="1800" dirty="0" smtClean="0">
                <a:solidFill>
                  <a:schemeClr val="tx2"/>
                </a:solidFill>
                <a:latin typeface="Arial" pitchFamily="34" charset="0"/>
                <a:ea typeface="ＭＳ Ｐゴシック" pitchFamily="48" charset="-128"/>
                <a:cs typeface="Arial" pitchFamily="34" charset="0"/>
              </a:rPr>
              <a:t>Has impact on patient care (better decisions)</a:t>
            </a:r>
          </a:p>
          <a:p>
            <a:pPr marL="457200" lvl="1" indent="-457200">
              <a:lnSpc>
                <a:spcPct val="170000"/>
              </a:lnSpc>
              <a:spcBef>
                <a:spcPts val="0"/>
              </a:spcBef>
              <a:buClr>
                <a:srgbClr val="FF0000"/>
              </a:buClr>
              <a:buSzPct val="140000"/>
              <a:buFont typeface="Wingdings" pitchFamily="2" charset="2"/>
              <a:buChar char="ü"/>
            </a:pPr>
            <a:r>
              <a:rPr lang="en-US" altLang="en-US" sz="1800" dirty="0" smtClean="0">
                <a:solidFill>
                  <a:schemeClr val="tx2"/>
                </a:solidFill>
                <a:latin typeface="Arial" pitchFamily="34" charset="0"/>
                <a:ea typeface="ＭＳ Ｐゴシック" pitchFamily="48" charset="-128"/>
                <a:cs typeface="Arial" pitchFamily="34" charset="0"/>
              </a:rPr>
              <a:t>Brings savings (length of stay, less referrals,..)</a:t>
            </a:r>
          </a:p>
          <a:p>
            <a:pPr marL="457200" lvl="1" indent="-457200">
              <a:lnSpc>
                <a:spcPct val="170000"/>
              </a:lnSpc>
              <a:spcBef>
                <a:spcPts val="0"/>
              </a:spcBef>
              <a:buClr>
                <a:srgbClr val="FF0000"/>
              </a:buClr>
              <a:buSzPct val="140000"/>
              <a:buFont typeface="Wingdings" pitchFamily="2" charset="2"/>
              <a:buChar char="ü"/>
            </a:pPr>
            <a:r>
              <a:rPr lang="en-US" altLang="en-US" sz="1800" dirty="0" smtClean="0">
                <a:solidFill>
                  <a:schemeClr val="tx2"/>
                </a:solidFill>
                <a:latin typeface="Arial" pitchFamily="34" charset="0"/>
                <a:ea typeface="ＭＳ Ｐゴシック" pitchFamily="48" charset="-128"/>
                <a:cs typeface="Arial" pitchFamily="34" charset="0"/>
              </a:rPr>
              <a:t>Increases satisfaction rates (physicians &amp; patient)</a:t>
            </a:r>
          </a:p>
          <a:p>
            <a:pPr marL="457200" indent="-457200">
              <a:lnSpc>
                <a:spcPct val="170000"/>
              </a:lnSpc>
              <a:spcBef>
                <a:spcPts val="0"/>
              </a:spcBef>
              <a:buClr>
                <a:srgbClr val="FF0000"/>
              </a:buClr>
              <a:buSzPct val="140000"/>
              <a:buFont typeface="Wingdings" pitchFamily="2" charset="2"/>
              <a:buChar char="ü"/>
            </a:pPr>
            <a:r>
              <a:rPr lang="en-US" altLang="en-US" sz="1800" dirty="0" smtClean="0">
                <a:latin typeface="Arial" pitchFamily="34" charset="0"/>
                <a:ea typeface="ＭＳ Ｐゴシック" pitchFamily="48" charset="-128"/>
                <a:cs typeface="Arial" pitchFamily="34" charset="0"/>
              </a:rPr>
              <a:t>UpToDate has no pop-ups, advertising or sponsors.</a:t>
            </a:r>
          </a:p>
          <a:p>
            <a:pPr marL="457200" indent="-457200">
              <a:lnSpc>
                <a:spcPct val="170000"/>
              </a:lnSpc>
              <a:spcBef>
                <a:spcPts val="0"/>
              </a:spcBef>
              <a:buClr>
                <a:srgbClr val="FF0000"/>
              </a:buClr>
              <a:buSzPct val="140000"/>
              <a:buFont typeface="Wingdings" pitchFamily="2" charset="2"/>
              <a:buChar char="ü"/>
            </a:pPr>
            <a:r>
              <a:rPr lang="en-US" altLang="en-US" sz="1800" dirty="0" smtClean="0">
                <a:latin typeface="Arial" pitchFamily="34" charset="0"/>
                <a:ea typeface="ＭＳ Ｐゴシック" pitchFamily="48" charset="-128"/>
                <a:cs typeface="Arial" pitchFamily="34" charset="0"/>
              </a:rPr>
              <a:t>Written by physicians for physicians.</a:t>
            </a:r>
          </a:p>
          <a:p>
            <a:pPr marL="457200" indent="-457200">
              <a:lnSpc>
                <a:spcPct val="170000"/>
              </a:lnSpc>
              <a:spcBef>
                <a:spcPts val="0"/>
              </a:spcBef>
              <a:buClr>
                <a:srgbClr val="FF0000"/>
              </a:buClr>
              <a:buSzPct val="140000"/>
              <a:buFont typeface="Wingdings" pitchFamily="2" charset="2"/>
              <a:buChar char="ü"/>
            </a:pPr>
            <a:r>
              <a:rPr lang="en-US" altLang="en-US" sz="1800" dirty="0" smtClean="0">
                <a:latin typeface="Arial" pitchFamily="34" charset="0"/>
                <a:ea typeface="ＭＳ Ｐゴシック" pitchFamily="48" charset="-128"/>
                <a:cs typeface="Arial" pitchFamily="34" charset="0"/>
              </a:rPr>
              <a:t>Certified by groups of specialties societies.</a:t>
            </a:r>
          </a:p>
          <a:p>
            <a:pPr marL="457200" indent="-457200">
              <a:lnSpc>
                <a:spcPct val="170000"/>
              </a:lnSpc>
              <a:spcBef>
                <a:spcPts val="0"/>
              </a:spcBef>
              <a:buClr>
                <a:srgbClr val="FF0000"/>
              </a:buClr>
              <a:buSzPct val="140000"/>
              <a:buFont typeface="Wingdings" pitchFamily="2" charset="2"/>
              <a:buChar char="ü"/>
            </a:pPr>
            <a:r>
              <a:rPr lang="en-US" altLang="en-US" sz="1800" dirty="0" smtClean="0">
                <a:latin typeface="Arial" pitchFamily="34" charset="0"/>
                <a:ea typeface="ＭＳ Ｐゴシック" pitchFamily="48" charset="-128"/>
                <a:cs typeface="Arial" pitchFamily="34" charset="0"/>
              </a:rPr>
              <a:t>18 Covered Specialties and growing (more in progress)</a:t>
            </a:r>
            <a:endParaRPr lang="en-US" sz="1800" dirty="0" smtClean="0">
              <a:latin typeface="Arial" pitchFamily="34" charset="0"/>
              <a:ea typeface="ＭＳ Ｐゴシック" pitchFamily="48" charset="-128"/>
              <a:cs typeface="Arial" pitchFamily="34" charset="0"/>
            </a:endParaRPr>
          </a:p>
        </p:txBody>
      </p:sp>
      <p:sp>
        <p:nvSpPr>
          <p:cNvPr id="23554" name="Rectangle 2"/>
          <p:cNvSpPr>
            <a:spLocks noGrp="1" noChangeArrowheads="1"/>
          </p:cNvSpPr>
          <p:nvPr>
            <p:ph type="title"/>
          </p:nvPr>
        </p:nvSpPr>
        <p:spPr bwMode="auto">
          <a:prstGeom prst="rect">
            <a:avLst/>
          </a:prstGeom>
          <a:noFill/>
          <a:ln>
            <a:miter lim="800000"/>
            <a:headEnd/>
            <a:tailEnd/>
          </a:ln>
        </p:spPr>
        <p:txBody>
          <a:bodyPr/>
          <a:lstStyle/>
          <a:p>
            <a:r>
              <a:rPr lang="en-US" altLang="en-US" sz="6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Summing up</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fade">
                                      <p:cBhvr>
                                        <p:cTn id="7" dur="1000"/>
                                        <p:tgtEl>
                                          <p:spTgt spid="58371">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animEffect transition="in" filter="fade">
                                      <p:cBhvr>
                                        <p:cTn id="11" dur="1000"/>
                                        <p:tgtEl>
                                          <p:spTgt spid="58371">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58371">
                                            <p:txEl>
                                              <p:pRg st="2" end="2"/>
                                            </p:txEl>
                                          </p:spTgt>
                                        </p:tgtEl>
                                        <p:attrNameLst>
                                          <p:attrName>style.visibility</p:attrName>
                                        </p:attrNameLst>
                                      </p:cBhvr>
                                      <p:to>
                                        <p:strVal val="visible"/>
                                      </p:to>
                                    </p:set>
                                    <p:animEffect transition="in" filter="fade">
                                      <p:cBhvr>
                                        <p:cTn id="15" dur="1000"/>
                                        <p:tgtEl>
                                          <p:spTgt spid="58371">
                                            <p:txEl>
                                              <p:pRg st="2" end="2"/>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58371">
                                            <p:txEl>
                                              <p:pRg st="3" end="3"/>
                                            </p:txEl>
                                          </p:spTgt>
                                        </p:tgtEl>
                                        <p:attrNameLst>
                                          <p:attrName>style.visibility</p:attrName>
                                        </p:attrNameLst>
                                      </p:cBhvr>
                                      <p:to>
                                        <p:strVal val="visible"/>
                                      </p:to>
                                    </p:set>
                                    <p:animEffect transition="in" filter="fade">
                                      <p:cBhvr>
                                        <p:cTn id="19" dur="1000"/>
                                        <p:tgtEl>
                                          <p:spTgt spid="58371">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58371">
                                            <p:txEl>
                                              <p:pRg st="4" end="4"/>
                                            </p:txEl>
                                          </p:spTgt>
                                        </p:tgtEl>
                                        <p:attrNameLst>
                                          <p:attrName>style.visibility</p:attrName>
                                        </p:attrNameLst>
                                      </p:cBhvr>
                                      <p:to>
                                        <p:strVal val="visible"/>
                                      </p:to>
                                    </p:set>
                                    <p:animEffect transition="in" filter="fade">
                                      <p:cBhvr>
                                        <p:cTn id="23" dur="1000"/>
                                        <p:tgtEl>
                                          <p:spTgt spid="58371">
                                            <p:txEl>
                                              <p:pRg st="4" end="4"/>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58371">
                                            <p:txEl>
                                              <p:pRg st="5" end="5"/>
                                            </p:txEl>
                                          </p:spTgt>
                                        </p:tgtEl>
                                        <p:attrNameLst>
                                          <p:attrName>style.visibility</p:attrName>
                                        </p:attrNameLst>
                                      </p:cBhvr>
                                      <p:to>
                                        <p:strVal val="visible"/>
                                      </p:to>
                                    </p:set>
                                    <p:animEffect transition="in" filter="fade">
                                      <p:cBhvr>
                                        <p:cTn id="27" dur="1000"/>
                                        <p:tgtEl>
                                          <p:spTgt spid="58371">
                                            <p:txEl>
                                              <p:pRg st="5" end="5"/>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58371">
                                            <p:txEl>
                                              <p:pRg st="6" end="6"/>
                                            </p:txEl>
                                          </p:spTgt>
                                        </p:tgtEl>
                                        <p:attrNameLst>
                                          <p:attrName>style.visibility</p:attrName>
                                        </p:attrNameLst>
                                      </p:cBhvr>
                                      <p:to>
                                        <p:strVal val="visible"/>
                                      </p:to>
                                    </p:set>
                                    <p:animEffect transition="in" filter="fade">
                                      <p:cBhvr>
                                        <p:cTn id="31" dur="1000"/>
                                        <p:tgtEl>
                                          <p:spTgt spid="58371">
                                            <p:txEl>
                                              <p:pRg st="6" end="6"/>
                                            </p:txEl>
                                          </p:spTgt>
                                        </p:tgtEl>
                                      </p:cBhvr>
                                    </p:animEffect>
                                  </p:childTnLst>
                                </p:cTn>
                              </p:par>
                            </p:childTnLst>
                          </p:cTn>
                        </p:par>
                        <p:par>
                          <p:cTn id="32" fill="hold">
                            <p:stCondLst>
                              <p:cond delay="7000"/>
                            </p:stCondLst>
                            <p:childTnLst>
                              <p:par>
                                <p:cTn id="33" presetID="10" presetClass="entr" presetSubtype="0" fill="hold" grpId="0" nodeType="afterEffect">
                                  <p:stCondLst>
                                    <p:cond delay="0"/>
                                  </p:stCondLst>
                                  <p:childTnLst>
                                    <p:set>
                                      <p:cBhvr>
                                        <p:cTn id="34" dur="1" fill="hold">
                                          <p:stCondLst>
                                            <p:cond delay="0"/>
                                          </p:stCondLst>
                                        </p:cTn>
                                        <p:tgtEl>
                                          <p:spTgt spid="58371">
                                            <p:txEl>
                                              <p:pRg st="7" end="7"/>
                                            </p:txEl>
                                          </p:spTgt>
                                        </p:tgtEl>
                                        <p:attrNameLst>
                                          <p:attrName>style.visibility</p:attrName>
                                        </p:attrNameLst>
                                      </p:cBhvr>
                                      <p:to>
                                        <p:strVal val="visible"/>
                                      </p:to>
                                    </p:set>
                                    <p:animEffect transition="in" filter="fade">
                                      <p:cBhvr>
                                        <p:cTn id="35" dur="1000"/>
                                        <p:tgtEl>
                                          <p:spTgt spid="58371">
                                            <p:txEl>
                                              <p:pRg st="7" end="7"/>
                                            </p:txEl>
                                          </p:spTgt>
                                        </p:tgtEl>
                                      </p:cBhvr>
                                    </p:animEffect>
                                  </p:childTnLst>
                                </p:cTn>
                              </p:par>
                            </p:childTnLst>
                          </p:cTn>
                        </p:par>
                        <p:par>
                          <p:cTn id="36" fill="hold">
                            <p:stCondLst>
                              <p:cond delay="8000"/>
                            </p:stCondLst>
                            <p:childTnLst>
                              <p:par>
                                <p:cTn id="37" presetID="10" presetClass="entr" presetSubtype="0" fill="hold" grpId="0" nodeType="afterEffect">
                                  <p:stCondLst>
                                    <p:cond delay="0"/>
                                  </p:stCondLst>
                                  <p:childTnLst>
                                    <p:set>
                                      <p:cBhvr>
                                        <p:cTn id="38" dur="1" fill="hold">
                                          <p:stCondLst>
                                            <p:cond delay="0"/>
                                          </p:stCondLst>
                                        </p:cTn>
                                        <p:tgtEl>
                                          <p:spTgt spid="58371">
                                            <p:txEl>
                                              <p:pRg st="8" end="8"/>
                                            </p:txEl>
                                          </p:spTgt>
                                        </p:tgtEl>
                                        <p:attrNameLst>
                                          <p:attrName>style.visibility</p:attrName>
                                        </p:attrNameLst>
                                      </p:cBhvr>
                                      <p:to>
                                        <p:strVal val="visible"/>
                                      </p:to>
                                    </p:set>
                                    <p:animEffect transition="in" filter="fade">
                                      <p:cBhvr>
                                        <p:cTn id="39" dur="1000"/>
                                        <p:tgtEl>
                                          <p:spTgt spid="58371">
                                            <p:txEl>
                                              <p:pRg st="8" end="8"/>
                                            </p:txEl>
                                          </p:spTgt>
                                        </p:tgtEl>
                                      </p:cBhvr>
                                    </p:animEffect>
                                  </p:childTnLst>
                                </p:cTn>
                              </p:par>
                            </p:childTnLst>
                          </p:cTn>
                        </p:par>
                        <p:par>
                          <p:cTn id="40" fill="hold">
                            <p:stCondLst>
                              <p:cond delay="9000"/>
                            </p:stCondLst>
                            <p:childTnLst>
                              <p:par>
                                <p:cTn id="41" presetID="10" presetClass="entr" presetSubtype="0" fill="hold" grpId="0" nodeType="afterEffect">
                                  <p:stCondLst>
                                    <p:cond delay="0"/>
                                  </p:stCondLst>
                                  <p:childTnLst>
                                    <p:set>
                                      <p:cBhvr>
                                        <p:cTn id="42" dur="1" fill="hold">
                                          <p:stCondLst>
                                            <p:cond delay="0"/>
                                          </p:stCondLst>
                                        </p:cTn>
                                        <p:tgtEl>
                                          <p:spTgt spid="58371">
                                            <p:txEl>
                                              <p:pRg st="9" end="9"/>
                                            </p:txEl>
                                          </p:spTgt>
                                        </p:tgtEl>
                                        <p:attrNameLst>
                                          <p:attrName>style.visibility</p:attrName>
                                        </p:attrNameLst>
                                      </p:cBhvr>
                                      <p:to>
                                        <p:strVal val="visible"/>
                                      </p:to>
                                    </p:set>
                                    <p:animEffect transition="in" filter="fade">
                                      <p:cBhvr>
                                        <p:cTn id="43" dur="1000"/>
                                        <p:tgtEl>
                                          <p:spTgt spid="583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Grp="1" noChangeArrowheads="1"/>
          </p:cNvSpPr>
          <p:nvPr>
            <p:ph type="ctrTitle"/>
          </p:nvPr>
        </p:nvSpPr>
        <p:spPr bwMode="auto">
          <a:prstGeom prst="rect">
            <a:avLst/>
          </a:prstGeom>
          <a:noFill/>
          <a:ln>
            <a:miter lim="800000"/>
            <a:headEnd/>
            <a:tailEnd/>
          </a:ln>
          <a:scene3d>
            <a:camera prst="obliqueBottomLeft"/>
            <a:lightRig rig="soft" dir="tl">
              <a:rot lat="0" lon="0" rev="0"/>
            </a:lightRig>
          </a:scene3d>
          <a:sp3d>
            <a:bevelT/>
          </a:sp3d>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115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ＭＳ Ｐゴシック" pitchFamily="48" charset="-128"/>
                <a:cs typeface="Arial" pitchFamily="34" charset="0"/>
              </a:rPr>
              <a:t>Thank You</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afterEffect">
                                  <p:stCondLst>
                                    <p:cond delay="0"/>
                                  </p:stCondLst>
                                  <p:endCondLst>
                                    <p:cond evt="onNext" delay="0">
                                      <p:tgtEl>
                                        <p:sldTgt/>
                                      </p:tgtEl>
                                    </p:cond>
                                  </p:endCondLst>
                                  <p:childTnLst>
                                    <p:animClr clrSpc="hsl" dir="cw">
                                      <p:cBhvr override="childStyle">
                                        <p:cTn id="6" dur="1000" fill="hold"/>
                                        <p:tgtEl>
                                          <p:spTgt spid="59396"/>
                                        </p:tgtEl>
                                        <p:attrNameLst>
                                          <p:attrName>style.color</p:attrName>
                                        </p:attrNameLst>
                                      </p:cBhvr>
                                      <p:by>
                                        <p:hsl h="-7200000" s="0" l="0"/>
                                      </p:by>
                                    </p:animClr>
                                    <p:animClr clrSpc="hsl" dir="cw">
                                      <p:cBhvr>
                                        <p:cTn id="7" dur="1000" fill="hold"/>
                                        <p:tgtEl>
                                          <p:spTgt spid="59396"/>
                                        </p:tgtEl>
                                        <p:attrNameLst>
                                          <p:attrName>fillcolor</p:attrName>
                                        </p:attrNameLst>
                                      </p:cBhvr>
                                      <p:by>
                                        <p:hsl h="-7200000" s="0" l="0"/>
                                      </p:by>
                                    </p:animClr>
                                    <p:animClr clrSpc="hsl" dir="cw">
                                      <p:cBhvr>
                                        <p:cTn id="8" dur="1000" fill="hold"/>
                                        <p:tgtEl>
                                          <p:spTgt spid="59396"/>
                                        </p:tgtEl>
                                        <p:attrNameLst>
                                          <p:attrName>stroke.color</p:attrName>
                                        </p:attrNameLst>
                                      </p:cBhvr>
                                      <p:by>
                                        <p:hsl h="-7200000" s="0" l="0"/>
                                      </p:by>
                                    </p:animClr>
                                    <p:set>
                                      <p:cBhvr>
                                        <p:cTn id="9" dur="1000" fill="hold"/>
                                        <p:tgtEl>
                                          <p:spTgt spid="5939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quarter" idx="12"/>
          </p:nvPr>
        </p:nvSpPr>
        <p:spPr bwMode="auto">
          <a:prstGeom prst="rect">
            <a:avLst/>
          </a:prstGeom>
          <a:noFill/>
          <a:ln>
            <a:miter lim="800000"/>
            <a:headEnd/>
            <a:tailEnd/>
          </a:ln>
        </p:spPr>
        <p:txBody>
          <a:bodyPr/>
          <a:lstStyle/>
          <a:p>
            <a:pPr marL="288925" indent="-288925">
              <a:lnSpc>
                <a:spcPct val="200000"/>
              </a:lnSpc>
              <a:buFont typeface="Wingdings" pitchFamily="2" charset="2"/>
              <a:buChar char="Ø"/>
            </a:pPr>
            <a:r>
              <a:rPr lang="en-US" sz="1800" dirty="0" smtClean="0">
                <a:latin typeface="Arial" pitchFamily="34" charset="0"/>
                <a:ea typeface="ＭＳ Ｐゴシック" pitchFamily="48" charset="-128"/>
                <a:cs typeface="Arial" pitchFamily="34" charset="0"/>
              </a:rPr>
              <a:t>Founded by Dr. Burton Rose, leading nephrologists</a:t>
            </a:r>
          </a:p>
          <a:p>
            <a:pPr marL="288925" indent="-288925">
              <a:lnSpc>
                <a:spcPct val="200000"/>
              </a:lnSpc>
              <a:buFont typeface="Wingdings" pitchFamily="2" charset="2"/>
              <a:buChar char="Ø"/>
            </a:pPr>
            <a:r>
              <a:rPr lang="en-US" sz="1800" dirty="0" smtClean="0">
                <a:latin typeface="Arial" pitchFamily="34" charset="0"/>
                <a:ea typeface="ＭＳ Ｐゴシック" pitchFamily="48" charset="-128"/>
                <a:cs typeface="Arial" pitchFamily="34" charset="0"/>
              </a:rPr>
              <a:t>Established in 1992</a:t>
            </a:r>
          </a:p>
          <a:p>
            <a:pPr marL="288925" indent="-288925">
              <a:lnSpc>
                <a:spcPct val="200000"/>
              </a:lnSpc>
              <a:buFont typeface="Wingdings" pitchFamily="2" charset="2"/>
              <a:buChar char="Ø"/>
            </a:pPr>
            <a:r>
              <a:rPr lang="en-US" sz="1800" dirty="0" smtClean="0">
                <a:latin typeface="Arial" pitchFamily="34" charset="0"/>
                <a:ea typeface="ＭＳ Ｐゴシック" pitchFamily="48" charset="-128"/>
                <a:cs typeface="Arial" pitchFamily="34" charset="0"/>
              </a:rPr>
              <a:t>Since 2008 part of Wolters Kluwer Health </a:t>
            </a:r>
          </a:p>
          <a:p>
            <a:pPr marL="288925" indent="-288925">
              <a:lnSpc>
                <a:spcPct val="200000"/>
              </a:lnSpc>
              <a:buFont typeface="Wingdings" pitchFamily="2" charset="2"/>
              <a:buChar char="Ø"/>
            </a:pPr>
            <a:r>
              <a:rPr lang="en-US" sz="1800" dirty="0" smtClean="0">
                <a:latin typeface="Arial" pitchFamily="34" charset="0"/>
                <a:ea typeface="ＭＳ Ｐゴシック" pitchFamily="48" charset="-128"/>
                <a:cs typeface="Arial" pitchFamily="34" charset="0"/>
              </a:rPr>
              <a:t>Only focusing on UpToDate, no traditional publishing company</a:t>
            </a:r>
          </a:p>
          <a:p>
            <a:pPr marL="288925" indent="-288925">
              <a:lnSpc>
                <a:spcPct val="200000"/>
              </a:lnSpc>
              <a:buFont typeface="Wingdings" pitchFamily="2" charset="2"/>
              <a:buChar char="Ø"/>
            </a:pPr>
            <a:r>
              <a:rPr lang="en-US" sz="1800" dirty="0" smtClean="0">
                <a:latin typeface="Arial" pitchFamily="34" charset="0"/>
                <a:ea typeface="ＭＳ Ｐゴシック" pitchFamily="48" charset="-128"/>
                <a:cs typeface="Arial" pitchFamily="34" charset="0"/>
              </a:rPr>
              <a:t>Strong editorial values: no commercial bias</a:t>
            </a:r>
          </a:p>
          <a:p>
            <a:pPr marL="288925" indent="-288925">
              <a:lnSpc>
                <a:spcPct val="200000"/>
              </a:lnSpc>
              <a:buFont typeface="Wingdings" pitchFamily="2" charset="2"/>
              <a:buChar char="Ø"/>
            </a:pPr>
            <a:r>
              <a:rPr lang="en-US" sz="1800" dirty="0" smtClean="0">
                <a:latin typeface="Arial" pitchFamily="34" charset="0"/>
                <a:ea typeface="ＭＳ Ｐゴシック" pitchFamily="48" charset="-128"/>
                <a:cs typeface="Arial" pitchFamily="34" charset="0"/>
              </a:rPr>
              <a:t>Internal editorial staff (practicing MD’s) </a:t>
            </a:r>
          </a:p>
          <a:p>
            <a:pPr marL="288925" indent="-288925">
              <a:lnSpc>
                <a:spcPct val="200000"/>
              </a:lnSpc>
              <a:buFont typeface="Wingdings" pitchFamily="2" charset="2"/>
              <a:buChar char="Ø"/>
            </a:pPr>
            <a:r>
              <a:rPr lang="en-US" sz="1800" dirty="0" smtClean="0">
                <a:latin typeface="Arial" pitchFamily="34" charset="0"/>
                <a:ea typeface="ＭＳ Ｐゴシック" pitchFamily="48" charset="-128"/>
                <a:cs typeface="Arial" pitchFamily="34" charset="0"/>
              </a:rPr>
              <a:t>External network of world-renowned authors</a:t>
            </a:r>
          </a:p>
        </p:txBody>
      </p:sp>
      <p:sp>
        <p:nvSpPr>
          <p:cNvPr id="12290" name="Rectangle 2"/>
          <p:cNvSpPr>
            <a:spLocks noGrp="1" noChangeArrowheads="1"/>
          </p:cNvSpPr>
          <p:nvPr>
            <p:ph type="title"/>
          </p:nvPr>
        </p:nvSpPr>
        <p:spPr bwMode="auto">
          <a:prstGeom prst="rect">
            <a:avLst/>
          </a:prstGeom>
          <a:noFill/>
          <a:ln>
            <a:miter lim="800000"/>
            <a:headEnd/>
            <a:tailEnd/>
          </a:ln>
        </p:spPr>
        <p:txBody>
          <a:bodyPr vert="horz" wrap="square" lIns="91440" tIns="45720" rIns="91440" bIns="45720" numCol="1" anchor="ctr" anchorCtr="0" compatLnSpc="1">
            <a:prstTxWarp prst="textNoShape">
              <a:avLst/>
            </a:prstTxWarp>
            <a:normAutofit fontScale="90000"/>
          </a:bodyPr>
          <a:lstStyle/>
          <a:p>
            <a:pPr eaLnBrk="1" hangingPunct="1"/>
            <a:r>
              <a:rPr lang="en-US" altLang="en-US" sz="48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Quick Facts about UpToDate</a:t>
            </a:r>
            <a:endParaRPr lang="en-US" sz="4800" b="1" i="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strips(upRight)">
                                      <p:cBhvr>
                                        <p:cTn id="7" dur="2000"/>
                                        <p:tgtEl>
                                          <p:spTgt spid="37891">
                                            <p:txEl>
                                              <p:pRg st="0" end="0"/>
                                            </p:txEl>
                                          </p:spTgt>
                                        </p:tgtEl>
                                      </p:cBhvr>
                                    </p:animEffect>
                                  </p:childTnLst>
                                </p:cTn>
                              </p:par>
                            </p:childTnLst>
                          </p:cTn>
                        </p:par>
                        <p:par>
                          <p:cTn id="8" fill="hold">
                            <p:stCondLst>
                              <p:cond delay="2000"/>
                            </p:stCondLst>
                            <p:childTnLst>
                              <p:par>
                                <p:cTn id="9" presetID="18" presetClass="entr" presetSubtype="3" fill="hold" grpId="0" nodeType="after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animEffect transition="in" filter="strips(upRight)">
                                      <p:cBhvr>
                                        <p:cTn id="11" dur="2000"/>
                                        <p:tgtEl>
                                          <p:spTgt spid="37891">
                                            <p:txEl>
                                              <p:pRg st="1" end="1"/>
                                            </p:txEl>
                                          </p:spTgt>
                                        </p:tgtEl>
                                      </p:cBhvr>
                                    </p:animEffect>
                                  </p:childTnLst>
                                </p:cTn>
                              </p:par>
                            </p:childTnLst>
                          </p:cTn>
                        </p:par>
                        <p:par>
                          <p:cTn id="12" fill="hold">
                            <p:stCondLst>
                              <p:cond delay="4000"/>
                            </p:stCondLst>
                            <p:childTnLst>
                              <p:par>
                                <p:cTn id="13" presetID="18" presetClass="entr" presetSubtype="3" fill="hold" grpId="0" nodeType="after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animEffect transition="in" filter="strips(upRight)">
                                      <p:cBhvr>
                                        <p:cTn id="15" dur="2000"/>
                                        <p:tgtEl>
                                          <p:spTgt spid="37891">
                                            <p:txEl>
                                              <p:pRg st="2" end="2"/>
                                            </p:txEl>
                                          </p:spTgt>
                                        </p:tgtEl>
                                      </p:cBhvr>
                                    </p:animEffect>
                                  </p:childTnLst>
                                </p:cTn>
                              </p:par>
                            </p:childTnLst>
                          </p:cTn>
                        </p:par>
                        <p:par>
                          <p:cTn id="16" fill="hold">
                            <p:stCondLst>
                              <p:cond delay="6000"/>
                            </p:stCondLst>
                            <p:childTnLst>
                              <p:par>
                                <p:cTn id="17" presetID="18" presetClass="entr" presetSubtype="3" fill="hold" grpId="0" nodeType="after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animEffect transition="in" filter="strips(upRight)">
                                      <p:cBhvr>
                                        <p:cTn id="19" dur="2000"/>
                                        <p:tgtEl>
                                          <p:spTgt spid="37891">
                                            <p:txEl>
                                              <p:pRg st="3" end="3"/>
                                            </p:txEl>
                                          </p:spTgt>
                                        </p:tgtEl>
                                      </p:cBhvr>
                                    </p:animEffect>
                                  </p:childTnLst>
                                </p:cTn>
                              </p:par>
                            </p:childTnLst>
                          </p:cTn>
                        </p:par>
                        <p:par>
                          <p:cTn id="20" fill="hold">
                            <p:stCondLst>
                              <p:cond delay="8000"/>
                            </p:stCondLst>
                            <p:childTnLst>
                              <p:par>
                                <p:cTn id="21" presetID="18" presetClass="entr" presetSubtype="3" fill="hold" grpId="0" nodeType="afterEffect">
                                  <p:stCondLst>
                                    <p:cond delay="0"/>
                                  </p:stCondLst>
                                  <p:childTnLst>
                                    <p:set>
                                      <p:cBhvr>
                                        <p:cTn id="22" dur="1" fill="hold">
                                          <p:stCondLst>
                                            <p:cond delay="0"/>
                                          </p:stCondLst>
                                        </p:cTn>
                                        <p:tgtEl>
                                          <p:spTgt spid="37891">
                                            <p:txEl>
                                              <p:pRg st="4" end="4"/>
                                            </p:txEl>
                                          </p:spTgt>
                                        </p:tgtEl>
                                        <p:attrNameLst>
                                          <p:attrName>style.visibility</p:attrName>
                                        </p:attrNameLst>
                                      </p:cBhvr>
                                      <p:to>
                                        <p:strVal val="visible"/>
                                      </p:to>
                                    </p:set>
                                    <p:animEffect transition="in" filter="strips(upRight)">
                                      <p:cBhvr>
                                        <p:cTn id="23" dur="2000"/>
                                        <p:tgtEl>
                                          <p:spTgt spid="37891">
                                            <p:txEl>
                                              <p:pRg st="4" end="4"/>
                                            </p:txEl>
                                          </p:spTgt>
                                        </p:tgtEl>
                                      </p:cBhvr>
                                    </p:animEffect>
                                  </p:childTnLst>
                                </p:cTn>
                              </p:par>
                            </p:childTnLst>
                          </p:cTn>
                        </p:par>
                        <p:par>
                          <p:cTn id="24" fill="hold">
                            <p:stCondLst>
                              <p:cond delay="10000"/>
                            </p:stCondLst>
                            <p:childTnLst>
                              <p:par>
                                <p:cTn id="25" presetID="18" presetClass="entr" presetSubtype="3" fill="hold" grpId="0" nodeType="afterEffect">
                                  <p:stCondLst>
                                    <p:cond delay="0"/>
                                  </p:stCondLst>
                                  <p:childTnLst>
                                    <p:set>
                                      <p:cBhvr>
                                        <p:cTn id="26" dur="1" fill="hold">
                                          <p:stCondLst>
                                            <p:cond delay="0"/>
                                          </p:stCondLst>
                                        </p:cTn>
                                        <p:tgtEl>
                                          <p:spTgt spid="37891">
                                            <p:txEl>
                                              <p:pRg st="5" end="5"/>
                                            </p:txEl>
                                          </p:spTgt>
                                        </p:tgtEl>
                                        <p:attrNameLst>
                                          <p:attrName>style.visibility</p:attrName>
                                        </p:attrNameLst>
                                      </p:cBhvr>
                                      <p:to>
                                        <p:strVal val="visible"/>
                                      </p:to>
                                    </p:set>
                                    <p:animEffect transition="in" filter="strips(upRight)">
                                      <p:cBhvr>
                                        <p:cTn id="27" dur="2000"/>
                                        <p:tgtEl>
                                          <p:spTgt spid="37891">
                                            <p:txEl>
                                              <p:pRg st="5" end="5"/>
                                            </p:txEl>
                                          </p:spTgt>
                                        </p:tgtEl>
                                      </p:cBhvr>
                                    </p:animEffect>
                                  </p:childTnLst>
                                </p:cTn>
                              </p:par>
                            </p:childTnLst>
                          </p:cTn>
                        </p:par>
                        <p:par>
                          <p:cTn id="28" fill="hold">
                            <p:stCondLst>
                              <p:cond delay="12000"/>
                            </p:stCondLst>
                            <p:childTnLst>
                              <p:par>
                                <p:cTn id="29" presetID="18" presetClass="entr" presetSubtype="3" fill="hold" grpId="0" nodeType="afterEffect">
                                  <p:stCondLst>
                                    <p:cond delay="0"/>
                                  </p:stCondLst>
                                  <p:childTnLst>
                                    <p:set>
                                      <p:cBhvr>
                                        <p:cTn id="30" dur="1" fill="hold">
                                          <p:stCondLst>
                                            <p:cond delay="0"/>
                                          </p:stCondLst>
                                        </p:cTn>
                                        <p:tgtEl>
                                          <p:spTgt spid="37891">
                                            <p:txEl>
                                              <p:pRg st="6" end="6"/>
                                            </p:txEl>
                                          </p:spTgt>
                                        </p:tgtEl>
                                        <p:attrNameLst>
                                          <p:attrName>style.visibility</p:attrName>
                                        </p:attrNameLst>
                                      </p:cBhvr>
                                      <p:to>
                                        <p:strVal val="visible"/>
                                      </p:to>
                                    </p:set>
                                    <p:animEffect transition="in" filter="strips(upRight)">
                                      <p:cBhvr>
                                        <p:cTn id="31" dur="2000"/>
                                        <p:tgtEl>
                                          <p:spTgt spid="378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sz="quarter" idx="12"/>
          </p:nvPr>
        </p:nvSpPr>
        <p:spPr bwMode="auto">
          <a:xfrm>
            <a:off x="539015" y="1125606"/>
            <a:ext cx="8011391" cy="5177658"/>
          </a:xfrm>
          <a:prstGeom prst="rect">
            <a:avLst/>
          </a:prstGeom>
          <a:noFill/>
          <a:ln>
            <a:miter lim="800000"/>
            <a:headEnd/>
            <a:tailEnd/>
          </a:ln>
        </p:spPr>
        <p:txBody>
          <a:bodyPr>
            <a:scene3d>
              <a:camera prst="orthographicFront"/>
              <a:lightRig rig="threePt" dir="t"/>
            </a:scene3d>
            <a:sp3d extrusionH="57150">
              <a:bevelT w="57150" h="38100" prst="hardEdge"/>
            </a:sp3d>
          </a:bodyPr>
          <a:lstStyle/>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4,800+ world-renowned authors, editors and peer reviewers. </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97,000+ pages text, graphics and abstracts are included in UpToDate.</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9,000+ clinical topics in 19 specialties (not including drug information). </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700+ Patient information topics included written specifically for patients.</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Drug database and drug interactions database (in partnership with </a:t>
            </a:r>
            <a:r>
              <a:rPr lang="en-US" sz="1400" dirty="0" err="1" smtClean="0">
                <a:solidFill>
                  <a:schemeClr val="tx2"/>
                </a:solidFill>
                <a:latin typeface="Arial" pitchFamily="34" charset="0"/>
                <a:ea typeface="ＭＳ Ｐゴシック" pitchFamily="48" charset="-128"/>
                <a:cs typeface="Arial" pitchFamily="34" charset="0"/>
              </a:rPr>
              <a:t>Lexi</a:t>
            </a:r>
            <a:r>
              <a:rPr lang="en-US" sz="1400" dirty="0" smtClean="0">
                <a:solidFill>
                  <a:schemeClr val="tx2"/>
                </a:solidFill>
                <a:latin typeface="Arial" pitchFamily="34" charset="0"/>
                <a:ea typeface="ＭＳ Ｐゴシック" pitchFamily="48" charset="-128"/>
                <a:cs typeface="Arial" pitchFamily="34" charset="0"/>
              </a:rPr>
              <a:t>-Comp®)</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Medline abstracts provide access to over 328,000 references with optional link to full text</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125 medical calculators, eliminating the need to remember formulas or use separate devices</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Email tool allows you to send topics to your colleagues or patients.</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Feedback button allows you to submit questions and comments to our editors.</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450,000+ users worldwide </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Present in 149 countries</a:t>
            </a:r>
          </a:p>
          <a:p>
            <a:pPr marL="288925" lvl="1" indent="-288925">
              <a:spcAft>
                <a:spcPts val="500"/>
              </a:spcAft>
              <a:buSzPct val="135000"/>
              <a:buFont typeface="Wingdings" pitchFamily="2" charset="2"/>
              <a:buChar char="þ"/>
            </a:pPr>
            <a:r>
              <a:rPr lang="en-US" sz="1400" dirty="0" smtClean="0">
                <a:solidFill>
                  <a:schemeClr val="tx2"/>
                </a:solidFill>
                <a:latin typeface="Arial" pitchFamily="34" charset="0"/>
                <a:ea typeface="ＭＳ Ｐゴシック" pitchFamily="48" charset="-128"/>
                <a:cs typeface="Arial" pitchFamily="34" charset="0"/>
              </a:rPr>
              <a:t>Clinicians read over </a:t>
            </a:r>
            <a:r>
              <a:rPr lang="en-US" sz="1400" b="1" dirty="0" smtClean="0">
                <a:ln w="10541" cmpd="sng">
                  <a:solidFill>
                    <a:schemeClr val="accent1">
                      <a:shade val="88000"/>
                      <a:satMod val="110000"/>
                    </a:schemeClr>
                  </a:solidFill>
                  <a:prstDash val="solid"/>
                </a:ln>
                <a:solidFill>
                  <a:srgbClr val="000000"/>
                </a:solidFill>
                <a:effectLst>
                  <a:glow rad="228600">
                    <a:schemeClr val="accent2">
                      <a:satMod val="175000"/>
                      <a:alpha val="40000"/>
                    </a:schemeClr>
                  </a:glow>
                </a:effectLst>
                <a:latin typeface="Arial" pitchFamily="34" charset="0"/>
                <a:ea typeface="ＭＳ Ｐゴシック" pitchFamily="48" charset="-128"/>
                <a:cs typeface="Arial" pitchFamily="34" charset="0"/>
              </a:rPr>
              <a:t>120 million </a:t>
            </a:r>
            <a:r>
              <a:rPr lang="en-US" sz="1400" dirty="0" smtClean="0">
                <a:solidFill>
                  <a:schemeClr val="tx2"/>
                </a:solidFill>
                <a:latin typeface="Arial" pitchFamily="34" charset="0"/>
                <a:ea typeface="ＭＳ Ｐゴシック" pitchFamily="48" charset="-128"/>
                <a:cs typeface="Arial" pitchFamily="34" charset="0"/>
              </a:rPr>
              <a:t>UpToDate topics last year (2010)</a:t>
            </a:r>
          </a:p>
        </p:txBody>
      </p:sp>
      <p:sp>
        <p:nvSpPr>
          <p:cNvPr id="30722" name="Rectangle 2"/>
          <p:cNvSpPr>
            <a:spLocks noGrp="1" noChangeArrowheads="1"/>
          </p:cNvSpPr>
          <p:nvPr>
            <p:ph type="title"/>
          </p:nvPr>
        </p:nvSpPr>
        <p:spPr bwMode="auto">
          <a:prstGeom prst="rect">
            <a:avLst/>
          </a:prstGeom>
          <a:noFill/>
          <a:ln>
            <a:miter lim="800000"/>
            <a:headEnd/>
            <a:tailEnd/>
          </a:ln>
        </p:spPr>
        <p:txBody>
          <a:bodyPr vert="horz" wrap="square" lIns="91440" tIns="45720" rIns="91440" bIns="45720" numCol="1" anchor="ctr" anchorCtr="0" compatLnSpc="1">
            <a:prstTxWarp prst="textNoShape">
              <a:avLst/>
            </a:prstTxWarp>
            <a:noAutofit/>
          </a:bodyPr>
          <a:lstStyle/>
          <a:p>
            <a:pPr eaLnBrk="1" hangingPunct="1"/>
            <a:r>
              <a:rPr lang="en-US" altLang="en-US" sz="44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Quick Facts about UpToDate</a:t>
            </a:r>
            <a:endParaRPr lang="en-US" sz="4400" b="1" i="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0723">
                                            <p:bg/>
                                          </p:spTgt>
                                        </p:tgtEl>
                                        <p:attrNameLst>
                                          <p:attrName>style.visibility</p:attrName>
                                        </p:attrNameLst>
                                      </p:cBhvr>
                                      <p:to>
                                        <p:strVal val="visible"/>
                                      </p:to>
                                    </p:set>
                                    <p:animEffect transition="in" filter="wipe(down)">
                                      <p:cBhvr>
                                        <p:cTn id="7" dur="500"/>
                                        <p:tgtEl>
                                          <p:spTgt spid="30723">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0723">
                                            <p:txEl>
                                              <p:pRg st="0" end="0"/>
                                            </p:txEl>
                                          </p:spTgt>
                                        </p:tgtEl>
                                        <p:attrNameLst>
                                          <p:attrName>style.visibility</p:attrName>
                                        </p:attrNameLst>
                                      </p:cBhvr>
                                      <p:to>
                                        <p:strVal val="visible"/>
                                      </p:to>
                                    </p:set>
                                    <p:animEffect transition="in" filter="wipe(down)">
                                      <p:cBhvr>
                                        <p:cTn id="10" dur="500"/>
                                        <p:tgtEl>
                                          <p:spTgt spid="30723">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Effect transition="in" filter="wipe(down)">
                                      <p:cBhvr>
                                        <p:cTn id="13" dur="500"/>
                                        <p:tgtEl>
                                          <p:spTgt spid="30723">
                                            <p:txEl>
                                              <p:pRg st="1" end="1"/>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0723">
                                            <p:txEl>
                                              <p:pRg st="2" end="2"/>
                                            </p:txEl>
                                          </p:spTgt>
                                        </p:tgtEl>
                                        <p:attrNameLst>
                                          <p:attrName>style.visibility</p:attrName>
                                        </p:attrNameLst>
                                      </p:cBhvr>
                                      <p:to>
                                        <p:strVal val="visible"/>
                                      </p:to>
                                    </p:set>
                                    <p:animEffect transition="in" filter="wipe(down)">
                                      <p:cBhvr>
                                        <p:cTn id="16" dur="500"/>
                                        <p:tgtEl>
                                          <p:spTgt spid="30723">
                                            <p:txEl>
                                              <p:pRg st="2" end="2"/>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animEffect transition="in" filter="wipe(down)">
                                      <p:cBhvr>
                                        <p:cTn id="19" dur="500"/>
                                        <p:tgtEl>
                                          <p:spTgt spid="30723">
                                            <p:txEl>
                                              <p:pRg st="3" end="3"/>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0723">
                                            <p:txEl>
                                              <p:pRg st="4" end="4"/>
                                            </p:txEl>
                                          </p:spTgt>
                                        </p:tgtEl>
                                        <p:attrNameLst>
                                          <p:attrName>style.visibility</p:attrName>
                                        </p:attrNameLst>
                                      </p:cBhvr>
                                      <p:to>
                                        <p:strVal val="visible"/>
                                      </p:to>
                                    </p:set>
                                    <p:animEffect transition="in" filter="wipe(down)">
                                      <p:cBhvr>
                                        <p:cTn id="22" dur="500"/>
                                        <p:tgtEl>
                                          <p:spTgt spid="30723">
                                            <p:txEl>
                                              <p:pRg st="4" end="4"/>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0723">
                                            <p:txEl>
                                              <p:pRg st="5" end="5"/>
                                            </p:txEl>
                                          </p:spTgt>
                                        </p:tgtEl>
                                        <p:attrNameLst>
                                          <p:attrName>style.visibility</p:attrName>
                                        </p:attrNameLst>
                                      </p:cBhvr>
                                      <p:to>
                                        <p:strVal val="visible"/>
                                      </p:to>
                                    </p:set>
                                    <p:animEffect transition="in" filter="wipe(down)">
                                      <p:cBhvr>
                                        <p:cTn id="25" dur="500"/>
                                        <p:tgtEl>
                                          <p:spTgt spid="30723">
                                            <p:txEl>
                                              <p:pRg st="5" end="5"/>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0723">
                                            <p:txEl>
                                              <p:pRg st="6" end="6"/>
                                            </p:txEl>
                                          </p:spTgt>
                                        </p:tgtEl>
                                        <p:attrNameLst>
                                          <p:attrName>style.visibility</p:attrName>
                                        </p:attrNameLst>
                                      </p:cBhvr>
                                      <p:to>
                                        <p:strVal val="visible"/>
                                      </p:to>
                                    </p:set>
                                    <p:animEffect transition="in" filter="wipe(down)">
                                      <p:cBhvr>
                                        <p:cTn id="28" dur="500"/>
                                        <p:tgtEl>
                                          <p:spTgt spid="30723">
                                            <p:txEl>
                                              <p:pRg st="6" end="6"/>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0723">
                                            <p:txEl>
                                              <p:pRg st="7" end="7"/>
                                            </p:txEl>
                                          </p:spTgt>
                                        </p:tgtEl>
                                        <p:attrNameLst>
                                          <p:attrName>style.visibility</p:attrName>
                                        </p:attrNameLst>
                                      </p:cBhvr>
                                      <p:to>
                                        <p:strVal val="visible"/>
                                      </p:to>
                                    </p:set>
                                    <p:animEffect transition="in" filter="wipe(down)">
                                      <p:cBhvr>
                                        <p:cTn id="31" dur="500"/>
                                        <p:tgtEl>
                                          <p:spTgt spid="30723">
                                            <p:txEl>
                                              <p:pRg st="7" end="7"/>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0723">
                                            <p:txEl>
                                              <p:pRg st="8" end="8"/>
                                            </p:txEl>
                                          </p:spTgt>
                                        </p:tgtEl>
                                        <p:attrNameLst>
                                          <p:attrName>style.visibility</p:attrName>
                                        </p:attrNameLst>
                                      </p:cBhvr>
                                      <p:to>
                                        <p:strVal val="visible"/>
                                      </p:to>
                                    </p:set>
                                    <p:animEffect transition="in" filter="wipe(down)">
                                      <p:cBhvr>
                                        <p:cTn id="34" dur="500"/>
                                        <p:tgtEl>
                                          <p:spTgt spid="30723">
                                            <p:txEl>
                                              <p:pRg st="8" end="8"/>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0723">
                                            <p:txEl>
                                              <p:pRg st="9" end="9"/>
                                            </p:txEl>
                                          </p:spTgt>
                                        </p:tgtEl>
                                        <p:attrNameLst>
                                          <p:attrName>style.visibility</p:attrName>
                                        </p:attrNameLst>
                                      </p:cBhvr>
                                      <p:to>
                                        <p:strVal val="visible"/>
                                      </p:to>
                                    </p:set>
                                    <p:animEffect transition="in" filter="wipe(down)">
                                      <p:cBhvr>
                                        <p:cTn id="37" dur="500"/>
                                        <p:tgtEl>
                                          <p:spTgt spid="30723">
                                            <p:txEl>
                                              <p:pRg st="9" end="9"/>
                                            </p:txEl>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30723">
                                            <p:txEl>
                                              <p:pRg st="10" end="10"/>
                                            </p:txEl>
                                          </p:spTgt>
                                        </p:tgtEl>
                                        <p:attrNameLst>
                                          <p:attrName>style.visibility</p:attrName>
                                        </p:attrNameLst>
                                      </p:cBhvr>
                                      <p:to>
                                        <p:strVal val="visible"/>
                                      </p:to>
                                    </p:set>
                                    <p:animEffect transition="in" filter="wipe(down)">
                                      <p:cBhvr>
                                        <p:cTn id="40" dur="500"/>
                                        <p:tgtEl>
                                          <p:spTgt spid="30723">
                                            <p:txEl>
                                              <p:pRg st="10" end="10"/>
                                            </p:txEl>
                                          </p:spTgt>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30723">
                                            <p:txEl>
                                              <p:pRg st="11" end="11"/>
                                            </p:txEl>
                                          </p:spTgt>
                                        </p:tgtEl>
                                        <p:attrNameLst>
                                          <p:attrName>style.visibility</p:attrName>
                                        </p:attrNameLst>
                                      </p:cBhvr>
                                      <p:to>
                                        <p:strVal val="visible"/>
                                      </p:to>
                                    </p:set>
                                    <p:animEffect transition="in" filter="wipe(down)">
                                      <p:cBhvr>
                                        <p:cTn id="43" dur="500"/>
                                        <p:tgtEl>
                                          <p:spTgt spid="3072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174317" y="142875"/>
            <a:ext cx="8545922" cy="715962"/>
          </a:xfrm>
          <a:prstGeom prst="rect">
            <a:avLst/>
          </a:prstGeom>
          <a:noFill/>
          <a:ln>
            <a:miter lim="800000"/>
            <a:headEnd/>
            <a:tailEnd/>
          </a:ln>
        </p:spPr>
        <p:txBody>
          <a:bodyPr vert="horz" wrap="square" lIns="91440" tIns="45720" rIns="91440" bIns="45720" numCol="1" anchor="ctr" anchorCtr="0" compatLnSpc="1">
            <a:prstTxWarp prst="textNoShape">
              <a:avLst/>
            </a:prstTxWarp>
            <a:noAutofit/>
          </a:bodyPr>
          <a:lstStyle/>
          <a:p>
            <a:r>
              <a:rPr lang="en-US" altLang="en-US" sz="44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UpToDate – Depth and Breadth</a:t>
            </a:r>
          </a:p>
        </p:txBody>
      </p:sp>
      <p:sp>
        <p:nvSpPr>
          <p:cNvPr id="11" name="Rectangle 3"/>
          <p:cNvSpPr>
            <a:spLocks noChangeArrowheads="1"/>
          </p:cNvSpPr>
          <p:nvPr/>
        </p:nvSpPr>
        <p:spPr bwMode="auto">
          <a:xfrm>
            <a:off x="0" y="1031299"/>
            <a:ext cx="8920065" cy="762000"/>
          </a:xfrm>
          <a:prstGeom prst="rect">
            <a:avLst/>
          </a:prstGeom>
          <a:noFill/>
          <a:ln w="9525">
            <a:noFill/>
            <a:miter lim="800000"/>
            <a:headEnd/>
            <a:tailEnd/>
          </a:ln>
          <a:effectLst/>
        </p:spPr>
        <p:txBody>
          <a:bodyPr/>
          <a:lstStyle/>
          <a:p>
            <a:pPr algn="ctr" defTabSz="914400" eaLnBrk="0" hangingPunct="0">
              <a:spcBef>
                <a:spcPct val="20000"/>
              </a:spcBef>
              <a:spcAft>
                <a:spcPts val="600"/>
              </a:spcAft>
              <a:buFont typeface="Arial" charset="0"/>
              <a:buNone/>
            </a:pPr>
            <a:r>
              <a:rPr lang="en-US" sz="1400" b="1" i="1" dirty="0">
                <a:solidFill>
                  <a:srgbClr val="C00000"/>
                </a:solidFill>
                <a:latin typeface="Arial" pitchFamily="34" charset="0"/>
                <a:cs typeface="Arial" pitchFamily="34" charset="0"/>
              </a:rPr>
              <a:t>UpToDate</a:t>
            </a:r>
            <a:r>
              <a:rPr lang="en-US" sz="1400" b="1" dirty="0">
                <a:solidFill>
                  <a:srgbClr val="C00000"/>
                </a:solidFill>
                <a:latin typeface="Arial" pitchFamily="34" charset="0"/>
                <a:cs typeface="Arial" pitchFamily="34" charset="0"/>
              </a:rPr>
              <a:t> offers comprehensive information in the following specialties, which are all included with every subscription:</a:t>
            </a:r>
            <a:endParaRPr lang="en-US" sz="800" dirty="0">
              <a:solidFill>
                <a:srgbClr val="C00000"/>
              </a:solidFill>
              <a:latin typeface="Arial" pitchFamily="34" charset="0"/>
              <a:cs typeface="Arial" pitchFamily="34" charset="0"/>
            </a:endParaRPr>
          </a:p>
        </p:txBody>
      </p:sp>
      <p:sp>
        <p:nvSpPr>
          <p:cNvPr id="31751" name="Text Box 7"/>
          <p:cNvSpPr txBox="1">
            <a:spLocks noChangeArrowheads="1"/>
          </p:cNvSpPr>
          <p:nvPr/>
        </p:nvSpPr>
        <p:spPr bwMode="auto">
          <a:xfrm>
            <a:off x="4849927" y="1645775"/>
            <a:ext cx="4073525" cy="2139047"/>
          </a:xfrm>
          <a:prstGeom prst="rect">
            <a:avLst/>
          </a:prstGeom>
          <a:noFill/>
          <a:ln w="9525" algn="ctr">
            <a:noFill/>
            <a:miter lim="800000"/>
            <a:headEnd/>
            <a:tailEnd/>
          </a:ln>
          <a:effectLst/>
        </p:spPr>
        <p:txBody>
          <a:bodyPr>
            <a:spAutoFit/>
          </a:bodyPr>
          <a:lstStyle/>
          <a:p>
            <a:pPr marL="176213" indent="-176213">
              <a:spcBef>
                <a:spcPct val="50000"/>
              </a:spcBef>
            </a:pPr>
            <a:r>
              <a:rPr lang="en-US" sz="1400" b="1" u="sng" dirty="0">
                <a:solidFill>
                  <a:srgbClr val="000000"/>
                </a:solidFill>
                <a:latin typeface="Arial" pitchFamily="34" charset="0"/>
                <a:cs typeface="Arial" pitchFamily="34" charset="0"/>
              </a:rPr>
              <a:t>And:</a:t>
            </a:r>
          </a:p>
          <a:p>
            <a:pPr marL="176213" indent="-176213">
              <a:spcBef>
                <a:spcPct val="50000"/>
              </a:spcBef>
              <a:buFont typeface="Wingdings" pitchFamily="2" charset="2"/>
              <a:buChar char="Ø"/>
            </a:pPr>
            <a:r>
              <a:rPr lang="en-US" sz="1400" dirty="0">
                <a:solidFill>
                  <a:schemeClr val="tx2"/>
                </a:solidFill>
                <a:latin typeface="Arial" pitchFamily="34" charset="0"/>
                <a:cs typeface="Arial" pitchFamily="34" charset="0"/>
              </a:rPr>
              <a:t>covering several other specialties (e.g. pathology, anesthesia)  </a:t>
            </a:r>
          </a:p>
          <a:p>
            <a:pPr marL="176213" indent="-176213">
              <a:spcBef>
                <a:spcPct val="50000"/>
              </a:spcBef>
              <a:buFont typeface="Wingdings" pitchFamily="2" charset="2"/>
              <a:buChar char="Ø"/>
            </a:pPr>
            <a:r>
              <a:rPr lang="en-US" sz="1400" dirty="0">
                <a:solidFill>
                  <a:schemeClr val="tx2"/>
                </a:solidFill>
                <a:latin typeface="Arial" pitchFamily="34" charset="0"/>
                <a:cs typeface="Arial" pitchFamily="34" charset="0"/>
              </a:rPr>
              <a:t>drug database </a:t>
            </a:r>
          </a:p>
          <a:p>
            <a:pPr marL="176213" indent="-176213">
              <a:spcBef>
                <a:spcPct val="50000"/>
              </a:spcBef>
              <a:buFont typeface="Wingdings" pitchFamily="2" charset="2"/>
              <a:buChar char="Ø"/>
            </a:pPr>
            <a:r>
              <a:rPr lang="en-US" sz="1400" dirty="0">
                <a:solidFill>
                  <a:schemeClr val="tx2"/>
                </a:solidFill>
                <a:latin typeface="Arial" pitchFamily="34" charset="0"/>
                <a:cs typeface="Arial" pitchFamily="34" charset="0"/>
              </a:rPr>
              <a:t>drug - interaction</a:t>
            </a:r>
          </a:p>
          <a:p>
            <a:pPr marL="176213" indent="-176213">
              <a:spcBef>
                <a:spcPct val="50000"/>
              </a:spcBef>
              <a:buFont typeface="Wingdings" pitchFamily="2" charset="2"/>
              <a:buChar char="Ø"/>
            </a:pPr>
            <a:r>
              <a:rPr lang="en-US" sz="1400" dirty="0">
                <a:solidFill>
                  <a:schemeClr val="tx2"/>
                </a:solidFill>
                <a:latin typeface="Arial" pitchFamily="34" charset="0"/>
                <a:cs typeface="Arial" pitchFamily="34" charset="0"/>
              </a:rPr>
              <a:t> information for nurses and other medical staff</a:t>
            </a:r>
          </a:p>
          <a:p>
            <a:pPr marL="176213" indent="-176213">
              <a:spcBef>
                <a:spcPct val="50000"/>
              </a:spcBef>
              <a:buFont typeface="Wingdings" pitchFamily="2" charset="2"/>
              <a:buChar char="Ø"/>
            </a:pPr>
            <a:r>
              <a:rPr lang="en-US" sz="1400" dirty="0">
                <a:solidFill>
                  <a:schemeClr val="tx2"/>
                </a:solidFill>
                <a:latin typeface="Arial" pitchFamily="34" charset="0"/>
                <a:cs typeface="Arial" pitchFamily="34" charset="0"/>
              </a:rPr>
              <a:t> patient </a:t>
            </a:r>
            <a:r>
              <a:rPr lang="en-US" sz="1400" dirty="0" smtClean="0">
                <a:solidFill>
                  <a:schemeClr val="tx2"/>
                </a:solidFill>
                <a:latin typeface="Arial" pitchFamily="34" charset="0"/>
                <a:cs typeface="Arial" pitchFamily="34" charset="0"/>
              </a:rPr>
              <a:t>information (basic &amp; advance)</a:t>
            </a:r>
            <a:endParaRPr lang="en-US" sz="1400" dirty="0">
              <a:solidFill>
                <a:schemeClr val="tx2"/>
              </a:solidFill>
              <a:latin typeface="Arial" pitchFamily="34" charset="0"/>
              <a:cs typeface="Arial" pitchFamily="34" charset="0"/>
            </a:endParaRPr>
          </a:p>
        </p:txBody>
      </p:sp>
      <p:sp>
        <p:nvSpPr>
          <p:cNvPr id="31752" name="Rectangle 8"/>
          <p:cNvSpPr>
            <a:spLocks noChangeArrowheads="1"/>
          </p:cNvSpPr>
          <p:nvPr/>
        </p:nvSpPr>
        <p:spPr bwMode="auto">
          <a:xfrm>
            <a:off x="4830443" y="3915299"/>
            <a:ext cx="3048000" cy="1083374"/>
          </a:xfrm>
          <a:prstGeom prst="rect">
            <a:avLst/>
          </a:prstGeom>
          <a:noFill/>
          <a:ln w="9525" algn="ctr">
            <a:noFill/>
            <a:miter lim="800000"/>
            <a:headEnd/>
            <a:tailEnd/>
          </a:ln>
          <a:effectLst/>
        </p:spPr>
        <p:txBody>
          <a:bodyPr>
            <a:spAutoFit/>
          </a:bodyPr>
          <a:lstStyle/>
          <a:p>
            <a:pPr marL="403225" indent="-227013" defTabSz="914400">
              <a:lnSpc>
                <a:spcPct val="120000"/>
              </a:lnSpc>
            </a:pPr>
            <a:r>
              <a:rPr lang="en-US" sz="1400" b="1" u="sng" dirty="0">
                <a:solidFill>
                  <a:srgbClr val="000000"/>
                </a:solidFill>
                <a:latin typeface="Arial" pitchFamily="34" charset="0"/>
                <a:cs typeface="Arial" pitchFamily="34" charset="0"/>
              </a:rPr>
              <a:t>Specialties in development:</a:t>
            </a:r>
          </a:p>
          <a:p>
            <a:pPr marL="176213" indent="-176213">
              <a:lnSpc>
                <a:spcPct val="120000"/>
              </a:lnSpc>
              <a:spcBef>
                <a:spcPct val="50000"/>
              </a:spcBef>
              <a:buFont typeface="Wingdings" pitchFamily="2" charset="2"/>
              <a:buChar char="Ø"/>
            </a:pPr>
            <a:r>
              <a:rPr lang="en-US" sz="1400" dirty="0" smtClean="0">
                <a:solidFill>
                  <a:schemeClr val="tx2"/>
                </a:solidFill>
                <a:latin typeface="Arial" pitchFamily="34" charset="0"/>
                <a:cs typeface="Arial" pitchFamily="34" charset="0"/>
              </a:rPr>
              <a:t>Psychiatry</a:t>
            </a:r>
            <a:endParaRPr lang="en-US" sz="1400" dirty="0">
              <a:solidFill>
                <a:schemeClr val="tx2"/>
              </a:solidFill>
              <a:latin typeface="Arial" pitchFamily="34" charset="0"/>
              <a:cs typeface="Arial" pitchFamily="34" charset="0"/>
            </a:endParaRPr>
          </a:p>
          <a:p>
            <a:pPr marL="176213" indent="-176213">
              <a:lnSpc>
                <a:spcPct val="120000"/>
              </a:lnSpc>
              <a:spcBef>
                <a:spcPct val="50000"/>
              </a:spcBef>
              <a:buFont typeface="Wingdings" pitchFamily="2" charset="2"/>
              <a:buChar char="Ø"/>
            </a:pPr>
            <a:r>
              <a:rPr lang="en-US" sz="1400" dirty="0" smtClean="0">
                <a:solidFill>
                  <a:schemeClr val="tx2"/>
                </a:solidFill>
                <a:latin typeface="Arial" pitchFamily="34" charset="0"/>
                <a:cs typeface="Arial" pitchFamily="34" charset="0"/>
              </a:rPr>
              <a:t>Dermatology</a:t>
            </a:r>
          </a:p>
        </p:txBody>
      </p:sp>
      <p:sp>
        <p:nvSpPr>
          <p:cNvPr id="10" name="Rectangle 9"/>
          <p:cNvSpPr/>
          <p:nvPr/>
        </p:nvSpPr>
        <p:spPr>
          <a:xfrm>
            <a:off x="185021" y="1649902"/>
            <a:ext cx="4572000" cy="4739759"/>
          </a:xfrm>
          <a:prstGeom prst="rect">
            <a:avLst/>
          </a:prstGeom>
        </p:spPr>
        <p:txBody>
          <a:bodyPr wrap="square">
            <a:spAutoFit/>
          </a:bodyPr>
          <a:lstStyle/>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Adult and Pediatric Emergency Medicine</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Adult Primary Care and Internal Medicine</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Allergy and Immunology</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Cardiovascular Medicine</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Endocrinology and Diabetes</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Family Medicine</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Gastroenterology and </a:t>
            </a:r>
            <a:r>
              <a:rPr lang="en-US" sz="1400" dirty="0" err="1" smtClean="0">
                <a:solidFill>
                  <a:schemeClr val="tx2"/>
                </a:solidFill>
                <a:latin typeface="Arial" pitchFamily="34" charset="0"/>
                <a:cs typeface="Arial" pitchFamily="34" charset="0"/>
              </a:rPr>
              <a:t>Hepatology</a:t>
            </a:r>
            <a:endParaRPr lang="en-US" sz="1400" dirty="0" smtClean="0">
              <a:solidFill>
                <a:schemeClr val="tx2"/>
              </a:solidFill>
              <a:latin typeface="Arial" pitchFamily="34" charset="0"/>
              <a:cs typeface="Arial" pitchFamily="34" charset="0"/>
            </a:endParaRP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Geriatrics</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Hematology</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Hospital Medicine </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Infectious Diseases</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Nephrology and Hypertension</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Neurology</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Obstetrics, Gynecology and Women’s Health</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Oncology</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Pediatrics</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Pulmonary, Critical Care and Sleep Medicine</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Rheumatology</a:t>
            </a:r>
          </a:p>
          <a:p>
            <a:pPr marL="288925" indent="-288925">
              <a:spcBef>
                <a:spcPts val="50"/>
              </a:spcBef>
              <a:spcAft>
                <a:spcPts val="50"/>
              </a:spcAft>
              <a:buFont typeface="Wingdings" pitchFamily="2" charset="2"/>
              <a:buChar char="Ø"/>
            </a:pPr>
            <a:r>
              <a:rPr lang="en-US" sz="1400" dirty="0" smtClean="0">
                <a:solidFill>
                  <a:schemeClr val="tx2"/>
                </a:solidFill>
                <a:latin typeface="Arial" pitchFamily="34" charset="0"/>
                <a:cs typeface="Arial" pitchFamily="34" charset="0"/>
              </a:rPr>
              <a:t>General Surgery  </a:t>
            </a:r>
            <a:r>
              <a:rPr lang="en-US" sz="1400" dirty="0" smtClean="0">
                <a:solidFill>
                  <a:srgbClr val="000000"/>
                </a:solidFill>
                <a:latin typeface="Arial" pitchFamily="34" charset="0"/>
                <a:cs typeface="Arial" pitchFamily="34" charset="0"/>
              </a:rPr>
              <a:t>(</a:t>
            </a:r>
            <a:r>
              <a:rPr lang="en-US" sz="1400" b="1" i="1" dirty="0" smtClean="0">
                <a:solidFill>
                  <a:srgbClr val="FF3300"/>
                </a:solidFill>
                <a:latin typeface="Arial" pitchFamily="34" charset="0"/>
                <a:cs typeface="Arial" pitchFamily="34" charset="0"/>
              </a:rPr>
              <a:t>NEW</a:t>
            </a:r>
            <a:r>
              <a:rPr lang="en-US" sz="1400" dirty="0" smtClean="0">
                <a:solidFill>
                  <a:srgbClr val="000000"/>
                </a:solidFill>
                <a:latin typeface="Arial" pitchFamily="34" charset="0"/>
                <a:cs typeface="Arial" pitchFamily="34" charset="0"/>
              </a:rPr>
              <a:t>)</a:t>
            </a:r>
            <a:endParaRPr lang="en-US" sz="1400" dirty="0">
              <a:solidFill>
                <a:srgbClr val="000000"/>
              </a:solidFill>
              <a:latin typeface="Arial" pitchFamily="34" charset="0"/>
              <a:cs typeface="Arial"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Effect transition="in" filter="blinds(horizontal)">
                                      <p:cBhvr>
                                        <p:cTn id="11" dur="500"/>
                                        <p:tgtEl>
                                          <p:spTgt spid="10">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blinds(horizontal)">
                                      <p:cBhvr>
                                        <p:cTn id="15" dur="500"/>
                                        <p:tgtEl>
                                          <p:spTgt spid="10">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Effect transition="in" filter="blinds(horizontal)">
                                      <p:cBhvr>
                                        <p:cTn id="19" dur="500"/>
                                        <p:tgtEl>
                                          <p:spTgt spid="10">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blinds(horizontal)">
                                      <p:cBhvr>
                                        <p:cTn id="23" dur="500"/>
                                        <p:tgtEl>
                                          <p:spTgt spid="10">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animEffect transition="in" filter="blinds(horizontal)">
                                      <p:cBhvr>
                                        <p:cTn id="27" dur="500"/>
                                        <p:tgtEl>
                                          <p:spTgt spid="10">
                                            <p:txEl>
                                              <p:pRg st="5" end="5"/>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animEffect transition="in" filter="blinds(horizontal)">
                                      <p:cBhvr>
                                        <p:cTn id="31" dur="500"/>
                                        <p:tgtEl>
                                          <p:spTgt spid="10">
                                            <p:txEl>
                                              <p:pRg st="6" end="6"/>
                                            </p:txEl>
                                          </p:spTgt>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animEffect transition="in" filter="blinds(horizontal)">
                                      <p:cBhvr>
                                        <p:cTn id="35" dur="500"/>
                                        <p:tgtEl>
                                          <p:spTgt spid="10">
                                            <p:txEl>
                                              <p:pRg st="7" end="7"/>
                                            </p:txEl>
                                          </p:spTgt>
                                        </p:tgtEl>
                                      </p:cBhvr>
                                    </p:animEffect>
                                  </p:childTnLst>
                                </p:cTn>
                              </p:par>
                            </p:childTnLst>
                          </p:cTn>
                        </p:par>
                        <p:par>
                          <p:cTn id="36" fill="hold">
                            <p:stCondLst>
                              <p:cond delay="4000"/>
                            </p:stCondLst>
                            <p:childTnLst>
                              <p:par>
                                <p:cTn id="37" presetID="3" presetClass="entr" presetSubtype="10" fill="hold" grpId="0" nodeType="afterEffect">
                                  <p:stCondLst>
                                    <p:cond delay="0"/>
                                  </p:stCondLst>
                                  <p:childTnLst>
                                    <p:set>
                                      <p:cBhvr>
                                        <p:cTn id="38" dur="1" fill="hold">
                                          <p:stCondLst>
                                            <p:cond delay="0"/>
                                          </p:stCondLst>
                                        </p:cTn>
                                        <p:tgtEl>
                                          <p:spTgt spid="10">
                                            <p:txEl>
                                              <p:pRg st="8" end="8"/>
                                            </p:txEl>
                                          </p:spTgt>
                                        </p:tgtEl>
                                        <p:attrNameLst>
                                          <p:attrName>style.visibility</p:attrName>
                                        </p:attrNameLst>
                                      </p:cBhvr>
                                      <p:to>
                                        <p:strVal val="visible"/>
                                      </p:to>
                                    </p:set>
                                    <p:animEffect transition="in" filter="blinds(horizontal)">
                                      <p:cBhvr>
                                        <p:cTn id="39" dur="500"/>
                                        <p:tgtEl>
                                          <p:spTgt spid="10">
                                            <p:txEl>
                                              <p:pRg st="8" end="8"/>
                                            </p:txEl>
                                          </p:spTgt>
                                        </p:tgtEl>
                                      </p:cBhvr>
                                    </p:animEffect>
                                  </p:childTnLst>
                                </p:cTn>
                              </p:par>
                            </p:childTnLst>
                          </p:cTn>
                        </p:par>
                        <p:par>
                          <p:cTn id="40" fill="hold">
                            <p:stCondLst>
                              <p:cond delay="4500"/>
                            </p:stCondLst>
                            <p:childTnLst>
                              <p:par>
                                <p:cTn id="41" presetID="3" presetClass="entr" presetSubtype="10" fill="hold" grpId="0" nodeType="afterEffect">
                                  <p:stCondLst>
                                    <p:cond delay="0"/>
                                  </p:stCondLst>
                                  <p:childTnLst>
                                    <p:set>
                                      <p:cBhvr>
                                        <p:cTn id="42" dur="1" fill="hold">
                                          <p:stCondLst>
                                            <p:cond delay="0"/>
                                          </p:stCondLst>
                                        </p:cTn>
                                        <p:tgtEl>
                                          <p:spTgt spid="10">
                                            <p:txEl>
                                              <p:pRg st="9" end="9"/>
                                            </p:txEl>
                                          </p:spTgt>
                                        </p:tgtEl>
                                        <p:attrNameLst>
                                          <p:attrName>style.visibility</p:attrName>
                                        </p:attrNameLst>
                                      </p:cBhvr>
                                      <p:to>
                                        <p:strVal val="visible"/>
                                      </p:to>
                                    </p:set>
                                    <p:animEffect transition="in" filter="blinds(horizontal)">
                                      <p:cBhvr>
                                        <p:cTn id="43" dur="500"/>
                                        <p:tgtEl>
                                          <p:spTgt spid="10">
                                            <p:txEl>
                                              <p:pRg st="9" end="9"/>
                                            </p:txEl>
                                          </p:spTgt>
                                        </p:tgtEl>
                                      </p:cBhvr>
                                    </p:animEffect>
                                  </p:childTnLst>
                                </p:cTn>
                              </p:par>
                            </p:childTnLst>
                          </p:cTn>
                        </p:par>
                        <p:par>
                          <p:cTn id="44" fill="hold">
                            <p:stCondLst>
                              <p:cond delay="5000"/>
                            </p:stCondLst>
                            <p:childTnLst>
                              <p:par>
                                <p:cTn id="45" presetID="3" presetClass="entr" presetSubtype="10" fill="hold" grpId="0" nodeType="afterEffect">
                                  <p:stCondLst>
                                    <p:cond delay="0"/>
                                  </p:stCondLst>
                                  <p:childTnLst>
                                    <p:set>
                                      <p:cBhvr>
                                        <p:cTn id="46" dur="1" fill="hold">
                                          <p:stCondLst>
                                            <p:cond delay="0"/>
                                          </p:stCondLst>
                                        </p:cTn>
                                        <p:tgtEl>
                                          <p:spTgt spid="10">
                                            <p:txEl>
                                              <p:pRg st="10" end="10"/>
                                            </p:txEl>
                                          </p:spTgt>
                                        </p:tgtEl>
                                        <p:attrNameLst>
                                          <p:attrName>style.visibility</p:attrName>
                                        </p:attrNameLst>
                                      </p:cBhvr>
                                      <p:to>
                                        <p:strVal val="visible"/>
                                      </p:to>
                                    </p:set>
                                    <p:animEffect transition="in" filter="blinds(horizontal)">
                                      <p:cBhvr>
                                        <p:cTn id="47" dur="500"/>
                                        <p:tgtEl>
                                          <p:spTgt spid="10">
                                            <p:txEl>
                                              <p:pRg st="10" end="10"/>
                                            </p:txEl>
                                          </p:spTgt>
                                        </p:tgtEl>
                                      </p:cBhvr>
                                    </p:animEffect>
                                  </p:childTnLst>
                                </p:cTn>
                              </p:par>
                            </p:childTnLst>
                          </p:cTn>
                        </p:par>
                        <p:par>
                          <p:cTn id="48" fill="hold">
                            <p:stCondLst>
                              <p:cond delay="5500"/>
                            </p:stCondLst>
                            <p:childTnLst>
                              <p:par>
                                <p:cTn id="49" presetID="3" presetClass="entr" presetSubtype="10" fill="hold" grpId="0" nodeType="afterEffect">
                                  <p:stCondLst>
                                    <p:cond delay="0"/>
                                  </p:stCondLst>
                                  <p:childTnLst>
                                    <p:set>
                                      <p:cBhvr>
                                        <p:cTn id="50" dur="1" fill="hold">
                                          <p:stCondLst>
                                            <p:cond delay="0"/>
                                          </p:stCondLst>
                                        </p:cTn>
                                        <p:tgtEl>
                                          <p:spTgt spid="10">
                                            <p:txEl>
                                              <p:pRg st="11" end="11"/>
                                            </p:txEl>
                                          </p:spTgt>
                                        </p:tgtEl>
                                        <p:attrNameLst>
                                          <p:attrName>style.visibility</p:attrName>
                                        </p:attrNameLst>
                                      </p:cBhvr>
                                      <p:to>
                                        <p:strVal val="visible"/>
                                      </p:to>
                                    </p:set>
                                    <p:animEffect transition="in" filter="blinds(horizontal)">
                                      <p:cBhvr>
                                        <p:cTn id="51" dur="500"/>
                                        <p:tgtEl>
                                          <p:spTgt spid="10">
                                            <p:txEl>
                                              <p:pRg st="11" end="11"/>
                                            </p:txEl>
                                          </p:spTgt>
                                        </p:tgtEl>
                                      </p:cBhvr>
                                    </p:animEffect>
                                  </p:childTnLst>
                                </p:cTn>
                              </p:par>
                            </p:childTnLst>
                          </p:cTn>
                        </p:par>
                        <p:par>
                          <p:cTn id="52" fill="hold">
                            <p:stCondLst>
                              <p:cond delay="6000"/>
                            </p:stCondLst>
                            <p:childTnLst>
                              <p:par>
                                <p:cTn id="53" presetID="3" presetClass="entr" presetSubtype="10" fill="hold" grpId="0" nodeType="afterEffect">
                                  <p:stCondLst>
                                    <p:cond delay="0"/>
                                  </p:stCondLst>
                                  <p:childTnLst>
                                    <p:set>
                                      <p:cBhvr>
                                        <p:cTn id="54" dur="1" fill="hold">
                                          <p:stCondLst>
                                            <p:cond delay="0"/>
                                          </p:stCondLst>
                                        </p:cTn>
                                        <p:tgtEl>
                                          <p:spTgt spid="10">
                                            <p:txEl>
                                              <p:pRg st="12" end="12"/>
                                            </p:txEl>
                                          </p:spTgt>
                                        </p:tgtEl>
                                        <p:attrNameLst>
                                          <p:attrName>style.visibility</p:attrName>
                                        </p:attrNameLst>
                                      </p:cBhvr>
                                      <p:to>
                                        <p:strVal val="visible"/>
                                      </p:to>
                                    </p:set>
                                    <p:animEffect transition="in" filter="blinds(horizontal)">
                                      <p:cBhvr>
                                        <p:cTn id="55" dur="500"/>
                                        <p:tgtEl>
                                          <p:spTgt spid="10">
                                            <p:txEl>
                                              <p:pRg st="12" end="12"/>
                                            </p:txEl>
                                          </p:spTgt>
                                        </p:tgtEl>
                                      </p:cBhvr>
                                    </p:animEffect>
                                  </p:childTnLst>
                                </p:cTn>
                              </p:par>
                            </p:childTnLst>
                          </p:cTn>
                        </p:par>
                        <p:par>
                          <p:cTn id="56" fill="hold">
                            <p:stCondLst>
                              <p:cond delay="6500"/>
                            </p:stCondLst>
                            <p:childTnLst>
                              <p:par>
                                <p:cTn id="57" presetID="3" presetClass="entr" presetSubtype="10" fill="hold" grpId="0" nodeType="afterEffect">
                                  <p:stCondLst>
                                    <p:cond delay="0"/>
                                  </p:stCondLst>
                                  <p:childTnLst>
                                    <p:set>
                                      <p:cBhvr>
                                        <p:cTn id="58" dur="1" fill="hold">
                                          <p:stCondLst>
                                            <p:cond delay="0"/>
                                          </p:stCondLst>
                                        </p:cTn>
                                        <p:tgtEl>
                                          <p:spTgt spid="10">
                                            <p:txEl>
                                              <p:pRg st="13" end="13"/>
                                            </p:txEl>
                                          </p:spTgt>
                                        </p:tgtEl>
                                        <p:attrNameLst>
                                          <p:attrName>style.visibility</p:attrName>
                                        </p:attrNameLst>
                                      </p:cBhvr>
                                      <p:to>
                                        <p:strVal val="visible"/>
                                      </p:to>
                                    </p:set>
                                    <p:animEffect transition="in" filter="blinds(horizontal)">
                                      <p:cBhvr>
                                        <p:cTn id="59" dur="500"/>
                                        <p:tgtEl>
                                          <p:spTgt spid="10">
                                            <p:txEl>
                                              <p:pRg st="13" end="13"/>
                                            </p:txEl>
                                          </p:spTgt>
                                        </p:tgtEl>
                                      </p:cBhvr>
                                    </p:animEffect>
                                  </p:childTnLst>
                                </p:cTn>
                              </p:par>
                            </p:childTnLst>
                          </p:cTn>
                        </p:par>
                        <p:par>
                          <p:cTn id="60" fill="hold">
                            <p:stCondLst>
                              <p:cond delay="7000"/>
                            </p:stCondLst>
                            <p:childTnLst>
                              <p:par>
                                <p:cTn id="61" presetID="3" presetClass="entr" presetSubtype="10" fill="hold" grpId="0" nodeType="afterEffect">
                                  <p:stCondLst>
                                    <p:cond delay="0"/>
                                  </p:stCondLst>
                                  <p:childTnLst>
                                    <p:set>
                                      <p:cBhvr>
                                        <p:cTn id="62" dur="1" fill="hold">
                                          <p:stCondLst>
                                            <p:cond delay="0"/>
                                          </p:stCondLst>
                                        </p:cTn>
                                        <p:tgtEl>
                                          <p:spTgt spid="10">
                                            <p:txEl>
                                              <p:pRg st="14" end="14"/>
                                            </p:txEl>
                                          </p:spTgt>
                                        </p:tgtEl>
                                        <p:attrNameLst>
                                          <p:attrName>style.visibility</p:attrName>
                                        </p:attrNameLst>
                                      </p:cBhvr>
                                      <p:to>
                                        <p:strVal val="visible"/>
                                      </p:to>
                                    </p:set>
                                    <p:animEffect transition="in" filter="blinds(horizontal)">
                                      <p:cBhvr>
                                        <p:cTn id="63" dur="500"/>
                                        <p:tgtEl>
                                          <p:spTgt spid="10">
                                            <p:txEl>
                                              <p:pRg st="14" end="14"/>
                                            </p:txEl>
                                          </p:spTgt>
                                        </p:tgtEl>
                                      </p:cBhvr>
                                    </p:animEffect>
                                  </p:childTnLst>
                                </p:cTn>
                              </p:par>
                            </p:childTnLst>
                          </p:cTn>
                        </p:par>
                        <p:par>
                          <p:cTn id="64" fill="hold">
                            <p:stCondLst>
                              <p:cond delay="7500"/>
                            </p:stCondLst>
                            <p:childTnLst>
                              <p:par>
                                <p:cTn id="65" presetID="3" presetClass="entr" presetSubtype="10" fill="hold" grpId="0" nodeType="afterEffect">
                                  <p:stCondLst>
                                    <p:cond delay="0"/>
                                  </p:stCondLst>
                                  <p:childTnLst>
                                    <p:set>
                                      <p:cBhvr>
                                        <p:cTn id="66" dur="1" fill="hold">
                                          <p:stCondLst>
                                            <p:cond delay="0"/>
                                          </p:stCondLst>
                                        </p:cTn>
                                        <p:tgtEl>
                                          <p:spTgt spid="10">
                                            <p:txEl>
                                              <p:pRg st="15" end="15"/>
                                            </p:txEl>
                                          </p:spTgt>
                                        </p:tgtEl>
                                        <p:attrNameLst>
                                          <p:attrName>style.visibility</p:attrName>
                                        </p:attrNameLst>
                                      </p:cBhvr>
                                      <p:to>
                                        <p:strVal val="visible"/>
                                      </p:to>
                                    </p:set>
                                    <p:animEffect transition="in" filter="blinds(horizontal)">
                                      <p:cBhvr>
                                        <p:cTn id="67" dur="500"/>
                                        <p:tgtEl>
                                          <p:spTgt spid="10">
                                            <p:txEl>
                                              <p:pRg st="15" end="15"/>
                                            </p:txEl>
                                          </p:spTgt>
                                        </p:tgtEl>
                                      </p:cBhvr>
                                    </p:animEffect>
                                  </p:childTnLst>
                                </p:cTn>
                              </p:par>
                            </p:childTnLst>
                          </p:cTn>
                        </p:par>
                        <p:par>
                          <p:cTn id="68" fill="hold">
                            <p:stCondLst>
                              <p:cond delay="8000"/>
                            </p:stCondLst>
                            <p:childTnLst>
                              <p:par>
                                <p:cTn id="69" presetID="3" presetClass="entr" presetSubtype="10" fill="hold" grpId="0" nodeType="afterEffect">
                                  <p:stCondLst>
                                    <p:cond delay="0"/>
                                  </p:stCondLst>
                                  <p:childTnLst>
                                    <p:set>
                                      <p:cBhvr>
                                        <p:cTn id="70" dur="1" fill="hold">
                                          <p:stCondLst>
                                            <p:cond delay="0"/>
                                          </p:stCondLst>
                                        </p:cTn>
                                        <p:tgtEl>
                                          <p:spTgt spid="10">
                                            <p:txEl>
                                              <p:pRg st="16" end="16"/>
                                            </p:txEl>
                                          </p:spTgt>
                                        </p:tgtEl>
                                        <p:attrNameLst>
                                          <p:attrName>style.visibility</p:attrName>
                                        </p:attrNameLst>
                                      </p:cBhvr>
                                      <p:to>
                                        <p:strVal val="visible"/>
                                      </p:to>
                                    </p:set>
                                    <p:animEffect transition="in" filter="blinds(horizontal)">
                                      <p:cBhvr>
                                        <p:cTn id="71" dur="500"/>
                                        <p:tgtEl>
                                          <p:spTgt spid="10">
                                            <p:txEl>
                                              <p:pRg st="16" end="16"/>
                                            </p:txEl>
                                          </p:spTgt>
                                        </p:tgtEl>
                                      </p:cBhvr>
                                    </p:animEffect>
                                  </p:childTnLst>
                                </p:cTn>
                              </p:par>
                            </p:childTnLst>
                          </p:cTn>
                        </p:par>
                        <p:par>
                          <p:cTn id="72" fill="hold">
                            <p:stCondLst>
                              <p:cond delay="8500"/>
                            </p:stCondLst>
                            <p:childTnLst>
                              <p:par>
                                <p:cTn id="73" presetID="3" presetClass="entr" presetSubtype="10" fill="hold" grpId="0" nodeType="afterEffect">
                                  <p:stCondLst>
                                    <p:cond delay="0"/>
                                  </p:stCondLst>
                                  <p:childTnLst>
                                    <p:set>
                                      <p:cBhvr>
                                        <p:cTn id="74" dur="1" fill="hold">
                                          <p:stCondLst>
                                            <p:cond delay="0"/>
                                          </p:stCondLst>
                                        </p:cTn>
                                        <p:tgtEl>
                                          <p:spTgt spid="10">
                                            <p:txEl>
                                              <p:pRg st="17" end="17"/>
                                            </p:txEl>
                                          </p:spTgt>
                                        </p:tgtEl>
                                        <p:attrNameLst>
                                          <p:attrName>style.visibility</p:attrName>
                                        </p:attrNameLst>
                                      </p:cBhvr>
                                      <p:to>
                                        <p:strVal val="visible"/>
                                      </p:to>
                                    </p:set>
                                    <p:animEffect transition="in" filter="blinds(horizontal)">
                                      <p:cBhvr>
                                        <p:cTn id="75" dur="500"/>
                                        <p:tgtEl>
                                          <p:spTgt spid="10">
                                            <p:txEl>
                                              <p:pRg st="17" end="17"/>
                                            </p:txEl>
                                          </p:spTgt>
                                        </p:tgtEl>
                                      </p:cBhvr>
                                    </p:animEffect>
                                  </p:childTnLst>
                                </p:cTn>
                              </p:par>
                            </p:childTnLst>
                          </p:cTn>
                        </p:par>
                        <p:par>
                          <p:cTn id="76" fill="hold">
                            <p:stCondLst>
                              <p:cond delay="9000"/>
                            </p:stCondLst>
                            <p:childTnLst>
                              <p:par>
                                <p:cTn id="77" presetID="3" presetClass="entr" presetSubtype="10" fill="hold" grpId="0" nodeType="afterEffect">
                                  <p:stCondLst>
                                    <p:cond delay="0"/>
                                  </p:stCondLst>
                                  <p:childTnLst>
                                    <p:set>
                                      <p:cBhvr>
                                        <p:cTn id="78" dur="1" fill="hold">
                                          <p:stCondLst>
                                            <p:cond delay="0"/>
                                          </p:stCondLst>
                                        </p:cTn>
                                        <p:tgtEl>
                                          <p:spTgt spid="10">
                                            <p:txEl>
                                              <p:pRg st="18" end="18"/>
                                            </p:txEl>
                                          </p:spTgt>
                                        </p:tgtEl>
                                        <p:attrNameLst>
                                          <p:attrName>style.visibility</p:attrName>
                                        </p:attrNameLst>
                                      </p:cBhvr>
                                      <p:to>
                                        <p:strVal val="visible"/>
                                      </p:to>
                                    </p:set>
                                    <p:animEffect transition="in" filter="blinds(horizontal)">
                                      <p:cBhvr>
                                        <p:cTn id="79" dur="500"/>
                                        <p:tgtEl>
                                          <p:spTgt spid="10">
                                            <p:txEl>
                                              <p:pRg st="18" end="18"/>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31751">
                                            <p:txEl>
                                              <p:pRg st="0" end="0"/>
                                            </p:txEl>
                                          </p:spTgt>
                                        </p:tgtEl>
                                        <p:attrNameLst>
                                          <p:attrName>style.visibility</p:attrName>
                                        </p:attrNameLst>
                                      </p:cBhvr>
                                      <p:to>
                                        <p:strVal val="visible"/>
                                      </p:to>
                                    </p:set>
                                    <p:animEffect transition="in" filter="fade">
                                      <p:cBhvr>
                                        <p:cTn id="84" dur="1000"/>
                                        <p:tgtEl>
                                          <p:spTgt spid="31751">
                                            <p:txEl>
                                              <p:pRg st="0" end="0"/>
                                            </p:txEl>
                                          </p:spTgt>
                                        </p:tgtEl>
                                      </p:cBhvr>
                                    </p:animEffect>
                                  </p:childTnLst>
                                </p:cTn>
                              </p:par>
                            </p:childTnLst>
                          </p:cTn>
                        </p:par>
                        <p:par>
                          <p:cTn id="85" fill="hold">
                            <p:stCondLst>
                              <p:cond delay="1000"/>
                            </p:stCondLst>
                            <p:childTnLst>
                              <p:par>
                                <p:cTn id="86" presetID="10" presetClass="entr" presetSubtype="0" fill="hold" grpId="0" nodeType="afterEffect">
                                  <p:stCondLst>
                                    <p:cond delay="0"/>
                                  </p:stCondLst>
                                  <p:childTnLst>
                                    <p:set>
                                      <p:cBhvr>
                                        <p:cTn id="87" dur="1" fill="hold">
                                          <p:stCondLst>
                                            <p:cond delay="0"/>
                                          </p:stCondLst>
                                        </p:cTn>
                                        <p:tgtEl>
                                          <p:spTgt spid="31751">
                                            <p:txEl>
                                              <p:pRg st="1" end="1"/>
                                            </p:txEl>
                                          </p:spTgt>
                                        </p:tgtEl>
                                        <p:attrNameLst>
                                          <p:attrName>style.visibility</p:attrName>
                                        </p:attrNameLst>
                                      </p:cBhvr>
                                      <p:to>
                                        <p:strVal val="visible"/>
                                      </p:to>
                                    </p:set>
                                    <p:animEffect transition="in" filter="fade">
                                      <p:cBhvr>
                                        <p:cTn id="88" dur="1000"/>
                                        <p:tgtEl>
                                          <p:spTgt spid="31751">
                                            <p:txEl>
                                              <p:pRg st="1" end="1"/>
                                            </p:txEl>
                                          </p:spTgt>
                                        </p:tgtEl>
                                      </p:cBhvr>
                                    </p:animEffect>
                                  </p:childTnLst>
                                </p:cTn>
                              </p:par>
                            </p:childTnLst>
                          </p:cTn>
                        </p:par>
                        <p:par>
                          <p:cTn id="89" fill="hold">
                            <p:stCondLst>
                              <p:cond delay="2000"/>
                            </p:stCondLst>
                            <p:childTnLst>
                              <p:par>
                                <p:cTn id="90" presetID="10" presetClass="entr" presetSubtype="0" fill="hold" grpId="0" nodeType="afterEffect">
                                  <p:stCondLst>
                                    <p:cond delay="0"/>
                                  </p:stCondLst>
                                  <p:childTnLst>
                                    <p:set>
                                      <p:cBhvr>
                                        <p:cTn id="91" dur="1" fill="hold">
                                          <p:stCondLst>
                                            <p:cond delay="0"/>
                                          </p:stCondLst>
                                        </p:cTn>
                                        <p:tgtEl>
                                          <p:spTgt spid="31751">
                                            <p:txEl>
                                              <p:pRg st="2" end="2"/>
                                            </p:txEl>
                                          </p:spTgt>
                                        </p:tgtEl>
                                        <p:attrNameLst>
                                          <p:attrName>style.visibility</p:attrName>
                                        </p:attrNameLst>
                                      </p:cBhvr>
                                      <p:to>
                                        <p:strVal val="visible"/>
                                      </p:to>
                                    </p:set>
                                    <p:animEffect transition="in" filter="fade">
                                      <p:cBhvr>
                                        <p:cTn id="92" dur="1000"/>
                                        <p:tgtEl>
                                          <p:spTgt spid="31751">
                                            <p:txEl>
                                              <p:pRg st="2" end="2"/>
                                            </p:txEl>
                                          </p:spTgt>
                                        </p:tgtEl>
                                      </p:cBhvr>
                                    </p:animEffect>
                                  </p:childTnLst>
                                </p:cTn>
                              </p:par>
                            </p:childTnLst>
                          </p:cTn>
                        </p:par>
                        <p:par>
                          <p:cTn id="93" fill="hold">
                            <p:stCondLst>
                              <p:cond delay="3000"/>
                            </p:stCondLst>
                            <p:childTnLst>
                              <p:par>
                                <p:cTn id="94" presetID="10" presetClass="entr" presetSubtype="0" fill="hold" grpId="0" nodeType="afterEffect">
                                  <p:stCondLst>
                                    <p:cond delay="0"/>
                                  </p:stCondLst>
                                  <p:childTnLst>
                                    <p:set>
                                      <p:cBhvr>
                                        <p:cTn id="95" dur="1" fill="hold">
                                          <p:stCondLst>
                                            <p:cond delay="0"/>
                                          </p:stCondLst>
                                        </p:cTn>
                                        <p:tgtEl>
                                          <p:spTgt spid="31751">
                                            <p:txEl>
                                              <p:pRg st="3" end="3"/>
                                            </p:txEl>
                                          </p:spTgt>
                                        </p:tgtEl>
                                        <p:attrNameLst>
                                          <p:attrName>style.visibility</p:attrName>
                                        </p:attrNameLst>
                                      </p:cBhvr>
                                      <p:to>
                                        <p:strVal val="visible"/>
                                      </p:to>
                                    </p:set>
                                    <p:animEffect transition="in" filter="fade">
                                      <p:cBhvr>
                                        <p:cTn id="96" dur="1000"/>
                                        <p:tgtEl>
                                          <p:spTgt spid="31751">
                                            <p:txEl>
                                              <p:pRg st="3" end="3"/>
                                            </p:txEl>
                                          </p:spTgt>
                                        </p:tgtEl>
                                      </p:cBhvr>
                                    </p:animEffect>
                                  </p:childTnLst>
                                </p:cTn>
                              </p:par>
                            </p:childTnLst>
                          </p:cTn>
                        </p:par>
                        <p:par>
                          <p:cTn id="97" fill="hold">
                            <p:stCondLst>
                              <p:cond delay="4000"/>
                            </p:stCondLst>
                            <p:childTnLst>
                              <p:par>
                                <p:cTn id="98" presetID="10" presetClass="entr" presetSubtype="0" fill="hold" grpId="0" nodeType="afterEffect">
                                  <p:stCondLst>
                                    <p:cond delay="0"/>
                                  </p:stCondLst>
                                  <p:childTnLst>
                                    <p:set>
                                      <p:cBhvr>
                                        <p:cTn id="99" dur="1" fill="hold">
                                          <p:stCondLst>
                                            <p:cond delay="0"/>
                                          </p:stCondLst>
                                        </p:cTn>
                                        <p:tgtEl>
                                          <p:spTgt spid="31751">
                                            <p:txEl>
                                              <p:pRg st="4" end="4"/>
                                            </p:txEl>
                                          </p:spTgt>
                                        </p:tgtEl>
                                        <p:attrNameLst>
                                          <p:attrName>style.visibility</p:attrName>
                                        </p:attrNameLst>
                                      </p:cBhvr>
                                      <p:to>
                                        <p:strVal val="visible"/>
                                      </p:to>
                                    </p:set>
                                    <p:animEffect transition="in" filter="fade">
                                      <p:cBhvr>
                                        <p:cTn id="100" dur="1000"/>
                                        <p:tgtEl>
                                          <p:spTgt spid="31751">
                                            <p:txEl>
                                              <p:pRg st="4" end="4"/>
                                            </p:txEl>
                                          </p:spTgt>
                                        </p:tgtEl>
                                      </p:cBhvr>
                                    </p:animEffect>
                                  </p:childTnLst>
                                </p:cTn>
                              </p:par>
                            </p:childTnLst>
                          </p:cTn>
                        </p:par>
                        <p:par>
                          <p:cTn id="101" fill="hold">
                            <p:stCondLst>
                              <p:cond delay="5000"/>
                            </p:stCondLst>
                            <p:childTnLst>
                              <p:par>
                                <p:cTn id="102" presetID="10" presetClass="entr" presetSubtype="0" fill="hold" grpId="0" nodeType="afterEffect">
                                  <p:stCondLst>
                                    <p:cond delay="0"/>
                                  </p:stCondLst>
                                  <p:childTnLst>
                                    <p:set>
                                      <p:cBhvr>
                                        <p:cTn id="103" dur="1" fill="hold">
                                          <p:stCondLst>
                                            <p:cond delay="0"/>
                                          </p:stCondLst>
                                        </p:cTn>
                                        <p:tgtEl>
                                          <p:spTgt spid="31751">
                                            <p:txEl>
                                              <p:pRg st="5" end="5"/>
                                            </p:txEl>
                                          </p:spTgt>
                                        </p:tgtEl>
                                        <p:attrNameLst>
                                          <p:attrName>style.visibility</p:attrName>
                                        </p:attrNameLst>
                                      </p:cBhvr>
                                      <p:to>
                                        <p:strVal val="visible"/>
                                      </p:to>
                                    </p:set>
                                    <p:animEffect transition="in" filter="fade">
                                      <p:cBhvr>
                                        <p:cTn id="104" dur="1000"/>
                                        <p:tgtEl>
                                          <p:spTgt spid="31751">
                                            <p:txEl>
                                              <p:pRg st="5" end="5"/>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12" presetClass="entr" presetSubtype="4" fill="hold" grpId="0" nodeType="clickEffect">
                                  <p:stCondLst>
                                    <p:cond delay="0"/>
                                  </p:stCondLst>
                                  <p:childTnLst>
                                    <p:set>
                                      <p:cBhvr>
                                        <p:cTn id="108" dur="1" fill="hold">
                                          <p:stCondLst>
                                            <p:cond delay="0"/>
                                          </p:stCondLst>
                                        </p:cTn>
                                        <p:tgtEl>
                                          <p:spTgt spid="31752">
                                            <p:txEl>
                                              <p:pRg st="0" end="0"/>
                                            </p:txEl>
                                          </p:spTgt>
                                        </p:tgtEl>
                                        <p:attrNameLst>
                                          <p:attrName>style.visibility</p:attrName>
                                        </p:attrNameLst>
                                      </p:cBhvr>
                                      <p:to>
                                        <p:strVal val="visible"/>
                                      </p:to>
                                    </p:set>
                                    <p:animEffect transition="in" filter="slide(fromBottom)">
                                      <p:cBhvr>
                                        <p:cTn id="109" dur="500"/>
                                        <p:tgtEl>
                                          <p:spTgt spid="31752">
                                            <p:txEl>
                                              <p:pRg st="0" end="0"/>
                                            </p:txEl>
                                          </p:spTgt>
                                        </p:tgtEl>
                                      </p:cBhvr>
                                    </p:animEffect>
                                  </p:childTnLst>
                                </p:cTn>
                              </p:par>
                            </p:childTnLst>
                          </p:cTn>
                        </p:par>
                        <p:par>
                          <p:cTn id="110" fill="hold">
                            <p:stCondLst>
                              <p:cond delay="500"/>
                            </p:stCondLst>
                            <p:childTnLst>
                              <p:par>
                                <p:cTn id="111" presetID="12" presetClass="entr" presetSubtype="4" fill="hold" grpId="0" nodeType="afterEffect">
                                  <p:stCondLst>
                                    <p:cond delay="0"/>
                                  </p:stCondLst>
                                  <p:childTnLst>
                                    <p:set>
                                      <p:cBhvr>
                                        <p:cTn id="112" dur="1" fill="hold">
                                          <p:stCondLst>
                                            <p:cond delay="0"/>
                                          </p:stCondLst>
                                        </p:cTn>
                                        <p:tgtEl>
                                          <p:spTgt spid="31752">
                                            <p:txEl>
                                              <p:pRg st="1" end="1"/>
                                            </p:txEl>
                                          </p:spTgt>
                                        </p:tgtEl>
                                        <p:attrNameLst>
                                          <p:attrName>style.visibility</p:attrName>
                                        </p:attrNameLst>
                                      </p:cBhvr>
                                      <p:to>
                                        <p:strVal val="visible"/>
                                      </p:to>
                                    </p:set>
                                    <p:animEffect transition="in" filter="slide(fromBottom)">
                                      <p:cBhvr>
                                        <p:cTn id="113" dur="500"/>
                                        <p:tgtEl>
                                          <p:spTgt spid="31752">
                                            <p:txEl>
                                              <p:pRg st="1" end="1"/>
                                            </p:txEl>
                                          </p:spTgt>
                                        </p:tgtEl>
                                      </p:cBhvr>
                                    </p:animEffect>
                                  </p:childTnLst>
                                </p:cTn>
                              </p:par>
                            </p:childTnLst>
                          </p:cTn>
                        </p:par>
                        <p:par>
                          <p:cTn id="114" fill="hold">
                            <p:stCondLst>
                              <p:cond delay="1000"/>
                            </p:stCondLst>
                            <p:childTnLst>
                              <p:par>
                                <p:cTn id="115" presetID="12" presetClass="entr" presetSubtype="4" fill="hold" grpId="0" nodeType="afterEffect">
                                  <p:stCondLst>
                                    <p:cond delay="0"/>
                                  </p:stCondLst>
                                  <p:childTnLst>
                                    <p:set>
                                      <p:cBhvr>
                                        <p:cTn id="116" dur="1" fill="hold">
                                          <p:stCondLst>
                                            <p:cond delay="0"/>
                                          </p:stCondLst>
                                        </p:cTn>
                                        <p:tgtEl>
                                          <p:spTgt spid="31752">
                                            <p:txEl>
                                              <p:pRg st="2" end="2"/>
                                            </p:txEl>
                                          </p:spTgt>
                                        </p:tgtEl>
                                        <p:attrNameLst>
                                          <p:attrName>style.visibility</p:attrName>
                                        </p:attrNameLst>
                                      </p:cBhvr>
                                      <p:to>
                                        <p:strVal val="visible"/>
                                      </p:to>
                                    </p:set>
                                    <p:animEffect transition="in" filter="slide(fromBottom)">
                                      <p:cBhvr>
                                        <p:cTn id="117" dur="500"/>
                                        <p:tgtEl>
                                          <p:spTgt spid="317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1" grpId="0" build="p"/>
      <p:bldP spid="31752" grpId="0" build="p"/>
      <p:bldP spid="10" grpId="0" build="p" bldLvl="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sz="quarter" idx="12"/>
          </p:nvPr>
        </p:nvSpPr>
        <p:spPr bwMode="auto">
          <a:prstGeom prst="rect">
            <a:avLst/>
          </a:prstGeom>
          <a:noFill/>
          <a:ln>
            <a:miter lim="800000"/>
            <a:headEnd/>
            <a:tailEnd/>
          </a:ln>
        </p:spPr>
        <p:txBody>
          <a:bodyPr/>
          <a:lstStyle/>
          <a:p>
            <a:pPr marL="347663" indent="-347663">
              <a:lnSpc>
                <a:spcPct val="200000"/>
              </a:lnSpc>
              <a:buFont typeface="Arial" pitchFamily="34" charset="0"/>
              <a:buChar char="•"/>
            </a:pPr>
            <a:r>
              <a:rPr lang="en-US" sz="2400" dirty="0" smtClean="0">
                <a:ea typeface="ＭＳ Ｐゴシック" pitchFamily="48" charset="-128"/>
              </a:rPr>
              <a:t>Doctors do not have enough time to search for all answers</a:t>
            </a:r>
          </a:p>
          <a:p>
            <a:pPr marL="347663" indent="-347663">
              <a:lnSpc>
                <a:spcPct val="200000"/>
              </a:lnSpc>
              <a:buFont typeface="Arial" pitchFamily="34" charset="0"/>
              <a:buChar char="•"/>
            </a:pPr>
            <a:r>
              <a:rPr lang="en-US" sz="2400" dirty="0" smtClean="0">
                <a:ea typeface="ＭＳ Ｐゴシック" pitchFamily="48" charset="-128"/>
              </a:rPr>
              <a:t>Doctors are overloaded by the huge volume of (new) information (every day 800 - 1000 new publications in Medline)</a:t>
            </a:r>
          </a:p>
        </p:txBody>
      </p:sp>
      <p:sp>
        <p:nvSpPr>
          <p:cNvPr id="14338" name="Rectangle 2"/>
          <p:cNvSpPr>
            <a:spLocks noGrp="1" noChangeArrowheads="1"/>
          </p:cNvSpPr>
          <p:nvPr>
            <p:ph type="title"/>
          </p:nvPr>
        </p:nvSpPr>
        <p:spPr bwMode="auto">
          <a:prstGeom prst="rect">
            <a:avLst/>
          </a:prstGeom>
          <a:noFill/>
          <a:ln>
            <a:miter lim="800000"/>
            <a:headEnd/>
            <a:tailEnd/>
          </a:ln>
        </p:spPr>
        <p:txBody>
          <a:bodyPr/>
          <a:lstStyle/>
          <a:p>
            <a:r>
              <a:rPr lang="en-US" sz="4000" b="1" i="1" smtClean="0">
                <a:solidFill>
                  <a:srgbClr val="FF9900"/>
                </a:solidFill>
                <a:ea typeface="ＭＳ Ｐゴシック" pitchFamily="48" charset="-128"/>
              </a:rPr>
              <a:t>And even more important!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p:cTn id="7" dur="1000" fill="hold"/>
                                        <p:tgtEl>
                                          <p:spTgt spid="4198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1987">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1987">
                                            <p:txEl>
                                              <p:pRg st="0" end="0"/>
                                            </p:txEl>
                                          </p:spTgt>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p:cTn id="13" dur="1000" fill="hold"/>
                                        <p:tgtEl>
                                          <p:spTgt spid="41987">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1987">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419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bwMode="auto">
          <a:xfrm>
            <a:off x="211015" y="142875"/>
            <a:ext cx="8715853" cy="715962"/>
          </a:xfrm>
          <a:prstGeom prst="rect">
            <a:avLst/>
          </a:prstGeom>
          <a:noFill/>
          <a:ln>
            <a:solidFill>
              <a:srgbClr val="000000"/>
            </a:solidFill>
            <a:miter lim="800000"/>
            <a:headEnd/>
            <a:tailEnd/>
          </a:ln>
        </p:spPr>
        <p:txBody>
          <a:bodyPr anchor="ctr">
            <a:noAutofit/>
          </a:bodyPr>
          <a:lstStyle/>
          <a:p>
            <a:pPr algn="ctr"/>
            <a:r>
              <a:rPr lang="en-US" altLang="en-US"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The knowledge base of practicing physicians deteriorates over time</a:t>
            </a:r>
          </a:p>
        </p:txBody>
      </p:sp>
      <p:sp>
        <p:nvSpPr>
          <p:cNvPr id="9219" name="Footer Placeholder 3"/>
          <p:cNvSpPr txBox="1">
            <a:spLocks noGrp="1"/>
          </p:cNvSpPr>
          <p:nvPr/>
        </p:nvSpPr>
        <p:spPr bwMode="auto">
          <a:xfrm>
            <a:off x="174317" y="5837260"/>
            <a:ext cx="8534400" cy="263525"/>
          </a:xfrm>
          <a:prstGeom prst="rect">
            <a:avLst/>
          </a:prstGeom>
          <a:noFill/>
          <a:ln>
            <a:miter lim="800000"/>
            <a:headEnd/>
            <a:tailEnd/>
          </a:ln>
        </p:spPr>
        <p:txBody>
          <a:bodyPr/>
          <a:lstStyle/>
          <a:p>
            <a:pPr defTabSz="914400"/>
            <a:r>
              <a:rPr lang="en-US" sz="800" dirty="0">
                <a:solidFill>
                  <a:srgbClr val="00B050"/>
                </a:solidFill>
                <a:latin typeface="Arial" pitchFamily="34" charset="0"/>
                <a:cs typeface="Arial" pitchFamily="34" charset="0"/>
              </a:rPr>
              <a:t>Ramsey P.G., Carline J.D., Inui T.S., Larson E.B., </a:t>
            </a:r>
            <a:r>
              <a:rPr lang="en-US" sz="800" dirty="0" err="1">
                <a:solidFill>
                  <a:srgbClr val="00B050"/>
                </a:solidFill>
                <a:latin typeface="Arial" pitchFamily="34" charset="0"/>
                <a:cs typeface="Arial" pitchFamily="34" charset="0"/>
              </a:rPr>
              <a:t>LoGerfo</a:t>
            </a:r>
            <a:r>
              <a:rPr lang="en-US" sz="800" dirty="0">
                <a:solidFill>
                  <a:srgbClr val="00B050"/>
                </a:solidFill>
                <a:latin typeface="Arial" pitchFamily="34" charset="0"/>
                <a:cs typeface="Arial" pitchFamily="34" charset="0"/>
              </a:rPr>
              <a:t> J.P., </a:t>
            </a:r>
            <a:r>
              <a:rPr lang="en-US" sz="800" dirty="0" err="1">
                <a:solidFill>
                  <a:srgbClr val="00B050"/>
                </a:solidFill>
                <a:latin typeface="Arial" pitchFamily="34" charset="0"/>
                <a:cs typeface="Arial" pitchFamily="34" charset="0"/>
              </a:rPr>
              <a:t>Norcini</a:t>
            </a:r>
            <a:r>
              <a:rPr lang="en-US" sz="800" dirty="0">
                <a:solidFill>
                  <a:srgbClr val="00B050"/>
                </a:solidFill>
                <a:latin typeface="Arial" pitchFamily="34" charset="0"/>
                <a:cs typeface="Arial" pitchFamily="34" charset="0"/>
              </a:rPr>
              <a:t> J.J., </a:t>
            </a:r>
            <a:r>
              <a:rPr lang="en-US" sz="800" dirty="0" err="1">
                <a:solidFill>
                  <a:srgbClr val="00B050"/>
                </a:solidFill>
                <a:latin typeface="Arial" pitchFamily="34" charset="0"/>
                <a:cs typeface="Arial" pitchFamily="34" charset="0"/>
              </a:rPr>
              <a:t>Wenrich</a:t>
            </a:r>
            <a:r>
              <a:rPr lang="en-US" sz="800" dirty="0">
                <a:solidFill>
                  <a:srgbClr val="00B050"/>
                </a:solidFill>
                <a:latin typeface="Arial" pitchFamily="34" charset="0"/>
                <a:cs typeface="Arial" pitchFamily="34" charset="0"/>
              </a:rPr>
              <a:t>  M.D., “Changes over time in the knowledge base of practicing internists”, JAMA 266-8 (1991) 1103:1107</a:t>
            </a:r>
          </a:p>
        </p:txBody>
      </p:sp>
      <p:grpSp>
        <p:nvGrpSpPr>
          <p:cNvPr id="2" name="Group 4"/>
          <p:cNvGrpSpPr>
            <a:grpSpLocks/>
          </p:cNvGrpSpPr>
          <p:nvPr/>
        </p:nvGrpSpPr>
        <p:grpSpPr bwMode="auto">
          <a:xfrm>
            <a:off x="908285" y="1272213"/>
            <a:ext cx="7425783" cy="4442791"/>
            <a:chOff x="936" y="1248"/>
            <a:chExt cx="4160" cy="2400"/>
          </a:xfrm>
        </p:grpSpPr>
        <p:graphicFrame>
          <p:nvGraphicFramePr>
            <p:cNvPr id="73733" name="Object 2"/>
            <p:cNvGraphicFramePr>
              <a:graphicFrameLocks/>
            </p:cNvGraphicFramePr>
            <p:nvPr/>
          </p:nvGraphicFramePr>
          <p:xfrm>
            <a:off x="1134" y="1440"/>
            <a:ext cx="3452" cy="1968"/>
          </p:xfrm>
          <a:graphic>
            <a:graphicData uri="http://schemas.openxmlformats.org/presentationml/2006/ole">
              <mc:AlternateContent xmlns:mc="http://schemas.openxmlformats.org/markup-compatibility/2006">
                <mc:Choice xmlns:v="urn:schemas-microsoft-com:vml" Requires="v">
                  <p:oleObj spid="_x0000_s28675" r:id="rId4" imgW="5486876" imgH="3127519" progId="Excel.Sheet.8">
                    <p:embed/>
                  </p:oleObj>
                </mc:Choice>
                <mc:Fallback>
                  <p:oleObj r:id="rId4" imgW="5486876" imgH="3127519" progId="Excel.Sheet.8">
                    <p:embed/>
                    <p:pic>
                      <p:nvPicPr>
                        <p:cNvPr id="0"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4" y="1440"/>
                          <a:ext cx="3452" cy="19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5"/>
            <p:cNvSpPr>
              <a:spLocks noChangeArrowheads="1"/>
            </p:cNvSpPr>
            <p:nvPr/>
          </p:nvSpPr>
          <p:spPr bwMode="auto">
            <a:xfrm>
              <a:off x="936" y="1248"/>
              <a:ext cx="4160" cy="240"/>
            </a:xfrm>
            <a:prstGeom prst="rect">
              <a:avLst/>
            </a:prstGeom>
            <a:solidFill>
              <a:srgbClr val="006600"/>
            </a:solidFill>
            <a:ln w="12700">
              <a:solidFill>
                <a:schemeClr val="bg2">
                  <a:lumMod val="75000"/>
                </a:schemeClr>
              </a:solidFill>
              <a:miter lim="800000"/>
              <a:headEnd/>
              <a:tailEnd/>
            </a:ln>
          </p:spPr>
          <p:txBody>
            <a:bodyPr anchor="ctr"/>
            <a:lstStyle/>
            <a:p>
              <a:pPr algn="ctr" defTabSz="914400"/>
              <a:endParaRPr lang="en-US" sz="1800">
                <a:solidFill>
                  <a:schemeClr val="bg1"/>
                </a:solidFill>
                <a:latin typeface="Arial" pitchFamily="34" charset="0"/>
                <a:cs typeface="Arial" pitchFamily="34" charset="0"/>
              </a:endParaRPr>
            </a:p>
          </p:txBody>
        </p:sp>
        <p:sp>
          <p:nvSpPr>
            <p:cNvPr id="8" name="Rectangle 6"/>
            <p:cNvSpPr>
              <a:spLocks noChangeArrowheads="1"/>
            </p:cNvSpPr>
            <p:nvPr/>
          </p:nvSpPr>
          <p:spPr bwMode="blackWhite">
            <a:xfrm>
              <a:off x="936" y="1488"/>
              <a:ext cx="4160" cy="2160"/>
            </a:xfrm>
            <a:prstGeom prst="rect">
              <a:avLst/>
            </a:prstGeom>
            <a:noFill/>
            <a:ln w="12700" algn="ctr">
              <a:solidFill>
                <a:schemeClr val="bg2">
                  <a:lumMod val="75000"/>
                </a:schemeClr>
              </a:solidFill>
              <a:miter lim="800000"/>
              <a:headEnd/>
              <a:tailEnd/>
            </a:ln>
          </p:spPr>
          <p:txBody>
            <a:bodyPr tIns="48328" bIns="48328"/>
            <a:lstStyle/>
            <a:p>
              <a:pPr defTabSz="914400"/>
              <a:endParaRPr lang="en-US" sz="1400" b="1">
                <a:latin typeface="Arial" pitchFamily="34" charset="0"/>
                <a:cs typeface="Arial" pitchFamily="34" charset="0"/>
              </a:endParaRPr>
            </a:p>
          </p:txBody>
        </p:sp>
        <p:sp>
          <p:nvSpPr>
            <p:cNvPr id="10" name="Text Box 12"/>
            <p:cNvSpPr txBox="1">
              <a:spLocks noChangeArrowheads="1"/>
            </p:cNvSpPr>
            <p:nvPr/>
          </p:nvSpPr>
          <p:spPr bwMode="auto">
            <a:xfrm rot="5400000">
              <a:off x="4703" y="2342"/>
              <a:ext cx="432" cy="259"/>
            </a:xfrm>
            <a:prstGeom prst="rect">
              <a:avLst/>
            </a:prstGeom>
            <a:noFill/>
            <a:ln w="9525">
              <a:noFill/>
              <a:miter lim="800000"/>
              <a:headEnd/>
              <a:tailEnd/>
            </a:ln>
          </p:spPr>
          <p:txBody>
            <a:bodyPr>
              <a:spAutoFit/>
            </a:bodyPr>
            <a:lstStyle/>
            <a:p>
              <a:pPr defTabSz="914400">
                <a:spcBef>
                  <a:spcPct val="50000"/>
                </a:spcBef>
                <a:defRPr/>
              </a:pPr>
              <a:r>
                <a:rPr lang="en-US" altLang="en-US" sz="1200" dirty="0">
                  <a:latin typeface="Arial" pitchFamily="34" charset="0"/>
                  <a:ea typeface="+mn-ea"/>
                  <a:cs typeface="Arial" pitchFamily="34" charset="0"/>
                </a:rPr>
                <a:t>Board Scores</a:t>
              </a:r>
            </a:p>
          </p:txBody>
        </p:sp>
        <p:sp>
          <p:nvSpPr>
            <p:cNvPr id="11" name="Text Box 10"/>
            <p:cNvSpPr txBox="1">
              <a:spLocks noChangeArrowheads="1"/>
            </p:cNvSpPr>
            <p:nvPr/>
          </p:nvSpPr>
          <p:spPr bwMode="auto">
            <a:xfrm>
              <a:off x="1872" y="1872"/>
              <a:ext cx="1783" cy="150"/>
            </a:xfrm>
            <a:prstGeom prst="rect">
              <a:avLst/>
            </a:prstGeom>
            <a:noFill/>
            <a:ln w="9525">
              <a:noFill/>
              <a:miter lim="800000"/>
              <a:headEnd/>
              <a:tailEnd/>
            </a:ln>
          </p:spPr>
          <p:txBody>
            <a:bodyPr>
              <a:spAutoFit/>
            </a:bodyPr>
            <a:lstStyle/>
            <a:p>
              <a:pPr defTabSz="914400">
                <a:spcBef>
                  <a:spcPct val="50000"/>
                </a:spcBef>
                <a:defRPr/>
              </a:pPr>
              <a:r>
                <a:rPr lang="en-US" altLang="en-US" sz="1200" dirty="0">
                  <a:solidFill>
                    <a:srgbClr val="FF0000"/>
                  </a:solidFill>
                  <a:latin typeface="Arial" pitchFamily="34" charset="0"/>
                  <a:ea typeface="+mn-ea"/>
                  <a:cs typeface="Arial" pitchFamily="34" charset="0"/>
                </a:rPr>
                <a:t>Cardiologists / Gastroenterologists</a:t>
              </a:r>
            </a:p>
          </p:txBody>
        </p:sp>
        <p:sp>
          <p:nvSpPr>
            <p:cNvPr id="12" name="Text Box 11"/>
            <p:cNvSpPr txBox="1">
              <a:spLocks noChangeArrowheads="1"/>
            </p:cNvSpPr>
            <p:nvPr/>
          </p:nvSpPr>
          <p:spPr bwMode="auto">
            <a:xfrm>
              <a:off x="1352" y="2640"/>
              <a:ext cx="1535" cy="150"/>
            </a:xfrm>
            <a:prstGeom prst="rect">
              <a:avLst/>
            </a:prstGeom>
            <a:noFill/>
            <a:ln w="9525">
              <a:noFill/>
              <a:miter lim="800000"/>
              <a:headEnd/>
              <a:tailEnd/>
            </a:ln>
          </p:spPr>
          <p:txBody>
            <a:bodyPr>
              <a:spAutoFit/>
            </a:bodyPr>
            <a:lstStyle/>
            <a:p>
              <a:pPr defTabSz="914400">
                <a:spcBef>
                  <a:spcPct val="50000"/>
                </a:spcBef>
                <a:defRPr/>
              </a:pPr>
              <a:r>
                <a:rPr lang="en-US" altLang="en-US" sz="1200" dirty="0">
                  <a:latin typeface="Arial" pitchFamily="34" charset="0"/>
                  <a:ea typeface="+mn-ea"/>
                  <a:cs typeface="Arial" pitchFamily="34" charset="0"/>
                </a:rPr>
                <a:t>General Internists</a:t>
              </a:r>
            </a:p>
          </p:txBody>
        </p:sp>
      </p:gr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rot="5400000">
            <a:off x="6579447" y="3846927"/>
            <a:ext cx="2641790" cy="1588"/>
          </a:xfrm>
          <a:prstGeom prst="straightConnector1">
            <a:avLst/>
          </a:prstGeom>
          <a:ln w="279400" cap="sq">
            <a:solidFill>
              <a:schemeClr val="tx1">
                <a:lumMod val="50000"/>
                <a:lumOff val="50000"/>
              </a:schemeClr>
            </a:solidFill>
            <a:headEnd type="triangle"/>
            <a:tailEnd type="triangle"/>
          </a:ln>
          <a:effectLst/>
          <a:scene3d>
            <a:camera prst="orthographicFront"/>
            <a:lightRig rig="threePt" dir="t"/>
          </a:scene3d>
          <a:sp3d prstMaterial="powder">
            <a:bevelT prst="angle"/>
          </a:sp3d>
        </p:spPr>
        <p:style>
          <a:lnRef idx="1">
            <a:schemeClr val="accent1"/>
          </a:lnRef>
          <a:fillRef idx="0">
            <a:schemeClr val="accent1"/>
          </a:fillRef>
          <a:effectRef idx="0">
            <a:schemeClr val="accent1"/>
          </a:effectRef>
          <a:fontRef idx="minor">
            <a:schemeClr val="tx1"/>
          </a:fontRef>
        </p:style>
      </p:cxnSp>
      <p:grpSp>
        <p:nvGrpSpPr>
          <p:cNvPr id="2" name="Group 13"/>
          <p:cNvGrpSpPr/>
          <p:nvPr/>
        </p:nvGrpSpPr>
        <p:grpSpPr>
          <a:xfrm>
            <a:off x="174325" y="1441941"/>
            <a:ext cx="8662231" cy="4495800"/>
            <a:chOff x="0" y="1392245"/>
            <a:chExt cx="9384084" cy="4495800"/>
          </a:xfrm>
        </p:grpSpPr>
        <p:sp>
          <p:nvSpPr>
            <p:cNvPr id="12" name="TextBox 11"/>
            <p:cNvSpPr txBox="1"/>
            <p:nvPr/>
          </p:nvSpPr>
          <p:spPr>
            <a:xfrm>
              <a:off x="7275520" y="5140954"/>
              <a:ext cx="2108564" cy="246221"/>
            </a:xfrm>
            <a:prstGeom prst="rect">
              <a:avLst/>
            </a:prstGeom>
            <a:solidFill>
              <a:srgbClr val="C00000"/>
            </a:solidFill>
          </p:spPr>
          <p:txBody>
            <a:bodyPr wrap="none">
              <a:spAutoFit/>
            </a:bodyPr>
            <a:lstStyle/>
            <a:p>
              <a:pPr defTabSz="914400">
                <a:defRPr/>
              </a:pPr>
              <a:r>
                <a:rPr lang="en-US" sz="1000" dirty="0">
                  <a:solidFill>
                    <a:srgbClr val="FFFF66"/>
                  </a:solidFill>
                  <a:latin typeface="Arial" pitchFamily="34" charset="0"/>
                  <a:ea typeface="+mn-ea"/>
                  <a:cs typeface="Arial" pitchFamily="34" charset="0"/>
                </a:rPr>
                <a:t>Time to meet information </a:t>
              </a:r>
              <a:r>
                <a:rPr lang="en-US" sz="900" dirty="0">
                  <a:solidFill>
                    <a:srgbClr val="FFFF66"/>
                  </a:solidFill>
                  <a:latin typeface="Arial" pitchFamily="34" charset="0"/>
                  <a:ea typeface="+mn-ea"/>
                  <a:cs typeface="Arial" pitchFamily="34" charset="0"/>
                </a:rPr>
                <a:t>needs</a:t>
              </a:r>
              <a:endParaRPr lang="en-US" sz="1000" dirty="0">
                <a:solidFill>
                  <a:srgbClr val="FFFF66"/>
                </a:solidFill>
                <a:latin typeface="Arial" pitchFamily="34" charset="0"/>
                <a:ea typeface="+mn-ea"/>
                <a:cs typeface="Arial" pitchFamily="34" charset="0"/>
              </a:endParaRPr>
            </a:p>
          </p:txBody>
        </p:sp>
        <p:sp>
          <p:nvSpPr>
            <p:cNvPr id="11" name="TextBox 10"/>
            <p:cNvSpPr txBox="1"/>
            <p:nvPr/>
          </p:nvSpPr>
          <p:spPr>
            <a:xfrm>
              <a:off x="7501532" y="2224567"/>
              <a:ext cx="1698730" cy="261610"/>
            </a:xfrm>
            <a:prstGeom prst="rect">
              <a:avLst/>
            </a:prstGeom>
            <a:solidFill>
              <a:srgbClr val="006600"/>
            </a:solidFill>
          </p:spPr>
          <p:txBody>
            <a:bodyPr wrap="none">
              <a:spAutoFit/>
            </a:bodyPr>
            <a:lstStyle/>
            <a:p>
              <a:pPr defTabSz="914400">
                <a:defRPr/>
              </a:pPr>
              <a:r>
                <a:rPr lang="en-US" sz="1100" dirty="0">
                  <a:solidFill>
                    <a:srgbClr val="FFFF66"/>
                  </a:solidFill>
                  <a:latin typeface="Arial" pitchFamily="34" charset="0"/>
                  <a:ea typeface="+mn-ea"/>
                  <a:cs typeface="Arial" pitchFamily="34" charset="0"/>
                </a:rPr>
                <a:t>Amount of Information</a:t>
              </a:r>
            </a:p>
          </p:txBody>
        </p:sp>
        <p:grpSp>
          <p:nvGrpSpPr>
            <p:cNvPr id="3" name="Group 12"/>
            <p:cNvGrpSpPr>
              <a:grpSpLocks/>
            </p:cNvGrpSpPr>
            <p:nvPr/>
          </p:nvGrpSpPr>
          <p:grpSpPr bwMode="auto">
            <a:xfrm>
              <a:off x="0" y="1392245"/>
              <a:ext cx="8853488" cy="4495800"/>
              <a:chOff x="2237615" y="1198415"/>
              <a:chExt cx="7391400" cy="4394200"/>
            </a:xfrm>
          </p:grpSpPr>
          <p:graphicFrame>
            <p:nvGraphicFramePr>
              <p:cNvPr id="2050" name="Chart 7"/>
              <p:cNvGraphicFramePr>
                <a:graphicFrameLocks/>
              </p:cNvGraphicFramePr>
              <p:nvPr/>
            </p:nvGraphicFramePr>
            <p:xfrm>
              <a:off x="2237615" y="1198415"/>
              <a:ext cx="7391400" cy="4394200"/>
            </p:xfrm>
            <a:graphic>
              <a:graphicData uri="http://schemas.openxmlformats.org/presentationml/2006/ole">
                <mc:AlternateContent xmlns:mc="http://schemas.openxmlformats.org/markup-compatibility/2006">
                  <mc:Choice xmlns:v="urn:schemas-microsoft-com:vml" Requires="v">
                    <p:oleObj spid="_x0000_s29699" r:id="rId4" imgW="7388992" imgH="4395597" progId="Excel.Sheet.8">
                      <p:embed/>
                    </p:oleObj>
                  </mc:Choice>
                  <mc:Fallback>
                    <p:oleObj r:id="rId4" imgW="7388992" imgH="4395597" progId="Excel.Sheet.8">
                      <p:embed/>
                      <p:pic>
                        <p:nvPicPr>
                          <p:cNvPr id="0" name="Chart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7615" y="1198415"/>
                            <a:ext cx="7391400" cy="439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Arc 9"/>
              <p:cNvSpPr>
                <a:spLocks noChangeArrowheads="1"/>
              </p:cNvSpPr>
              <p:nvPr/>
            </p:nvSpPr>
            <p:spPr bwMode="auto">
              <a:xfrm rot="9691613">
                <a:off x="2540268" y="1679132"/>
                <a:ext cx="5712973" cy="2215719"/>
              </a:xfrm>
              <a:custGeom>
                <a:avLst/>
                <a:gdLst>
                  <a:gd name="T0" fmla="*/ 162903 w 5711825"/>
                  <a:gd name="T1" fmla="*/ 739188 h 2216150"/>
                  <a:gd name="T2" fmla="*/ 2855913 w 5711825"/>
                  <a:gd name="T3" fmla="*/ 1108075 h 2216150"/>
                  <a:gd name="T4" fmla="*/ 5464545 w 5711825"/>
                  <a:gd name="T5" fmla="*/ 657055 h 2216150"/>
                  <a:gd name="T6" fmla="*/ 5898240 60000 65536"/>
                  <a:gd name="T7" fmla="*/ 17694720 60000 65536"/>
                  <a:gd name="T8" fmla="*/ 5898240 60000 65536"/>
                  <a:gd name="T9" fmla="*/ 162903 w 5711825"/>
                  <a:gd name="T10" fmla="*/ 0 h 2216150"/>
                  <a:gd name="T11" fmla="*/ 5464545 w 5711825"/>
                  <a:gd name="T12" fmla="*/ 739188 h 2216150"/>
                </a:gdLst>
                <a:ahLst/>
                <a:cxnLst>
                  <a:cxn ang="T6">
                    <a:pos x="T0" y="T1"/>
                  </a:cxn>
                  <a:cxn ang="T7">
                    <a:pos x="T2" y="T3"/>
                  </a:cxn>
                  <a:cxn ang="T8">
                    <a:pos x="T4" y="T5"/>
                  </a:cxn>
                </a:cxnLst>
                <a:rect l="T9" t="T10" r="T11" b="T12"/>
                <a:pathLst>
                  <a:path w="5711825" h="2216150" stroke="0">
                    <a:moveTo>
                      <a:pt x="162903" y="739188"/>
                    </a:moveTo>
                    <a:lnTo>
                      <a:pt x="162903" y="739188"/>
                    </a:lnTo>
                    <a:cubicBezTo>
                      <a:pt x="565974" y="296217"/>
                      <a:pt x="1645152" y="-1"/>
                      <a:pt x="2855913" y="0"/>
                    </a:cubicBezTo>
                    <a:cubicBezTo>
                      <a:pt x="3983525" y="0"/>
                      <a:pt x="5005571" y="257429"/>
                      <a:pt x="5464544" y="657054"/>
                    </a:cubicBezTo>
                    <a:lnTo>
                      <a:pt x="2855913" y="1108075"/>
                    </a:lnTo>
                    <a:close/>
                  </a:path>
                  <a:path w="5711825" h="2216150" fill="none">
                    <a:moveTo>
                      <a:pt x="162903" y="739188"/>
                    </a:moveTo>
                    <a:lnTo>
                      <a:pt x="162903" y="739188"/>
                    </a:lnTo>
                    <a:cubicBezTo>
                      <a:pt x="565974" y="296217"/>
                      <a:pt x="1645152" y="-1"/>
                      <a:pt x="2855913" y="0"/>
                    </a:cubicBezTo>
                    <a:cubicBezTo>
                      <a:pt x="3983525" y="0"/>
                      <a:pt x="5005571" y="257429"/>
                      <a:pt x="5464544" y="657054"/>
                    </a:cubicBezTo>
                  </a:path>
                </a:pathLst>
              </a:custGeom>
              <a:noFill/>
              <a:ln w="28575" algn="ctr">
                <a:solidFill>
                  <a:srgbClr val="006600"/>
                </a:solidFill>
                <a:miter lim="800000"/>
                <a:headEnd type="triangle" w="med" len="med"/>
                <a:tailEnd/>
              </a:ln>
            </p:spPr>
            <p:txBody>
              <a:bodyPr rot="10800000" anchor="ctr"/>
              <a:lstStyle/>
              <a:p>
                <a:pPr algn="ctr" defTabSz="914400">
                  <a:defRPr/>
                </a:pPr>
                <a:endParaRPr lang="en-US" sz="1800">
                  <a:latin typeface="Arial" pitchFamily="34" charset="0"/>
                  <a:ea typeface="+mn-ea"/>
                  <a:cs typeface="Arial" pitchFamily="34" charset="0"/>
                </a:endParaRPr>
              </a:p>
            </p:txBody>
          </p:sp>
        </p:grpSp>
        <p:sp>
          <p:nvSpPr>
            <p:cNvPr id="17" name="TextBox 16"/>
            <p:cNvSpPr txBox="1"/>
            <p:nvPr/>
          </p:nvSpPr>
          <p:spPr>
            <a:xfrm>
              <a:off x="7826411" y="3486151"/>
              <a:ext cx="1163861" cy="584775"/>
            </a:xfrm>
            <a:prstGeom prst="rect">
              <a:avLst/>
            </a:prstGeom>
            <a:noFill/>
            <a:scene3d>
              <a:camera prst="orthographicFront">
                <a:rot lat="0" lon="0" rev="1200000"/>
              </a:camera>
              <a:lightRig rig="threePt" dir="t"/>
            </a:scene3d>
          </p:spPr>
          <p:txBody>
            <a:bodyPr wrap="none">
              <a:spAutoFit/>
            </a:bodyPr>
            <a:lstStyle/>
            <a:p>
              <a:pPr defTabSz="914400">
                <a:defRPr/>
              </a:pPr>
              <a:r>
                <a:rPr lang="en-US" sz="3200" b="1" dirty="0">
                  <a:solidFill>
                    <a:srgbClr val="0033CC"/>
                  </a:solidFill>
                  <a:latin typeface="Arial" pitchFamily="34" charset="0"/>
                  <a:ea typeface="+mn-ea"/>
                  <a:cs typeface="Arial" pitchFamily="34" charset="0"/>
                </a:rPr>
                <a:t>GAP</a:t>
              </a:r>
            </a:p>
          </p:txBody>
        </p:sp>
      </p:grpSp>
      <p:sp>
        <p:nvSpPr>
          <p:cNvPr id="2052" name="Rectangle 2"/>
          <p:cNvSpPr>
            <a:spLocks noGrp="1" noChangeArrowheads="1"/>
          </p:cNvSpPr>
          <p:nvPr>
            <p:ph type="title"/>
          </p:nvPr>
        </p:nvSpPr>
        <p:spPr bwMode="auto">
          <a:prstGeom prst="rect">
            <a:avLst/>
          </a:prstGeom>
          <a:noFill/>
          <a:ln>
            <a:miter lim="800000"/>
            <a:headEnd/>
            <a:tailEnd/>
          </a:ln>
        </p:spPr>
        <p:txBody>
          <a:bodyPr/>
          <a:lstStyle/>
          <a:p>
            <a:r>
              <a:rPr lang="en-US" altLang="en-US" sz="5400" b="1" i="1"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Doctors’ Challenge</a:t>
            </a:r>
            <a:endParaRPr lang="en-US" altLang="en-US" sz="54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endParaRPr>
          </a:p>
        </p:txBody>
      </p:sp>
      <p:sp>
        <p:nvSpPr>
          <p:cNvPr id="13" name="Rectangle 12"/>
          <p:cNvSpPr/>
          <p:nvPr/>
        </p:nvSpPr>
        <p:spPr>
          <a:xfrm>
            <a:off x="1260539" y="1457512"/>
            <a:ext cx="7005700" cy="523220"/>
          </a:xfrm>
          <a:prstGeom prst="rect">
            <a:avLst/>
          </a:prstGeom>
          <a:solidFill>
            <a:schemeClr val="accent6">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dirty="0" smtClean="0">
                <a:ln w="19050">
                  <a:solidFill>
                    <a:schemeClr val="tx2">
                      <a:tint val="1000"/>
                    </a:schemeClr>
                  </a:solidFill>
                  <a:prstDash val="solid"/>
                </a:ln>
                <a:solidFill>
                  <a:srgbClr val="FF0000"/>
                </a:solidFill>
                <a:latin typeface="Arial" pitchFamily="34" charset="0"/>
                <a:cs typeface="Arial" pitchFamily="34" charset="0"/>
              </a:rPr>
              <a:t>Too much information and not enough time</a:t>
            </a:r>
            <a:endParaRPr lang="en-US" sz="2800" cap="all" spc="0" dirty="0">
              <a:ln w="0"/>
              <a:solidFill>
                <a:srgbClr val="FF0000"/>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sz="quarter" idx="12"/>
          </p:nvPr>
        </p:nvSpPr>
        <p:spPr bwMode="auto">
          <a:prstGeom prst="rect">
            <a:avLst/>
          </a:prstGeom>
          <a:noFill/>
          <a:ln>
            <a:miter lim="800000"/>
            <a:headEnd/>
            <a:tailEnd/>
          </a:ln>
        </p:spPr>
        <p:txBody>
          <a:bodyPr anchor="ctr"/>
          <a:lstStyle/>
          <a:p>
            <a:pPr marL="0" indent="0">
              <a:spcBef>
                <a:spcPts val="1200"/>
              </a:spcBef>
              <a:spcAft>
                <a:spcPts val="500"/>
              </a:spcAft>
              <a:buNone/>
            </a:pPr>
            <a:r>
              <a:rPr lang="en-US" sz="3600" i="1" dirty="0" smtClean="0">
                <a:solidFill>
                  <a:srgbClr val="FF3300"/>
                </a:solidFill>
                <a:effectLst>
                  <a:outerShdw blurRad="38100" dist="38100" dir="2700000" algn="tl">
                    <a:srgbClr val="000000">
                      <a:alpha val="43137"/>
                    </a:srgbClr>
                  </a:outerShdw>
                </a:effectLst>
                <a:latin typeface="Arial" pitchFamily="34" charset="0"/>
                <a:cs typeface="Arial" pitchFamily="34" charset="0"/>
              </a:rPr>
              <a:t>We do not need more information, but the right information, directly on the spot that is:</a:t>
            </a:r>
          </a:p>
          <a:p>
            <a:pPr marL="746125" lvl="2" indent="-288925">
              <a:spcAft>
                <a:spcPts val="500"/>
              </a:spcAft>
              <a:buFont typeface="Arial" pitchFamily="34" charset="0"/>
              <a:buChar char="•"/>
            </a:pPr>
            <a:r>
              <a:rPr lang="en-US" sz="2200" b="1" dirty="0" smtClean="0">
                <a:solidFill>
                  <a:schemeClr val="tx2">
                    <a:lumMod val="60000"/>
                    <a:lumOff val="40000"/>
                  </a:schemeClr>
                </a:solidFill>
                <a:latin typeface="Arial" pitchFamily="34" charset="0"/>
                <a:ea typeface="ＭＳ Ｐゴシック" pitchFamily="48" charset="-128"/>
                <a:cs typeface="Arial" pitchFamily="34" charset="0"/>
              </a:rPr>
              <a:t>objective / unbiased</a:t>
            </a:r>
          </a:p>
          <a:p>
            <a:pPr marL="746125" lvl="2" indent="-288925">
              <a:spcAft>
                <a:spcPts val="500"/>
              </a:spcAft>
              <a:buFont typeface="Arial" pitchFamily="34" charset="0"/>
              <a:buChar char="•"/>
            </a:pPr>
            <a:r>
              <a:rPr lang="en-US" sz="2200" b="1" dirty="0" smtClean="0">
                <a:solidFill>
                  <a:schemeClr val="tx2">
                    <a:lumMod val="60000"/>
                    <a:lumOff val="40000"/>
                  </a:schemeClr>
                </a:solidFill>
                <a:latin typeface="Arial" pitchFamily="34" charset="0"/>
                <a:ea typeface="ＭＳ Ｐゴシック" pitchFamily="48" charset="-128"/>
                <a:cs typeface="Arial" pitchFamily="34" charset="0"/>
              </a:rPr>
              <a:t>Valid</a:t>
            </a:r>
          </a:p>
          <a:p>
            <a:pPr marL="746125" lvl="2" indent="-288925">
              <a:spcAft>
                <a:spcPts val="500"/>
              </a:spcAft>
              <a:buFont typeface="Arial" pitchFamily="34" charset="0"/>
              <a:buChar char="•"/>
            </a:pPr>
            <a:r>
              <a:rPr lang="en-US" sz="2200" b="1" dirty="0" smtClean="0">
                <a:solidFill>
                  <a:schemeClr val="tx2">
                    <a:lumMod val="60000"/>
                    <a:lumOff val="40000"/>
                  </a:schemeClr>
                </a:solidFill>
                <a:latin typeface="Arial" pitchFamily="34" charset="0"/>
                <a:ea typeface="ＭＳ Ｐゴシック" pitchFamily="48" charset="-128"/>
                <a:cs typeface="Arial" pitchFamily="34" charset="0"/>
              </a:rPr>
              <a:t>evidence based</a:t>
            </a:r>
          </a:p>
          <a:p>
            <a:pPr marL="746125" lvl="2" indent="-288925">
              <a:spcAft>
                <a:spcPts val="500"/>
              </a:spcAft>
              <a:buFont typeface="Arial" pitchFamily="34" charset="0"/>
              <a:buChar char="•"/>
            </a:pPr>
            <a:r>
              <a:rPr lang="en-US" sz="2200" b="1" dirty="0" smtClean="0">
                <a:solidFill>
                  <a:schemeClr val="tx2">
                    <a:lumMod val="60000"/>
                    <a:lumOff val="40000"/>
                  </a:schemeClr>
                </a:solidFill>
                <a:latin typeface="Arial" pitchFamily="34" charset="0"/>
                <a:ea typeface="ＭＳ Ｐゴシック" pitchFamily="48" charset="-128"/>
                <a:cs typeface="Arial" pitchFamily="34" charset="0"/>
              </a:rPr>
              <a:t>graded recommendations</a:t>
            </a:r>
          </a:p>
          <a:p>
            <a:pPr>
              <a:buFont typeface="Arial" charset="0"/>
              <a:buNone/>
            </a:pPr>
            <a:endParaRPr lang="en-US" sz="3600" dirty="0" smtClean="0">
              <a:latin typeface="Arial" pitchFamily="34" charset="0"/>
              <a:ea typeface="ＭＳ Ｐゴシック" pitchFamily="48" charset="-128"/>
              <a:cs typeface="Arial" pitchFamily="34" charset="0"/>
            </a:endParaRPr>
          </a:p>
        </p:txBody>
      </p:sp>
      <p:sp>
        <p:nvSpPr>
          <p:cNvPr id="45058" name="Rectangle 2"/>
          <p:cNvSpPr>
            <a:spLocks noGrp="1" noChangeArrowheads="1"/>
          </p:cNvSpPr>
          <p:nvPr>
            <p:ph type="title"/>
          </p:nvPr>
        </p:nvSpPr>
        <p:spPr bwMode="auto">
          <a:prstGeom prst="rect">
            <a:avLst/>
          </a:prstGeom>
          <a:noFill/>
          <a:ln>
            <a:miter lim="800000"/>
            <a:headEnd/>
            <a:tailEnd/>
          </a:ln>
        </p:spPr>
        <p:txBody>
          <a:bodyPr/>
          <a:lstStyle/>
          <a:p>
            <a:r>
              <a:rPr lang="en-US" altLang="en-US" sz="6000" b="1" i="1" dirty="0" smtClean="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Arial" pitchFamily="34" charset="0"/>
                <a:ea typeface="ＭＳ Ｐゴシック" pitchFamily="48" charset="-128"/>
                <a:cs typeface="Arial" pitchFamily="34" charset="0"/>
              </a:rPr>
              <a:t>Doctors’ Statement</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fade">
                                      <p:cBhvr>
                                        <p:cTn id="7" dur="1000"/>
                                        <p:tgtEl>
                                          <p:spTgt spid="4505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5059">
                                            <p:txEl>
                                              <p:pRg st="1" end="1"/>
                                            </p:txEl>
                                          </p:spTgt>
                                        </p:tgtEl>
                                        <p:attrNameLst>
                                          <p:attrName>style.visibility</p:attrName>
                                        </p:attrNameLst>
                                      </p:cBhvr>
                                      <p:to>
                                        <p:strVal val="visible"/>
                                      </p:to>
                                    </p:set>
                                    <p:animEffect transition="in" filter="fade">
                                      <p:cBhvr>
                                        <p:cTn id="10" dur="1000"/>
                                        <p:tgtEl>
                                          <p:spTgt spid="4505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animEffect transition="in" filter="fade">
                                      <p:cBhvr>
                                        <p:cTn id="13" dur="1000"/>
                                        <p:tgtEl>
                                          <p:spTgt spid="4505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5059">
                                            <p:txEl>
                                              <p:pRg st="3" end="3"/>
                                            </p:txEl>
                                          </p:spTgt>
                                        </p:tgtEl>
                                        <p:attrNameLst>
                                          <p:attrName>style.visibility</p:attrName>
                                        </p:attrNameLst>
                                      </p:cBhvr>
                                      <p:to>
                                        <p:strVal val="visible"/>
                                      </p:to>
                                    </p:set>
                                    <p:animEffect transition="in" filter="fade">
                                      <p:cBhvr>
                                        <p:cTn id="16" dur="1000"/>
                                        <p:tgtEl>
                                          <p:spTgt spid="4505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5059">
                                            <p:txEl>
                                              <p:pRg st="4" end="4"/>
                                            </p:txEl>
                                          </p:spTgt>
                                        </p:tgtEl>
                                        <p:attrNameLst>
                                          <p:attrName>style.visibility</p:attrName>
                                        </p:attrNameLst>
                                      </p:cBhvr>
                                      <p:to>
                                        <p:strVal val="visible"/>
                                      </p:to>
                                    </p:set>
                                    <p:animEffect transition="in" filter="fade">
                                      <p:cBhvr>
                                        <p:cTn id="19" dur="10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theme/theme1.xml><?xml version="1.0" encoding="utf-8"?>
<a:theme xmlns:a="http://schemas.openxmlformats.org/drawingml/2006/main" name="UpToDate Template_11 16 11">
  <a:themeElements>
    <a:clrScheme name="UpToDate">
      <a:dk1>
        <a:srgbClr val="666666"/>
      </a:dk1>
      <a:lt1>
        <a:srgbClr val="FFFFFF"/>
      </a:lt1>
      <a:dk2>
        <a:srgbClr val="006FBA"/>
      </a:dk2>
      <a:lt2>
        <a:srgbClr val="7AC33D"/>
      </a:lt2>
      <a:accent1>
        <a:srgbClr val="06A64B"/>
      </a:accent1>
      <a:accent2>
        <a:srgbClr val="00B8EB"/>
      </a:accent2>
      <a:accent3>
        <a:srgbClr val="087379"/>
      </a:accent3>
      <a:accent4>
        <a:srgbClr val="B2B2B2"/>
      </a:accent4>
      <a:accent5>
        <a:srgbClr val="18A4A1"/>
      </a:accent5>
      <a:accent6>
        <a:srgbClr val="FEB626"/>
      </a:accent6>
      <a:hlink>
        <a:srgbClr val="346DCA"/>
      </a:hlink>
      <a:folHlink>
        <a:srgbClr val="087379"/>
      </a:folHlink>
    </a:clrScheme>
    <a:fontScheme name="Clinical Solutions">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marL="6350">
          <a:spcAft>
            <a:spcPts val="400"/>
          </a:spcAft>
          <a:defRPr sz="2000" dirty="0" smtClean="0">
            <a:latin typeface="Trebuchet MS"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Template>
  <TotalTime>524</TotalTime>
  <Words>1023</Words>
  <Application>Microsoft Office PowerPoint</Application>
  <PresentationFormat>On-screen Show (4:3)</PresentationFormat>
  <Paragraphs>175</Paragraphs>
  <Slides>21</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UpToDate Template_11 16 11</vt:lpstr>
      <vt:lpstr>Microsoft Excel 97-2003 Worksheet</vt:lpstr>
      <vt:lpstr>Chart</vt:lpstr>
      <vt:lpstr>UpToDate</vt:lpstr>
      <vt:lpstr>What is UpToDate?</vt:lpstr>
      <vt:lpstr>Quick Facts about UpToDate</vt:lpstr>
      <vt:lpstr>Quick Facts about UpToDate</vt:lpstr>
      <vt:lpstr>UpToDate – Depth and Breadth</vt:lpstr>
      <vt:lpstr>And even more important!</vt:lpstr>
      <vt:lpstr>The knowledge base of practicing physicians deteriorates over time</vt:lpstr>
      <vt:lpstr>Doctors’ Challenge</vt:lpstr>
      <vt:lpstr>Doctors’ Statement</vt:lpstr>
      <vt:lpstr>Good Clinical Practice</vt:lpstr>
      <vt:lpstr>Several Independent studies show that UpToDate …</vt:lpstr>
      <vt:lpstr>Users rely on UpToDate</vt:lpstr>
      <vt:lpstr>UK Study 2008</vt:lpstr>
      <vt:lpstr>Impact across the world</vt:lpstr>
      <vt:lpstr>UpToDate saves time</vt:lpstr>
      <vt:lpstr>Clinicians choose UpToDate</vt:lpstr>
      <vt:lpstr>Increased UpToDate use results in better hospital performance</vt:lpstr>
      <vt:lpstr>Effect on length of stay</vt:lpstr>
      <vt:lpstr>Top Hospitals &amp; Universities Have UpToDate</vt:lpstr>
      <vt:lpstr>Summing up</vt:lpstr>
      <vt:lpstr>Thank You</vt:lpstr>
    </vt:vector>
  </TitlesOfParts>
  <Company>UpToDate,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1 line title style</dc:title>
  <dc:creator>mstrojny</dc:creator>
  <cp:lastModifiedBy>Yasser Ahmed</cp:lastModifiedBy>
  <cp:revision>30</cp:revision>
  <dcterms:created xsi:type="dcterms:W3CDTF">2010-04-26T15:33:40Z</dcterms:created>
  <dcterms:modified xsi:type="dcterms:W3CDTF">2011-11-18T22:21:36Z</dcterms:modified>
</cp:coreProperties>
</file>