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rtl="1" saveSubsetFonts="1">
  <p:sldMasterIdLst>
    <p:sldMasterId id="2147483648" r:id="rId1"/>
  </p:sldMasterIdLst>
  <p:notesMasterIdLst>
    <p:notesMasterId r:id="rId30"/>
  </p:notesMasterIdLst>
  <p:sldIdLst>
    <p:sldId id="256" r:id="rId2"/>
    <p:sldId id="280" r:id="rId3"/>
    <p:sldId id="282" r:id="rId4"/>
    <p:sldId id="283" r:id="rId5"/>
    <p:sldId id="284" r:id="rId6"/>
    <p:sldId id="285" r:id="rId7"/>
    <p:sldId id="286" r:id="rId8"/>
    <p:sldId id="287" r:id="rId9"/>
    <p:sldId id="289" r:id="rId10"/>
    <p:sldId id="292" r:id="rId11"/>
    <p:sldId id="297" r:id="rId12"/>
    <p:sldId id="298" r:id="rId13"/>
    <p:sldId id="299" r:id="rId14"/>
    <p:sldId id="293" r:id="rId15"/>
    <p:sldId id="300" r:id="rId16"/>
    <p:sldId id="301" r:id="rId17"/>
    <p:sldId id="294" r:id="rId18"/>
    <p:sldId id="302" r:id="rId19"/>
    <p:sldId id="303" r:id="rId20"/>
    <p:sldId id="295" r:id="rId21"/>
    <p:sldId id="304" r:id="rId22"/>
    <p:sldId id="305" r:id="rId23"/>
    <p:sldId id="296" r:id="rId24"/>
    <p:sldId id="306" r:id="rId25"/>
    <p:sldId id="307" r:id="rId26"/>
    <p:sldId id="308" r:id="rId27"/>
    <p:sldId id="309" r:id="rId28"/>
    <p:sldId id="310" r:id="rId29"/>
  </p:sldIdLst>
  <p:sldSz cx="12192000" cy="6858000"/>
  <p:notesSz cx="7010400" cy="9296400"/>
  <p:defaultText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نمط متوسط 2 - تمييز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E3FDE45-AF77-4B5C-9715-49D594BDF05E}" styleName="نمط فاتح 1 - تمييز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81029" autoAdjust="0"/>
    <p:restoredTop sz="99822" autoAdjust="0"/>
  </p:normalViewPr>
  <p:slideViewPr>
    <p:cSldViewPr snapToGrid="0">
      <p:cViewPr varScale="1">
        <p:scale>
          <a:sx n="59" d="100"/>
          <a:sy n="59" d="100"/>
        </p:scale>
        <p:origin x="740" y="28"/>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970338" y="0"/>
            <a:ext cx="3038475" cy="466725"/>
          </a:xfrm>
          <a:prstGeom prst="rect">
            <a:avLst/>
          </a:prstGeom>
        </p:spPr>
        <p:txBody>
          <a:bodyPr vert="horz" lIns="91440" tIns="45720" rIns="91440" bIns="45720" rtlCol="0"/>
          <a:lstStyle>
            <a:lvl1pPr algn="r">
              <a:defRPr sz="1200"/>
            </a:lvl1pPr>
          </a:lstStyle>
          <a:p>
            <a:fld id="{DA71CE3D-733A-4080-B20B-E99AB202FDAD}" type="datetimeFigureOut">
              <a:rPr lang="en-US" smtClean="0"/>
              <a:t>1/1/2016</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01675" y="4473575"/>
            <a:ext cx="5607050" cy="3660775"/>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675"/>
            <a:ext cx="3038475" cy="466725"/>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970338" y="8829675"/>
            <a:ext cx="3038475" cy="466725"/>
          </a:xfrm>
          <a:prstGeom prst="rect">
            <a:avLst/>
          </a:prstGeom>
        </p:spPr>
        <p:txBody>
          <a:bodyPr vert="horz" lIns="91440" tIns="45720" rIns="91440" bIns="45720" rtlCol="0" anchor="b"/>
          <a:lstStyle>
            <a:lvl1pPr algn="r">
              <a:defRPr sz="1200"/>
            </a:lvl1pPr>
          </a:lstStyle>
          <a:p>
            <a:fld id="{D185BFE7-7C93-4D7E-9CD3-3478EC5618B7}" type="slidenum">
              <a:rPr lang="en-US" smtClean="0"/>
              <a:t>‹#›</a:t>
            </a:fld>
            <a:endParaRPr lang="en-US"/>
          </a:p>
        </p:txBody>
      </p:sp>
    </p:spTree>
    <p:extLst>
      <p:ext uri="{BB962C8B-B14F-4D97-AF65-F5344CB8AC3E}">
        <p14:creationId xmlns:p14="http://schemas.microsoft.com/office/powerpoint/2010/main" val="79891516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185BFE7-7C93-4D7E-9CD3-3478EC5618B7}" type="slidenum">
              <a:rPr lang="en-US" smtClean="0"/>
              <a:t>2</a:t>
            </a:fld>
            <a:endParaRPr lang="en-US"/>
          </a:p>
        </p:txBody>
      </p:sp>
    </p:spTree>
    <p:extLst>
      <p:ext uri="{BB962C8B-B14F-4D97-AF65-F5344CB8AC3E}">
        <p14:creationId xmlns:p14="http://schemas.microsoft.com/office/powerpoint/2010/main" val="23972735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185BFE7-7C93-4D7E-9CD3-3478EC5618B7}" type="slidenum">
              <a:rPr lang="en-US" smtClean="0"/>
              <a:t>12</a:t>
            </a:fld>
            <a:endParaRPr lang="en-US"/>
          </a:p>
        </p:txBody>
      </p:sp>
    </p:spTree>
    <p:extLst>
      <p:ext uri="{BB962C8B-B14F-4D97-AF65-F5344CB8AC3E}">
        <p14:creationId xmlns:p14="http://schemas.microsoft.com/office/powerpoint/2010/main" val="404441625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185BFE7-7C93-4D7E-9CD3-3478EC5618B7}" type="slidenum">
              <a:rPr lang="en-US" smtClean="0"/>
              <a:t>13</a:t>
            </a:fld>
            <a:endParaRPr lang="en-US"/>
          </a:p>
        </p:txBody>
      </p:sp>
    </p:spTree>
    <p:extLst>
      <p:ext uri="{BB962C8B-B14F-4D97-AF65-F5344CB8AC3E}">
        <p14:creationId xmlns:p14="http://schemas.microsoft.com/office/powerpoint/2010/main" val="161438757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185BFE7-7C93-4D7E-9CD3-3478EC5618B7}" type="slidenum">
              <a:rPr lang="en-US" smtClean="0"/>
              <a:t>15</a:t>
            </a:fld>
            <a:endParaRPr lang="en-US"/>
          </a:p>
        </p:txBody>
      </p:sp>
    </p:spTree>
    <p:extLst>
      <p:ext uri="{BB962C8B-B14F-4D97-AF65-F5344CB8AC3E}">
        <p14:creationId xmlns:p14="http://schemas.microsoft.com/office/powerpoint/2010/main" val="238895421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185BFE7-7C93-4D7E-9CD3-3478EC5618B7}" type="slidenum">
              <a:rPr lang="en-US" smtClean="0"/>
              <a:t>16</a:t>
            </a:fld>
            <a:endParaRPr lang="en-US"/>
          </a:p>
        </p:txBody>
      </p:sp>
    </p:spTree>
    <p:extLst>
      <p:ext uri="{BB962C8B-B14F-4D97-AF65-F5344CB8AC3E}">
        <p14:creationId xmlns:p14="http://schemas.microsoft.com/office/powerpoint/2010/main" val="161762186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185BFE7-7C93-4D7E-9CD3-3478EC5618B7}" type="slidenum">
              <a:rPr lang="en-US" smtClean="0"/>
              <a:t>18</a:t>
            </a:fld>
            <a:endParaRPr lang="en-US"/>
          </a:p>
        </p:txBody>
      </p:sp>
    </p:spTree>
    <p:extLst>
      <p:ext uri="{BB962C8B-B14F-4D97-AF65-F5344CB8AC3E}">
        <p14:creationId xmlns:p14="http://schemas.microsoft.com/office/powerpoint/2010/main" val="134414488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185BFE7-7C93-4D7E-9CD3-3478EC5618B7}" type="slidenum">
              <a:rPr lang="en-US" smtClean="0"/>
              <a:t>19</a:t>
            </a:fld>
            <a:endParaRPr lang="en-US"/>
          </a:p>
        </p:txBody>
      </p:sp>
    </p:spTree>
    <p:extLst>
      <p:ext uri="{BB962C8B-B14F-4D97-AF65-F5344CB8AC3E}">
        <p14:creationId xmlns:p14="http://schemas.microsoft.com/office/powerpoint/2010/main" val="351896341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185BFE7-7C93-4D7E-9CD3-3478EC5618B7}" type="slidenum">
              <a:rPr lang="en-US" smtClean="0"/>
              <a:t>21</a:t>
            </a:fld>
            <a:endParaRPr lang="en-US"/>
          </a:p>
        </p:txBody>
      </p:sp>
    </p:spTree>
    <p:extLst>
      <p:ext uri="{BB962C8B-B14F-4D97-AF65-F5344CB8AC3E}">
        <p14:creationId xmlns:p14="http://schemas.microsoft.com/office/powerpoint/2010/main" val="20696391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185BFE7-7C93-4D7E-9CD3-3478EC5618B7}" type="slidenum">
              <a:rPr lang="en-US" smtClean="0"/>
              <a:t>22</a:t>
            </a:fld>
            <a:endParaRPr lang="en-US"/>
          </a:p>
        </p:txBody>
      </p:sp>
    </p:spTree>
    <p:extLst>
      <p:ext uri="{BB962C8B-B14F-4D97-AF65-F5344CB8AC3E}">
        <p14:creationId xmlns:p14="http://schemas.microsoft.com/office/powerpoint/2010/main" val="229451480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185BFE7-7C93-4D7E-9CD3-3478EC5618B7}" type="slidenum">
              <a:rPr lang="en-US" smtClean="0"/>
              <a:t>24</a:t>
            </a:fld>
            <a:endParaRPr lang="en-US"/>
          </a:p>
        </p:txBody>
      </p:sp>
    </p:spTree>
    <p:extLst>
      <p:ext uri="{BB962C8B-B14F-4D97-AF65-F5344CB8AC3E}">
        <p14:creationId xmlns:p14="http://schemas.microsoft.com/office/powerpoint/2010/main" val="394094918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185BFE7-7C93-4D7E-9CD3-3478EC5618B7}" type="slidenum">
              <a:rPr lang="en-US" smtClean="0"/>
              <a:t>25</a:t>
            </a:fld>
            <a:endParaRPr lang="en-US"/>
          </a:p>
        </p:txBody>
      </p:sp>
    </p:spTree>
    <p:extLst>
      <p:ext uri="{BB962C8B-B14F-4D97-AF65-F5344CB8AC3E}">
        <p14:creationId xmlns:p14="http://schemas.microsoft.com/office/powerpoint/2010/main" val="234350062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185BFE7-7C93-4D7E-9CD3-3478EC5618B7}" type="slidenum">
              <a:rPr lang="en-US" smtClean="0"/>
              <a:t>3</a:t>
            </a:fld>
            <a:endParaRPr lang="en-US"/>
          </a:p>
        </p:txBody>
      </p:sp>
    </p:spTree>
    <p:extLst>
      <p:ext uri="{BB962C8B-B14F-4D97-AF65-F5344CB8AC3E}">
        <p14:creationId xmlns:p14="http://schemas.microsoft.com/office/powerpoint/2010/main" val="148945973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185BFE7-7C93-4D7E-9CD3-3478EC5618B7}" type="slidenum">
              <a:rPr lang="en-US" smtClean="0"/>
              <a:t>26</a:t>
            </a:fld>
            <a:endParaRPr lang="en-US"/>
          </a:p>
        </p:txBody>
      </p:sp>
    </p:spTree>
    <p:extLst>
      <p:ext uri="{BB962C8B-B14F-4D97-AF65-F5344CB8AC3E}">
        <p14:creationId xmlns:p14="http://schemas.microsoft.com/office/powerpoint/2010/main" val="93170492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185BFE7-7C93-4D7E-9CD3-3478EC5618B7}" type="slidenum">
              <a:rPr lang="en-US" smtClean="0"/>
              <a:t>27</a:t>
            </a:fld>
            <a:endParaRPr lang="en-US"/>
          </a:p>
        </p:txBody>
      </p:sp>
    </p:spTree>
    <p:extLst>
      <p:ext uri="{BB962C8B-B14F-4D97-AF65-F5344CB8AC3E}">
        <p14:creationId xmlns:p14="http://schemas.microsoft.com/office/powerpoint/2010/main" val="103420449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185BFE7-7C93-4D7E-9CD3-3478EC5618B7}" type="slidenum">
              <a:rPr lang="en-US" smtClean="0"/>
              <a:t>28</a:t>
            </a:fld>
            <a:endParaRPr lang="en-US"/>
          </a:p>
        </p:txBody>
      </p:sp>
    </p:spTree>
    <p:extLst>
      <p:ext uri="{BB962C8B-B14F-4D97-AF65-F5344CB8AC3E}">
        <p14:creationId xmlns:p14="http://schemas.microsoft.com/office/powerpoint/2010/main" val="337076674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185BFE7-7C93-4D7E-9CD3-3478EC5618B7}" type="slidenum">
              <a:rPr lang="en-US" smtClean="0"/>
              <a:t>4</a:t>
            </a:fld>
            <a:endParaRPr lang="en-US"/>
          </a:p>
        </p:txBody>
      </p:sp>
    </p:spTree>
    <p:extLst>
      <p:ext uri="{BB962C8B-B14F-4D97-AF65-F5344CB8AC3E}">
        <p14:creationId xmlns:p14="http://schemas.microsoft.com/office/powerpoint/2010/main" val="25933988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185BFE7-7C93-4D7E-9CD3-3478EC5618B7}" type="slidenum">
              <a:rPr lang="en-US" smtClean="0"/>
              <a:t>5</a:t>
            </a:fld>
            <a:endParaRPr lang="en-US"/>
          </a:p>
        </p:txBody>
      </p:sp>
    </p:spTree>
    <p:extLst>
      <p:ext uri="{BB962C8B-B14F-4D97-AF65-F5344CB8AC3E}">
        <p14:creationId xmlns:p14="http://schemas.microsoft.com/office/powerpoint/2010/main" val="315617747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185BFE7-7C93-4D7E-9CD3-3478EC5618B7}" type="slidenum">
              <a:rPr lang="en-US" smtClean="0"/>
              <a:t>6</a:t>
            </a:fld>
            <a:endParaRPr lang="en-US"/>
          </a:p>
        </p:txBody>
      </p:sp>
    </p:spTree>
    <p:extLst>
      <p:ext uri="{BB962C8B-B14F-4D97-AF65-F5344CB8AC3E}">
        <p14:creationId xmlns:p14="http://schemas.microsoft.com/office/powerpoint/2010/main" val="190617597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185BFE7-7C93-4D7E-9CD3-3478EC5618B7}" type="slidenum">
              <a:rPr lang="en-US" smtClean="0"/>
              <a:t>7</a:t>
            </a:fld>
            <a:endParaRPr lang="en-US"/>
          </a:p>
        </p:txBody>
      </p:sp>
    </p:spTree>
    <p:extLst>
      <p:ext uri="{BB962C8B-B14F-4D97-AF65-F5344CB8AC3E}">
        <p14:creationId xmlns:p14="http://schemas.microsoft.com/office/powerpoint/2010/main" val="302127226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185BFE7-7C93-4D7E-9CD3-3478EC5618B7}" type="slidenum">
              <a:rPr lang="en-US" smtClean="0"/>
              <a:t>8</a:t>
            </a:fld>
            <a:endParaRPr lang="en-US"/>
          </a:p>
        </p:txBody>
      </p:sp>
    </p:spTree>
    <p:extLst>
      <p:ext uri="{BB962C8B-B14F-4D97-AF65-F5344CB8AC3E}">
        <p14:creationId xmlns:p14="http://schemas.microsoft.com/office/powerpoint/2010/main" val="254258877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185BFE7-7C93-4D7E-9CD3-3478EC5618B7}" type="slidenum">
              <a:rPr lang="en-US" smtClean="0"/>
              <a:t>9</a:t>
            </a:fld>
            <a:endParaRPr lang="en-US"/>
          </a:p>
        </p:txBody>
      </p:sp>
    </p:spTree>
    <p:extLst>
      <p:ext uri="{BB962C8B-B14F-4D97-AF65-F5344CB8AC3E}">
        <p14:creationId xmlns:p14="http://schemas.microsoft.com/office/powerpoint/2010/main" val="101741775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185BFE7-7C93-4D7E-9CD3-3478EC5618B7}" type="slidenum">
              <a:rPr lang="en-US" smtClean="0"/>
              <a:t>11</a:t>
            </a:fld>
            <a:endParaRPr lang="en-US"/>
          </a:p>
        </p:txBody>
      </p:sp>
    </p:spTree>
    <p:extLst>
      <p:ext uri="{BB962C8B-B14F-4D97-AF65-F5344CB8AC3E}">
        <p14:creationId xmlns:p14="http://schemas.microsoft.com/office/powerpoint/2010/main" val="199353304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شريحة عنوان">
    <p:spTree>
      <p:nvGrpSpPr>
        <p:cNvPr id="1" name=""/>
        <p:cNvGrpSpPr/>
        <p:nvPr/>
      </p:nvGrpSpPr>
      <p:grpSpPr>
        <a:xfrm>
          <a:off x="0" y="0"/>
          <a:ext cx="0" cy="0"/>
          <a:chOff x="0" y="0"/>
          <a:chExt cx="0" cy="0"/>
        </a:xfrm>
      </p:grpSpPr>
      <p:sp>
        <p:nvSpPr>
          <p:cNvPr id="2" name="عنوان 1"/>
          <p:cNvSpPr>
            <a:spLocks noGrp="1"/>
          </p:cNvSpPr>
          <p:nvPr>
            <p:ph type="ctrTitle"/>
          </p:nvPr>
        </p:nvSpPr>
        <p:spPr>
          <a:xfrm>
            <a:off x="1524000" y="1122363"/>
            <a:ext cx="9144000" cy="2387600"/>
          </a:xfrm>
        </p:spPr>
        <p:txBody>
          <a:bodyPr anchor="b"/>
          <a:lstStyle>
            <a:lvl1pPr algn="ctr">
              <a:defRPr sz="6000"/>
            </a:lvl1pPr>
          </a:lstStyle>
          <a:p>
            <a:r>
              <a:rPr lang="ar-SA" smtClean="0"/>
              <a:t>انقر لتحرير نمط العنوان الرئيسي</a:t>
            </a:r>
            <a:endParaRPr lang="ar-SA"/>
          </a:p>
        </p:txBody>
      </p:sp>
      <p:sp>
        <p:nvSpPr>
          <p:cNvPr id="3" name="عنوان فرعي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ar-SA" smtClean="0"/>
              <a:t>انقر لتحرير نمط العنوان الثانوي الرئيسي</a:t>
            </a:r>
            <a:endParaRPr lang="ar-SA"/>
          </a:p>
        </p:txBody>
      </p:sp>
      <p:sp>
        <p:nvSpPr>
          <p:cNvPr id="4" name="عنصر نائب للتاريخ 3"/>
          <p:cNvSpPr>
            <a:spLocks noGrp="1"/>
          </p:cNvSpPr>
          <p:nvPr>
            <p:ph type="dt" sz="half" idx="10"/>
          </p:nvPr>
        </p:nvSpPr>
        <p:spPr/>
        <p:txBody>
          <a:bodyPr/>
          <a:lstStyle/>
          <a:p>
            <a:fld id="{C596EF31-9B26-4EB8-A84B-D1CBE1268744}" type="uaqdatetime1">
              <a:rPr lang="ar-SA" smtClean="0"/>
              <a:t>21/03/1437</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F91B04CA-1F01-4470-BDED-ECA9AD8E4F6F}" type="slidenum">
              <a:rPr lang="ar-SA" smtClean="0"/>
              <a:t>‹#›</a:t>
            </a:fld>
            <a:endParaRPr lang="ar-SA"/>
          </a:p>
        </p:txBody>
      </p:sp>
    </p:spTree>
    <p:extLst>
      <p:ext uri="{BB962C8B-B14F-4D97-AF65-F5344CB8AC3E}">
        <p14:creationId xmlns:p14="http://schemas.microsoft.com/office/powerpoint/2010/main" val="210869955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عنوان العمودي 2"/>
          <p:cNvSpPr>
            <a:spLocks noGrp="1"/>
          </p:cNvSpPr>
          <p:nvPr>
            <p:ph type="body" orient="vert" idx="1"/>
          </p:nvPr>
        </p:nvSpPr>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تاريخ 3"/>
          <p:cNvSpPr>
            <a:spLocks noGrp="1"/>
          </p:cNvSpPr>
          <p:nvPr>
            <p:ph type="dt" sz="half" idx="10"/>
          </p:nvPr>
        </p:nvSpPr>
        <p:spPr/>
        <p:txBody>
          <a:bodyPr/>
          <a:lstStyle/>
          <a:p>
            <a:fld id="{785DDEC7-DEB7-4556-816E-F005D4A40748}" type="uaqdatetime1">
              <a:rPr lang="ar-SA" smtClean="0"/>
              <a:t>21/03/1437</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F91B04CA-1F01-4470-BDED-ECA9AD8E4F6F}" type="slidenum">
              <a:rPr lang="ar-SA" smtClean="0"/>
              <a:t>‹#›</a:t>
            </a:fld>
            <a:endParaRPr lang="ar-SA"/>
          </a:p>
        </p:txBody>
      </p:sp>
    </p:spTree>
    <p:extLst>
      <p:ext uri="{BB962C8B-B14F-4D97-AF65-F5344CB8AC3E}">
        <p14:creationId xmlns:p14="http://schemas.microsoft.com/office/powerpoint/2010/main" val="342322997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عنوان عمودي 1"/>
          <p:cNvSpPr>
            <a:spLocks noGrp="1"/>
          </p:cNvSpPr>
          <p:nvPr>
            <p:ph type="title" orient="vert"/>
          </p:nvPr>
        </p:nvSpPr>
        <p:spPr>
          <a:xfrm>
            <a:off x="8724900" y="365125"/>
            <a:ext cx="2628900" cy="5811838"/>
          </a:xfrm>
        </p:spPr>
        <p:txBody>
          <a:bodyPr vert="eaVert"/>
          <a:lstStyle/>
          <a:p>
            <a:r>
              <a:rPr lang="ar-SA" smtClean="0"/>
              <a:t>انقر لتحرير نمط العنوان الرئيسي</a:t>
            </a:r>
            <a:endParaRPr lang="ar-SA"/>
          </a:p>
        </p:txBody>
      </p:sp>
      <p:sp>
        <p:nvSpPr>
          <p:cNvPr id="3" name="عنصر نائب للعنوان العمودي 2"/>
          <p:cNvSpPr>
            <a:spLocks noGrp="1"/>
          </p:cNvSpPr>
          <p:nvPr>
            <p:ph type="body" orient="vert" idx="1"/>
          </p:nvPr>
        </p:nvSpPr>
        <p:spPr>
          <a:xfrm>
            <a:off x="838200" y="365125"/>
            <a:ext cx="7734300" cy="5811838"/>
          </a:xfrm>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تاريخ 3"/>
          <p:cNvSpPr>
            <a:spLocks noGrp="1"/>
          </p:cNvSpPr>
          <p:nvPr>
            <p:ph type="dt" sz="half" idx="10"/>
          </p:nvPr>
        </p:nvSpPr>
        <p:spPr/>
        <p:txBody>
          <a:bodyPr/>
          <a:lstStyle/>
          <a:p>
            <a:fld id="{F4F4D9D2-6676-492F-A5F6-8785FA04D192}" type="uaqdatetime1">
              <a:rPr lang="ar-SA" smtClean="0"/>
              <a:t>21/03/1437</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F91B04CA-1F01-4470-BDED-ECA9AD8E4F6F}" type="slidenum">
              <a:rPr lang="ar-SA" smtClean="0"/>
              <a:t>‹#›</a:t>
            </a:fld>
            <a:endParaRPr lang="ar-SA"/>
          </a:p>
        </p:txBody>
      </p:sp>
    </p:spTree>
    <p:extLst>
      <p:ext uri="{BB962C8B-B14F-4D97-AF65-F5344CB8AC3E}">
        <p14:creationId xmlns:p14="http://schemas.microsoft.com/office/powerpoint/2010/main" val="23512267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محتوى 2"/>
          <p:cNvSpPr>
            <a:spLocks noGrp="1"/>
          </p:cNvSpPr>
          <p:nvPr>
            <p:ph idx="1"/>
          </p:nvPr>
        </p:nvSpPr>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تاريخ 3"/>
          <p:cNvSpPr>
            <a:spLocks noGrp="1"/>
          </p:cNvSpPr>
          <p:nvPr>
            <p:ph type="dt" sz="half" idx="10"/>
          </p:nvPr>
        </p:nvSpPr>
        <p:spPr/>
        <p:txBody>
          <a:bodyPr/>
          <a:lstStyle/>
          <a:p>
            <a:fld id="{ABCECF4D-8917-4588-8D57-4187EF24BEB3}" type="uaqdatetime1">
              <a:rPr lang="ar-SA" smtClean="0"/>
              <a:t>21/03/1437</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F91B04CA-1F01-4470-BDED-ECA9AD8E4F6F}" type="slidenum">
              <a:rPr lang="ar-SA" smtClean="0"/>
              <a:t>‹#›</a:t>
            </a:fld>
            <a:endParaRPr lang="ar-SA"/>
          </a:p>
        </p:txBody>
      </p:sp>
    </p:spTree>
    <p:extLst>
      <p:ext uri="{BB962C8B-B14F-4D97-AF65-F5344CB8AC3E}">
        <p14:creationId xmlns:p14="http://schemas.microsoft.com/office/powerpoint/2010/main" val="270579430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2" name="عنوان 1"/>
          <p:cNvSpPr>
            <a:spLocks noGrp="1"/>
          </p:cNvSpPr>
          <p:nvPr>
            <p:ph type="title"/>
          </p:nvPr>
        </p:nvSpPr>
        <p:spPr>
          <a:xfrm>
            <a:off x="831850" y="1709738"/>
            <a:ext cx="10515600" cy="2852737"/>
          </a:xfrm>
        </p:spPr>
        <p:txBody>
          <a:bodyPr anchor="b"/>
          <a:lstStyle>
            <a:lvl1pPr>
              <a:defRPr sz="6000"/>
            </a:lvl1pPr>
          </a:lstStyle>
          <a:p>
            <a:r>
              <a:rPr lang="ar-SA" smtClean="0"/>
              <a:t>انقر لتحرير نمط العنوان الرئيسي</a:t>
            </a:r>
            <a:endParaRPr lang="ar-SA"/>
          </a:p>
        </p:txBody>
      </p:sp>
      <p:sp>
        <p:nvSpPr>
          <p:cNvPr id="3" name="عنصر نائب للنص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ar-SA" smtClean="0"/>
              <a:t>انقر لتحرير أنماط النص الرئيسي</a:t>
            </a:r>
          </a:p>
        </p:txBody>
      </p:sp>
      <p:sp>
        <p:nvSpPr>
          <p:cNvPr id="4" name="عنصر نائب للتاريخ 3"/>
          <p:cNvSpPr>
            <a:spLocks noGrp="1"/>
          </p:cNvSpPr>
          <p:nvPr>
            <p:ph type="dt" sz="half" idx="10"/>
          </p:nvPr>
        </p:nvSpPr>
        <p:spPr/>
        <p:txBody>
          <a:bodyPr/>
          <a:lstStyle/>
          <a:p>
            <a:fld id="{742BA7A2-6F2C-4AD1-8E2A-87FABA9115B2}" type="uaqdatetime1">
              <a:rPr lang="ar-SA" smtClean="0"/>
              <a:t>21/03/1437</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F91B04CA-1F01-4470-BDED-ECA9AD8E4F6F}" type="slidenum">
              <a:rPr lang="ar-SA" smtClean="0"/>
              <a:t>‹#›</a:t>
            </a:fld>
            <a:endParaRPr lang="ar-SA"/>
          </a:p>
        </p:txBody>
      </p:sp>
    </p:spTree>
    <p:extLst>
      <p:ext uri="{BB962C8B-B14F-4D97-AF65-F5344CB8AC3E}">
        <p14:creationId xmlns:p14="http://schemas.microsoft.com/office/powerpoint/2010/main" val="63883857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محتوى 2"/>
          <p:cNvSpPr>
            <a:spLocks noGrp="1"/>
          </p:cNvSpPr>
          <p:nvPr>
            <p:ph sz="half" idx="1"/>
          </p:nvPr>
        </p:nvSpPr>
        <p:spPr>
          <a:xfrm>
            <a:off x="838200" y="1825625"/>
            <a:ext cx="5181600" cy="4351338"/>
          </a:xfrm>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محتوى 3"/>
          <p:cNvSpPr>
            <a:spLocks noGrp="1"/>
          </p:cNvSpPr>
          <p:nvPr>
            <p:ph sz="half" idx="2"/>
          </p:nvPr>
        </p:nvSpPr>
        <p:spPr>
          <a:xfrm>
            <a:off x="6172200" y="1825625"/>
            <a:ext cx="5181600" cy="4351338"/>
          </a:xfrm>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5" name="عنصر نائب للتاريخ 4"/>
          <p:cNvSpPr>
            <a:spLocks noGrp="1"/>
          </p:cNvSpPr>
          <p:nvPr>
            <p:ph type="dt" sz="half" idx="10"/>
          </p:nvPr>
        </p:nvSpPr>
        <p:spPr/>
        <p:txBody>
          <a:bodyPr/>
          <a:lstStyle/>
          <a:p>
            <a:fld id="{16C13758-0F9D-4B81-9D2D-E8372F268417}" type="uaqdatetime1">
              <a:rPr lang="ar-SA" smtClean="0"/>
              <a:t>21/03/1437</a:t>
            </a:fld>
            <a:endParaRPr lang="ar-SA"/>
          </a:p>
        </p:txBody>
      </p:sp>
      <p:sp>
        <p:nvSpPr>
          <p:cNvPr id="6" name="عنصر نائب للتذييل 5"/>
          <p:cNvSpPr>
            <a:spLocks noGrp="1"/>
          </p:cNvSpPr>
          <p:nvPr>
            <p:ph type="ftr" sz="quarter" idx="11"/>
          </p:nvPr>
        </p:nvSpPr>
        <p:spPr/>
        <p:txBody>
          <a:bodyPr/>
          <a:lstStyle/>
          <a:p>
            <a:endParaRPr lang="ar-SA"/>
          </a:p>
        </p:txBody>
      </p:sp>
      <p:sp>
        <p:nvSpPr>
          <p:cNvPr id="7" name="عنصر نائب لرقم الشريحة 6"/>
          <p:cNvSpPr>
            <a:spLocks noGrp="1"/>
          </p:cNvSpPr>
          <p:nvPr>
            <p:ph type="sldNum" sz="quarter" idx="12"/>
          </p:nvPr>
        </p:nvSpPr>
        <p:spPr/>
        <p:txBody>
          <a:bodyPr/>
          <a:lstStyle/>
          <a:p>
            <a:fld id="{F91B04CA-1F01-4470-BDED-ECA9AD8E4F6F}" type="slidenum">
              <a:rPr lang="ar-SA" smtClean="0"/>
              <a:t>‹#›</a:t>
            </a:fld>
            <a:endParaRPr lang="ar-SA"/>
          </a:p>
        </p:txBody>
      </p:sp>
    </p:spTree>
    <p:extLst>
      <p:ext uri="{BB962C8B-B14F-4D97-AF65-F5344CB8AC3E}">
        <p14:creationId xmlns:p14="http://schemas.microsoft.com/office/powerpoint/2010/main" val="96008850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عنوان 1"/>
          <p:cNvSpPr>
            <a:spLocks noGrp="1"/>
          </p:cNvSpPr>
          <p:nvPr>
            <p:ph type="title"/>
          </p:nvPr>
        </p:nvSpPr>
        <p:spPr>
          <a:xfrm>
            <a:off x="839788" y="365125"/>
            <a:ext cx="10515600" cy="1325563"/>
          </a:xfrm>
        </p:spPr>
        <p:txBody>
          <a:bodyPr/>
          <a:lstStyle/>
          <a:p>
            <a:r>
              <a:rPr lang="ar-SA" smtClean="0"/>
              <a:t>انقر لتحرير نمط العنوان الرئيسي</a:t>
            </a:r>
            <a:endParaRPr lang="ar-SA"/>
          </a:p>
        </p:txBody>
      </p:sp>
      <p:sp>
        <p:nvSpPr>
          <p:cNvPr id="3" name="عنصر نائب للنص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4" name="عنصر نائب للمحتوى 3"/>
          <p:cNvSpPr>
            <a:spLocks noGrp="1"/>
          </p:cNvSpPr>
          <p:nvPr>
            <p:ph sz="half" idx="2"/>
          </p:nvPr>
        </p:nvSpPr>
        <p:spPr>
          <a:xfrm>
            <a:off x="839788" y="2505075"/>
            <a:ext cx="5157787" cy="3684588"/>
          </a:xfrm>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5" name="عنصر نائب للنص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6" name="عنصر نائب للمحتوى 5"/>
          <p:cNvSpPr>
            <a:spLocks noGrp="1"/>
          </p:cNvSpPr>
          <p:nvPr>
            <p:ph sz="quarter" idx="4"/>
          </p:nvPr>
        </p:nvSpPr>
        <p:spPr>
          <a:xfrm>
            <a:off x="6172200" y="2505075"/>
            <a:ext cx="5183188" cy="3684588"/>
          </a:xfrm>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7" name="عنصر نائب للتاريخ 6"/>
          <p:cNvSpPr>
            <a:spLocks noGrp="1"/>
          </p:cNvSpPr>
          <p:nvPr>
            <p:ph type="dt" sz="half" idx="10"/>
          </p:nvPr>
        </p:nvSpPr>
        <p:spPr/>
        <p:txBody>
          <a:bodyPr/>
          <a:lstStyle/>
          <a:p>
            <a:fld id="{A206A701-265A-4565-BB96-AC047C1F91D7}" type="uaqdatetime1">
              <a:rPr lang="ar-SA" smtClean="0"/>
              <a:t>21/03/1437</a:t>
            </a:fld>
            <a:endParaRPr lang="ar-SA"/>
          </a:p>
        </p:txBody>
      </p:sp>
      <p:sp>
        <p:nvSpPr>
          <p:cNvPr id="8" name="عنصر نائب للتذييل 7"/>
          <p:cNvSpPr>
            <a:spLocks noGrp="1"/>
          </p:cNvSpPr>
          <p:nvPr>
            <p:ph type="ftr" sz="quarter" idx="11"/>
          </p:nvPr>
        </p:nvSpPr>
        <p:spPr/>
        <p:txBody>
          <a:bodyPr/>
          <a:lstStyle/>
          <a:p>
            <a:endParaRPr lang="ar-SA"/>
          </a:p>
        </p:txBody>
      </p:sp>
      <p:sp>
        <p:nvSpPr>
          <p:cNvPr id="9" name="عنصر نائب لرقم الشريحة 8"/>
          <p:cNvSpPr>
            <a:spLocks noGrp="1"/>
          </p:cNvSpPr>
          <p:nvPr>
            <p:ph type="sldNum" sz="quarter" idx="12"/>
          </p:nvPr>
        </p:nvSpPr>
        <p:spPr/>
        <p:txBody>
          <a:bodyPr/>
          <a:lstStyle/>
          <a:p>
            <a:fld id="{F91B04CA-1F01-4470-BDED-ECA9AD8E4F6F}" type="slidenum">
              <a:rPr lang="ar-SA" smtClean="0"/>
              <a:t>‹#›</a:t>
            </a:fld>
            <a:endParaRPr lang="ar-SA"/>
          </a:p>
        </p:txBody>
      </p:sp>
    </p:spTree>
    <p:extLst>
      <p:ext uri="{BB962C8B-B14F-4D97-AF65-F5344CB8AC3E}">
        <p14:creationId xmlns:p14="http://schemas.microsoft.com/office/powerpoint/2010/main" val="387595828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تاريخ 2"/>
          <p:cNvSpPr>
            <a:spLocks noGrp="1"/>
          </p:cNvSpPr>
          <p:nvPr>
            <p:ph type="dt" sz="half" idx="10"/>
          </p:nvPr>
        </p:nvSpPr>
        <p:spPr/>
        <p:txBody>
          <a:bodyPr/>
          <a:lstStyle/>
          <a:p>
            <a:fld id="{5857A632-0A4A-4F4E-9105-54894D4E0D91}" type="uaqdatetime1">
              <a:rPr lang="ar-SA" smtClean="0"/>
              <a:t>21/03/1437</a:t>
            </a:fld>
            <a:endParaRPr lang="ar-SA"/>
          </a:p>
        </p:txBody>
      </p:sp>
      <p:sp>
        <p:nvSpPr>
          <p:cNvPr id="4" name="عنصر نائب للتذييل 3"/>
          <p:cNvSpPr>
            <a:spLocks noGrp="1"/>
          </p:cNvSpPr>
          <p:nvPr>
            <p:ph type="ftr" sz="quarter" idx="11"/>
          </p:nvPr>
        </p:nvSpPr>
        <p:spPr/>
        <p:txBody>
          <a:bodyPr/>
          <a:lstStyle/>
          <a:p>
            <a:endParaRPr lang="ar-SA"/>
          </a:p>
        </p:txBody>
      </p:sp>
      <p:sp>
        <p:nvSpPr>
          <p:cNvPr id="5" name="عنصر نائب لرقم الشريحة 4"/>
          <p:cNvSpPr>
            <a:spLocks noGrp="1"/>
          </p:cNvSpPr>
          <p:nvPr>
            <p:ph type="sldNum" sz="quarter" idx="12"/>
          </p:nvPr>
        </p:nvSpPr>
        <p:spPr/>
        <p:txBody>
          <a:bodyPr/>
          <a:lstStyle/>
          <a:p>
            <a:fld id="{F91B04CA-1F01-4470-BDED-ECA9AD8E4F6F}" type="slidenum">
              <a:rPr lang="ar-SA" smtClean="0"/>
              <a:t>‹#›</a:t>
            </a:fld>
            <a:endParaRPr lang="ar-SA"/>
          </a:p>
        </p:txBody>
      </p:sp>
    </p:spTree>
    <p:extLst>
      <p:ext uri="{BB962C8B-B14F-4D97-AF65-F5344CB8AC3E}">
        <p14:creationId xmlns:p14="http://schemas.microsoft.com/office/powerpoint/2010/main" val="79815043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عنصر نائب للتاريخ 1"/>
          <p:cNvSpPr>
            <a:spLocks noGrp="1"/>
          </p:cNvSpPr>
          <p:nvPr>
            <p:ph type="dt" sz="half" idx="10"/>
          </p:nvPr>
        </p:nvSpPr>
        <p:spPr/>
        <p:txBody>
          <a:bodyPr/>
          <a:lstStyle/>
          <a:p>
            <a:fld id="{691CB7AA-9E95-4793-ADA2-1C54731B8A6E}" type="uaqdatetime1">
              <a:rPr lang="ar-SA" smtClean="0"/>
              <a:t>21/03/1437</a:t>
            </a:fld>
            <a:endParaRPr lang="ar-SA"/>
          </a:p>
        </p:txBody>
      </p:sp>
      <p:sp>
        <p:nvSpPr>
          <p:cNvPr id="3" name="عنصر نائب للتذييل 2"/>
          <p:cNvSpPr>
            <a:spLocks noGrp="1"/>
          </p:cNvSpPr>
          <p:nvPr>
            <p:ph type="ftr" sz="quarter" idx="11"/>
          </p:nvPr>
        </p:nvSpPr>
        <p:spPr/>
        <p:txBody>
          <a:bodyPr/>
          <a:lstStyle/>
          <a:p>
            <a:endParaRPr lang="ar-SA"/>
          </a:p>
        </p:txBody>
      </p:sp>
      <p:sp>
        <p:nvSpPr>
          <p:cNvPr id="4" name="عنصر نائب لرقم الشريحة 3"/>
          <p:cNvSpPr>
            <a:spLocks noGrp="1"/>
          </p:cNvSpPr>
          <p:nvPr>
            <p:ph type="sldNum" sz="quarter" idx="12"/>
          </p:nvPr>
        </p:nvSpPr>
        <p:spPr/>
        <p:txBody>
          <a:bodyPr/>
          <a:lstStyle/>
          <a:p>
            <a:fld id="{F91B04CA-1F01-4470-BDED-ECA9AD8E4F6F}" type="slidenum">
              <a:rPr lang="ar-SA" smtClean="0"/>
              <a:t>‹#›</a:t>
            </a:fld>
            <a:endParaRPr lang="ar-SA"/>
          </a:p>
        </p:txBody>
      </p:sp>
    </p:spTree>
    <p:extLst>
      <p:ext uri="{BB962C8B-B14F-4D97-AF65-F5344CB8AC3E}">
        <p14:creationId xmlns:p14="http://schemas.microsoft.com/office/powerpoint/2010/main" val="21263581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839788" y="457200"/>
            <a:ext cx="3932237" cy="1600200"/>
          </a:xfrm>
        </p:spPr>
        <p:txBody>
          <a:bodyPr anchor="b"/>
          <a:lstStyle>
            <a:lvl1pPr>
              <a:defRPr sz="3200"/>
            </a:lvl1pPr>
          </a:lstStyle>
          <a:p>
            <a:r>
              <a:rPr lang="ar-SA" smtClean="0"/>
              <a:t>انقر لتحرير نمط العنوان الرئيسي</a:t>
            </a:r>
            <a:endParaRPr lang="ar-SA"/>
          </a:p>
        </p:txBody>
      </p:sp>
      <p:sp>
        <p:nvSpPr>
          <p:cNvPr id="3" name="عنصر نائب للمحتوى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نص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ar-SA" smtClean="0"/>
              <a:t>انقر لتحرير أنماط النص الرئيسي</a:t>
            </a:r>
          </a:p>
        </p:txBody>
      </p:sp>
      <p:sp>
        <p:nvSpPr>
          <p:cNvPr id="5" name="عنصر نائب للتاريخ 4"/>
          <p:cNvSpPr>
            <a:spLocks noGrp="1"/>
          </p:cNvSpPr>
          <p:nvPr>
            <p:ph type="dt" sz="half" idx="10"/>
          </p:nvPr>
        </p:nvSpPr>
        <p:spPr/>
        <p:txBody>
          <a:bodyPr/>
          <a:lstStyle/>
          <a:p>
            <a:fld id="{9473D3D9-FDBF-4617-9757-4BB39FBB6B3D}" type="uaqdatetime1">
              <a:rPr lang="ar-SA" smtClean="0"/>
              <a:t>21/03/1437</a:t>
            </a:fld>
            <a:endParaRPr lang="ar-SA"/>
          </a:p>
        </p:txBody>
      </p:sp>
      <p:sp>
        <p:nvSpPr>
          <p:cNvPr id="6" name="عنصر نائب للتذييل 5"/>
          <p:cNvSpPr>
            <a:spLocks noGrp="1"/>
          </p:cNvSpPr>
          <p:nvPr>
            <p:ph type="ftr" sz="quarter" idx="11"/>
          </p:nvPr>
        </p:nvSpPr>
        <p:spPr/>
        <p:txBody>
          <a:bodyPr/>
          <a:lstStyle/>
          <a:p>
            <a:endParaRPr lang="ar-SA"/>
          </a:p>
        </p:txBody>
      </p:sp>
      <p:sp>
        <p:nvSpPr>
          <p:cNvPr id="7" name="عنصر نائب لرقم الشريحة 6"/>
          <p:cNvSpPr>
            <a:spLocks noGrp="1"/>
          </p:cNvSpPr>
          <p:nvPr>
            <p:ph type="sldNum" sz="quarter" idx="12"/>
          </p:nvPr>
        </p:nvSpPr>
        <p:spPr/>
        <p:txBody>
          <a:bodyPr/>
          <a:lstStyle/>
          <a:p>
            <a:fld id="{F91B04CA-1F01-4470-BDED-ECA9AD8E4F6F}" type="slidenum">
              <a:rPr lang="ar-SA" smtClean="0"/>
              <a:t>‹#›</a:t>
            </a:fld>
            <a:endParaRPr lang="ar-SA"/>
          </a:p>
        </p:txBody>
      </p:sp>
    </p:spTree>
    <p:extLst>
      <p:ext uri="{BB962C8B-B14F-4D97-AF65-F5344CB8AC3E}">
        <p14:creationId xmlns:p14="http://schemas.microsoft.com/office/powerpoint/2010/main" val="303432987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صورة مع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839788" y="457200"/>
            <a:ext cx="3932237" cy="1600200"/>
          </a:xfrm>
        </p:spPr>
        <p:txBody>
          <a:bodyPr anchor="b"/>
          <a:lstStyle>
            <a:lvl1pPr>
              <a:defRPr sz="3200"/>
            </a:lvl1pPr>
          </a:lstStyle>
          <a:p>
            <a:r>
              <a:rPr lang="ar-SA" smtClean="0"/>
              <a:t>انقر لتحرير نمط العنوان الرئيسي</a:t>
            </a:r>
            <a:endParaRPr lang="ar-SA"/>
          </a:p>
        </p:txBody>
      </p:sp>
      <p:sp>
        <p:nvSpPr>
          <p:cNvPr id="3" name="عنصر نائب للصورة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ar-SA"/>
          </a:p>
        </p:txBody>
      </p:sp>
      <p:sp>
        <p:nvSpPr>
          <p:cNvPr id="4" name="عنصر نائب للنص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ar-SA" smtClean="0"/>
              <a:t>انقر لتحرير أنماط النص الرئيسي</a:t>
            </a:r>
          </a:p>
        </p:txBody>
      </p:sp>
      <p:sp>
        <p:nvSpPr>
          <p:cNvPr id="5" name="عنصر نائب للتاريخ 4"/>
          <p:cNvSpPr>
            <a:spLocks noGrp="1"/>
          </p:cNvSpPr>
          <p:nvPr>
            <p:ph type="dt" sz="half" idx="10"/>
          </p:nvPr>
        </p:nvSpPr>
        <p:spPr/>
        <p:txBody>
          <a:bodyPr/>
          <a:lstStyle/>
          <a:p>
            <a:fld id="{C9298E8E-E795-4841-B74C-766423A14BBB}" type="uaqdatetime1">
              <a:rPr lang="ar-SA" smtClean="0"/>
              <a:t>21/03/1437</a:t>
            </a:fld>
            <a:endParaRPr lang="ar-SA"/>
          </a:p>
        </p:txBody>
      </p:sp>
      <p:sp>
        <p:nvSpPr>
          <p:cNvPr id="6" name="عنصر نائب للتذييل 5"/>
          <p:cNvSpPr>
            <a:spLocks noGrp="1"/>
          </p:cNvSpPr>
          <p:nvPr>
            <p:ph type="ftr" sz="quarter" idx="11"/>
          </p:nvPr>
        </p:nvSpPr>
        <p:spPr/>
        <p:txBody>
          <a:bodyPr/>
          <a:lstStyle/>
          <a:p>
            <a:endParaRPr lang="ar-SA"/>
          </a:p>
        </p:txBody>
      </p:sp>
      <p:sp>
        <p:nvSpPr>
          <p:cNvPr id="7" name="عنصر نائب لرقم الشريحة 6"/>
          <p:cNvSpPr>
            <a:spLocks noGrp="1"/>
          </p:cNvSpPr>
          <p:nvPr>
            <p:ph type="sldNum" sz="quarter" idx="12"/>
          </p:nvPr>
        </p:nvSpPr>
        <p:spPr/>
        <p:txBody>
          <a:bodyPr/>
          <a:lstStyle/>
          <a:p>
            <a:fld id="{F91B04CA-1F01-4470-BDED-ECA9AD8E4F6F}" type="slidenum">
              <a:rPr lang="ar-SA" smtClean="0"/>
              <a:t>‹#›</a:t>
            </a:fld>
            <a:endParaRPr lang="ar-SA"/>
          </a:p>
        </p:txBody>
      </p:sp>
    </p:spTree>
    <p:extLst>
      <p:ext uri="{BB962C8B-B14F-4D97-AF65-F5344CB8AC3E}">
        <p14:creationId xmlns:p14="http://schemas.microsoft.com/office/powerpoint/2010/main" val="313426540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عنصر نائب للعنوان 1"/>
          <p:cNvSpPr>
            <a:spLocks noGrp="1"/>
          </p:cNvSpPr>
          <p:nvPr>
            <p:ph type="title"/>
          </p:nvPr>
        </p:nvSpPr>
        <p:spPr>
          <a:xfrm>
            <a:off x="838200" y="365125"/>
            <a:ext cx="10515600" cy="1325563"/>
          </a:xfrm>
          <a:prstGeom prst="rect">
            <a:avLst/>
          </a:prstGeom>
        </p:spPr>
        <p:txBody>
          <a:bodyPr vert="horz" lIns="91440" tIns="45720" rIns="91440" bIns="45720" rtlCol="1" anchor="ctr">
            <a:normAutofit/>
          </a:bodyPr>
          <a:lstStyle/>
          <a:p>
            <a:r>
              <a:rPr lang="ar-SA" smtClean="0"/>
              <a:t>انقر لتحرير نمط العنوان الرئيسي</a:t>
            </a:r>
            <a:endParaRPr lang="ar-SA"/>
          </a:p>
        </p:txBody>
      </p:sp>
      <p:sp>
        <p:nvSpPr>
          <p:cNvPr id="3" name="عنصر نائب للنص 2"/>
          <p:cNvSpPr>
            <a:spLocks noGrp="1"/>
          </p:cNvSpPr>
          <p:nvPr>
            <p:ph type="body" idx="1"/>
          </p:nvPr>
        </p:nvSpPr>
        <p:spPr>
          <a:xfrm>
            <a:off x="838200" y="1825625"/>
            <a:ext cx="10515600" cy="4351338"/>
          </a:xfrm>
          <a:prstGeom prst="rect">
            <a:avLst/>
          </a:prstGeom>
        </p:spPr>
        <p:txBody>
          <a:bodyPr vert="horz" lIns="91440" tIns="45720" rIns="91440" bIns="45720" rtlCol="1">
            <a:normAutofit/>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تاريخ 3"/>
          <p:cNvSpPr>
            <a:spLocks noGrp="1"/>
          </p:cNvSpPr>
          <p:nvPr>
            <p:ph type="dt" sz="half" idx="2"/>
          </p:nvPr>
        </p:nvSpPr>
        <p:spPr>
          <a:xfrm>
            <a:off x="8610600" y="6356350"/>
            <a:ext cx="27432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07D2E1DF-697E-46B7-9538-3D98A15F86B8}" type="uaqdatetime1">
              <a:rPr lang="ar-SA" smtClean="0"/>
              <a:t>21/03/1437</a:t>
            </a:fld>
            <a:endParaRPr lang="ar-SA"/>
          </a:p>
        </p:txBody>
      </p:sp>
      <p:sp>
        <p:nvSpPr>
          <p:cNvPr id="5" name="عنصر نائب للتذييل 4"/>
          <p:cNvSpPr>
            <a:spLocks noGrp="1"/>
          </p:cNvSpPr>
          <p:nvPr>
            <p:ph type="ftr" sz="quarter" idx="3"/>
          </p:nvPr>
        </p:nvSpPr>
        <p:spPr>
          <a:xfrm>
            <a:off x="4038600" y="6356350"/>
            <a:ext cx="41148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ar-SA"/>
          </a:p>
        </p:txBody>
      </p:sp>
      <p:sp>
        <p:nvSpPr>
          <p:cNvPr id="6" name="عنصر نائب لرقم الشريحة 5"/>
          <p:cNvSpPr>
            <a:spLocks noGrp="1"/>
          </p:cNvSpPr>
          <p:nvPr>
            <p:ph type="sldNum" sz="quarter" idx="4"/>
          </p:nvPr>
        </p:nvSpPr>
        <p:spPr>
          <a:xfrm>
            <a:off x="838200" y="6356350"/>
            <a:ext cx="27432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F91B04CA-1F01-4470-BDED-ECA9AD8E4F6F}" type="slidenum">
              <a:rPr lang="ar-SA" smtClean="0"/>
              <a:t>‹#›</a:t>
            </a:fld>
            <a:endParaRPr lang="ar-SA"/>
          </a:p>
        </p:txBody>
      </p:sp>
    </p:spTree>
    <p:extLst>
      <p:ext uri="{BB962C8B-B14F-4D97-AF65-F5344CB8AC3E}">
        <p14:creationId xmlns:p14="http://schemas.microsoft.com/office/powerpoint/2010/main" val="352763580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p:txStyles>
    <p:titleStyle>
      <a:lvl1pPr algn="r" defTabSz="914400" rtl="1"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r" defTabSz="914400" rtl="1"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hyperlink" Target="http://maktabat.mu.edu.sa/" TargetMode="External"/><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3608851941"/>
              </p:ext>
            </p:extLst>
          </p:nvPr>
        </p:nvGraphicFramePr>
        <p:xfrm>
          <a:off x="1434102" y="2971506"/>
          <a:ext cx="9389110" cy="1542288"/>
        </p:xfrm>
        <a:graphic>
          <a:graphicData uri="http://schemas.openxmlformats.org/drawingml/2006/table">
            <a:tbl>
              <a:tblPr firstRow="1" firstCol="1" bandRow="1">
                <a:tableStyleId>{5C22544A-7EE6-4342-B048-85BDC9FD1C3A}</a:tableStyleId>
              </a:tblPr>
              <a:tblGrid>
                <a:gridCol w="4694555"/>
                <a:gridCol w="4694555"/>
              </a:tblGrid>
              <a:tr h="445135">
                <a:tc>
                  <a:txBody>
                    <a:bodyPr/>
                    <a:lstStyle/>
                    <a:p>
                      <a:pPr algn="ctr" rtl="0">
                        <a:spcAft>
                          <a:spcPts val="0"/>
                        </a:spcAft>
                        <a:tabLst>
                          <a:tab pos="2637155" algn="ctr"/>
                          <a:tab pos="5274310" algn="r"/>
                          <a:tab pos="457200" algn="l"/>
                        </a:tabLst>
                      </a:pPr>
                      <a:r>
                        <a:rPr lang="en-US" sz="4400" dirty="0" smtClean="0">
                          <a:solidFill>
                            <a:srgbClr val="FF0000"/>
                          </a:solidFill>
                          <a:effectLst/>
                          <a:latin typeface="Sakkal Majalla" panose="02000000000000000000" pitchFamily="2" charset="-78"/>
                          <a:cs typeface="+mn-cs"/>
                        </a:rPr>
                        <a:t>Standard </a:t>
                      </a:r>
                      <a:r>
                        <a:rPr lang="en-US" sz="4400" dirty="0">
                          <a:solidFill>
                            <a:srgbClr val="FF0000"/>
                          </a:solidFill>
                          <a:effectLst/>
                          <a:latin typeface="Sakkal Majalla" panose="02000000000000000000" pitchFamily="2" charset="-78"/>
                          <a:cs typeface="+mn-cs"/>
                        </a:rPr>
                        <a:t>7  </a:t>
                      </a:r>
                      <a:endParaRPr lang="en-US" sz="4400" dirty="0" smtClean="0">
                        <a:solidFill>
                          <a:srgbClr val="FF0000"/>
                        </a:solidFill>
                        <a:effectLst/>
                        <a:latin typeface="Sakkal Majalla" panose="02000000000000000000" pitchFamily="2" charset="-78"/>
                        <a:cs typeface="+mn-cs"/>
                      </a:endParaRPr>
                    </a:p>
                    <a:p>
                      <a:pPr algn="ctr" rtl="0">
                        <a:spcAft>
                          <a:spcPts val="0"/>
                        </a:spcAft>
                        <a:tabLst>
                          <a:tab pos="2637155" algn="ctr"/>
                          <a:tab pos="5274310" algn="r"/>
                          <a:tab pos="457200" algn="l"/>
                        </a:tabLst>
                      </a:pPr>
                      <a:r>
                        <a:rPr lang="en-US" sz="4400" dirty="0" smtClean="0">
                          <a:solidFill>
                            <a:srgbClr val="FF0000"/>
                          </a:solidFill>
                          <a:effectLst/>
                          <a:latin typeface="Sakkal Majalla" panose="02000000000000000000" pitchFamily="2" charset="-78"/>
                          <a:cs typeface="+mn-cs"/>
                        </a:rPr>
                        <a:t>Facilities </a:t>
                      </a:r>
                      <a:r>
                        <a:rPr lang="en-US" sz="4400" dirty="0">
                          <a:solidFill>
                            <a:srgbClr val="FF0000"/>
                          </a:solidFill>
                          <a:effectLst/>
                          <a:latin typeface="Sakkal Majalla" panose="02000000000000000000" pitchFamily="2" charset="-78"/>
                          <a:cs typeface="+mn-cs"/>
                        </a:rPr>
                        <a:t>and Equipment</a:t>
                      </a:r>
                      <a:endParaRPr lang="en-US" sz="3200" dirty="0">
                        <a:solidFill>
                          <a:srgbClr val="FF0000"/>
                        </a:solidFill>
                        <a:effectLst/>
                        <a:latin typeface="Sakkal Majalla" panose="02000000000000000000" pitchFamily="2" charset="-78"/>
                        <a:ea typeface="Times New Roman" panose="02020603050405020304" pitchFamily="18" charset="0"/>
                        <a:cs typeface="+mn-cs"/>
                      </a:endParaRPr>
                    </a:p>
                  </a:txBody>
                  <a:tcPr marL="68580" marR="68580" marT="0" marB="0"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rtl="1">
                        <a:lnSpc>
                          <a:spcPct val="115000"/>
                        </a:lnSpc>
                        <a:spcAft>
                          <a:spcPts val="0"/>
                        </a:spcAft>
                      </a:pPr>
                      <a:r>
                        <a:rPr lang="ar-LB" sz="4400" dirty="0">
                          <a:solidFill>
                            <a:srgbClr val="FF0000"/>
                          </a:solidFill>
                          <a:effectLst/>
                          <a:latin typeface="Sakkal Majalla" panose="02000000000000000000" pitchFamily="2" charset="-78"/>
                          <a:cs typeface="Sakkal Majalla" panose="02000000000000000000" pitchFamily="2" charset="-78"/>
                        </a:rPr>
                        <a:t>المعيار </a:t>
                      </a:r>
                      <a:r>
                        <a:rPr lang="ar-LB" sz="4400" dirty="0" smtClean="0">
                          <a:solidFill>
                            <a:srgbClr val="FF0000"/>
                          </a:solidFill>
                          <a:effectLst/>
                          <a:latin typeface="Sakkal Majalla" panose="02000000000000000000" pitchFamily="2" charset="-78"/>
                          <a:cs typeface="Sakkal Majalla" panose="02000000000000000000" pitchFamily="2" charset="-78"/>
                        </a:rPr>
                        <a:t>السابع</a:t>
                      </a:r>
                      <a:endParaRPr lang="en-US" sz="4400" dirty="0" smtClean="0">
                        <a:solidFill>
                          <a:srgbClr val="FF0000"/>
                        </a:solidFill>
                        <a:effectLst/>
                        <a:latin typeface="Sakkal Majalla" panose="02000000000000000000" pitchFamily="2" charset="-78"/>
                        <a:cs typeface="Sakkal Majalla" panose="02000000000000000000" pitchFamily="2" charset="-78"/>
                      </a:endParaRPr>
                    </a:p>
                    <a:p>
                      <a:pPr algn="ctr" rtl="1">
                        <a:lnSpc>
                          <a:spcPct val="115000"/>
                        </a:lnSpc>
                        <a:spcAft>
                          <a:spcPts val="0"/>
                        </a:spcAft>
                      </a:pPr>
                      <a:r>
                        <a:rPr lang="ar-LB" sz="4400" dirty="0" smtClean="0">
                          <a:solidFill>
                            <a:srgbClr val="FF0000"/>
                          </a:solidFill>
                          <a:effectLst/>
                          <a:latin typeface="Sakkal Majalla" panose="02000000000000000000" pitchFamily="2" charset="-78"/>
                          <a:cs typeface="Sakkal Majalla" panose="02000000000000000000" pitchFamily="2" charset="-78"/>
                        </a:rPr>
                        <a:t> </a:t>
                      </a:r>
                      <a:r>
                        <a:rPr lang="ar-LB" sz="4400" dirty="0">
                          <a:solidFill>
                            <a:srgbClr val="FF0000"/>
                          </a:solidFill>
                          <a:effectLst/>
                          <a:latin typeface="Sakkal Majalla" panose="02000000000000000000" pitchFamily="2" charset="-78"/>
                          <a:cs typeface="Sakkal Majalla" panose="02000000000000000000" pitchFamily="2" charset="-78"/>
                        </a:rPr>
                        <a:t>المرافق والتجهيزات</a:t>
                      </a:r>
                      <a:endParaRPr lang="en-US" sz="3200" dirty="0">
                        <a:solidFill>
                          <a:srgbClr val="FF0000"/>
                        </a:solidFill>
                        <a:effectLst/>
                        <a:latin typeface="Sakkal Majalla" panose="02000000000000000000" pitchFamily="2" charset="-78"/>
                        <a:ea typeface="Times New Roman" panose="02020603050405020304" pitchFamily="18" charset="0"/>
                        <a:cs typeface="Sakkal Majalla" panose="02000000000000000000" pitchFamily="2" charset="-78"/>
                      </a:endParaRPr>
                    </a:p>
                  </a:txBody>
                  <a:tcPr marL="68580" marR="68580" marT="0" marB="0"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r>
            </a:tbl>
          </a:graphicData>
        </a:graphic>
      </p:graphicFrame>
      <p:sp>
        <p:nvSpPr>
          <p:cNvPr id="10" name="TextBox 9"/>
          <p:cNvSpPr txBox="1"/>
          <p:nvPr/>
        </p:nvSpPr>
        <p:spPr>
          <a:xfrm>
            <a:off x="2628901" y="6088559"/>
            <a:ext cx="6760028" cy="769441"/>
          </a:xfrm>
          <a:prstGeom prst="rect">
            <a:avLst/>
          </a:prstGeom>
          <a:noFill/>
        </p:spPr>
        <p:txBody>
          <a:bodyPr wrap="square" rtlCol="0">
            <a:spAutoFit/>
          </a:bodyPr>
          <a:lstStyle/>
          <a:p>
            <a:pPr algn="ctr"/>
            <a:r>
              <a:rPr lang="ar-SA" sz="4400" b="1" dirty="0">
                <a:solidFill>
                  <a:schemeClr val="bg1"/>
                </a:solidFill>
                <a:latin typeface="Sakkal Majalla" panose="02000000000000000000" pitchFamily="2" charset="-78"/>
                <a:cs typeface="Sakkal Majalla" panose="02000000000000000000" pitchFamily="2" charset="-78"/>
              </a:rPr>
              <a:t>التقدير العام </a:t>
            </a:r>
            <a:r>
              <a:rPr lang="ar-SA" sz="4400" b="1" dirty="0" smtClean="0">
                <a:solidFill>
                  <a:schemeClr val="bg1"/>
                </a:solidFill>
                <a:latin typeface="Sakkal Majalla" panose="02000000000000000000" pitchFamily="2" charset="-78"/>
                <a:cs typeface="Sakkal Majalla" panose="02000000000000000000" pitchFamily="2" charset="-78"/>
              </a:rPr>
              <a:t>:         ***</a:t>
            </a:r>
            <a:endParaRPr lang="en-US" sz="4400" b="1" dirty="0">
              <a:solidFill>
                <a:schemeClr val="bg1"/>
              </a:solidFill>
              <a:latin typeface="Sakkal Majalla" panose="02000000000000000000" pitchFamily="2" charset="-78"/>
              <a:cs typeface="Sakkal Majalla" panose="02000000000000000000" pitchFamily="2" charset="-78"/>
            </a:endParaRPr>
          </a:p>
        </p:txBody>
      </p:sp>
    </p:spTree>
    <p:extLst>
      <p:ext uri="{BB962C8B-B14F-4D97-AF65-F5344CB8AC3E}">
        <p14:creationId xmlns:p14="http://schemas.microsoft.com/office/powerpoint/2010/main" val="223977871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4161092817"/>
              </p:ext>
            </p:extLst>
          </p:nvPr>
        </p:nvGraphicFramePr>
        <p:xfrm>
          <a:off x="1651815" y="380706"/>
          <a:ext cx="10344241" cy="1110637"/>
        </p:xfrm>
        <a:graphic>
          <a:graphicData uri="http://schemas.openxmlformats.org/drawingml/2006/table">
            <a:tbl>
              <a:tblPr firstRow="1" firstCol="1" bandRow="1">
                <a:tableStyleId>{5C22544A-7EE6-4342-B048-85BDC9FD1C3A}</a:tableStyleId>
              </a:tblPr>
              <a:tblGrid>
                <a:gridCol w="4465956"/>
                <a:gridCol w="5878285"/>
              </a:tblGrid>
              <a:tr h="1110637">
                <a:tc>
                  <a:txBody>
                    <a:bodyPr/>
                    <a:lstStyle/>
                    <a:p>
                      <a:pPr algn="ctr" rtl="0">
                        <a:spcAft>
                          <a:spcPts val="0"/>
                        </a:spcAft>
                        <a:tabLst>
                          <a:tab pos="2637155" algn="ctr"/>
                          <a:tab pos="5274310" algn="r"/>
                          <a:tab pos="457200" algn="l"/>
                        </a:tabLst>
                      </a:pPr>
                      <a:r>
                        <a:rPr lang="en-US" sz="2800" dirty="0" smtClean="0">
                          <a:solidFill>
                            <a:schemeClr val="tx1"/>
                          </a:solidFill>
                          <a:effectLst/>
                          <a:latin typeface="Sakkal Majalla" panose="02000000000000000000" pitchFamily="2" charset="-78"/>
                          <a:cs typeface="+mn-cs"/>
                        </a:rPr>
                        <a:t>Sub-Standard 7-1 </a:t>
                      </a:r>
                    </a:p>
                    <a:p>
                      <a:pPr algn="ctr" rtl="0">
                        <a:spcAft>
                          <a:spcPts val="0"/>
                        </a:spcAft>
                        <a:tabLst>
                          <a:tab pos="2637155" algn="ctr"/>
                          <a:tab pos="5274310" algn="r"/>
                          <a:tab pos="457200" algn="l"/>
                        </a:tabLst>
                      </a:pPr>
                      <a:r>
                        <a:rPr lang="en-US" sz="2800" dirty="0" smtClean="0">
                          <a:solidFill>
                            <a:srgbClr val="FF0000"/>
                          </a:solidFill>
                          <a:effectLst/>
                          <a:latin typeface="Sakkal Majalla" panose="02000000000000000000" pitchFamily="2" charset="-78"/>
                          <a:cs typeface="+mn-cs"/>
                        </a:rPr>
                        <a:t>Policy and Planning</a:t>
                      </a:r>
                      <a:endParaRPr lang="en-US" sz="1800" dirty="0">
                        <a:solidFill>
                          <a:srgbClr val="FF0000"/>
                        </a:solidFill>
                        <a:effectLst/>
                        <a:latin typeface="Sakkal Majalla" panose="02000000000000000000" pitchFamily="2" charset="-78"/>
                        <a:ea typeface="Times New Roman" panose="02020603050405020304" pitchFamily="18" charset="0"/>
                        <a:cs typeface="+mn-cs"/>
                      </a:endParaRPr>
                    </a:p>
                  </a:txBody>
                  <a:tcPr marL="68580" marR="68580" marT="0" marB="0"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rtl="1">
                        <a:lnSpc>
                          <a:spcPct val="115000"/>
                        </a:lnSpc>
                        <a:spcAft>
                          <a:spcPts val="0"/>
                        </a:spcAft>
                      </a:pPr>
                      <a:r>
                        <a:rPr lang="ar-LB" sz="2800" dirty="0">
                          <a:solidFill>
                            <a:schemeClr val="tx1"/>
                          </a:solidFill>
                          <a:effectLst/>
                          <a:latin typeface="Sakkal Majalla" panose="02000000000000000000" pitchFamily="2" charset="-78"/>
                          <a:cs typeface="Sakkal Majalla" panose="02000000000000000000" pitchFamily="2" charset="-78"/>
                        </a:rPr>
                        <a:t>المعيار </a:t>
                      </a:r>
                      <a:r>
                        <a:rPr lang="ar-SA" sz="2800" dirty="0" smtClean="0">
                          <a:solidFill>
                            <a:schemeClr val="tx1"/>
                          </a:solidFill>
                          <a:effectLst/>
                          <a:latin typeface="Sakkal Majalla" panose="02000000000000000000" pitchFamily="2" charset="-78"/>
                          <a:cs typeface="Sakkal Majalla" panose="02000000000000000000" pitchFamily="2" charset="-78"/>
                        </a:rPr>
                        <a:t> الفرعي 7-1</a:t>
                      </a:r>
                      <a:endParaRPr lang="en-US" sz="2800" dirty="0" smtClean="0">
                        <a:solidFill>
                          <a:schemeClr val="tx1"/>
                        </a:solidFill>
                        <a:effectLst/>
                        <a:latin typeface="Sakkal Majalla" panose="02000000000000000000" pitchFamily="2" charset="-78"/>
                        <a:cs typeface="Sakkal Majalla" panose="02000000000000000000" pitchFamily="2" charset="-78"/>
                      </a:endParaRPr>
                    </a:p>
                    <a:p>
                      <a:pPr algn="ctr" rtl="1">
                        <a:lnSpc>
                          <a:spcPct val="115000"/>
                        </a:lnSpc>
                        <a:spcAft>
                          <a:spcPts val="0"/>
                        </a:spcAft>
                      </a:pPr>
                      <a:r>
                        <a:rPr lang="ar-LB" sz="2800" dirty="0" smtClean="0">
                          <a:solidFill>
                            <a:srgbClr val="FF0000"/>
                          </a:solidFill>
                          <a:effectLst/>
                          <a:latin typeface="Sakkal Majalla" panose="02000000000000000000" pitchFamily="2" charset="-78"/>
                          <a:cs typeface="Sakkal Majalla" panose="02000000000000000000" pitchFamily="2" charset="-78"/>
                        </a:rPr>
                        <a:t> السياسات العامة والتخطيط</a:t>
                      </a:r>
                      <a:endParaRPr lang="en-US" sz="1800" dirty="0">
                        <a:solidFill>
                          <a:srgbClr val="FF0000"/>
                        </a:solidFill>
                        <a:effectLst/>
                        <a:latin typeface="Sakkal Majalla" panose="02000000000000000000" pitchFamily="2" charset="-78"/>
                        <a:ea typeface="Times New Roman" panose="02020603050405020304" pitchFamily="18" charset="0"/>
                        <a:cs typeface="Sakkal Majalla" panose="02000000000000000000" pitchFamily="2" charset="-78"/>
                      </a:endParaRPr>
                    </a:p>
                  </a:txBody>
                  <a:tcPr marL="68580" marR="68580" marT="0" marB="0"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r>
            </a:tbl>
          </a:graphicData>
        </a:graphic>
      </p:graphicFrame>
      <p:sp>
        <p:nvSpPr>
          <p:cNvPr id="10" name="TextBox 9"/>
          <p:cNvSpPr txBox="1"/>
          <p:nvPr/>
        </p:nvSpPr>
        <p:spPr>
          <a:xfrm>
            <a:off x="2715986" y="6099445"/>
            <a:ext cx="6760028" cy="769441"/>
          </a:xfrm>
          <a:prstGeom prst="rect">
            <a:avLst/>
          </a:prstGeom>
          <a:noFill/>
        </p:spPr>
        <p:txBody>
          <a:bodyPr wrap="square" rtlCol="0">
            <a:spAutoFit/>
          </a:bodyPr>
          <a:lstStyle/>
          <a:p>
            <a:pPr algn="ctr"/>
            <a:r>
              <a:rPr lang="ar-SA" sz="4400" b="1" dirty="0">
                <a:solidFill>
                  <a:schemeClr val="bg1"/>
                </a:solidFill>
                <a:latin typeface="Sakkal Majalla" panose="02000000000000000000" pitchFamily="2" charset="-78"/>
                <a:cs typeface="Sakkal Majalla" panose="02000000000000000000" pitchFamily="2" charset="-78"/>
              </a:rPr>
              <a:t>التقدير العام </a:t>
            </a:r>
            <a:r>
              <a:rPr lang="ar-SA" sz="4400" b="1" dirty="0" smtClean="0">
                <a:solidFill>
                  <a:schemeClr val="bg1"/>
                </a:solidFill>
                <a:latin typeface="Sakkal Majalla" panose="02000000000000000000" pitchFamily="2" charset="-78"/>
                <a:cs typeface="Sakkal Majalla" panose="02000000000000000000" pitchFamily="2" charset="-78"/>
              </a:rPr>
              <a:t>:         ***</a:t>
            </a:r>
            <a:endParaRPr lang="en-US" sz="4400" b="1" dirty="0">
              <a:solidFill>
                <a:schemeClr val="bg1"/>
              </a:solidFill>
              <a:latin typeface="Sakkal Majalla" panose="02000000000000000000" pitchFamily="2" charset="-78"/>
              <a:cs typeface="Sakkal Majalla" panose="02000000000000000000" pitchFamily="2" charset="-78"/>
            </a:endParaRPr>
          </a:p>
        </p:txBody>
      </p:sp>
      <p:sp>
        <p:nvSpPr>
          <p:cNvPr id="4" name="Title 3"/>
          <p:cNvSpPr txBox="1">
            <a:spLocks/>
          </p:cNvSpPr>
          <p:nvPr/>
        </p:nvSpPr>
        <p:spPr>
          <a:xfrm>
            <a:off x="870860" y="1964941"/>
            <a:ext cx="10515600" cy="674915"/>
          </a:xfrm>
          <a:prstGeom prst="rect">
            <a:avLst/>
          </a:prstGeom>
        </p:spPr>
        <p:txBody>
          <a:bodyPr vert="horz" lIns="91440" tIns="45720" rIns="91440" bIns="45720" rtlCol="1" anchor="b">
            <a:normAutofit/>
          </a:bodyPr>
          <a:lstStyle>
            <a:lvl1pPr algn="ctr" defTabSz="914400" rtl="1" eaLnBrk="1" latinLnBrk="0" hangingPunct="1">
              <a:lnSpc>
                <a:spcPct val="90000"/>
              </a:lnSpc>
              <a:spcBef>
                <a:spcPct val="0"/>
              </a:spcBef>
              <a:buNone/>
              <a:defRPr sz="6000" kern="1200">
                <a:solidFill>
                  <a:schemeClr val="tx1"/>
                </a:solidFill>
                <a:latin typeface="+mj-lt"/>
                <a:ea typeface="+mj-ea"/>
                <a:cs typeface="+mj-cs"/>
              </a:defRPr>
            </a:lvl1pPr>
          </a:lstStyle>
          <a:p>
            <a:r>
              <a:rPr lang="ar-SA" sz="3600" b="1" dirty="0" smtClean="0"/>
              <a:t>أهم متطلبات المعيار الفرعي</a:t>
            </a:r>
            <a:endParaRPr lang="en-US" sz="3600" b="1" dirty="0"/>
          </a:p>
        </p:txBody>
      </p:sp>
      <p:sp>
        <p:nvSpPr>
          <p:cNvPr id="5" name="Content Placeholder 6"/>
          <p:cNvSpPr txBox="1">
            <a:spLocks/>
          </p:cNvSpPr>
          <p:nvPr/>
        </p:nvSpPr>
        <p:spPr>
          <a:xfrm>
            <a:off x="870860" y="3102427"/>
            <a:ext cx="10515600" cy="2394859"/>
          </a:xfrm>
          <a:prstGeom prst="rect">
            <a:avLst/>
          </a:prstGeom>
        </p:spPr>
        <p:txBody>
          <a:bodyPr vert="horz" lIns="91440" tIns="45720" rIns="91440" bIns="45720" rtlCol="1">
            <a:normAutofit/>
          </a:bodyPr>
          <a:lstStyle>
            <a:lvl1pPr marL="0" indent="0" algn="ctr" defTabSz="914400" rtl="1"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1"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1"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1"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1"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1"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1"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1"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1"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342900" indent="-342900" algn="just">
              <a:lnSpc>
                <a:spcPct val="115000"/>
              </a:lnSpc>
              <a:buFont typeface="Arial" panose="020B0604020202020204" pitchFamily="34" charset="0"/>
              <a:buChar char="•"/>
            </a:pPr>
            <a:r>
              <a:rPr lang="ar-SA" b="1" dirty="0" smtClean="0"/>
              <a:t>توجد خططاً </a:t>
            </a:r>
            <a:r>
              <a:rPr lang="ar-SA" b="1" dirty="0"/>
              <a:t>رئيسة لتطوير وإدارة المرافق والتجهيزات بشكل يفي باحتياجات </a:t>
            </a:r>
            <a:r>
              <a:rPr lang="ar-SA" b="1" dirty="0" smtClean="0"/>
              <a:t>الجامعة</a:t>
            </a:r>
          </a:p>
          <a:p>
            <a:pPr marL="342900" indent="-342900" algn="just">
              <a:lnSpc>
                <a:spcPct val="115000"/>
              </a:lnSpc>
              <a:buFont typeface="Arial" panose="020B0604020202020204" pitchFamily="34" charset="0"/>
              <a:buChar char="•"/>
            </a:pPr>
            <a:r>
              <a:rPr lang="ar-SA" b="1" dirty="0" smtClean="0"/>
              <a:t>تنفذ </a:t>
            </a:r>
            <a:r>
              <a:rPr lang="ar-SA" b="1" dirty="0"/>
              <a:t>هذه الخطط بصورة </a:t>
            </a:r>
            <a:r>
              <a:rPr lang="ar-SA" b="1" dirty="0" smtClean="0"/>
              <a:t>فعالة</a:t>
            </a:r>
          </a:p>
          <a:p>
            <a:pPr marL="342900" indent="-342900" algn="just">
              <a:lnSpc>
                <a:spcPct val="115000"/>
              </a:lnSpc>
              <a:buFont typeface="Arial" panose="020B0604020202020204" pitchFamily="34" charset="0"/>
              <a:buChar char="•"/>
            </a:pPr>
            <a:r>
              <a:rPr lang="ar-SA" b="1" dirty="0" smtClean="0"/>
              <a:t>تُجرى </a:t>
            </a:r>
            <a:r>
              <a:rPr lang="ar-SA" b="1" dirty="0"/>
              <a:t>عملية التخطيط بالتشاور مع الجهات المستفيدة من هذه المرافق </a:t>
            </a:r>
            <a:r>
              <a:rPr lang="ar-SA" b="1" dirty="0" smtClean="0"/>
              <a:t>والتجهيزات</a:t>
            </a:r>
          </a:p>
          <a:p>
            <a:pPr marL="342900" indent="-342900" algn="just">
              <a:lnSpc>
                <a:spcPct val="115000"/>
              </a:lnSpc>
              <a:buFont typeface="Arial" panose="020B0604020202020204" pitchFamily="34" charset="0"/>
              <a:buChar char="•"/>
            </a:pPr>
            <a:r>
              <a:rPr lang="ar-SA" b="1" dirty="0" smtClean="0"/>
              <a:t>تستجيب </a:t>
            </a:r>
            <a:r>
              <a:rPr lang="ar-SA" b="1" dirty="0"/>
              <a:t>المرافق والتجهيزات</a:t>
            </a:r>
            <a:r>
              <a:rPr lang="ar-SA" b="1" dirty="0" smtClean="0"/>
              <a:t> لمتطلبات </a:t>
            </a:r>
            <a:r>
              <a:rPr lang="ar-SA" b="1" dirty="0"/>
              <a:t>الجهات المستفيدة </a:t>
            </a:r>
            <a:endParaRPr lang="ar-SA" b="1" dirty="0" smtClean="0"/>
          </a:p>
        </p:txBody>
      </p:sp>
    </p:spTree>
    <p:extLst>
      <p:ext uri="{BB962C8B-B14F-4D97-AF65-F5344CB8AC3E}">
        <p14:creationId xmlns:p14="http://schemas.microsoft.com/office/powerpoint/2010/main" val="142367220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838200" y="413657"/>
            <a:ext cx="10515600" cy="971319"/>
          </a:xfrm>
        </p:spPr>
        <p:txBody>
          <a:bodyPr/>
          <a:lstStyle/>
          <a:p>
            <a:r>
              <a:rPr lang="ar-SA" b="1" dirty="0" smtClean="0"/>
              <a:t>وصف المعيار الفرعي 7-1</a:t>
            </a:r>
            <a:endParaRPr lang="en-US" b="1" dirty="0"/>
          </a:p>
        </p:txBody>
      </p:sp>
      <p:sp>
        <p:nvSpPr>
          <p:cNvPr id="7" name="Content Placeholder 6"/>
          <p:cNvSpPr>
            <a:spLocks noGrp="1"/>
          </p:cNvSpPr>
          <p:nvPr>
            <p:ph idx="1"/>
          </p:nvPr>
        </p:nvSpPr>
        <p:spPr>
          <a:xfrm>
            <a:off x="1132114" y="1480456"/>
            <a:ext cx="10221686" cy="4397830"/>
          </a:xfrm>
        </p:spPr>
        <p:txBody>
          <a:bodyPr>
            <a:normAutofit fontScale="92500" lnSpcReduction="10000"/>
          </a:bodyPr>
          <a:lstStyle/>
          <a:p>
            <a:pPr algn="just">
              <a:lnSpc>
                <a:spcPct val="115000"/>
              </a:lnSpc>
            </a:pPr>
            <a:r>
              <a:rPr lang="ar-SA" sz="2600" b="1" dirty="0"/>
              <a:t>خلال السنوات القليلة الماضية، ركزت جامعة المجمعة على إعادة هيكلة إدارتها لضمان تخطيط وتطوير وصيانة جميع المرافق والتجهيزات المتاحة والمستقبلية. لهذا، أنشأت إدارة الجامعة </a:t>
            </a:r>
            <a:r>
              <a:rPr lang="ar-SA" sz="2600" b="1" dirty="0" smtClean="0"/>
              <a:t>عدد من العمادات </a:t>
            </a:r>
            <a:r>
              <a:rPr lang="ar-SA" sz="2600" b="1" dirty="0"/>
              <a:t>المساندة والإدارات، من أهمها</a:t>
            </a:r>
            <a:r>
              <a:rPr lang="ar-SA" sz="2600" b="1" dirty="0" smtClean="0"/>
              <a:t>:</a:t>
            </a:r>
          </a:p>
          <a:p>
            <a:pPr lvl="1" algn="just">
              <a:lnSpc>
                <a:spcPct val="115000"/>
              </a:lnSpc>
            </a:pPr>
            <a:r>
              <a:rPr lang="ar-SA" sz="1800" b="1" dirty="0" smtClean="0">
                <a:solidFill>
                  <a:srgbClr val="0070C0"/>
                </a:solidFill>
              </a:rPr>
              <a:t>عمادة </a:t>
            </a:r>
            <a:r>
              <a:rPr lang="ar-SA" sz="1800" b="1" dirty="0">
                <a:solidFill>
                  <a:srgbClr val="0070C0"/>
                </a:solidFill>
              </a:rPr>
              <a:t>تقنية المعلومات</a:t>
            </a:r>
          </a:p>
          <a:p>
            <a:pPr lvl="1" algn="just">
              <a:lnSpc>
                <a:spcPct val="115000"/>
              </a:lnSpc>
            </a:pPr>
            <a:r>
              <a:rPr lang="ar-SA" sz="1800" b="1" dirty="0" smtClean="0">
                <a:solidFill>
                  <a:srgbClr val="0070C0"/>
                </a:solidFill>
              </a:rPr>
              <a:t>عمادة </a:t>
            </a:r>
            <a:r>
              <a:rPr lang="ar-SA" sz="1800" b="1" dirty="0">
                <a:solidFill>
                  <a:srgbClr val="0070C0"/>
                </a:solidFill>
              </a:rPr>
              <a:t>التعليم الإلكتروني والتعلم عن </a:t>
            </a:r>
            <a:r>
              <a:rPr lang="ar-SA" sz="1800" b="1" dirty="0" smtClean="0">
                <a:solidFill>
                  <a:srgbClr val="0070C0"/>
                </a:solidFill>
              </a:rPr>
              <a:t>بعد</a:t>
            </a:r>
            <a:endParaRPr lang="en-US" sz="1800" b="1" dirty="0" smtClean="0">
              <a:solidFill>
                <a:srgbClr val="0070C0"/>
              </a:solidFill>
            </a:endParaRPr>
          </a:p>
          <a:p>
            <a:pPr lvl="1" algn="just">
              <a:lnSpc>
                <a:spcPct val="115000"/>
              </a:lnSpc>
            </a:pPr>
            <a:r>
              <a:rPr lang="ar-SA" sz="1800" b="1" dirty="0" smtClean="0">
                <a:solidFill>
                  <a:srgbClr val="0070C0"/>
                </a:solidFill>
              </a:rPr>
              <a:t>الادارة </a:t>
            </a:r>
            <a:r>
              <a:rPr lang="ar-SA" sz="1800" b="1" dirty="0">
                <a:solidFill>
                  <a:srgbClr val="0070C0"/>
                </a:solidFill>
              </a:rPr>
              <a:t>العامة للمرافق والخدمات</a:t>
            </a:r>
            <a:endParaRPr lang="en-US" sz="1800" b="1" dirty="0" smtClean="0">
              <a:solidFill>
                <a:srgbClr val="0070C0"/>
              </a:solidFill>
            </a:endParaRPr>
          </a:p>
          <a:p>
            <a:pPr lvl="1" algn="just">
              <a:lnSpc>
                <a:spcPct val="115000"/>
              </a:lnSpc>
            </a:pPr>
            <a:r>
              <a:rPr lang="ar-SA" sz="1800" b="1" dirty="0" smtClean="0">
                <a:solidFill>
                  <a:srgbClr val="0070C0"/>
                </a:solidFill>
              </a:rPr>
              <a:t>الإدارة </a:t>
            </a:r>
            <a:r>
              <a:rPr lang="ar-SA" sz="1800" b="1" dirty="0">
                <a:solidFill>
                  <a:srgbClr val="0070C0"/>
                </a:solidFill>
              </a:rPr>
              <a:t>العامة للتشغيل </a:t>
            </a:r>
            <a:r>
              <a:rPr lang="ar-SA" sz="1800" b="1" dirty="0" smtClean="0">
                <a:solidFill>
                  <a:srgbClr val="0070C0"/>
                </a:solidFill>
              </a:rPr>
              <a:t>والصيانة</a:t>
            </a:r>
            <a:endParaRPr lang="en-US" sz="1800" b="1" dirty="0" smtClean="0">
              <a:solidFill>
                <a:srgbClr val="0070C0"/>
              </a:solidFill>
            </a:endParaRPr>
          </a:p>
          <a:p>
            <a:pPr lvl="1" algn="just">
              <a:lnSpc>
                <a:spcPct val="115000"/>
              </a:lnSpc>
            </a:pPr>
            <a:r>
              <a:rPr lang="ar-SA" sz="1800" b="1" dirty="0" smtClean="0">
                <a:solidFill>
                  <a:srgbClr val="0070C0"/>
                </a:solidFill>
              </a:rPr>
              <a:t>الإدارة </a:t>
            </a:r>
            <a:r>
              <a:rPr lang="ar-SA" sz="1800" b="1" dirty="0">
                <a:solidFill>
                  <a:srgbClr val="0070C0"/>
                </a:solidFill>
              </a:rPr>
              <a:t>العامة للسلامة والأمن </a:t>
            </a:r>
            <a:r>
              <a:rPr lang="ar-SA" sz="1800" b="1" dirty="0" smtClean="0">
                <a:solidFill>
                  <a:srgbClr val="0070C0"/>
                </a:solidFill>
              </a:rPr>
              <a:t>الجامعي</a:t>
            </a:r>
            <a:endParaRPr lang="en-US" sz="1800" b="1" dirty="0" smtClean="0">
              <a:solidFill>
                <a:srgbClr val="0070C0"/>
              </a:solidFill>
            </a:endParaRPr>
          </a:p>
          <a:p>
            <a:pPr lvl="1" algn="just">
              <a:lnSpc>
                <a:spcPct val="115000"/>
              </a:lnSpc>
            </a:pPr>
            <a:r>
              <a:rPr lang="ar-SA" sz="1800" b="1" dirty="0" smtClean="0">
                <a:solidFill>
                  <a:srgbClr val="0070C0"/>
                </a:solidFill>
              </a:rPr>
              <a:t>الإدارة </a:t>
            </a:r>
            <a:r>
              <a:rPr lang="ar-SA" sz="1800" b="1" dirty="0">
                <a:solidFill>
                  <a:srgbClr val="0070C0"/>
                </a:solidFill>
              </a:rPr>
              <a:t>العامة للشؤون الإدارية </a:t>
            </a:r>
            <a:r>
              <a:rPr lang="ar-SA" sz="1800" b="1" dirty="0" smtClean="0">
                <a:solidFill>
                  <a:srgbClr val="0070C0"/>
                </a:solidFill>
              </a:rPr>
              <a:t>والمالية</a:t>
            </a:r>
            <a:endParaRPr lang="en-US" sz="1800" b="1" dirty="0" smtClean="0">
              <a:solidFill>
                <a:srgbClr val="0070C0"/>
              </a:solidFill>
            </a:endParaRPr>
          </a:p>
          <a:p>
            <a:pPr lvl="1" algn="just">
              <a:lnSpc>
                <a:spcPct val="115000"/>
              </a:lnSpc>
            </a:pPr>
            <a:r>
              <a:rPr lang="ar-SA" sz="1800" b="1" dirty="0" smtClean="0">
                <a:solidFill>
                  <a:srgbClr val="0070C0"/>
                </a:solidFill>
              </a:rPr>
              <a:t>مكتب </a:t>
            </a:r>
            <a:r>
              <a:rPr lang="ar-SA" sz="1800" b="1" dirty="0">
                <a:solidFill>
                  <a:srgbClr val="0070C0"/>
                </a:solidFill>
              </a:rPr>
              <a:t>إدارة </a:t>
            </a:r>
            <a:r>
              <a:rPr lang="ar-SA" sz="1800" b="1" dirty="0" smtClean="0">
                <a:solidFill>
                  <a:srgbClr val="0070C0"/>
                </a:solidFill>
              </a:rPr>
              <a:t>المشاريع</a:t>
            </a:r>
            <a:endParaRPr lang="en-US" sz="1800" b="1" dirty="0" smtClean="0">
              <a:solidFill>
                <a:srgbClr val="0070C0"/>
              </a:solidFill>
            </a:endParaRPr>
          </a:p>
          <a:p>
            <a:pPr lvl="1" algn="just">
              <a:lnSpc>
                <a:spcPct val="115000"/>
              </a:lnSpc>
            </a:pPr>
            <a:r>
              <a:rPr lang="ar-SA" sz="1800" b="1" dirty="0" smtClean="0">
                <a:solidFill>
                  <a:srgbClr val="0070C0"/>
                </a:solidFill>
              </a:rPr>
              <a:t>الإدارة </a:t>
            </a:r>
            <a:r>
              <a:rPr lang="ar-SA" sz="1800" b="1" dirty="0">
                <a:solidFill>
                  <a:srgbClr val="0070C0"/>
                </a:solidFill>
              </a:rPr>
              <a:t>العامة للمشروعات والشؤون </a:t>
            </a:r>
            <a:r>
              <a:rPr lang="ar-SA" sz="1800" b="1" dirty="0" smtClean="0">
                <a:solidFill>
                  <a:srgbClr val="0070C0"/>
                </a:solidFill>
              </a:rPr>
              <a:t>الفنية</a:t>
            </a:r>
            <a:endParaRPr lang="en-US" sz="1800" b="1" dirty="0" smtClean="0">
              <a:solidFill>
                <a:srgbClr val="0070C0"/>
              </a:solidFill>
            </a:endParaRPr>
          </a:p>
          <a:p>
            <a:pPr lvl="1" algn="just">
              <a:lnSpc>
                <a:spcPct val="115000"/>
              </a:lnSpc>
            </a:pPr>
            <a:r>
              <a:rPr lang="ar-SA" sz="1800" b="1" dirty="0" smtClean="0">
                <a:solidFill>
                  <a:srgbClr val="0070C0"/>
                </a:solidFill>
              </a:rPr>
              <a:t>إدارة </a:t>
            </a:r>
            <a:r>
              <a:rPr lang="ar-SA" sz="1800" b="1" dirty="0">
                <a:solidFill>
                  <a:srgbClr val="0070C0"/>
                </a:solidFill>
              </a:rPr>
              <a:t>البيئة الجامعية والصحة المهنية</a:t>
            </a:r>
            <a:endParaRPr lang="en-US" sz="1800" b="1" dirty="0" smtClean="0">
              <a:solidFill>
                <a:srgbClr val="0070C0"/>
              </a:solidFill>
            </a:endParaRPr>
          </a:p>
          <a:p>
            <a:pPr lvl="1" algn="just">
              <a:lnSpc>
                <a:spcPct val="115000"/>
              </a:lnSpc>
            </a:pPr>
            <a:endParaRPr lang="ar-SA" sz="2000" b="1" dirty="0"/>
          </a:p>
          <a:p>
            <a:pPr algn="just">
              <a:lnSpc>
                <a:spcPct val="115000"/>
              </a:lnSpc>
            </a:pPr>
            <a:endParaRPr lang="ar-SA" b="1" dirty="0" smtClean="0"/>
          </a:p>
        </p:txBody>
      </p:sp>
      <p:sp>
        <p:nvSpPr>
          <p:cNvPr id="10" name="Date Placeholder 9"/>
          <p:cNvSpPr>
            <a:spLocks noGrp="1"/>
          </p:cNvSpPr>
          <p:nvPr>
            <p:ph type="dt" sz="half" idx="10"/>
          </p:nvPr>
        </p:nvSpPr>
        <p:spPr>
          <a:xfrm>
            <a:off x="4952998" y="6119810"/>
            <a:ext cx="7130142" cy="664027"/>
          </a:xfrm>
        </p:spPr>
        <p:txBody>
          <a:bodyPr vert="horz" lIns="91440" tIns="45720" rIns="91440" bIns="45720" rtlCol="1" anchor="ctr"/>
          <a:lstStyle/>
          <a:p>
            <a:r>
              <a:rPr lang="ar-SA" sz="2400" dirty="0" smtClean="0">
                <a:solidFill>
                  <a:schemeClr val="bg1"/>
                </a:solidFill>
              </a:rPr>
              <a:t>لجنة إعداد الدراسة الذاتية – ربيع الأول 1437</a:t>
            </a:r>
            <a:endParaRPr lang="ar-SA" sz="2800" dirty="0">
              <a:solidFill>
                <a:schemeClr val="bg1"/>
              </a:solidFill>
            </a:endParaRPr>
          </a:p>
        </p:txBody>
      </p:sp>
      <p:sp>
        <p:nvSpPr>
          <p:cNvPr id="11" name="Slide Number Placeholder 10"/>
          <p:cNvSpPr>
            <a:spLocks noGrp="1"/>
          </p:cNvSpPr>
          <p:nvPr>
            <p:ph type="sldNum" sz="quarter" idx="12"/>
          </p:nvPr>
        </p:nvSpPr>
        <p:spPr>
          <a:xfrm>
            <a:off x="315686" y="6291034"/>
            <a:ext cx="2743200" cy="365125"/>
          </a:xfrm>
        </p:spPr>
        <p:txBody>
          <a:bodyPr/>
          <a:lstStyle/>
          <a:p>
            <a:fld id="{F91B04CA-1F01-4470-BDED-ECA9AD8E4F6F}" type="slidenum">
              <a:rPr lang="ar-SA" sz="4000" smtClean="0">
                <a:solidFill>
                  <a:schemeClr val="bg1"/>
                </a:solidFill>
              </a:rPr>
              <a:t>11</a:t>
            </a:fld>
            <a:r>
              <a:rPr lang="ar-SA" sz="4000" dirty="0" smtClean="0">
                <a:solidFill>
                  <a:schemeClr val="bg1"/>
                </a:solidFill>
              </a:rPr>
              <a:t> </a:t>
            </a:r>
            <a:endParaRPr lang="ar-SA" sz="4000" dirty="0">
              <a:solidFill>
                <a:schemeClr val="bg1"/>
              </a:solidFill>
            </a:endParaRPr>
          </a:p>
        </p:txBody>
      </p:sp>
      <p:sp>
        <p:nvSpPr>
          <p:cNvPr id="2" name="Rectangle 1"/>
          <p:cNvSpPr/>
          <p:nvPr/>
        </p:nvSpPr>
        <p:spPr>
          <a:xfrm>
            <a:off x="1132114" y="3548971"/>
            <a:ext cx="5584374" cy="1200329"/>
          </a:xfrm>
          <a:prstGeom prst="rect">
            <a:avLst/>
          </a:prstGeom>
        </p:spPr>
        <p:txBody>
          <a:bodyPr wrap="square">
            <a:spAutoFit/>
          </a:bodyPr>
          <a:lstStyle/>
          <a:p>
            <a:pPr algn="just"/>
            <a:r>
              <a:rPr lang="ar-SA" sz="2400" b="1" dirty="0">
                <a:solidFill>
                  <a:srgbClr val="0070C0"/>
                </a:solidFill>
              </a:rPr>
              <a:t>ترتبط كل هذه العمادات والإدارات بوكالة الجامعة. وقد ساهمت كل هذه الوحدات في تطوير البنية التحتية لتحقيق متطلبات البرامج الأكاديمية التي تقدمها الجامعة</a:t>
            </a:r>
            <a:endParaRPr lang="en-US" dirty="0">
              <a:solidFill>
                <a:srgbClr val="0070C0"/>
              </a:solidFill>
            </a:endParaRPr>
          </a:p>
        </p:txBody>
      </p:sp>
    </p:spTree>
    <p:extLst>
      <p:ext uri="{BB962C8B-B14F-4D97-AF65-F5344CB8AC3E}">
        <p14:creationId xmlns:p14="http://schemas.microsoft.com/office/powerpoint/2010/main" val="259242327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838200" y="413657"/>
            <a:ext cx="10515600" cy="971319"/>
          </a:xfrm>
        </p:spPr>
        <p:txBody>
          <a:bodyPr/>
          <a:lstStyle/>
          <a:p>
            <a:r>
              <a:rPr lang="ar-SA" b="1" dirty="0" smtClean="0"/>
              <a:t>وصف المعيار الفرعي 7-1</a:t>
            </a:r>
            <a:endParaRPr lang="en-US" b="1" dirty="0"/>
          </a:p>
        </p:txBody>
      </p:sp>
      <p:sp>
        <p:nvSpPr>
          <p:cNvPr id="7" name="Content Placeholder 6"/>
          <p:cNvSpPr>
            <a:spLocks noGrp="1"/>
          </p:cNvSpPr>
          <p:nvPr>
            <p:ph idx="1"/>
          </p:nvPr>
        </p:nvSpPr>
        <p:spPr>
          <a:xfrm>
            <a:off x="1132114" y="1480456"/>
            <a:ext cx="10221686" cy="4397830"/>
          </a:xfrm>
        </p:spPr>
        <p:txBody>
          <a:bodyPr>
            <a:normAutofit fontScale="92500"/>
          </a:bodyPr>
          <a:lstStyle/>
          <a:p>
            <a:pPr algn="just">
              <a:lnSpc>
                <a:spcPct val="115000"/>
              </a:lnSpc>
            </a:pPr>
            <a:r>
              <a:rPr lang="ar-SA" sz="2400" b="1" dirty="0"/>
              <a:t>تقوم إدارة المشتريات والتي تندرج تحت الإدارة العامة للشؤون المالية والإدارية بتأمين احتياجات جميع قطاعات الجامعة وفق اللوائح والقرارات المالية المنظمة لعملية الشراء، وذلك وفق الخطط والأهداف المحددة من قبل الإدارة العليا، وذلك لتأمين الأجهزة والمستلزمات والمستهلكات التي تحتاجها قطاعات الجامعة بأقل الأسعار ووفق المواصفات المحددة والموضوعة من قبل تلك القطاعات.</a:t>
            </a:r>
          </a:p>
          <a:p>
            <a:pPr algn="just">
              <a:lnSpc>
                <a:spcPct val="115000"/>
              </a:lnSpc>
            </a:pPr>
            <a:r>
              <a:rPr lang="ar-SA" sz="2400" b="1" dirty="0" smtClean="0"/>
              <a:t>يُعنى </a:t>
            </a:r>
            <a:r>
              <a:rPr lang="ar-SA" sz="2400" b="1" dirty="0"/>
              <a:t>مكتب إدارة المشاريع </a:t>
            </a:r>
            <a:r>
              <a:rPr lang="ar-SA" sz="2400" b="1" dirty="0" smtClean="0"/>
              <a:t>بمتابعة </a:t>
            </a:r>
            <a:r>
              <a:rPr lang="ar-SA" sz="2400" b="1" dirty="0"/>
              <a:t>المشاريع ومراقبتها ابتداءً بمرحلة البدء، ومرورًا بمرحلة التخطيط والتنفيذ، وانتهاءً عند مرحلة الإغلاق، وذلك من خلال مجموعة من العمليات </a:t>
            </a:r>
            <a:r>
              <a:rPr lang="ar-SA" sz="2400" b="1" dirty="0" smtClean="0"/>
              <a:t>والإجراءات.</a:t>
            </a:r>
          </a:p>
          <a:p>
            <a:pPr algn="just">
              <a:lnSpc>
                <a:spcPct val="115000"/>
              </a:lnSpc>
            </a:pPr>
            <a:r>
              <a:rPr lang="ar-SA" sz="2400" b="1" dirty="0" smtClean="0"/>
              <a:t>قام </a:t>
            </a:r>
            <a:r>
              <a:rPr lang="ar-SA" sz="2400" b="1" dirty="0"/>
              <a:t>المكتب خلال الفترة الماضية بتطبيق نظام إلكتروني لإدارة المشاريع وتوفير العديد من الأدلة </a:t>
            </a:r>
            <a:r>
              <a:rPr lang="ar-SA" sz="2400" b="1" dirty="0" smtClean="0"/>
              <a:t>منها:</a:t>
            </a:r>
          </a:p>
          <a:p>
            <a:pPr lvl="1" algn="just">
              <a:lnSpc>
                <a:spcPct val="105000"/>
              </a:lnSpc>
            </a:pPr>
            <a:r>
              <a:rPr lang="ar-SA" sz="1700" b="1" dirty="0">
                <a:solidFill>
                  <a:srgbClr val="0070C0"/>
                </a:solidFill>
              </a:rPr>
              <a:t>الدليل الإرشادي لطلب مشروع جديد</a:t>
            </a:r>
            <a:endParaRPr lang="en-US" sz="1700" b="1" dirty="0">
              <a:solidFill>
                <a:srgbClr val="0070C0"/>
              </a:solidFill>
            </a:endParaRPr>
          </a:p>
          <a:p>
            <a:pPr lvl="1" algn="just">
              <a:lnSpc>
                <a:spcPct val="105000"/>
              </a:lnSpc>
            </a:pPr>
            <a:r>
              <a:rPr lang="ar-SA" sz="1700" b="1" dirty="0" smtClean="0">
                <a:solidFill>
                  <a:srgbClr val="0070C0"/>
                </a:solidFill>
              </a:rPr>
              <a:t>نموذج </a:t>
            </a:r>
            <a:r>
              <a:rPr lang="ar-SA" sz="1700" b="1" dirty="0">
                <a:solidFill>
                  <a:srgbClr val="0070C0"/>
                </a:solidFill>
              </a:rPr>
              <a:t>تحديد الاحتياجات من المشاريع</a:t>
            </a:r>
          </a:p>
          <a:p>
            <a:pPr lvl="1" algn="just">
              <a:lnSpc>
                <a:spcPct val="105000"/>
              </a:lnSpc>
            </a:pPr>
            <a:r>
              <a:rPr lang="ar-SA" sz="1700" b="1" dirty="0" smtClean="0">
                <a:solidFill>
                  <a:srgbClr val="0070C0"/>
                </a:solidFill>
              </a:rPr>
              <a:t>الدليل </a:t>
            </a:r>
            <a:r>
              <a:rPr lang="ar-SA" sz="1700" b="1" dirty="0">
                <a:solidFill>
                  <a:srgbClr val="0070C0"/>
                </a:solidFill>
              </a:rPr>
              <a:t>الإرشادي لأنشاء كراسة الشروط والمواصفات الفنية </a:t>
            </a:r>
          </a:p>
          <a:p>
            <a:pPr lvl="1" algn="just">
              <a:lnSpc>
                <a:spcPct val="105000"/>
              </a:lnSpc>
            </a:pPr>
            <a:r>
              <a:rPr lang="ar-SA" sz="1700" b="1" dirty="0" smtClean="0">
                <a:solidFill>
                  <a:srgbClr val="0070C0"/>
                </a:solidFill>
              </a:rPr>
              <a:t>الدليل </a:t>
            </a:r>
            <a:r>
              <a:rPr lang="ar-SA" sz="1700" b="1" dirty="0">
                <a:solidFill>
                  <a:srgbClr val="0070C0"/>
                </a:solidFill>
              </a:rPr>
              <a:t>الإرشادي للأمن والسلامة</a:t>
            </a:r>
            <a:endParaRPr lang="en-US" sz="1700" b="1" dirty="0">
              <a:solidFill>
                <a:srgbClr val="0070C0"/>
              </a:solidFill>
            </a:endParaRPr>
          </a:p>
          <a:p>
            <a:pPr algn="just">
              <a:lnSpc>
                <a:spcPct val="115000"/>
              </a:lnSpc>
            </a:pPr>
            <a:endParaRPr lang="ar-SA" sz="2000" b="1" dirty="0"/>
          </a:p>
          <a:p>
            <a:pPr algn="just">
              <a:lnSpc>
                <a:spcPct val="115000"/>
              </a:lnSpc>
            </a:pPr>
            <a:endParaRPr lang="ar-SA" b="1" dirty="0" smtClean="0"/>
          </a:p>
        </p:txBody>
      </p:sp>
      <p:sp>
        <p:nvSpPr>
          <p:cNvPr id="10" name="Date Placeholder 9"/>
          <p:cNvSpPr>
            <a:spLocks noGrp="1"/>
          </p:cNvSpPr>
          <p:nvPr>
            <p:ph type="dt" sz="half" idx="10"/>
          </p:nvPr>
        </p:nvSpPr>
        <p:spPr>
          <a:xfrm>
            <a:off x="4952998" y="6119810"/>
            <a:ext cx="7130142" cy="664027"/>
          </a:xfrm>
        </p:spPr>
        <p:txBody>
          <a:bodyPr vert="horz" lIns="91440" tIns="45720" rIns="91440" bIns="45720" rtlCol="1" anchor="ctr"/>
          <a:lstStyle/>
          <a:p>
            <a:r>
              <a:rPr lang="ar-SA" sz="2400" dirty="0" smtClean="0">
                <a:solidFill>
                  <a:schemeClr val="bg1"/>
                </a:solidFill>
              </a:rPr>
              <a:t>لجنة إعداد الدراسة الذاتية – ربيع الأول 1437</a:t>
            </a:r>
            <a:endParaRPr lang="ar-SA" sz="2800" dirty="0">
              <a:solidFill>
                <a:schemeClr val="bg1"/>
              </a:solidFill>
            </a:endParaRPr>
          </a:p>
        </p:txBody>
      </p:sp>
      <p:sp>
        <p:nvSpPr>
          <p:cNvPr id="11" name="Slide Number Placeholder 10"/>
          <p:cNvSpPr>
            <a:spLocks noGrp="1"/>
          </p:cNvSpPr>
          <p:nvPr>
            <p:ph type="sldNum" sz="quarter" idx="12"/>
          </p:nvPr>
        </p:nvSpPr>
        <p:spPr>
          <a:xfrm>
            <a:off x="315686" y="6291034"/>
            <a:ext cx="2743200" cy="365125"/>
          </a:xfrm>
        </p:spPr>
        <p:txBody>
          <a:bodyPr/>
          <a:lstStyle/>
          <a:p>
            <a:fld id="{F91B04CA-1F01-4470-BDED-ECA9AD8E4F6F}" type="slidenum">
              <a:rPr lang="ar-SA" sz="4000" smtClean="0">
                <a:solidFill>
                  <a:schemeClr val="bg1"/>
                </a:solidFill>
              </a:rPr>
              <a:t>12</a:t>
            </a:fld>
            <a:r>
              <a:rPr lang="ar-SA" sz="4000" dirty="0" smtClean="0">
                <a:solidFill>
                  <a:schemeClr val="bg1"/>
                </a:solidFill>
              </a:rPr>
              <a:t> </a:t>
            </a:r>
            <a:endParaRPr lang="ar-SA" sz="4000" dirty="0">
              <a:solidFill>
                <a:schemeClr val="bg1"/>
              </a:solidFill>
            </a:endParaRPr>
          </a:p>
        </p:txBody>
      </p:sp>
    </p:spTree>
    <p:extLst>
      <p:ext uri="{BB962C8B-B14F-4D97-AF65-F5344CB8AC3E}">
        <p14:creationId xmlns:p14="http://schemas.microsoft.com/office/powerpoint/2010/main" val="131947034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838200" y="413657"/>
            <a:ext cx="10515600" cy="971319"/>
          </a:xfrm>
        </p:spPr>
        <p:txBody>
          <a:bodyPr/>
          <a:lstStyle/>
          <a:p>
            <a:r>
              <a:rPr lang="ar-SA" b="1" dirty="0" smtClean="0"/>
              <a:t>وصف المعيار الفرعي 7-1</a:t>
            </a:r>
            <a:endParaRPr lang="en-US" b="1" dirty="0"/>
          </a:p>
        </p:txBody>
      </p:sp>
      <p:sp>
        <p:nvSpPr>
          <p:cNvPr id="7" name="Content Placeholder 6"/>
          <p:cNvSpPr>
            <a:spLocks noGrp="1"/>
          </p:cNvSpPr>
          <p:nvPr>
            <p:ph idx="1"/>
          </p:nvPr>
        </p:nvSpPr>
        <p:spPr>
          <a:xfrm>
            <a:off x="772887" y="1480456"/>
            <a:ext cx="10646229" cy="4397830"/>
          </a:xfrm>
        </p:spPr>
        <p:txBody>
          <a:bodyPr>
            <a:normAutofit/>
          </a:bodyPr>
          <a:lstStyle/>
          <a:p>
            <a:pPr marL="0" indent="0" algn="just">
              <a:lnSpc>
                <a:spcPct val="115000"/>
              </a:lnSpc>
              <a:buNone/>
            </a:pPr>
            <a:r>
              <a:rPr lang="ar-SA" sz="2000" b="1" dirty="0"/>
              <a:t>تقوم الإدارة العامة للمشروعات والشؤون الفنية بطرح المشاريع للمنافسة بعد مراجعة الشروط والمواصفات الخاصة بها للحصول على أفضل العروض من الناحية الفنية والمالية وتحليلها وتقويمها وكذلك الإشراف على المشاريع واستلامها من المقاولين بعد اكتمالها وتسليمها للجهة المستفيدة ولإدارة الصيانة للبدء بصيانتها ومن أهم المشاريع المنجزة خلال الفترة الماضية:</a:t>
            </a:r>
          </a:p>
        </p:txBody>
      </p:sp>
      <p:sp>
        <p:nvSpPr>
          <p:cNvPr id="10" name="Date Placeholder 9"/>
          <p:cNvSpPr>
            <a:spLocks noGrp="1"/>
          </p:cNvSpPr>
          <p:nvPr>
            <p:ph type="dt" sz="half" idx="10"/>
          </p:nvPr>
        </p:nvSpPr>
        <p:spPr>
          <a:xfrm>
            <a:off x="4952998" y="6119810"/>
            <a:ext cx="7130142" cy="664027"/>
          </a:xfrm>
        </p:spPr>
        <p:txBody>
          <a:bodyPr vert="horz" lIns="91440" tIns="45720" rIns="91440" bIns="45720" rtlCol="1" anchor="ctr"/>
          <a:lstStyle/>
          <a:p>
            <a:r>
              <a:rPr lang="ar-SA" sz="2400" dirty="0" smtClean="0">
                <a:solidFill>
                  <a:schemeClr val="bg1"/>
                </a:solidFill>
              </a:rPr>
              <a:t>لجنة إعداد الدراسة الذاتية – ربيع الأول 1437</a:t>
            </a:r>
            <a:endParaRPr lang="ar-SA" sz="2800" dirty="0">
              <a:solidFill>
                <a:schemeClr val="bg1"/>
              </a:solidFill>
            </a:endParaRPr>
          </a:p>
        </p:txBody>
      </p:sp>
      <p:sp>
        <p:nvSpPr>
          <p:cNvPr id="11" name="Slide Number Placeholder 10"/>
          <p:cNvSpPr>
            <a:spLocks noGrp="1"/>
          </p:cNvSpPr>
          <p:nvPr>
            <p:ph type="sldNum" sz="quarter" idx="12"/>
          </p:nvPr>
        </p:nvSpPr>
        <p:spPr>
          <a:xfrm>
            <a:off x="315686" y="6291034"/>
            <a:ext cx="2743200" cy="365125"/>
          </a:xfrm>
        </p:spPr>
        <p:txBody>
          <a:bodyPr/>
          <a:lstStyle/>
          <a:p>
            <a:fld id="{F91B04CA-1F01-4470-BDED-ECA9AD8E4F6F}" type="slidenum">
              <a:rPr lang="ar-SA" sz="4000" smtClean="0">
                <a:solidFill>
                  <a:schemeClr val="bg1"/>
                </a:solidFill>
              </a:rPr>
              <a:t>13</a:t>
            </a:fld>
            <a:r>
              <a:rPr lang="ar-SA" sz="4000" dirty="0" smtClean="0">
                <a:solidFill>
                  <a:schemeClr val="bg1"/>
                </a:solidFill>
              </a:rPr>
              <a:t> </a:t>
            </a:r>
            <a:endParaRPr lang="ar-SA" sz="4000" dirty="0">
              <a:solidFill>
                <a:schemeClr val="bg1"/>
              </a:solidFill>
            </a:endParaRPr>
          </a:p>
        </p:txBody>
      </p:sp>
      <p:pic>
        <p:nvPicPr>
          <p:cNvPr id="6" name="Picture 5" descr="C:\Users\Jamel SMIDA\Desktop\جدول%20المشاريع%20المستلمة.png"/>
          <p:cNvPicPr/>
          <p:nvPr/>
        </p:nvPicPr>
        <p:blipFill rotWithShape="1">
          <a:blip r:embed="rId3">
            <a:extLst>
              <a:ext uri="{28A0092B-C50C-407E-A947-70E740481C1C}">
                <a14:useLocalDpi xmlns:a14="http://schemas.microsoft.com/office/drawing/2010/main" val="0"/>
              </a:ext>
            </a:extLst>
          </a:blip>
          <a:srcRect b="9107"/>
          <a:stretch/>
        </p:blipFill>
        <p:spPr bwMode="auto">
          <a:xfrm>
            <a:off x="6150430" y="2687411"/>
            <a:ext cx="5987140" cy="3286355"/>
          </a:xfrm>
          <a:prstGeom prst="rect">
            <a:avLst/>
          </a:prstGeom>
          <a:noFill/>
          <a:ln>
            <a:noFill/>
          </a:ln>
          <a:extLst>
            <a:ext uri="{53640926-AAD7-44D8-BBD7-CCE9431645EC}">
              <a14:shadowObscured xmlns:a14="http://schemas.microsoft.com/office/drawing/2010/main"/>
            </a:ext>
          </a:extLst>
        </p:spPr>
      </p:pic>
      <p:pic>
        <p:nvPicPr>
          <p:cNvPr id="8" name="Picture 7" descr="C:\Users\Jamel SMIDA\Desktop\مشاريع%20تحت%20التنفيذ%20بعد%20التعديل_0.png"/>
          <p:cNvPicPr/>
          <p:nvPr/>
        </p:nvPicPr>
        <p:blipFill rotWithShape="1">
          <a:blip r:embed="rId4">
            <a:extLst>
              <a:ext uri="{28A0092B-C50C-407E-A947-70E740481C1C}">
                <a14:useLocalDpi xmlns:a14="http://schemas.microsoft.com/office/drawing/2010/main" val="0"/>
              </a:ext>
            </a:extLst>
          </a:blip>
          <a:srcRect l="5778" t="11004" r="6902" b="16126"/>
          <a:stretch/>
        </p:blipFill>
        <p:spPr bwMode="auto">
          <a:xfrm>
            <a:off x="87088" y="3492955"/>
            <a:ext cx="5987415" cy="2476500"/>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403577231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545649509"/>
              </p:ext>
            </p:extLst>
          </p:nvPr>
        </p:nvGraphicFramePr>
        <p:xfrm>
          <a:off x="1651815" y="380706"/>
          <a:ext cx="10344241" cy="1110637"/>
        </p:xfrm>
        <a:graphic>
          <a:graphicData uri="http://schemas.openxmlformats.org/drawingml/2006/table">
            <a:tbl>
              <a:tblPr firstRow="1" firstCol="1" bandRow="1">
                <a:tableStyleId>{5C22544A-7EE6-4342-B048-85BDC9FD1C3A}</a:tableStyleId>
              </a:tblPr>
              <a:tblGrid>
                <a:gridCol w="6272985"/>
                <a:gridCol w="4071256"/>
              </a:tblGrid>
              <a:tr h="1110637">
                <a:tc>
                  <a:txBody>
                    <a:bodyPr/>
                    <a:lstStyle/>
                    <a:p>
                      <a:pPr algn="ctr" rtl="0">
                        <a:spcAft>
                          <a:spcPts val="0"/>
                        </a:spcAft>
                        <a:tabLst>
                          <a:tab pos="2637155" algn="ctr"/>
                          <a:tab pos="5274310" algn="r"/>
                          <a:tab pos="457200" algn="l"/>
                        </a:tabLst>
                      </a:pPr>
                      <a:r>
                        <a:rPr lang="en-US" sz="2800" dirty="0" smtClean="0">
                          <a:solidFill>
                            <a:schemeClr val="tx1"/>
                          </a:solidFill>
                          <a:effectLst/>
                          <a:latin typeface="Sakkal Majalla" panose="02000000000000000000" pitchFamily="2" charset="-78"/>
                          <a:cs typeface="+mn-cs"/>
                        </a:rPr>
                        <a:t>Sub-Standard </a:t>
                      </a:r>
                      <a:r>
                        <a:rPr lang="en-US" sz="2800" b="1" kern="1200" dirty="0" smtClean="0">
                          <a:solidFill>
                            <a:schemeClr val="tx1"/>
                          </a:solidFill>
                          <a:effectLst/>
                          <a:latin typeface="Sakkal Majalla" panose="02000000000000000000" pitchFamily="2" charset="-78"/>
                          <a:ea typeface="+mn-ea"/>
                          <a:cs typeface="+mn-cs"/>
                        </a:rPr>
                        <a:t>7-2</a:t>
                      </a:r>
                    </a:p>
                    <a:p>
                      <a:pPr algn="ctr" rtl="0">
                        <a:spcAft>
                          <a:spcPts val="0"/>
                        </a:spcAft>
                        <a:tabLst>
                          <a:tab pos="2637155" algn="ctr"/>
                          <a:tab pos="5274310" algn="r"/>
                          <a:tab pos="457200" algn="l"/>
                        </a:tabLst>
                      </a:pPr>
                      <a:r>
                        <a:rPr lang="en-US" sz="2800" dirty="0" smtClean="0">
                          <a:solidFill>
                            <a:srgbClr val="FF0000"/>
                          </a:solidFill>
                          <a:effectLst/>
                          <a:latin typeface="Sakkal Majalla" panose="02000000000000000000" pitchFamily="2" charset="-78"/>
                          <a:cs typeface="+mn-cs"/>
                        </a:rPr>
                        <a:t>Quality and Adequacy of Facilities and Equipment</a:t>
                      </a:r>
                      <a:endParaRPr lang="en-US" sz="2800" dirty="0">
                        <a:solidFill>
                          <a:srgbClr val="FF0000"/>
                        </a:solidFill>
                        <a:effectLst/>
                        <a:latin typeface="Sakkal Majalla" panose="02000000000000000000" pitchFamily="2" charset="-78"/>
                        <a:ea typeface="Times New Roman" panose="02020603050405020304" pitchFamily="18" charset="0"/>
                        <a:cs typeface="+mn-cs"/>
                      </a:endParaRPr>
                    </a:p>
                  </a:txBody>
                  <a:tcPr marL="68580" marR="68580" marT="0" marB="0"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rtl="1">
                        <a:lnSpc>
                          <a:spcPct val="115000"/>
                        </a:lnSpc>
                        <a:spcAft>
                          <a:spcPts val="0"/>
                        </a:spcAft>
                      </a:pPr>
                      <a:r>
                        <a:rPr lang="ar-LB" sz="2800" dirty="0">
                          <a:solidFill>
                            <a:schemeClr val="tx1"/>
                          </a:solidFill>
                          <a:effectLst/>
                          <a:latin typeface="Sakkal Majalla" panose="02000000000000000000" pitchFamily="2" charset="-78"/>
                          <a:cs typeface="Sakkal Majalla" panose="02000000000000000000" pitchFamily="2" charset="-78"/>
                        </a:rPr>
                        <a:t>المعيار </a:t>
                      </a:r>
                      <a:r>
                        <a:rPr lang="ar-SA" sz="2800" dirty="0" smtClean="0">
                          <a:solidFill>
                            <a:schemeClr val="tx1"/>
                          </a:solidFill>
                          <a:effectLst/>
                          <a:latin typeface="Sakkal Majalla" panose="02000000000000000000" pitchFamily="2" charset="-78"/>
                          <a:cs typeface="Sakkal Majalla" panose="02000000000000000000" pitchFamily="2" charset="-78"/>
                        </a:rPr>
                        <a:t> الفرعي 7-2</a:t>
                      </a:r>
                      <a:endParaRPr lang="en-US" sz="2800" dirty="0" smtClean="0">
                        <a:solidFill>
                          <a:schemeClr val="tx1"/>
                        </a:solidFill>
                        <a:effectLst/>
                        <a:latin typeface="Sakkal Majalla" panose="02000000000000000000" pitchFamily="2" charset="-78"/>
                        <a:cs typeface="Sakkal Majalla" panose="02000000000000000000" pitchFamily="2" charset="-78"/>
                      </a:endParaRPr>
                    </a:p>
                    <a:p>
                      <a:pPr algn="ctr" rtl="1">
                        <a:lnSpc>
                          <a:spcPct val="115000"/>
                        </a:lnSpc>
                        <a:spcAft>
                          <a:spcPts val="0"/>
                        </a:spcAft>
                      </a:pPr>
                      <a:r>
                        <a:rPr lang="ar-LB" sz="2800" dirty="0" smtClean="0">
                          <a:solidFill>
                            <a:srgbClr val="FF0000"/>
                          </a:solidFill>
                          <a:effectLst/>
                          <a:latin typeface="Sakkal Majalla" panose="02000000000000000000" pitchFamily="2" charset="-78"/>
                          <a:cs typeface="Sakkal Majalla" panose="02000000000000000000" pitchFamily="2" charset="-78"/>
                        </a:rPr>
                        <a:t>جودة  وكفاية المرافق والتجهيزات</a:t>
                      </a:r>
                      <a:endParaRPr lang="en-US" sz="2800" dirty="0">
                        <a:solidFill>
                          <a:srgbClr val="FF0000"/>
                        </a:solidFill>
                        <a:effectLst/>
                        <a:latin typeface="Sakkal Majalla" panose="02000000000000000000" pitchFamily="2" charset="-78"/>
                        <a:ea typeface="Times New Roman" panose="02020603050405020304" pitchFamily="18" charset="0"/>
                        <a:cs typeface="Sakkal Majalla" panose="02000000000000000000" pitchFamily="2" charset="-78"/>
                      </a:endParaRPr>
                    </a:p>
                  </a:txBody>
                  <a:tcPr marL="68580" marR="68580" marT="0" marB="0"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r>
            </a:tbl>
          </a:graphicData>
        </a:graphic>
      </p:graphicFrame>
      <p:sp>
        <p:nvSpPr>
          <p:cNvPr id="10" name="TextBox 9"/>
          <p:cNvSpPr txBox="1"/>
          <p:nvPr/>
        </p:nvSpPr>
        <p:spPr>
          <a:xfrm>
            <a:off x="2715986" y="6099445"/>
            <a:ext cx="6760028" cy="769441"/>
          </a:xfrm>
          <a:prstGeom prst="rect">
            <a:avLst/>
          </a:prstGeom>
          <a:noFill/>
        </p:spPr>
        <p:txBody>
          <a:bodyPr wrap="square" rtlCol="0">
            <a:spAutoFit/>
          </a:bodyPr>
          <a:lstStyle/>
          <a:p>
            <a:pPr algn="ctr"/>
            <a:r>
              <a:rPr lang="ar-SA" sz="4400" b="1" dirty="0">
                <a:solidFill>
                  <a:schemeClr val="bg1"/>
                </a:solidFill>
                <a:latin typeface="Sakkal Majalla" panose="02000000000000000000" pitchFamily="2" charset="-78"/>
                <a:cs typeface="Sakkal Majalla" panose="02000000000000000000" pitchFamily="2" charset="-78"/>
              </a:rPr>
              <a:t>التقدير العام </a:t>
            </a:r>
            <a:r>
              <a:rPr lang="ar-SA" sz="4400" b="1" dirty="0" smtClean="0">
                <a:solidFill>
                  <a:schemeClr val="bg1"/>
                </a:solidFill>
                <a:latin typeface="Sakkal Majalla" panose="02000000000000000000" pitchFamily="2" charset="-78"/>
                <a:cs typeface="Sakkal Majalla" panose="02000000000000000000" pitchFamily="2" charset="-78"/>
              </a:rPr>
              <a:t>:         ***</a:t>
            </a:r>
            <a:endParaRPr lang="en-US" sz="4400" b="1" dirty="0">
              <a:solidFill>
                <a:schemeClr val="bg1"/>
              </a:solidFill>
              <a:latin typeface="Sakkal Majalla" panose="02000000000000000000" pitchFamily="2" charset="-78"/>
              <a:cs typeface="Sakkal Majalla" panose="02000000000000000000" pitchFamily="2" charset="-78"/>
            </a:endParaRPr>
          </a:p>
        </p:txBody>
      </p:sp>
      <p:sp>
        <p:nvSpPr>
          <p:cNvPr id="4" name="Title 3"/>
          <p:cNvSpPr txBox="1">
            <a:spLocks/>
          </p:cNvSpPr>
          <p:nvPr/>
        </p:nvSpPr>
        <p:spPr>
          <a:xfrm>
            <a:off x="870860" y="1964941"/>
            <a:ext cx="10515600" cy="674915"/>
          </a:xfrm>
          <a:prstGeom prst="rect">
            <a:avLst/>
          </a:prstGeom>
        </p:spPr>
        <p:txBody>
          <a:bodyPr vert="horz" lIns="91440" tIns="45720" rIns="91440" bIns="45720" rtlCol="1" anchor="b">
            <a:normAutofit/>
          </a:bodyPr>
          <a:lstStyle>
            <a:lvl1pPr algn="ctr" defTabSz="914400" rtl="1" eaLnBrk="1" latinLnBrk="0" hangingPunct="1">
              <a:lnSpc>
                <a:spcPct val="90000"/>
              </a:lnSpc>
              <a:spcBef>
                <a:spcPct val="0"/>
              </a:spcBef>
              <a:buNone/>
              <a:defRPr sz="6000" kern="1200">
                <a:solidFill>
                  <a:schemeClr val="tx1"/>
                </a:solidFill>
                <a:latin typeface="+mj-lt"/>
                <a:ea typeface="+mj-ea"/>
                <a:cs typeface="+mj-cs"/>
              </a:defRPr>
            </a:lvl1pPr>
          </a:lstStyle>
          <a:p>
            <a:r>
              <a:rPr lang="ar-SA" sz="3600" b="1" dirty="0" smtClean="0"/>
              <a:t>أهم متطلبات المعيار الفرعي</a:t>
            </a:r>
            <a:endParaRPr lang="en-US" sz="3600" b="1" dirty="0"/>
          </a:p>
        </p:txBody>
      </p:sp>
      <p:sp>
        <p:nvSpPr>
          <p:cNvPr id="5" name="Content Placeholder 6"/>
          <p:cNvSpPr txBox="1">
            <a:spLocks/>
          </p:cNvSpPr>
          <p:nvPr/>
        </p:nvSpPr>
        <p:spPr>
          <a:xfrm>
            <a:off x="870860" y="3102427"/>
            <a:ext cx="10515600" cy="2394859"/>
          </a:xfrm>
          <a:prstGeom prst="rect">
            <a:avLst/>
          </a:prstGeom>
        </p:spPr>
        <p:txBody>
          <a:bodyPr vert="horz" lIns="91440" tIns="45720" rIns="91440" bIns="45720" rtlCol="1">
            <a:normAutofit/>
          </a:bodyPr>
          <a:lstStyle>
            <a:lvl1pPr marL="0" indent="0" algn="ctr" defTabSz="914400" rtl="1"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1"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1"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1"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1"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1"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1"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1"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1"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342900" indent="-342900" algn="just">
              <a:lnSpc>
                <a:spcPct val="115000"/>
              </a:lnSpc>
              <a:buFont typeface="Arial" panose="020B0604020202020204" pitchFamily="34" charset="0"/>
              <a:buChar char="•"/>
            </a:pPr>
            <a:r>
              <a:rPr lang="ar-SA" b="1" dirty="0"/>
              <a:t>يجب أن تكون المرافق والتجهيزات على درجة عالية من </a:t>
            </a:r>
            <a:r>
              <a:rPr lang="ar-SA" b="1" dirty="0" smtClean="0"/>
              <a:t>الجودة</a:t>
            </a:r>
            <a:endParaRPr lang="en-US" b="1" dirty="0" smtClean="0"/>
          </a:p>
          <a:p>
            <a:pPr marL="342900" indent="-342900" algn="just">
              <a:lnSpc>
                <a:spcPct val="115000"/>
              </a:lnSpc>
              <a:buFont typeface="Arial" panose="020B0604020202020204" pitchFamily="34" charset="0"/>
              <a:buChar char="•"/>
            </a:pPr>
            <a:r>
              <a:rPr lang="ar-SA" b="1" dirty="0"/>
              <a:t>إ</a:t>
            </a:r>
            <a:r>
              <a:rPr lang="ar-SA" b="1" dirty="0" smtClean="0"/>
              <a:t>ستخدام </a:t>
            </a:r>
            <a:r>
              <a:rPr lang="ar-SA" b="1" dirty="0"/>
              <a:t>استراتيجيات فعالة لتقويم مدى كفايتها لحاجة المؤسسة، وجودتها، والخدمات المتصلة </a:t>
            </a:r>
            <a:r>
              <a:rPr lang="ar-SA" b="1" dirty="0" smtClean="0"/>
              <a:t>بها</a:t>
            </a:r>
          </a:p>
        </p:txBody>
      </p:sp>
    </p:spTree>
    <p:extLst>
      <p:ext uri="{BB962C8B-B14F-4D97-AF65-F5344CB8AC3E}">
        <p14:creationId xmlns:p14="http://schemas.microsoft.com/office/powerpoint/2010/main" val="249221464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838200" y="413657"/>
            <a:ext cx="10515600" cy="971319"/>
          </a:xfrm>
        </p:spPr>
        <p:txBody>
          <a:bodyPr/>
          <a:lstStyle/>
          <a:p>
            <a:r>
              <a:rPr lang="ar-SA" b="1" dirty="0" smtClean="0"/>
              <a:t>وصف المعيار الفرعي 7-2</a:t>
            </a:r>
            <a:endParaRPr lang="en-US" b="1" dirty="0"/>
          </a:p>
        </p:txBody>
      </p:sp>
      <p:sp>
        <p:nvSpPr>
          <p:cNvPr id="7" name="Content Placeholder 6"/>
          <p:cNvSpPr>
            <a:spLocks noGrp="1"/>
          </p:cNvSpPr>
          <p:nvPr>
            <p:ph idx="1"/>
          </p:nvPr>
        </p:nvSpPr>
        <p:spPr>
          <a:xfrm>
            <a:off x="1132114" y="1480456"/>
            <a:ext cx="10221686" cy="4397830"/>
          </a:xfrm>
        </p:spPr>
        <p:txBody>
          <a:bodyPr>
            <a:noAutofit/>
          </a:bodyPr>
          <a:lstStyle/>
          <a:p>
            <a:pPr algn="just">
              <a:lnSpc>
                <a:spcPct val="115000"/>
              </a:lnSpc>
            </a:pPr>
            <a:r>
              <a:rPr lang="ar-SA" sz="2500" b="1" dirty="0"/>
              <a:t>تقوم الجامعة وبصفة دورية بتقييم جودة المرافق والتجهيزات من خلال عدة مؤشرات، من بينها رضا المستفدين على المرافق. حيث يقوم أعضاء هيئة التدريس والطلاب بتقييم جودة التجهيزات والمرافق التعليمية في نهاية كل فصل دراسي لمساعدة إدارة القسم في إعداد الخطة السنوية لتحسين المرافق </a:t>
            </a:r>
            <a:r>
              <a:rPr lang="ar-SA" sz="2500" b="1" dirty="0" smtClean="0"/>
              <a:t>والتجهيزات</a:t>
            </a:r>
            <a:r>
              <a:rPr lang="ar-SA" sz="2500" b="1" dirty="0"/>
              <a:t>. كما يشارك أعضاء هيئة التدريس في مراحل التخطيط لإقتناء المعدات </a:t>
            </a:r>
            <a:r>
              <a:rPr lang="ar-SA" sz="2500" b="1" dirty="0" smtClean="0"/>
              <a:t>الجديدة</a:t>
            </a:r>
          </a:p>
          <a:p>
            <a:pPr algn="just">
              <a:lnSpc>
                <a:spcPct val="115000"/>
              </a:lnSpc>
            </a:pPr>
            <a:r>
              <a:rPr lang="ar-SA" sz="2500" b="1" dirty="0"/>
              <a:t>حددت وكالة الجامعة عدد من مؤشرات الأداء الداخلية في شكل إستبيانات وإحصاءات لقياس فعالية المرافق والتجهيزات وتقييم جودتها.</a:t>
            </a:r>
          </a:p>
          <a:p>
            <a:pPr algn="just">
              <a:lnSpc>
                <a:spcPct val="115000"/>
              </a:lnSpc>
            </a:pPr>
            <a:r>
              <a:rPr lang="ar-SA" sz="2500" b="1" dirty="0"/>
              <a:t>تستخدم نتائج هذه التقييمات لتحسين المعايير المرتبطة </a:t>
            </a:r>
            <a:r>
              <a:rPr lang="ar-SA" sz="2500" b="1" dirty="0" smtClean="0"/>
              <a:t>بالمرافق </a:t>
            </a:r>
            <a:r>
              <a:rPr lang="ar-SA" sz="2500" b="1" dirty="0"/>
              <a:t>والتجهيزات</a:t>
            </a:r>
          </a:p>
          <a:p>
            <a:pPr algn="just">
              <a:lnSpc>
                <a:spcPct val="115000"/>
              </a:lnSpc>
            </a:pPr>
            <a:r>
              <a:rPr lang="ar-SA" sz="2500" b="1" dirty="0"/>
              <a:t>يبين الجدول </a:t>
            </a:r>
            <a:r>
              <a:rPr lang="ar-SA" sz="2500" b="1" dirty="0" smtClean="0"/>
              <a:t>التالي نتائج </a:t>
            </a:r>
            <a:r>
              <a:rPr lang="ar-SA" sz="2500" b="1" dirty="0"/>
              <a:t>بعض مؤشرات الأداء الرئيسية للعامين الماضيين</a:t>
            </a:r>
            <a:r>
              <a:rPr lang="ar-SA" sz="2500" b="1" dirty="0" smtClean="0"/>
              <a:t>.</a:t>
            </a:r>
            <a:endParaRPr lang="ar-SA" sz="2500" b="1" dirty="0"/>
          </a:p>
        </p:txBody>
      </p:sp>
      <p:sp>
        <p:nvSpPr>
          <p:cNvPr id="10" name="Date Placeholder 9"/>
          <p:cNvSpPr>
            <a:spLocks noGrp="1"/>
          </p:cNvSpPr>
          <p:nvPr>
            <p:ph type="dt" sz="half" idx="10"/>
          </p:nvPr>
        </p:nvSpPr>
        <p:spPr>
          <a:xfrm>
            <a:off x="4952998" y="6119810"/>
            <a:ext cx="7130142" cy="664027"/>
          </a:xfrm>
        </p:spPr>
        <p:txBody>
          <a:bodyPr vert="horz" lIns="91440" tIns="45720" rIns="91440" bIns="45720" rtlCol="1" anchor="ctr"/>
          <a:lstStyle/>
          <a:p>
            <a:r>
              <a:rPr lang="ar-SA" sz="2400" dirty="0" smtClean="0">
                <a:solidFill>
                  <a:schemeClr val="bg1"/>
                </a:solidFill>
              </a:rPr>
              <a:t>لجنة إعداد الدراسة الذاتية – ربيع الأول 1437</a:t>
            </a:r>
            <a:endParaRPr lang="ar-SA" sz="2800" dirty="0">
              <a:solidFill>
                <a:schemeClr val="bg1"/>
              </a:solidFill>
            </a:endParaRPr>
          </a:p>
        </p:txBody>
      </p:sp>
      <p:sp>
        <p:nvSpPr>
          <p:cNvPr id="11" name="Slide Number Placeholder 10"/>
          <p:cNvSpPr>
            <a:spLocks noGrp="1"/>
          </p:cNvSpPr>
          <p:nvPr>
            <p:ph type="sldNum" sz="quarter" idx="12"/>
          </p:nvPr>
        </p:nvSpPr>
        <p:spPr>
          <a:xfrm>
            <a:off x="315686" y="6291034"/>
            <a:ext cx="2743200" cy="365125"/>
          </a:xfrm>
        </p:spPr>
        <p:txBody>
          <a:bodyPr/>
          <a:lstStyle/>
          <a:p>
            <a:fld id="{F91B04CA-1F01-4470-BDED-ECA9AD8E4F6F}" type="slidenum">
              <a:rPr lang="ar-SA" sz="4000" smtClean="0">
                <a:solidFill>
                  <a:schemeClr val="bg1"/>
                </a:solidFill>
              </a:rPr>
              <a:t>15</a:t>
            </a:fld>
            <a:r>
              <a:rPr lang="ar-SA" sz="4000" dirty="0" smtClean="0">
                <a:solidFill>
                  <a:schemeClr val="bg1"/>
                </a:solidFill>
              </a:rPr>
              <a:t> </a:t>
            </a:r>
            <a:endParaRPr lang="ar-SA" sz="4000" dirty="0">
              <a:solidFill>
                <a:schemeClr val="bg1"/>
              </a:solidFill>
            </a:endParaRPr>
          </a:p>
        </p:txBody>
      </p:sp>
    </p:spTree>
    <p:extLst>
      <p:ext uri="{BB962C8B-B14F-4D97-AF65-F5344CB8AC3E}">
        <p14:creationId xmlns:p14="http://schemas.microsoft.com/office/powerpoint/2010/main" val="297975936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838200" y="413657"/>
            <a:ext cx="10515600" cy="971319"/>
          </a:xfrm>
        </p:spPr>
        <p:txBody>
          <a:bodyPr/>
          <a:lstStyle/>
          <a:p>
            <a:r>
              <a:rPr lang="ar-SA" b="1" dirty="0" smtClean="0"/>
              <a:t>وصف المعيار الفرعي 7-2</a:t>
            </a:r>
            <a:endParaRPr lang="en-US" b="1" dirty="0"/>
          </a:p>
        </p:txBody>
      </p:sp>
      <p:graphicFrame>
        <p:nvGraphicFramePr>
          <p:cNvPr id="2" name="Content Placeholder 1"/>
          <p:cNvGraphicFramePr>
            <a:graphicFrameLocks noGrp="1"/>
          </p:cNvGraphicFramePr>
          <p:nvPr>
            <p:ph idx="1"/>
            <p:extLst>
              <p:ext uri="{D42A27DB-BD31-4B8C-83A1-F6EECF244321}">
                <p14:modId xmlns:p14="http://schemas.microsoft.com/office/powerpoint/2010/main" val="585170976"/>
              </p:ext>
            </p:extLst>
          </p:nvPr>
        </p:nvGraphicFramePr>
        <p:xfrm>
          <a:off x="751113" y="1469372"/>
          <a:ext cx="10722429" cy="4412913"/>
        </p:xfrm>
        <a:graphic>
          <a:graphicData uri="http://schemas.openxmlformats.org/drawingml/2006/table">
            <a:tbl>
              <a:tblPr rtl="1" firstRow="1" firstCol="1" bandRow="1">
                <a:tableStyleId>{9DCAF9ED-07DC-4A11-8D7F-57B35C25682E}</a:tableStyleId>
              </a:tblPr>
              <a:tblGrid>
                <a:gridCol w="5795924"/>
                <a:gridCol w="1551932"/>
                <a:gridCol w="1665515"/>
                <a:gridCol w="1709058"/>
              </a:tblGrid>
              <a:tr h="457116">
                <a:tc>
                  <a:txBody>
                    <a:bodyPr/>
                    <a:lstStyle/>
                    <a:p>
                      <a:pPr algn="ctr" rtl="1">
                        <a:lnSpc>
                          <a:spcPct val="115000"/>
                        </a:lnSpc>
                        <a:spcAft>
                          <a:spcPts val="0"/>
                        </a:spcAft>
                      </a:pPr>
                      <a:r>
                        <a:rPr lang="ar-SA" sz="1300" dirty="0">
                          <a:effectLst/>
                        </a:rPr>
                        <a:t>المؤشر</a:t>
                      </a:r>
                      <a:endParaRPr lang="en-US" sz="1000" dirty="0">
                        <a:effectLst/>
                        <a:latin typeface="Calibri" panose="020F0502020204030204" pitchFamily="34" charset="0"/>
                        <a:ea typeface="Calibri" panose="020F0502020204030204" pitchFamily="34" charset="0"/>
                        <a:cs typeface="Arial" panose="020B0604020202020204" pitchFamily="34" charset="0"/>
                      </a:endParaRPr>
                    </a:p>
                  </a:txBody>
                  <a:tcPr marL="63883" marR="6388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1">
                        <a:lnSpc>
                          <a:spcPct val="115000"/>
                        </a:lnSpc>
                        <a:spcAft>
                          <a:spcPts val="0"/>
                        </a:spcAft>
                      </a:pPr>
                      <a:r>
                        <a:rPr lang="ar-SA" sz="1300">
                          <a:effectLst/>
                        </a:rPr>
                        <a:t>(معدل الاداء)</a:t>
                      </a:r>
                      <a:endParaRPr lang="en-US" sz="1000">
                        <a:effectLst/>
                      </a:endParaRPr>
                    </a:p>
                    <a:p>
                      <a:pPr algn="ctr" rtl="1">
                        <a:lnSpc>
                          <a:spcPct val="115000"/>
                        </a:lnSpc>
                        <a:spcAft>
                          <a:spcPts val="0"/>
                        </a:spcAft>
                      </a:pPr>
                      <a:r>
                        <a:rPr lang="ar-SA" sz="1300">
                          <a:effectLst/>
                        </a:rPr>
                        <a:t>1434-1435هـ</a:t>
                      </a:r>
                      <a:endParaRPr lang="en-US" sz="1000">
                        <a:effectLst/>
                        <a:latin typeface="Calibri" panose="020F0502020204030204" pitchFamily="34" charset="0"/>
                        <a:ea typeface="Calibri" panose="020F0502020204030204" pitchFamily="34" charset="0"/>
                        <a:cs typeface="Arial" panose="020B0604020202020204" pitchFamily="34" charset="0"/>
                      </a:endParaRPr>
                    </a:p>
                  </a:txBody>
                  <a:tcPr marL="63883" marR="6388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1">
                        <a:lnSpc>
                          <a:spcPct val="115000"/>
                        </a:lnSpc>
                        <a:spcAft>
                          <a:spcPts val="0"/>
                        </a:spcAft>
                      </a:pPr>
                      <a:r>
                        <a:rPr lang="ar-SA" sz="1300">
                          <a:effectLst/>
                        </a:rPr>
                        <a:t>(معدل الاداء)</a:t>
                      </a:r>
                      <a:endParaRPr lang="en-US" sz="1000">
                        <a:effectLst/>
                      </a:endParaRPr>
                    </a:p>
                    <a:p>
                      <a:pPr algn="ctr" rtl="1">
                        <a:lnSpc>
                          <a:spcPct val="115000"/>
                        </a:lnSpc>
                        <a:spcAft>
                          <a:spcPts val="0"/>
                        </a:spcAft>
                      </a:pPr>
                      <a:r>
                        <a:rPr lang="ar-SA" sz="1300">
                          <a:effectLst/>
                        </a:rPr>
                        <a:t>1435-1436هـ</a:t>
                      </a:r>
                      <a:endParaRPr lang="en-US" sz="1000">
                        <a:effectLst/>
                        <a:latin typeface="Calibri" panose="020F0502020204030204" pitchFamily="34" charset="0"/>
                        <a:ea typeface="Calibri" panose="020F0502020204030204" pitchFamily="34" charset="0"/>
                        <a:cs typeface="Arial" panose="020B0604020202020204" pitchFamily="34" charset="0"/>
                      </a:endParaRPr>
                    </a:p>
                  </a:txBody>
                  <a:tcPr marL="63883" marR="6388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1">
                        <a:lnSpc>
                          <a:spcPct val="115000"/>
                        </a:lnSpc>
                        <a:spcAft>
                          <a:spcPts val="0"/>
                        </a:spcAft>
                      </a:pPr>
                      <a:r>
                        <a:rPr lang="ar-SA" sz="1300" dirty="0">
                          <a:effectLst/>
                        </a:rPr>
                        <a:t>الحد الأدنى المستهدف</a:t>
                      </a:r>
                      <a:endParaRPr lang="en-US" sz="1000" dirty="0">
                        <a:effectLst/>
                        <a:latin typeface="Calibri" panose="020F0502020204030204" pitchFamily="34" charset="0"/>
                        <a:ea typeface="Calibri" panose="020F0502020204030204" pitchFamily="34" charset="0"/>
                        <a:cs typeface="Arial" panose="020B0604020202020204" pitchFamily="34" charset="0"/>
                      </a:endParaRPr>
                    </a:p>
                  </a:txBody>
                  <a:tcPr marL="63883" marR="6388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61209">
                <a:tc>
                  <a:txBody>
                    <a:bodyPr/>
                    <a:lstStyle/>
                    <a:p>
                      <a:pPr algn="r" rtl="1">
                        <a:lnSpc>
                          <a:spcPct val="115000"/>
                        </a:lnSpc>
                        <a:spcAft>
                          <a:spcPts val="0"/>
                        </a:spcAft>
                      </a:pPr>
                      <a:r>
                        <a:rPr lang="ar-SA" sz="1600" dirty="0">
                          <a:effectLst/>
                        </a:rPr>
                        <a:t>المعدل العام لمدى مناسبة المرافق والتجهيزات من خلال استطلاع اراء هيئة التدريس</a:t>
                      </a:r>
                      <a:endParaRPr lang="en-US" sz="1050" dirty="0">
                        <a:effectLst/>
                        <a:latin typeface="Calibri" panose="020F0502020204030204" pitchFamily="34" charset="0"/>
                        <a:ea typeface="Calibri" panose="020F0502020204030204" pitchFamily="34" charset="0"/>
                        <a:cs typeface="Arial" panose="020B0604020202020204" pitchFamily="34" charset="0"/>
                      </a:endParaRPr>
                    </a:p>
                  </a:txBody>
                  <a:tcPr marL="63883" marR="6388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914400" rtl="1" eaLnBrk="1" latinLnBrk="0" hangingPunct="1">
                        <a:lnSpc>
                          <a:spcPct val="115000"/>
                        </a:lnSpc>
                        <a:spcAft>
                          <a:spcPts val="0"/>
                        </a:spcAft>
                      </a:pPr>
                      <a:r>
                        <a:rPr lang="ar-SA" sz="1600" kern="1200" dirty="0">
                          <a:solidFill>
                            <a:schemeClr val="dk1"/>
                          </a:solidFill>
                          <a:effectLst/>
                          <a:latin typeface="+mn-lt"/>
                          <a:ea typeface="+mn-ea"/>
                          <a:cs typeface="+mn-cs"/>
                        </a:rPr>
                        <a:t>62%</a:t>
                      </a:r>
                      <a:endParaRPr lang="en-US" sz="1600" kern="1200" dirty="0">
                        <a:solidFill>
                          <a:schemeClr val="dk1"/>
                        </a:solidFill>
                        <a:effectLst/>
                        <a:latin typeface="+mn-lt"/>
                        <a:ea typeface="+mn-ea"/>
                        <a:cs typeface="+mn-cs"/>
                      </a:endParaRPr>
                    </a:p>
                  </a:txBody>
                  <a:tcPr marL="63883" marR="6388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1">
                        <a:lnSpc>
                          <a:spcPct val="115000"/>
                        </a:lnSpc>
                        <a:spcAft>
                          <a:spcPts val="0"/>
                        </a:spcAft>
                      </a:pPr>
                      <a:r>
                        <a:rPr lang="ar-SA" sz="1600" dirty="0" smtClean="0">
                          <a:effectLst/>
                        </a:rPr>
                        <a:t>68%</a:t>
                      </a:r>
                      <a:endParaRPr lang="en-US" sz="1600" dirty="0">
                        <a:effectLst/>
                        <a:latin typeface="Calibri" panose="020F0502020204030204" pitchFamily="34" charset="0"/>
                        <a:ea typeface="Calibri" panose="020F0502020204030204" pitchFamily="34" charset="0"/>
                        <a:cs typeface="Arial" panose="020B0604020202020204" pitchFamily="34" charset="0"/>
                      </a:endParaRPr>
                    </a:p>
                  </a:txBody>
                  <a:tcPr marL="63883" marR="6388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1">
                        <a:lnSpc>
                          <a:spcPct val="115000"/>
                        </a:lnSpc>
                        <a:spcAft>
                          <a:spcPts val="0"/>
                        </a:spcAft>
                      </a:pPr>
                      <a:r>
                        <a:rPr lang="ar-SA" sz="1500">
                          <a:effectLst/>
                        </a:rPr>
                        <a:t>80% فأعلى</a:t>
                      </a:r>
                      <a:endParaRPr lang="en-US" sz="1000">
                        <a:effectLst/>
                        <a:latin typeface="Calibri" panose="020F0502020204030204" pitchFamily="34" charset="0"/>
                        <a:ea typeface="Calibri" panose="020F0502020204030204" pitchFamily="34" charset="0"/>
                        <a:cs typeface="Arial" panose="020B0604020202020204" pitchFamily="34" charset="0"/>
                      </a:endParaRPr>
                    </a:p>
                  </a:txBody>
                  <a:tcPr marL="63883" marR="6388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61209">
                <a:tc>
                  <a:txBody>
                    <a:bodyPr/>
                    <a:lstStyle/>
                    <a:p>
                      <a:pPr algn="just" rtl="1">
                        <a:lnSpc>
                          <a:spcPct val="115000"/>
                        </a:lnSpc>
                        <a:spcAft>
                          <a:spcPts val="0"/>
                        </a:spcAft>
                      </a:pPr>
                      <a:r>
                        <a:rPr lang="ar-SA" sz="1600" dirty="0">
                          <a:effectLst/>
                        </a:rPr>
                        <a:t>مدى الوفاء بمعايير جودة المباني والتجهيزات</a:t>
                      </a:r>
                      <a:endParaRPr lang="en-US" sz="1050" dirty="0">
                        <a:effectLst/>
                        <a:latin typeface="Calibri" panose="020F0502020204030204" pitchFamily="34" charset="0"/>
                        <a:ea typeface="Calibri" panose="020F0502020204030204" pitchFamily="34" charset="0"/>
                        <a:cs typeface="Arial" panose="020B0604020202020204" pitchFamily="34" charset="0"/>
                      </a:endParaRPr>
                    </a:p>
                  </a:txBody>
                  <a:tcPr marL="63883" marR="6388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914400" rtl="1" eaLnBrk="1" latinLnBrk="0" hangingPunct="1">
                        <a:lnSpc>
                          <a:spcPct val="115000"/>
                        </a:lnSpc>
                        <a:spcAft>
                          <a:spcPts val="0"/>
                        </a:spcAft>
                      </a:pPr>
                      <a:r>
                        <a:rPr lang="ar-SA" sz="1600" kern="1200" dirty="0">
                          <a:solidFill>
                            <a:schemeClr val="dk1"/>
                          </a:solidFill>
                          <a:effectLst/>
                          <a:latin typeface="+mn-lt"/>
                          <a:ea typeface="+mn-ea"/>
                          <a:cs typeface="+mn-cs"/>
                        </a:rPr>
                        <a:t>32%</a:t>
                      </a:r>
                      <a:endParaRPr lang="en-US" sz="1600" kern="1200" dirty="0">
                        <a:solidFill>
                          <a:schemeClr val="dk1"/>
                        </a:solidFill>
                        <a:effectLst/>
                        <a:latin typeface="+mn-lt"/>
                        <a:ea typeface="+mn-ea"/>
                        <a:cs typeface="+mn-cs"/>
                      </a:endParaRPr>
                    </a:p>
                  </a:txBody>
                  <a:tcPr marL="63883" marR="6388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1">
                        <a:lnSpc>
                          <a:spcPct val="115000"/>
                        </a:lnSpc>
                        <a:spcAft>
                          <a:spcPts val="0"/>
                        </a:spcAft>
                      </a:pPr>
                      <a:r>
                        <a:rPr lang="ar-SA" sz="1600" dirty="0" smtClean="0">
                          <a:effectLst/>
                        </a:rPr>
                        <a:t>54%</a:t>
                      </a:r>
                      <a:endParaRPr lang="en-US" sz="1600" dirty="0">
                        <a:effectLst/>
                        <a:latin typeface="Calibri" panose="020F0502020204030204" pitchFamily="34" charset="0"/>
                        <a:ea typeface="Calibri" panose="020F0502020204030204" pitchFamily="34" charset="0"/>
                        <a:cs typeface="Arial" panose="020B0604020202020204" pitchFamily="34" charset="0"/>
                      </a:endParaRPr>
                    </a:p>
                  </a:txBody>
                  <a:tcPr marL="63883" marR="6388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1">
                        <a:lnSpc>
                          <a:spcPct val="115000"/>
                        </a:lnSpc>
                        <a:spcAft>
                          <a:spcPts val="0"/>
                        </a:spcAft>
                      </a:pPr>
                      <a:r>
                        <a:rPr lang="ar-SA" sz="1500">
                          <a:effectLst/>
                        </a:rPr>
                        <a:t>القيمة الموجودة فعلياً</a:t>
                      </a:r>
                      <a:endParaRPr lang="en-US" sz="1000">
                        <a:effectLst/>
                        <a:latin typeface="Calibri" panose="020F0502020204030204" pitchFamily="34" charset="0"/>
                        <a:ea typeface="Calibri" panose="020F0502020204030204" pitchFamily="34" charset="0"/>
                        <a:cs typeface="Arial" panose="020B0604020202020204" pitchFamily="34" charset="0"/>
                      </a:endParaRPr>
                    </a:p>
                  </a:txBody>
                  <a:tcPr marL="63883" marR="6388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61209">
                <a:tc>
                  <a:txBody>
                    <a:bodyPr/>
                    <a:lstStyle/>
                    <a:p>
                      <a:pPr algn="r" rtl="1">
                        <a:lnSpc>
                          <a:spcPct val="115000"/>
                        </a:lnSpc>
                        <a:spcAft>
                          <a:spcPts val="0"/>
                        </a:spcAft>
                      </a:pPr>
                      <a:r>
                        <a:rPr lang="ar-SA" sz="1600" dirty="0">
                          <a:effectLst/>
                        </a:rPr>
                        <a:t>كفاية البنية التحتية </a:t>
                      </a:r>
                      <a:endParaRPr lang="en-US" sz="1050" dirty="0">
                        <a:effectLst/>
                        <a:latin typeface="Calibri" panose="020F0502020204030204" pitchFamily="34" charset="0"/>
                        <a:ea typeface="Calibri" panose="020F0502020204030204" pitchFamily="34" charset="0"/>
                        <a:cs typeface="Arial" panose="020B0604020202020204" pitchFamily="34" charset="0"/>
                      </a:endParaRPr>
                    </a:p>
                  </a:txBody>
                  <a:tcPr marL="63883" marR="6388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914400" rtl="1" eaLnBrk="1" latinLnBrk="0" hangingPunct="1">
                        <a:lnSpc>
                          <a:spcPct val="115000"/>
                        </a:lnSpc>
                        <a:spcAft>
                          <a:spcPts val="0"/>
                        </a:spcAft>
                      </a:pPr>
                      <a:r>
                        <a:rPr lang="ar-SA" sz="1600" kern="1200" dirty="0">
                          <a:solidFill>
                            <a:schemeClr val="dk1"/>
                          </a:solidFill>
                          <a:effectLst/>
                          <a:latin typeface="+mn-lt"/>
                          <a:ea typeface="+mn-ea"/>
                          <a:cs typeface="+mn-cs"/>
                        </a:rPr>
                        <a:t> 65%</a:t>
                      </a:r>
                      <a:endParaRPr lang="en-US" sz="1600" kern="1200" dirty="0">
                        <a:solidFill>
                          <a:schemeClr val="dk1"/>
                        </a:solidFill>
                        <a:effectLst/>
                        <a:latin typeface="+mn-lt"/>
                        <a:ea typeface="+mn-ea"/>
                        <a:cs typeface="+mn-cs"/>
                      </a:endParaRPr>
                    </a:p>
                  </a:txBody>
                  <a:tcPr marL="63883" marR="6388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1">
                        <a:lnSpc>
                          <a:spcPct val="115000"/>
                        </a:lnSpc>
                        <a:spcAft>
                          <a:spcPts val="0"/>
                        </a:spcAft>
                      </a:pPr>
                      <a:r>
                        <a:rPr lang="ar-SA" sz="1600" dirty="0" smtClean="0">
                          <a:effectLst/>
                        </a:rPr>
                        <a:t>70%</a:t>
                      </a:r>
                      <a:endParaRPr lang="en-US" sz="1600" dirty="0">
                        <a:effectLst/>
                        <a:latin typeface="Calibri" panose="020F0502020204030204" pitchFamily="34" charset="0"/>
                        <a:ea typeface="Calibri" panose="020F0502020204030204" pitchFamily="34" charset="0"/>
                        <a:cs typeface="Arial" panose="020B0604020202020204" pitchFamily="34" charset="0"/>
                      </a:endParaRPr>
                    </a:p>
                  </a:txBody>
                  <a:tcPr marL="63883" marR="6388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1">
                        <a:lnSpc>
                          <a:spcPct val="115000"/>
                        </a:lnSpc>
                        <a:spcAft>
                          <a:spcPts val="0"/>
                        </a:spcAft>
                      </a:pPr>
                      <a:r>
                        <a:rPr lang="ar-SA" sz="1500">
                          <a:effectLst/>
                        </a:rPr>
                        <a:t>80 % فأعلى</a:t>
                      </a:r>
                      <a:endParaRPr lang="en-US" sz="1000">
                        <a:effectLst/>
                        <a:latin typeface="Calibri" panose="020F0502020204030204" pitchFamily="34" charset="0"/>
                        <a:ea typeface="Calibri" panose="020F0502020204030204" pitchFamily="34" charset="0"/>
                        <a:cs typeface="Arial" panose="020B0604020202020204" pitchFamily="34" charset="0"/>
                      </a:endParaRPr>
                    </a:p>
                  </a:txBody>
                  <a:tcPr marL="63883" marR="6388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61209">
                <a:tc>
                  <a:txBody>
                    <a:bodyPr/>
                    <a:lstStyle/>
                    <a:p>
                      <a:pPr algn="just" rtl="1">
                        <a:lnSpc>
                          <a:spcPct val="115000"/>
                        </a:lnSpc>
                        <a:spcAft>
                          <a:spcPts val="0"/>
                        </a:spcAft>
                      </a:pPr>
                      <a:r>
                        <a:rPr lang="ar-SA" sz="1600" dirty="0">
                          <a:effectLst/>
                        </a:rPr>
                        <a:t>نسبة التشغيل الذكي لمباني الجامعة ووحداتها الاكاديمية </a:t>
                      </a:r>
                      <a:endParaRPr lang="en-US" sz="1050" dirty="0">
                        <a:effectLst/>
                        <a:latin typeface="Calibri" panose="020F0502020204030204" pitchFamily="34" charset="0"/>
                        <a:ea typeface="Calibri" panose="020F0502020204030204" pitchFamily="34" charset="0"/>
                        <a:cs typeface="Arial" panose="020B0604020202020204" pitchFamily="34" charset="0"/>
                      </a:endParaRPr>
                    </a:p>
                  </a:txBody>
                  <a:tcPr marL="63883" marR="6388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914400" rtl="1" eaLnBrk="1" latinLnBrk="0" hangingPunct="1">
                        <a:lnSpc>
                          <a:spcPct val="115000"/>
                        </a:lnSpc>
                        <a:spcAft>
                          <a:spcPts val="0"/>
                        </a:spcAft>
                      </a:pPr>
                      <a:r>
                        <a:rPr lang="ar-SA" sz="1600" kern="1200" dirty="0">
                          <a:solidFill>
                            <a:schemeClr val="dk1"/>
                          </a:solidFill>
                          <a:effectLst/>
                          <a:latin typeface="+mn-lt"/>
                          <a:ea typeface="+mn-ea"/>
                          <a:cs typeface="+mn-cs"/>
                        </a:rPr>
                        <a:t> 64%</a:t>
                      </a:r>
                      <a:endParaRPr lang="en-US" sz="1600" kern="1200" dirty="0">
                        <a:solidFill>
                          <a:schemeClr val="dk1"/>
                        </a:solidFill>
                        <a:effectLst/>
                        <a:latin typeface="+mn-lt"/>
                        <a:ea typeface="+mn-ea"/>
                        <a:cs typeface="+mn-cs"/>
                      </a:endParaRPr>
                    </a:p>
                  </a:txBody>
                  <a:tcPr marL="63883" marR="6388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1">
                        <a:lnSpc>
                          <a:spcPct val="115000"/>
                        </a:lnSpc>
                        <a:spcAft>
                          <a:spcPts val="0"/>
                        </a:spcAft>
                      </a:pPr>
                      <a:r>
                        <a:rPr lang="ar-SA" sz="1600" dirty="0" smtClean="0">
                          <a:effectLst/>
                        </a:rPr>
                        <a:t>97%</a:t>
                      </a:r>
                      <a:endParaRPr lang="en-US" sz="1600" dirty="0">
                        <a:effectLst/>
                        <a:latin typeface="Calibri" panose="020F0502020204030204" pitchFamily="34" charset="0"/>
                        <a:ea typeface="Calibri" panose="020F0502020204030204" pitchFamily="34" charset="0"/>
                        <a:cs typeface="Arial" panose="020B0604020202020204" pitchFamily="34" charset="0"/>
                      </a:endParaRPr>
                    </a:p>
                  </a:txBody>
                  <a:tcPr marL="63883" marR="6388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1">
                        <a:lnSpc>
                          <a:spcPct val="115000"/>
                        </a:lnSpc>
                        <a:spcAft>
                          <a:spcPts val="0"/>
                        </a:spcAft>
                      </a:pPr>
                      <a:r>
                        <a:rPr lang="ar-SA" sz="1500" dirty="0">
                          <a:effectLst/>
                        </a:rPr>
                        <a:t>80 % فأعلى</a:t>
                      </a:r>
                      <a:endParaRPr lang="en-US" sz="1000" dirty="0">
                        <a:effectLst/>
                        <a:latin typeface="Calibri" panose="020F0502020204030204" pitchFamily="34" charset="0"/>
                        <a:ea typeface="Calibri" panose="020F0502020204030204" pitchFamily="34" charset="0"/>
                        <a:cs typeface="Arial" panose="020B0604020202020204" pitchFamily="34" charset="0"/>
                      </a:endParaRPr>
                    </a:p>
                  </a:txBody>
                  <a:tcPr marL="63883" marR="6388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83331">
                <a:tc>
                  <a:txBody>
                    <a:bodyPr/>
                    <a:lstStyle/>
                    <a:p>
                      <a:pPr algn="r" rtl="1">
                        <a:lnSpc>
                          <a:spcPct val="115000"/>
                        </a:lnSpc>
                        <a:spcAft>
                          <a:spcPts val="0"/>
                        </a:spcAft>
                      </a:pPr>
                      <a:r>
                        <a:rPr lang="ar-SA" sz="1600" dirty="0">
                          <a:effectLst/>
                        </a:rPr>
                        <a:t>عدد اجهزة الحاسب الآلي الموفرة لكل طالب</a:t>
                      </a:r>
                      <a:endParaRPr lang="en-US" sz="1050" dirty="0">
                        <a:effectLst/>
                        <a:latin typeface="Calibri" panose="020F0502020204030204" pitchFamily="34" charset="0"/>
                        <a:ea typeface="Calibri" panose="020F0502020204030204" pitchFamily="34" charset="0"/>
                        <a:cs typeface="Arial" panose="020B0604020202020204" pitchFamily="34" charset="0"/>
                      </a:endParaRPr>
                    </a:p>
                  </a:txBody>
                  <a:tcPr marL="63883" marR="6388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914400" rtl="1" eaLnBrk="1" latinLnBrk="0" hangingPunct="1">
                        <a:lnSpc>
                          <a:spcPct val="115000"/>
                        </a:lnSpc>
                        <a:spcAft>
                          <a:spcPts val="0"/>
                        </a:spcAft>
                      </a:pPr>
                      <a:r>
                        <a:rPr lang="ar-SA" sz="1600" kern="1200" dirty="0">
                          <a:solidFill>
                            <a:schemeClr val="dk1"/>
                          </a:solidFill>
                          <a:effectLst/>
                          <a:latin typeface="+mn-lt"/>
                          <a:ea typeface="+mn-ea"/>
                          <a:cs typeface="+mn-cs"/>
                        </a:rPr>
                        <a:t>1 : </a:t>
                      </a:r>
                      <a:r>
                        <a:rPr lang="en-US" sz="1600" kern="1200" dirty="0">
                          <a:solidFill>
                            <a:schemeClr val="dk1"/>
                          </a:solidFill>
                          <a:effectLst/>
                          <a:latin typeface="+mn-lt"/>
                          <a:ea typeface="+mn-ea"/>
                          <a:cs typeface="+mn-cs"/>
                        </a:rPr>
                        <a:t>20</a:t>
                      </a:r>
                    </a:p>
                  </a:txBody>
                  <a:tcPr marL="63883" marR="6388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1">
                        <a:lnSpc>
                          <a:spcPct val="115000"/>
                        </a:lnSpc>
                        <a:spcAft>
                          <a:spcPts val="0"/>
                        </a:spcAft>
                      </a:pPr>
                      <a:r>
                        <a:rPr lang="ar-SA" sz="1600" dirty="0" smtClean="0">
                          <a:effectLst/>
                        </a:rPr>
                        <a:t>1 : 8</a:t>
                      </a:r>
                      <a:endParaRPr lang="en-US" sz="1600" dirty="0">
                        <a:effectLst/>
                        <a:latin typeface="Calibri" panose="020F0502020204030204" pitchFamily="34" charset="0"/>
                        <a:ea typeface="Calibri" panose="020F0502020204030204" pitchFamily="34" charset="0"/>
                        <a:cs typeface="Arial" panose="020B0604020202020204" pitchFamily="34" charset="0"/>
                      </a:endParaRPr>
                    </a:p>
                  </a:txBody>
                  <a:tcPr marL="63883" marR="6388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1">
                        <a:lnSpc>
                          <a:spcPct val="115000"/>
                        </a:lnSpc>
                        <a:spcAft>
                          <a:spcPts val="0"/>
                        </a:spcAft>
                      </a:pPr>
                      <a:r>
                        <a:rPr lang="ar-SA" sz="1500">
                          <a:effectLst/>
                        </a:rPr>
                        <a:t>القيمة الموجودة فعلياً</a:t>
                      </a:r>
                      <a:endParaRPr lang="en-US" sz="1000">
                        <a:effectLst/>
                        <a:latin typeface="Calibri" panose="020F0502020204030204" pitchFamily="34" charset="0"/>
                        <a:ea typeface="Calibri" panose="020F0502020204030204" pitchFamily="34" charset="0"/>
                        <a:cs typeface="Arial" panose="020B0604020202020204" pitchFamily="34" charset="0"/>
                      </a:endParaRPr>
                    </a:p>
                  </a:txBody>
                  <a:tcPr marL="63883" marR="6388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61209">
                <a:tc>
                  <a:txBody>
                    <a:bodyPr/>
                    <a:lstStyle/>
                    <a:p>
                      <a:pPr algn="r" rtl="1">
                        <a:lnSpc>
                          <a:spcPct val="115000"/>
                        </a:lnSpc>
                        <a:spcAft>
                          <a:spcPts val="0"/>
                        </a:spcAft>
                      </a:pPr>
                      <a:r>
                        <a:rPr lang="ar-SA" sz="1600" dirty="0">
                          <a:effectLst/>
                        </a:rPr>
                        <a:t>نسبة توافر الاجهزة والمعدات التقنية</a:t>
                      </a:r>
                      <a:endParaRPr lang="en-US" sz="1050" dirty="0">
                        <a:effectLst/>
                        <a:latin typeface="Calibri" panose="020F0502020204030204" pitchFamily="34" charset="0"/>
                        <a:ea typeface="Calibri" panose="020F0502020204030204" pitchFamily="34" charset="0"/>
                        <a:cs typeface="Arial" panose="020B0604020202020204" pitchFamily="34" charset="0"/>
                      </a:endParaRPr>
                    </a:p>
                  </a:txBody>
                  <a:tcPr marL="63883" marR="6388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914400" rtl="1" eaLnBrk="1" latinLnBrk="0" hangingPunct="1">
                        <a:lnSpc>
                          <a:spcPct val="115000"/>
                        </a:lnSpc>
                        <a:spcAft>
                          <a:spcPts val="0"/>
                        </a:spcAft>
                      </a:pPr>
                      <a:r>
                        <a:rPr lang="ar-SA" sz="1600" kern="1200" dirty="0" smtClean="0">
                          <a:solidFill>
                            <a:schemeClr val="dk1"/>
                          </a:solidFill>
                          <a:effectLst/>
                          <a:latin typeface="+mn-lt"/>
                          <a:ea typeface="+mn-ea"/>
                          <a:cs typeface="+mn-cs"/>
                        </a:rPr>
                        <a:t>70%</a:t>
                      </a:r>
                      <a:endParaRPr lang="en-US" sz="1600" kern="1200" dirty="0">
                        <a:solidFill>
                          <a:schemeClr val="dk1"/>
                        </a:solidFill>
                        <a:effectLst/>
                        <a:latin typeface="+mn-lt"/>
                        <a:ea typeface="+mn-ea"/>
                        <a:cs typeface="+mn-cs"/>
                      </a:endParaRPr>
                    </a:p>
                  </a:txBody>
                  <a:tcPr marL="63883" marR="6388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1">
                        <a:lnSpc>
                          <a:spcPct val="115000"/>
                        </a:lnSpc>
                        <a:spcAft>
                          <a:spcPts val="0"/>
                        </a:spcAft>
                      </a:pPr>
                      <a:r>
                        <a:rPr lang="ar-SA" sz="1600" dirty="0" smtClean="0">
                          <a:effectLst/>
                        </a:rPr>
                        <a:t>75%</a:t>
                      </a:r>
                      <a:endParaRPr lang="en-US" sz="1600" dirty="0">
                        <a:effectLst/>
                        <a:latin typeface="Calibri" panose="020F0502020204030204" pitchFamily="34" charset="0"/>
                        <a:ea typeface="Calibri" panose="020F0502020204030204" pitchFamily="34" charset="0"/>
                        <a:cs typeface="Arial" panose="020B0604020202020204" pitchFamily="34" charset="0"/>
                      </a:endParaRPr>
                    </a:p>
                  </a:txBody>
                  <a:tcPr marL="63883" marR="6388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1">
                        <a:lnSpc>
                          <a:spcPct val="115000"/>
                        </a:lnSpc>
                        <a:spcAft>
                          <a:spcPts val="0"/>
                        </a:spcAft>
                      </a:pPr>
                      <a:r>
                        <a:rPr lang="ar-SA" sz="1500">
                          <a:effectLst/>
                        </a:rPr>
                        <a:t>80%</a:t>
                      </a:r>
                      <a:endParaRPr lang="en-US" sz="1000">
                        <a:effectLst/>
                        <a:latin typeface="Calibri" panose="020F0502020204030204" pitchFamily="34" charset="0"/>
                        <a:ea typeface="Calibri" panose="020F0502020204030204" pitchFamily="34" charset="0"/>
                        <a:cs typeface="Arial" panose="020B0604020202020204" pitchFamily="34" charset="0"/>
                      </a:endParaRPr>
                    </a:p>
                  </a:txBody>
                  <a:tcPr marL="63883" marR="6388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61209">
                <a:tc>
                  <a:txBody>
                    <a:bodyPr/>
                    <a:lstStyle/>
                    <a:p>
                      <a:pPr algn="r" rtl="1">
                        <a:lnSpc>
                          <a:spcPct val="115000"/>
                        </a:lnSpc>
                        <a:spcAft>
                          <a:spcPts val="0"/>
                        </a:spcAft>
                      </a:pPr>
                      <a:r>
                        <a:rPr lang="ar-SA" sz="1600" dirty="0">
                          <a:effectLst/>
                        </a:rPr>
                        <a:t>تصورات واراء المستفيدين حول الملاءمة المكانية والبنى التحتية والتقنية في الجامعة</a:t>
                      </a:r>
                      <a:endParaRPr lang="en-US" sz="1050" dirty="0">
                        <a:effectLst/>
                        <a:latin typeface="Calibri" panose="020F0502020204030204" pitchFamily="34" charset="0"/>
                        <a:ea typeface="Calibri" panose="020F0502020204030204" pitchFamily="34" charset="0"/>
                        <a:cs typeface="Arial" panose="020B0604020202020204" pitchFamily="34" charset="0"/>
                      </a:endParaRPr>
                    </a:p>
                  </a:txBody>
                  <a:tcPr marL="63883" marR="6388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1">
                        <a:lnSpc>
                          <a:spcPct val="115000"/>
                        </a:lnSpc>
                        <a:spcAft>
                          <a:spcPts val="0"/>
                        </a:spcAft>
                      </a:pPr>
                      <a:r>
                        <a:rPr lang="ar-SA" sz="1600" dirty="0" smtClean="0">
                          <a:effectLst/>
                        </a:rPr>
                        <a:t>40%</a:t>
                      </a:r>
                      <a:endParaRPr lang="en-US" sz="1600" dirty="0">
                        <a:effectLst/>
                        <a:latin typeface="Calibri" panose="020F0502020204030204" pitchFamily="34" charset="0"/>
                        <a:ea typeface="Calibri" panose="020F0502020204030204" pitchFamily="34" charset="0"/>
                        <a:cs typeface="Arial" panose="020B0604020202020204" pitchFamily="34" charset="0"/>
                      </a:endParaRPr>
                    </a:p>
                  </a:txBody>
                  <a:tcPr marL="63883" marR="6388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1">
                        <a:lnSpc>
                          <a:spcPct val="115000"/>
                        </a:lnSpc>
                        <a:spcAft>
                          <a:spcPts val="0"/>
                        </a:spcAft>
                      </a:pPr>
                      <a:r>
                        <a:rPr lang="ar-SA" sz="1600" dirty="0" smtClean="0">
                          <a:effectLst/>
                        </a:rPr>
                        <a:t>65%</a:t>
                      </a:r>
                      <a:endParaRPr lang="en-US" sz="1600" dirty="0">
                        <a:effectLst/>
                        <a:latin typeface="Calibri" panose="020F0502020204030204" pitchFamily="34" charset="0"/>
                        <a:ea typeface="Calibri" panose="020F0502020204030204" pitchFamily="34" charset="0"/>
                        <a:cs typeface="Arial" panose="020B0604020202020204" pitchFamily="34" charset="0"/>
                      </a:endParaRPr>
                    </a:p>
                  </a:txBody>
                  <a:tcPr marL="63883" marR="6388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1">
                        <a:lnSpc>
                          <a:spcPct val="115000"/>
                        </a:lnSpc>
                        <a:spcAft>
                          <a:spcPts val="0"/>
                        </a:spcAft>
                      </a:pPr>
                      <a:r>
                        <a:rPr lang="ar-SA" sz="1500">
                          <a:effectLst/>
                        </a:rPr>
                        <a:t>القيمة الموجودة فعليا</a:t>
                      </a:r>
                      <a:endParaRPr lang="en-US" sz="1000">
                        <a:effectLst/>
                        <a:latin typeface="Calibri" panose="020F0502020204030204" pitchFamily="34" charset="0"/>
                        <a:ea typeface="Calibri" panose="020F0502020204030204" pitchFamily="34" charset="0"/>
                        <a:cs typeface="Arial" panose="020B0604020202020204" pitchFamily="34" charset="0"/>
                      </a:endParaRPr>
                    </a:p>
                  </a:txBody>
                  <a:tcPr marL="63883" marR="6388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61209">
                <a:tc>
                  <a:txBody>
                    <a:bodyPr/>
                    <a:lstStyle/>
                    <a:p>
                      <a:pPr algn="r" rtl="1">
                        <a:lnSpc>
                          <a:spcPct val="115000"/>
                        </a:lnSpc>
                        <a:spcAft>
                          <a:spcPts val="0"/>
                        </a:spcAft>
                      </a:pPr>
                      <a:r>
                        <a:rPr lang="ar-SA" sz="1600" dirty="0">
                          <a:effectLst/>
                        </a:rPr>
                        <a:t>مستوى وجود المعلومات الخاصة على موقع الشبكة الويب المتاحة للجميع</a:t>
                      </a:r>
                      <a:endParaRPr lang="en-US" sz="1050" dirty="0">
                        <a:effectLst/>
                        <a:latin typeface="Calibri" panose="020F0502020204030204" pitchFamily="34" charset="0"/>
                        <a:ea typeface="Calibri" panose="020F0502020204030204" pitchFamily="34" charset="0"/>
                        <a:cs typeface="Arial" panose="020B0604020202020204" pitchFamily="34" charset="0"/>
                      </a:endParaRPr>
                    </a:p>
                  </a:txBody>
                  <a:tcPr marL="63883" marR="6388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1">
                        <a:lnSpc>
                          <a:spcPct val="115000"/>
                        </a:lnSpc>
                        <a:spcAft>
                          <a:spcPts val="0"/>
                        </a:spcAft>
                      </a:pPr>
                      <a:r>
                        <a:rPr lang="ar-SA" sz="1600" dirty="0" smtClean="0">
                          <a:effectLst/>
                        </a:rPr>
                        <a:t>54%</a:t>
                      </a:r>
                      <a:endParaRPr lang="en-US" sz="1600" dirty="0">
                        <a:effectLst/>
                        <a:latin typeface="Calibri" panose="020F0502020204030204" pitchFamily="34" charset="0"/>
                        <a:ea typeface="Calibri" panose="020F0502020204030204" pitchFamily="34" charset="0"/>
                        <a:cs typeface="Arial" panose="020B0604020202020204" pitchFamily="34" charset="0"/>
                      </a:endParaRPr>
                    </a:p>
                  </a:txBody>
                  <a:tcPr marL="63883" marR="6388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1">
                        <a:lnSpc>
                          <a:spcPct val="115000"/>
                        </a:lnSpc>
                        <a:spcAft>
                          <a:spcPts val="0"/>
                        </a:spcAft>
                      </a:pPr>
                      <a:r>
                        <a:rPr lang="ar-SA" sz="1600" dirty="0" smtClean="0">
                          <a:effectLst/>
                        </a:rPr>
                        <a:t>75%</a:t>
                      </a:r>
                      <a:endParaRPr lang="en-US" sz="1600" dirty="0">
                        <a:effectLst/>
                        <a:latin typeface="Calibri" panose="020F0502020204030204" pitchFamily="34" charset="0"/>
                        <a:ea typeface="Calibri" panose="020F0502020204030204" pitchFamily="34" charset="0"/>
                        <a:cs typeface="Arial" panose="020B0604020202020204" pitchFamily="34" charset="0"/>
                      </a:endParaRPr>
                    </a:p>
                  </a:txBody>
                  <a:tcPr marL="63883" marR="6388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1">
                        <a:lnSpc>
                          <a:spcPct val="115000"/>
                        </a:lnSpc>
                        <a:spcAft>
                          <a:spcPts val="0"/>
                        </a:spcAft>
                      </a:pPr>
                      <a:r>
                        <a:rPr lang="ar-SA" sz="1500">
                          <a:effectLst/>
                        </a:rPr>
                        <a:t>القيمة الموجودة فعلياً</a:t>
                      </a:r>
                      <a:endParaRPr lang="en-US" sz="1000">
                        <a:effectLst/>
                        <a:latin typeface="Calibri" panose="020F0502020204030204" pitchFamily="34" charset="0"/>
                        <a:ea typeface="Calibri" panose="020F0502020204030204" pitchFamily="34" charset="0"/>
                        <a:cs typeface="Arial" panose="020B0604020202020204" pitchFamily="34" charset="0"/>
                      </a:endParaRPr>
                    </a:p>
                  </a:txBody>
                  <a:tcPr marL="63883" marR="6388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61209">
                <a:tc>
                  <a:txBody>
                    <a:bodyPr/>
                    <a:lstStyle/>
                    <a:p>
                      <a:pPr algn="r" rtl="1">
                        <a:lnSpc>
                          <a:spcPct val="115000"/>
                        </a:lnSpc>
                        <a:spcAft>
                          <a:spcPts val="0"/>
                        </a:spcAft>
                      </a:pPr>
                      <a:r>
                        <a:rPr lang="ar-SA" sz="1600" dirty="0">
                          <a:effectLst/>
                        </a:rPr>
                        <a:t>نسبة العمليات الادارية التي يتم تنفيذها بشكل الكتروني</a:t>
                      </a:r>
                      <a:endParaRPr lang="en-US" sz="1050" dirty="0">
                        <a:effectLst/>
                        <a:latin typeface="Calibri" panose="020F0502020204030204" pitchFamily="34" charset="0"/>
                        <a:ea typeface="Calibri" panose="020F0502020204030204" pitchFamily="34" charset="0"/>
                        <a:cs typeface="Arial" panose="020B0604020202020204" pitchFamily="34" charset="0"/>
                      </a:endParaRPr>
                    </a:p>
                  </a:txBody>
                  <a:tcPr marL="63883" marR="6388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914400" rtl="1" eaLnBrk="1" latinLnBrk="0" hangingPunct="1">
                        <a:lnSpc>
                          <a:spcPct val="115000"/>
                        </a:lnSpc>
                        <a:spcAft>
                          <a:spcPts val="0"/>
                        </a:spcAft>
                        <a:tabLst>
                          <a:tab pos="304800" algn="l"/>
                          <a:tab pos="460375" algn="ctr"/>
                        </a:tabLst>
                      </a:pPr>
                      <a:r>
                        <a:rPr lang="ar-SA" sz="1600" kern="1200" dirty="0">
                          <a:solidFill>
                            <a:schemeClr val="dk1"/>
                          </a:solidFill>
                          <a:effectLst/>
                          <a:latin typeface="+mn-lt"/>
                          <a:ea typeface="+mn-ea"/>
                          <a:cs typeface="+mn-cs"/>
                        </a:rPr>
                        <a:t>	</a:t>
                      </a:r>
                      <a:r>
                        <a:rPr lang="ar-SA" sz="1600" kern="1200" dirty="0" smtClean="0">
                          <a:solidFill>
                            <a:schemeClr val="dk1"/>
                          </a:solidFill>
                          <a:effectLst/>
                          <a:latin typeface="+mn-lt"/>
                          <a:ea typeface="+mn-ea"/>
                          <a:cs typeface="+mn-cs"/>
                        </a:rPr>
                        <a:t>11%</a:t>
                      </a:r>
                      <a:endParaRPr lang="en-US" sz="1600" kern="1200" dirty="0">
                        <a:solidFill>
                          <a:schemeClr val="dk1"/>
                        </a:solidFill>
                        <a:effectLst/>
                        <a:latin typeface="+mn-lt"/>
                        <a:ea typeface="+mn-ea"/>
                        <a:cs typeface="+mn-cs"/>
                      </a:endParaRPr>
                    </a:p>
                  </a:txBody>
                  <a:tcPr marL="63883" marR="6388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1">
                        <a:lnSpc>
                          <a:spcPct val="115000"/>
                        </a:lnSpc>
                        <a:spcAft>
                          <a:spcPts val="0"/>
                        </a:spcAft>
                      </a:pPr>
                      <a:r>
                        <a:rPr lang="ar-SA" sz="1600" dirty="0" smtClean="0">
                          <a:effectLst/>
                        </a:rPr>
                        <a:t>55%</a:t>
                      </a:r>
                      <a:endParaRPr lang="en-US" sz="1600" dirty="0">
                        <a:effectLst/>
                        <a:latin typeface="Calibri" panose="020F0502020204030204" pitchFamily="34" charset="0"/>
                        <a:ea typeface="Calibri" panose="020F0502020204030204" pitchFamily="34" charset="0"/>
                        <a:cs typeface="Arial" panose="020B0604020202020204" pitchFamily="34" charset="0"/>
                      </a:endParaRPr>
                    </a:p>
                  </a:txBody>
                  <a:tcPr marL="63883" marR="6388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1">
                        <a:lnSpc>
                          <a:spcPct val="115000"/>
                        </a:lnSpc>
                        <a:spcAft>
                          <a:spcPts val="0"/>
                        </a:spcAft>
                      </a:pPr>
                      <a:r>
                        <a:rPr lang="ar-SA" sz="1500">
                          <a:effectLst/>
                        </a:rPr>
                        <a:t>القيمة الموجودة فعلياً</a:t>
                      </a:r>
                      <a:endParaRPr lang="en-US" sz="1000">
                        <a:effectLst/>
                        <a:latin typeface="Calibri" panose="020F0502020204030204" pitchFamily="34" charset="0"/>
                        <a:ea typeface="Calibri" panose="020F0502020204030204" pitchFamily="34" charset="0"/>
                        <a:cs typeface="Arial" panose="020B0604020202020204" pitchFamily="34" charset="0"/>
                      </a:endParaRPr>
                    </a:p>
                  </a:txBody>
                  <a:tcPr marL="63883" marR="6388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61209">
                <a:tc>
                  <a:txBody>
                    <a:bodyPr/>
                    <a:lstStyle/>
                    <a:p>
                      <a:pPr algn="r" rtl="1">
                        <a:lnSpc>
                          <a:spcPct val="115000"/>
                        </a:lnSpc>
                        <a:spcAft>
                          <a:spcPts val="0"/>
                        </a:spcAft>
                      </a:pPr>
                      <a:r>
                        <a:rPr lang="ar-SA" sz="1600" dirty="0">
                          <a:effectLst/>
                        </a:rPr>
                        <a:t>عرض النطاق الترددي لكل مستخدم للأنترنت</a:t>
                      </a:r>
                      <a:endParaRPr lang="en-US" sz="1050" dirty="0">
                        <a:effectLst/>
                        <a:latin typeface="Calibri" panose="020F0502020204030204" pitchFamily="34" charset="0"/>
                        <a:ea typeface="Calibri" panose="020F0502020204030204" pitchFamily="34" charset="0"/>
                        <a:cs typeface="Arial" panose="020B0604020202020204" pitchFamily="34" charset="0"/>
                      </a:endParaRPr>
                    </a:p>
                  </a:txBody>
                  <a:tcPr marL="63883" marR="6388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914400" rtl="0" eaLnBrk="1" latinLnBrk="0" hangingPunct="1">
                        <a:lnSpc>
                          <a:spcPct val="115000"/>
                        </a:lnSpc>
                        <a:spcAft>
                          <a:spcPts val="0"/>
                        </a:spcAft>
                      </a:pPr>
                      <a:r>
                        <a:rPr lang="ar-SA" sz="1600" kern="1200" dirty="0" smtClean="0">
                          <a:solidFill>
                            <a:schemeClr val="dk1"/>
                          </a:solidFill>
                          <a:effectLst/>
                          <a:latin typeface="+mn-lt"/>
                          <a:ea typeface="+mn-ea"/>
                          <a:cs typeface="+mn-cs"/>
                        </a:rPr>
                        <a:t> 100</a:t>
                      </a:r>
                      <a:r>
                        <a:rPr lang="en-US" sz="1600" kern="1200" dirty="0" smtClean="0">
                          <a:solidFill>
                            <a:schemeClr val="dk1"/>
                          </a:solidFill>
                          <a:effectLst/>
                          <a:latin typeface="+mn-lt"/>
                          <a:ea typeface="+mn-ea"/>
                          <a:cs typeface="+mn-cs"/>
                        </a:rPr>
                        <a:t>Mb/s</a:t>
                      </a:r>
                      <a:endParaRPr lang="en-US" sz="1600" kern="1200" dirty="0">
                        <a:solidFill>
                          <a:schemeClr val="dk1"/>
                        </a:solidFill>
                        <a:effectLst/>
                        <a:latin typeface="+mn-lt"/>
                        <a:ea typeface="+mn-ea"/>
                        <a:cs typeface="+mn-cs"/>
                      </a:endParaRPr>
                    </a:p>
                  </a:txBody>
                  <a:tcPr marL="63883" marR="6388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914400" rtl="0" eaLnBrk="1" latinLnBrk="0" hangingPunct="1">
                        <a:lnSpc>
                          <a:spcPct val="115000"/>
                        </a:lnSpc>
                        <a:spcAft>
                          <a:spcPts val="0"/>
                        </a:spcAft>
                      </a:pPr>
                      <a:r>
                        <a:rPr lang="ar-SA" sz="1600" kern="1200" dirty="0" smtClean="0">
                          <a:solidFill>
                            <a:schemeClr val="dk1"/>
                          </a:solidFill>
                          <a:effectLst/>
                          <a:latin typeface="+mn-lt"/>
                          <a:ea typeface="+mn-ea"/>
                          <a:cs typeface="+mn-cs"/>
                        </a:rPr>
                        <a:t> 100</a:t>
                      </a:r>
                      <a:r>
                        <a:rPr lang="en-US" sz="1600" kern="1200" dirty="0" smtClean="0">
                          <a:solidFill>
                            <a:schemeClr val="dk1"/>
                          </a:solidFill>
                          <a:effectLst/>
                          <a:latin typeface="+mn-lt"/>
                          <a:ea typeface="+mn-ea"/>
                          <a:cs typeface="+mn-cs"/>
                        </a:rPr>
                        <a:t>Mb/s</a:t>
                      </a:r>
                      <a:endParaRPr lang="en-US" sz="1600" kern="1200" dirty="0">
                        <a:solidFill>
                          <a:schemeClr val="dk1"/>
                        </a:solidFill>
                        <a:effectLst/>
                        <a:latin typeface="+mn-lt"/>
                        <a:ea typeface="+mn-ea"/>
                        <a:cs typeface="+mn-cs"/>
                      </a:endParaRPr>
                    </a:p>
                  </a:txBody>
                  <a:tcPr marL="63883" marR="6388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1">
                        <a:lnSpc>
                          <a:spcPct val="115000"/>
                        </a:lnSpc>
                        <a:spcAft>
                          <a:spcPts val="0"/>
                        </a:spcAft>
                      </a:pPr>
                      <a:r>
                        <a:rPr lang="ar-SA" sz="1500">
                          <a:effectLst/>
                        </a:rPr>
                        <a:t>القيمة الموجودة فعلياً</a:t>
                      </a:r>
                      <a:endParaRPr lang="en-US" sz="1000">
                        <a:effectLst/>
                        <a:latin typeface="Calibri" panose="020F0502020204030204" pitchFamily="34" charset="0"/>
                        <a:ea typeface="Calibri" panose="020F0502020204030204" pitchFamily="34" charset="0"/>
                        <a:cs typeface="Arial" panose="020B0604020202020204" pitchFamily="34" charset="0"/>
                      </a:endParaRPr>
                    </a:p>
                  </a:txBody>
                  <a:tcPr marL="63883" marR="6388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61209">
                <a:tc>
                  <a:txBody>
                    <a:bodyPr/>
                    <a:lstStyle/>
                    <a:p>
                      <a:pPr algn="r" rtl="1">
                        <a:lnSpc>
                          <a:spcPct val="115000"/>
                        </a:lnSpc>
                        <a:spcAft>
                          <a:spcPts val="0"/>
                        </a:spcAft>
                      </a:pPr>
                      <a:r>
                        <a:rPr lang="ar-SA" sz="1600" dirty="0">
                          <a:effectLst/>
                        </a:rPr>
                        <a:t>معدل الكليات المرتبطة بالشبكة فائقة السرعة</a:t>
                      </a:r>
                      <a:endParaRPr lang="en-US" sz="1050" dirty="0">
                        <a:effectLst/>
                        <a:latin typeface="Calibri" panose="020F0502020204030204" pitchFamily="34" charset="0"/>
                        <a:ea typeface="Calibri" panose="020F0502020204030204" pitchFamily="34" charset="0"/>
                        <a:cs typeface="Arial" panose="020B0604020202020204" pitchFamily="34" charset="0"/>
                      </a:endParaRPr>
                    </a:p>
                  </a:txBody>
                  <a:tcPr marL="63883" marR="6388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914400" rtl="1" eaLnBrk="1" latinLnBrk="0" hangingPunct="1">
                        <a:lnSpc>
                          <a:spcPct val="115000"/>
                        </a:lnSpc>
                        <a:spcAft>
                          <a:spcPts val="0"/>
                        </a:spcAft>
                      </a:pPr>
                      <a:r>
                        <a:rPr lang="ar-SA" sz="1600" kern="1200" dirty="0" smtClean="0">
                          <a:solidFill>
                            <a:schemeClr val="dk1"/>
                          </a:solidFill>
                          <a:effectLst/>
                          <a:latin typeface="+mn-lt"/>
                          <a:ea typeface="+mn-ea"/>
                          <a:cs typeface="+mn-cs"/>
                        </a:rPr>
                        <a:t>80%</a:t>
                      </a:r>
                      <a:endParaRPr lang="en-US" sz="1600" kern="1200" dirty="0">
                        <a:solidFill>
                          <a:schemeClr val="dk1"/>
                        </a:solidFill>
                        <a:effectLst/>
                        <a:latin typeface="+mn-lt"/>
                        <a:ea typeface="+mn-ea"/>
                        <a:cs typeface="+mn-cs"/>
                      </a:endParaRPr>
                    </a:p>
                  </a:txBody>
                  <a:tcPr marL="63883" marR="6388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1">
                        <a:lnSpc>
                          <a:spcPct val="115000"/>
                        </a:lnSpc>
                        <a:spcAft>
                          <a:spcPts val="0"/>
                        </a:spcAft>
                      </a:pPr>
                      <a:r>
                        <a:rPr lang="ar-SA" sz="1600" dirty="0" smtClean="0">
                          <a:effectLst/>
                        </a:rPr>
                        <a:t>85%</a:t>
                      </a:r>
                      <a:endParaRPr lang="en-US" sz="1600" dirty="0">
                        <a:effectLst/>
                        <a:latin typeface="Calibri" panose="020F0502020204030204" pitchFamily="34" charset="0"/>
                        <a:ea typeface="Calibri" panose="020F0502020204030204" pitchFamily="34" charset="0"/>
                        <a:cs typeface="Arial" panose="020B0604020202020204" pitchFamily="34" charset="0"/>
                      </a:endParaRPr>
                    </a:p>
                  </a:txBody>
                  <a:tcPr marL="63883" marR="6388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1">
                        <a:lnSpc>
                          <a:spcPct val="115000"/>
                        </a:lnSpc>
                        <a:spcAft>
                          <a:spcPts val="0"/>
                        </a:spcAft>
                      </a:pPr>
                      <a:r>
                        <a:rPr lang="ar-SA" sz="1500">
                          <a:effectLst/>
                        </a:rPr>
                        <a:t>القيمة الموجودة فعلياً</a:t>
                      </a:r>
                      <a:endParaRPr lang="en-US" sz="1000">
                        <a:effectLst/>
                        <a:latin typeface="Calibri" panose="020F0502020204030204" pitchFamily="34" charset="0"/>
                        <a:ea typeface="Calibri" panose="020F0502020204030204" pitchFamily="34" charset="0"/>
                        <a:cs typeface="Arial" panose="020B0604020202020204" pitchFamily="34" charset="0"/>
                      </a:endParaRPr>
                    </a:p>
                  </a:txBody>
                  <a:tcPr marL="63883" marR="6388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61209">
                <a:tc>
                  <a:txBody>
                    <a:bodyPr/>
                    <a:lstStyle/>
                    <a:p>
                      <a:pPr algn="just" rtl="1">
                        <a:lnSpc>
                          <a:spcPct val="115000"/>
                        </a:lnSpc>
                        <a:spcAft>
                          <a:spcPts val="0"/>
                        </a:spcAft>
                      </a:pPr>
                      <a:r>
                        <a:rPr lang="ar-SA" sz="1600" dirty="0">
                          <a:effectLst/>
                        </a:rPr>
                        <a:t>مستوى المواءمة بين تقنية المعلومات في الكليات</a:t>
                      </a:r>
                      <a:endParaRPr lang="en-US" sz="1050" dirty="0">
                        <a:effectLst/>
                        <a:latin typeface="Calibri" panose="020F0502020204030204" pitchFamily="34" charset="0"/>
                        <a:ea typeface="Calibri" panose="020F0502020204030204" pitchFamily="34" charset="0"/>
                        <a:cs typeface="Arial" panose="020B0604020202020204" pitchFamily="34" charset="0"/>
                      </a:endParaRPr>
                    </a:p>
                  </a:txBody>
                  <a:tcPr marL="63883" marR="6388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914400" rtl="1" eaLnBrk="1" latinLnBrk="0" hangingPunct="1">
                        <a:lnSpc>
                          <a:spcPct val="115000"/>
                        </a:lnSpc>
                        <a:spcAft>
                          <a:spcPts val="0"/>
                        </a:spcAft>
                      </a:pPr>
                      <a:r>
                        <a:rPr lang="ar-SA" sz="1600" kern="1200" dirty="0" smtClean="0">
                          <a:solidFill>
                            <a:schemeClr val="dk1"/>
                          </a:solidFill>
                          <a:effectLst/>
                          <a:latin typeface="+mn-lt"/>
                          <a:ea typeface="+mn-ea"/>
                          <a:cs typeface="+mn-cs"/>
                        </a:rPr>
                        <a:t>80%</a:t>
                      </a:r>
                      <a:endParaRPr lang="en-US" sz="1600" kern="1200" dirty="0">
                        <a:solidFill>
                          <a:schemeClr val="dk1"/>
                        </a:solidFill>
                        <a:effectLst/>
                        <a:latin typeface="+mn-lt"/>
                        <a:ea typeface="+mn-ea"/>
                        <a:cs typeface="+mn-cs"/>
                      </a:endParaRPr>
                    </a:p>
                  </a:txBody>
                  <a:tcPr marL="63883" marR="6388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1">
                        <a:lnSpc>
                          <a:spcPct val="115000"/>
                        </a:lnSpc>
                        <a:spcAft>
                          <a:spcPts val="0"/>
                        </a:spcAft>
                      </a:pPr>
                      <a:r>
                        <a:rPr lang="ar-SA" sz="1600" dirty="0" smtClean="0">
                          <a:effectLst/>
                        </a:rPr>
                        <a:t>85%</a:t>
                      </a:r>
                      <a:endParaRPr lang="en-US" sz="1600" dirty="0">
                        <a:effectLst/>
                        <a:latin typeface="Calibri" panose="020F0502020204030204" pitchFamily="34" charset="0"/>
                        <a:ea typeface="Calibri" panose="020F0502020204030204" pitchFamily="34" charset="0"/>
                        <a:cs typeface="Arial" panose="020B0604020202020204" pitchFamily="34" charset="0"/>
                      </a:endParaRPr>
                    </a:p>
                  </a:txBody>
                  <a:tcPr marL="63883" marR="6388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1">
                        <a:lnSpc>
                          <a:spcPct val="115000"/>
                        </a:lnSpc>
                        <a:spcAft>
                          <a:spcPts val="0"/>
                        </a:spcAft>
                      </a:pPr>
                      <a:r>
                        <a:rPr lang="ar-SA" sz="1500">
                          <a:effectLst/>
                        </a:rPr>
                        <a:t>القيمة الموجودة فعلياً</a:t>
                      </a:r>
                      <a:endParaRPr lang="en-US" sz="1000">
                        <a:effectLst/>
                        <a:latin typeface="Calibri" panose="020F0502020204030204" pitchFamily="34" charset="0"/>
                        <a:ea typeface="Calibri" panose="020F0502020204030204" pitchFamily="34" charset="0"/>
                        <a:cs typeface="Arial" panose="020B0604020202020204" pitchFamily="34" charset="0"/>
                      </a:endParaRPr>
                    </a:p>
                  </a:txBody>
                  <a:tcPr marL="63883" marR="6388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61209">
                <a:tc>
                  <a:txBody>
                    <a:bodyPr/>
                    <a:lstStyle/>
                    <a:p>
                      <a:pPr algn="just" rtl="1">
                        <a:lnSpc>
                          <a:spcPct val="115000"/>
                        </a:lnSpc>
                        <a:spcAft>
                          <a:spcPts val="0"/>
                        </a:spcAft>
                      </a:pPr>
                      <a:r>
                        <a:rPr lang="ar-SA" sz="1600" dirty="0">
                          <a:effectLst/>
                        </a:rPr>
                        <a:t>مستوى رضاء اعضاء هيئة التدريس والطلاب عن الخدمات الالكترونية المقدمة.</a:t>
                      </a:r>
                      <a:endParaRPr lang="en-US" sz="1050" dirty="0">
                        <a:effectLst/>
                        <a:latin typeface="Calibri" panose="020F0502020204030204" pitchFamily="34" charset="0"/>
                        <a:ea typeface="Calibri" panose="020F0502020204030204" pitchFamily="34" charset="0"/>
                        <a:cs typeface="Arial" panose="020B0604020202020204" pitchFamily="34" charset="0"/>
                      </a:endParaRPr>
                    </a:p>
                  </a:txBody>
                  <a:tcPr marL="63883" marR="6388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914400" rtl="1" eaLnBrk="1" latinLnBrk="0" hangingPunct="1">
                        <a:lnSpc>
                          <a:spcPct val="115000"/>
                        </a:lnSpc>
                        <a:spcAft>
                          <a:spcPts val="0"/>
                        </a:spcAft>
                      </a:pPr>
                      <a:r>
                        <a:rPr lang="ar-SA" sz="1600" kern="1200" dirty="0" smtClean="0">
                          <a:solidFill>
                            <a:schemeClr val="dk1"/>
                          </a:solidFill>
                          <a:effectLst/>
                          <a:latin typeface="+mn-lt"/>
                          <a:ea typeface="+mn-ea"/>
                          <a:cs typeface="+mn-cs"/>
                        </a:rPr>
                        <a:t>36%</a:t>
                      </a:r>
                      <a:endParaRPr lang="en-US" sz="1600" kern="1200" dirty="0">
                        <a:solidFill>
                          <a:schemeClr val="dk1"/>
                        </a:solidFill>
                        <a:effectLst/>
                        <a:latin typeface="+mn-lt"/>
                        <a:ea typeface="+mn-ea"/>
                        <a:cs typeface="+mn-cs"/>
                      </a:endParaRPr>
                    </a:p>
                  </a:txBody>
                  <a:tcPr marL="63883" marR="6388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1">
                        <a:lnSpc>
                          <a:spcPct val="115000"/>
                        </a:lnSpc>
                        <a:spcAft>
                          <a:spcPts val="0"/>
                        </a:spcAft>
                      </a:pPr>
                      <a:r>
                        <a:rPr lang="ar-SA" sz="1600" dirty="0" smtClean="0">
                          <a:effectLst/>
                        </a:rPr>
                        <a:t>38%</a:t>
                      </a:r>
                      <a:endParaRPr lang="en-US" sz="1600" dirty="0">
                        <a:effectLst/>
                        <a:latin typeface="Calibri" panose="020F0502020204030204" pitchFamily="34" charset="0"/>
                        <a:ea typeface="Calibri" panose="020F0502020204030204" pitchFamily="34" charset="0"/>
                        <a:cs typeface="Arial" panose="020B0604020202020204" pitchFamily="34" charset="0"/>
                      </a:endParaRPr>
                    </a:p>
                  </a:txBody>
                  <a:tcPr marL="63883" marR="6388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1">
                        <a:lnSpc>
                          <a:spcPct val="115000"/>
                        </a:lnSpc>
                        <a:spcAft>
                          <a:spcPts val="0"/>
                        </a:spcAft>
                      </a:pPr>
                      <a:r>
                        <a:rPr lang="ar-SA" sz="1500">
                          <a:effectLst/>
                        </a:rPr>
                        <a:t>القيمة الموجودة فعلياً</a:t>
                      </a:r>
                      <a:endParaRPr lang="en-US" sz="1000">
                        <a:effectLst/>
                        <a:latin typeface="Calibri" panose="020F0502020204030204" pitchFamily="34" charset="0"/>
                        <a:ea typeface="Calibri" panose="020F0502020204030204" pitchFamily="34" charset="0"/>
                        <a:cs typeface="Arial" panose="020B0604020202020204" pitchFamily="34" charset="0"/>
                      </a:endParaRPr>
                    </a:p>
                  </a:txBody>
                  <a:tcPr marL="63883" marR="6388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61209">
                <a:tc>
                  <a:txBody>
                    <a:bodyPr/>
                    <a:lstStyle/>
                    <a:p>
                      <a:pPr algn="just" rtl="1">
                        <a:lnSpc>
                          <a:spcPct val="115000"/>
                        </a:lnSpc>
                        <a:spcAft>
                          <a:spcPts val="0"/>
                        </a:spcAft>
                      </a:pPr>
                      <a:r>
                        <a:rPr lang="ar-SA" sz="1600" dirty="0">
                          <a:effectLst/>
                        </a:rPr>
                        <a:t>الانفاق السنوي على تقنية المعلومات نسبة لعدد الطلاب</a:t>
                      </a:r>
                      <a:endParaRPr lang="en-US" sz="1050" dirty="0">
                        <a:effectLst/>
                        <a:latin typeface="Calibri" panose="020F0502020204030204" pitchFamily="34" charset="0"/>
                        <a:ea typeface="Calibri" panose="020F0502020204030204" pitchFamily="34" charset="0"/>
                        <a:cs typeface="Arial" panose="020B0604020202020204" pitchFamily="34" charset="0"/>
                      </a:endParaRPr>
                    </a:p>
                  </a:txBody>
                  <a:tcPr marL="63883" marR="6388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914400" rtl="1" eaLnBrk="1" latinLnBrk="0" hangingPunct="1">
                        <a:lnSpc>
                          <a:spcPct val="115000"/>
                        </a:lnSpc>
                        <a:spcAft>
                          <a:spcPts val="0"/>
                        </a:spcAft>
                      </a:pPr>
                      <a:r>
                        <a:rPr lang="en-US" sz="1600" kern="1200" dirty="0">
                          <a:solidFill>
                            <a:schemeClr val="dk1"/>
                          </a:solidFill>
                          <a:effectLst/>
                          <a:latin typeface="+mn-lt"/>
                          <a:ea typeface="+mn-ea"/>
                          <a:cs typeface="+mn-cs"/>
                        </a:rPr>
                        <a:t>1173</a:t>
                      </a:r>
                      <a:r>
                        <a:rPr lang="ar-SA" sz="1600" kern="1200" dirty="0">
                          <a:solidFill>
                            <a:schemeClr val="dk1"/>
                          </a:solidFill>
                          <a:effectLst/>
                          <a:latin typeface="+mn-lt"/>
                          <a:ea typeface="+mn-ea"/>
                          <a:cs typeface="+mn-cs"/>
                        </a:rPr>
                        <a:t> ريال</a:t>
                      </a:r>
                      <a:endParaRPr lang="en-US" sz="1600" kern="1200" dirty="0">
                        <a:solidFill>
                          <a:schemeClr val="dk1"/>
                        </a:solidFill>
                        <a:effectLst/>
                        <a:latin typeface="+mn-lt"/>
                        <a:ea typeface="+mn-ea"/>
                        <a:cs typeface="+mn-cs"/>
                      </a:endParaRPr>
                    </a:p>
                  </a:txBody>
                  <a:tcPr marL="63883" marR="6388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1">
                        <a:lnSpc>
                          <a:spcPct val="115000"/>
                        </a:lnSpc>
                        <a:spcAft>
                          <a:spcPts val="0"/>
                        </a:spcAft>
                      </a:pPr>
                      <a:r>
                        <a:rPr lang="ar-SA" sz="1600" dirty="0" smtClean="0">
                          <a:effectLst/>
                        </a:rPr>
                        <a:t>600 ريال</a:t>
                      </a:r>
                      <a:endParaRPr lang="en-US" sz="1600" dirty="0">
                        <a:effectLst/>
                        <a:latin typeface="Calibri" panose="020F0502020204030204" pitchFamily="34" charset="0"/>
                        <a:ea typeface="Calibri" panose="020F0502020204030204" pitchFamily="34" charset="0"/>
                        <a:cs typeface="Arial" panose="020B0604020202020204" pitchFamily="34" charset="0"/>
                      </a:endParaRPr>
                    </a:p>
                  </a:txBody>
                  <a:tcPr marL="63883" marR="6388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1">
                        <a:lnSpc>
                          <a:spcPct val="115000"/>
                        </a:lnSpc>
                        <a:spcAft>
                          <a:spcPts val="0"/>
                        </a:spcAft>
                      </a:pPr>
                      <a:r>
                        <a:rPr lang="ar-SA" sz="1500">
                          <a:effectLst/>
                        </a:rPr>
                        <a:t>القيمة الموجودة فعلياً</a:t>
                      </a:r>
                      <a:endParaRPr lang="en-US" sz="1000">
                        <a:effectLst/>
                        <a:latin typeface="Calibri" panose="020F0502020204030204" pitchFamily="34" charset="0"/>
                        <a:ea typeface="Calibri" panose="020F0502020204030204" pitchFamily="34" charset="0"/>
                        <a:cs typeface="Arial" panose="020B0604020202020204" pitchFamily="34" charset="0"/>
                      </a:endParaRPr>
                    </a:p>
                  </a:txBody>
                  <a:tcPr marL="63883" marR="6388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61209">
                <a:tc>
                  <a:txBody>
                    <a:bodyPr/>
                    <a:lstStyle/>
                    <a:p>
                      <a:pPr algn="just" rtl="1">
                        <a:lnSpc>
                          <a:spcPct val="115000"/>
                        </a:lnSpc>
                        <a:spcAft>
                          <a:spcPts val="0"/>
                        </a:spcAft>
                      </a:pPr>
                      <a:r>
                        <a:rPr lang="ar-SA" sz="1600" dirty="0">
                          <a:effectLst/>
                        </a:rPr>
                        <a:t>عدد الخدمات الالكترونية التي توفرها الجامعة لمنسوبيها</a:t>
                      </a:r>
                      <a:endParaRPr lang="en-US" sz="1050" dirty="0">
                        <a:effectLst/>
                        <a:latin typeface="Calibri" panose="020F0502020204030204" pitchFamily="34" charset="0"/>
                        <a:ea typeface="Calibri" panose="020F0502020204030204" pitchFamily="34" charset="0"/>
                        <a:cs typeface="Arial" panose="020B0604020202020204" pitchFamily="34" charset="0"/>
                      </a:endParaRPr>
                    </a:p>
                  </a:txBody>
                  <a:tcPr marL="63883" marR="6388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914400" rtl="1" eaLnBrk="1" latinLnBrk="0" hangingPunct="1">
                        <a:lnSpc>
                          <a:spcPct val="115000"/>
                        </a:lnSpc>
                        <a:spcAft>
                          <a:spcPts val="0"/>
                        </a:spcAft>
                      </a:pPr>
                      <a:r>
                        <a:rPr lang="ar-SA" sz="1600" kern="1200" dirty="0" smtClean="0">
                          <a:solidFill>
                            <a:schemeClr val="dk1"/>
                          </a:solidFill>
                          <a:effectLst/>
                          <a:latin typeface="+mn-lt"/>
                          <a:ea typeface="+mn-ea"/>
                          <a:cs typeface="+mn-cs"/>
                        </a:rPr>
                        <a:t>24</a:t>
                      </a:r>
                      <a:endParaRPr lang="en-US" sz="1600" kern="1200" dirty="0">
                        <a:solidFill>
                          <a:schemeClr val="dk1"/>
                        </a:solidFill>
                        <a:effectLst/>
                        <a:latin typeface="+mn-lt"/>
                        <a:ea typeface="+mn-ea"/>
                        <a:cs typeface="+mn-cs"/>
                      </a:endParaRPr>
                    </a:p>
                  </a:txBody>
                  <a:tcPr marL="63883" marR="6388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1">
                        <a:lnSpc>
                          <a:spcPct val="115000"/>
                        </a:lnSpc>
                        <a:spcAft>
                          <a:spcPts val="0"/>
                        </a:spcAft>
                      </a:pPr>
                      <a:r>
                        <a:rPr lang="ar-SA" sz="1600" dirty="0">
                          <a:effectLst/>
                        </a:rPr>
                        <a:t>257</a:t>
                      </a:r>
                      <a:endParaRPr lang="en-US" sz="1600" dirty="0">
                        <a:effectLst/>
                        <a:latin typeface="Calibri" panose="020F0502020204030204" pitchFamily="34" charset="0"/>
                        <a:ea typeface="Calibri" panose="020F0502020204030204" pitchFamily="34" charset="0"/>
                        <a:cs typeface="Arial" panose="020B0604020202020204" pitchFamily="34" charset="0"/>
                      </a:endParaRPr>
                    </a:p>
                  </a:txBody>
                  <a:tcPr marL="63883" marR="6388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1">
                        <a:lnSpc>
                          <a:spcPct val="115000"/>
                        </a:lnSpc>
                        <a:spcAft>
                          <a:spcPts val="0"/>
                        </a:spcAft>
                      </a:pPr>
                      <a:r>
                        <a:rPr lang="ar-SA" sz="1500" dirty="0">
                          <a:effectLst/>
                        </a:rPr>
                        <a:t>القيمة الموجودة فعلياً</a:t>
                      </a:r>
                      <a:endParaRPr lang="en-US" sz="1000" dirty="0">
                        <a:effectLst/>
                        <a:latin typeface="Calibri" panose="020F0502020204030204" pitchFamily="34" charset="0"/>
                        <a:ea typeface="Calibri" panose="020F0502020204030204" pitchFamily="34" charset="0"/>
                        <a:cs typeface="Arial" panose="020B0604020202020204" pitchFamily="34" charset="0"/>
                      </a:endParaRPr>
                    </a:p>
                  </a:txBody>
                  <a:tcPr marL="63883" marR="6388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
        <p:nvSpPr>
          <p:cNvPr id="10" name="Date Placeholder 9"/>
          <p:cNvSpPr>
            <a:spLocks noGrp="1"/>
          </p:cNvSpPr>
          <p:nvPr>
            <p:ph type="dt" sz="half" idx="10"/>
          </p:nvPr>
        </p:nvSpPr>
        <p:spPr>
          <a:xfrm>
            <a:off x="4952998" y="6119810"/>
            <a:ext cx="7130142" cy="664027"/>
          </a:xfrm>
        </p:spPr>
        <p:txBody>
          <a:bodyPr vert="horz" lIns="91440" tIns="45720" rIns="91440" bIns="45720" rtlCol="1" anchor="ctr"/>
          <a:lstStyle/>
          <a:p>
            <a:r>
              <a:rPr lang="ar-SA" sz="2400" dirty="0" smtClean="0">
                <a:solidFill>
                  <a:schemeClr val="bg1"/>
                </a:solidFill>
              </a:rPr>
              <a:t>لجنة إعداد الدراسة الذاتية – ربيع الأول 1437</a:t>
            </a:r>
            <a:endParaRPr lang="ar-SA" sz="2800" dirty="0">
              <a:solidFill>
                <a:schemeClr val="bg1"/>
              </a:solidFill>
            </a:endParaRPr>
          </a:p>
        </p:txBody>
      </p:sp>
      <p:sp>
        <p:nvSpPr>
          <p:cNvPr id="11" name="Slide Number Placeholder 10"/>
          <p:cNvSpPr>
            <a:spLocks noGrp="1"/>
          </p:cNvSpPr>
          <p:nvPr>
            <p:ph type="sldNum" sz="quarter" idx="12"/>
          </p:nvPr>
        </p:nvSpPr>
        <p:spPr>
          <a:xfrm>
            <a:off x="315686" y="6291034"/>
            <a:ext cx="2743200" cy="365125"/>
          </a:xfrm>
        </p:spPr>
        <p:txBody>
          <a:bodyPr/>
          <a:lstStyle/>
          <a:p>
            <a:fld id="{F91B04CA-1F01-4470-BDED-ECA9AD8E4F6F}" type="slidenum">
              <a:rPr lang="ar-SA" sz="4000" smtClean="0">
                <a:solidFill>
                  <a:schemeClr val="bg1"/>
                </a:solidFill>
              </a:rPr>
              <a:t>16</a:t>
            </a:fld>
            <a:r>
              <a:rPr lang="ar-SA" sz="4000" dirty="0" smtClean="0">
                <a:solidFill>
                  <a:schemeClr val="bg1"/>
                </a:solidFill>
              </a:rPr>
              <a:t> </a:t>
            </a:r>
            <a:endParaRPr lang="ar-SA" sz="4000" dirty="0">
              <a:solidFill>
                <a:schemeClr val="bg1"/>
              </a:solidFill>
            </a:endParaRPr>
          </a:p>
        </p:txBody>
      </p:sp>
    </p:spTree>
    <p:extLst>
      <p:ext uri="{BB962C8B-B14F-4D97-AF65-F5344CB8AC3E}">
        <p14:creationId xmlns:p14="http://schemas.microsoft.com/office/powerpoint/2010/main" val="201164644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3840342919"/>
              </p:ext>
            </p:extLst>
          </p:nvPr>
        </p:nvGraphicFramePr>
        <p:xfrm>
          <a:off x="1651815" y="380706"/>
          <a:ext cx="10344241" cy="1110637"/>
        </p:xfrm>
        <a:graphic>
          <a:graphicData uri="http://schemas.openxmlformats.org/drawingml/2006/table">
            <a:tbl>
              <a:tblPr firstRow="1" firstCol="1" bandRow="1">
                <a:tableStyleId>{5C22544A-7EE6-4342-B048-85BDC9FD1C3A}</a:tableStyleId>
              </a:tblPr>
              <a:tblGrid>
                <a:gridCol w="5413014"/>
                <a:gridCol w="4931227"/>
              </a:tblGrid>
              <a:tr h="1110637">
                <a:tc>
                  <a:txBody>
                    <a:bodyPr/>
                    <a:lstStyle/>
                    <a:p>
                      <a:pPr algn="ctr" rtl="0">
                        <a:spcAft>
                          <a:spcPts val="0"/>
                        </a:spcAft>
                        <a:tabLst>
                          <a:tab pos="2637155" algn="ctr"/>
                          <a:tab pos="5274310" algn="r"/>
                          <a:tab pos="457200" algn="l"/>
                        </a:tabLst>
                      </a:pPr>
                      <a:r>
                        <a:rPr lang="en-US" sz="2800" b="1" kern="1200" dirty="0" smtClean="0">
                          <a:solidFill>
                            <a:schemeClr val="tx1"/>
                          </a:solidFill>
                          <a:effectLst/>
                          <a:latin typeface="Sakkal Majalla" panose="02000000000000000000" pitchFamily="2" charset="-78"/>
                          <a:ea typeface="+mn-ea"/>
                          <a:cs typeface="+mn-cs"/>
                        </a:rPr>
                        <a:t>Sub-Standard 7-3</a:t>
                      </a:r>
                    </a:p>
                    <a:p>
                      <a:pPr algn="ctr" rtl="0">
                        <a:spcAft>
                          <a:spcPts val="0"/>
                        </a:spcAft>
                        <a:tabLst>
                          <a:tab pos="2637155" algn="ctr"/>
                          <a:tab pos="5274310" algn="r"/>
                          <a:tab pos="457200" algn="l"/>
                        </a:tabLst>
                      </a:pPr>
                      <a:r>
                        <a:rPr lang="en-US" sz="2800" dirty="0" smtClean="0">
                          <a:solidFill>
                            <a:srgbClr val="FF0000"/>
                          </a:solidFill>
                          <a:effectLst/>
                          <a:latin typeface="Sakkal Majalla" panose="02000000000000000000" pitchFamily="2" charset="-78"/>
                          <a:cs typeface="+mn-cs"/>
                        </a:rPr>
                        <a:t>Management and Administration</a:t>
                      </a:r>
                      <a:endParaRPr lang="en-US" sz="2800" dirty="0">
                        <a:solidFill>
                          <a:srgbClr val="FF0000"/>
                        </a:solidFill>
                        <a:effectLst/>
                        <a:latin typeface="Sakkal Majalla" panose="02000000000000000000" pitchFamily="2" charset="-78"/>
                        <a:ea typeface="Times New Roman" panose="02020603050405020304" pitchFamily="18" charset="0"/>
                        <a:cs typeface="+mn-cs"/>
                      </a:endParaRPr>
                    </a:p>
                  </a:txBody>
                  <a:tcPr marL="68580" marR="68580" marT="0" marB="0"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rtl="1">
                        <a:lnSpc>
                          <a:spcPct val="115000"/>
                        </a:lnSpc>
                        <a:spcAft>
                          <a:spcPts val="0"/>
                        </a:spcAft>
                      </a:pPr>
                      <a:r>
                        <a:rPr lang="ar-LB" sz="2800" dirty="0" smtClean="0">
                          <a:solidFill>
                            <a:schemeClr val="tx1"/>
                          </a:solidFill>
                          <a:effectLst/>
                          <a:latin typeface="Sakkal Majalla" panose="02000000000000000000" pitchFamily="2" charset="-78"/>
                          <a:cs typeface="Sakkal Majalla" panose="02000000000000000000" pitchFamily="2" charset="-78"/>
                        </a:rPr>
                        <a:t>المعيار </a:t>
                      </a:r>
                      <a:r>
                        <a:rPr lang="ar-SA" sz="2800" dirty="0" smtClean="0">
                          <a:solidFill>
                            <a:schemeClr val="tx1"/>
                          </a:solidFill>
                          <a:effectLst/>
                          <a:latin typeface="Sakkal Majalla" panose="02000000000000000000" pitchFamily="2" charset="-78"/>
                          <a:cs typeface="Sakkal Majalla" panose="02000000000000000000" pitchFamily="2" charset="-78"/>
                        </a:rPr>
                        <a:t> الفرعي 7-3</a:t>
                      </a:r>
                      <a:endParaRPr lang="en-US" sz="2800" dirty="0" smtClean="0">
                        <a:solidFill>
                          <a:schemeClr val="tx1"/>
                        </a:solidFill>
                        <a:effectLst/>
                        <a:latin typeface="Sakkal Majalla" panose="02000000000000000000" pitchFamily="2" charset="-78"/>
                        <a:cs typeface="Sakkal Majalla" panose="02000000000000000000" pitchFamily="2" charset="-78"/>
                      </a:endParaRPr>
                    </a:p>
                    <a:p>
                      <a:pPr algn="ctr" rtl="1">
                        <a:lnSpc>
                          <a:spcPct val="115000"/>
                        </a:lnSpc>
                        <a:spcAft>
                          <a:spcPts val="0"/>
                        </a:spcAft>
                      </a:pPr>
                      <a:r>
                        <a:rPr lang="ar-LB" sz="2800" dirty="0" smtClean="0">
                          <a:solidFill>
                            <a:srgbClr val="FF0000"/>
                          </a:solidFill>
                          <a:effectLst/>
                          <a:latin typeface="Sakkal Majalla" panose="02000000000000000000" pitchFamily="2" charset="-78"/>
                          <a:cs typeface="Sakkal Majalla" panose="02000000000000000000" pitchFamily="2" charset="-78"/>
                        </a:rPr>
                        <a:t>الإدارة والشؤون الإدارية ( للمرافق والتجهيزات)</a:t>
                      </a:r>
                      <a:endParaRPr lang="en-US" sz="2800" dirty="0">
                        <a:solidFill>
                          <a:srgbClr val="FF0000"/>
                        </a:solidFill>
                        <a:effectLst/>
                        <a:latin typeface="Sakkal Majalla" panose="02000000000000000000" pitchFamily="2" charset="-78"/>
                        <a:ea typeface="Times New Roman" panose="02020603050405020304" pitchFamily="18" charset="0"/>
                        <a:cs typeface="Sakkal Majalla" panose="02000000000000000000" pitchFamily="2" charset="-78"/>
                      </a:endParaRPr>
                    </a:p>
                  </a:txBody>
                  <a:tcPr marL="68580" marR="68580" marT="0" marB="0"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r>
            </a:tbl>
          </a:graphicData>
        </a:graphic>
      </p:graphicFrame>
      <p:sp>
        <p:nvSpPr>
          <p:cNvPr id="10" name="TextBox 9"/>
          <p:cNvSpPr txBox="1"/>
          <p:nvPr/>
        </p:nvSpPr>
        <p:spPr>
          <a:xfrm>
            <a:off x="2715986" y="6099445"/>
            <a:ext cx="6760028" cy="769441"/>
          </a:xfrm>
          <a:prstGeom prst="rect">
            <a:avLst/>
          </a:prstGeom>
          <a:noFill/>
        </p:spPr>
        <p:txBody>
          <a:bodyPr wrap="square" rtlCol="0">
            <a:spAutoFit/>
          </a:bodyPr>
          <a:lstStyle/>
          <a:p>
            <a:pPr algn="ctr"/>
            <a:r>
              <a:rPr lang="ar-SA" sz="4400" b="1" dirty="0">
                <a:solidFill>
                  <a:schemeClr val="bg1"/>
                </a:solidFill>
                <a:latin typeface="Sakkal Majalla" panose="02000000000000000000" pitchFamily="2" charset="-78"/>
                <a:cs typeface="Sakkal Majalla" panose="02000000000000000000" pitchFamily="2" charset="-78"/>
              </a:rPr>
              <a:t>التقدير العام </a:t>
            </a:r>
            <a:r>
              <a:rPr lang="ar-SA" sz="4400" b="1" dirty="0" smtClean="0">
                <a:solidFill>
                  <a:schemeClr val="bg1"/>
                </a:solidFill>
                <a:latin typeface="Sakkal Majalla" panose="02000000000000000000" pitchFamily="2" charset="-78"/>
                <a:cs typeface="Sakkal Majalla" panose="02000000000000000000" pitchFamily="2" charset="-78"/>
              </a:rPr>
              <a:t>:         ***</a:t>
            </a:r>
            <a:endParaRPr lang="en-US" sz="4400" b="1" dirty="0">
              <a:solidFill>
                <a:schemeClr val="bg1"/>
              </a:solidFill>
              <a:latin typeface="Sakkal Majalla" panose="02000000000000000000" pitchFamily="2" charset="-78"/>
              <a:cs typeface="Sakkal Majalla" panose="02000000000000000000" pitchFamily="2" charset="-78"/>
            </a:endParaRPr>
          </a:p>
        </p:txBody>
      </p:sp>
      <p:sp>
        <p:nvSpPr>
          <p:cNvPr id="4" name="Title 3"/>
          <p:cNvSpPr txBox="1">
            <a:spLocks/>
          </p:cNvSpPr>
          <p:nvPr/>
        </p:nvSpPr>
        <p:spPr>
          <a:xfrm>
            <a:off x="870860" y="1964941"/>
            <a:ext cx="10515600" cy="674915"/>
          </a:xfrm>
          <a:prstGeom prst="rect">
            <a:avLst/>
          </a:prstGeom>
        </p:spPr>
        <p:txBody>
          <a:bodyPr vert="horz" lIns="91440" tIns="45720" rIns="91440" bIns="45720" rtlCol="1" anchor="b">
            <a:normAutofit/>
          </a:bodyPr>
          <a:lstStyle>
            <a:lvl1pPr algn="ctr" defTabSz="914400" rtl="1" eaLnBrk="1" latinLnBrk="0" hangingPunct="1">
              <a:lnSpc>
                <a:spcPct val="90000"/>
              </a:lnSpc>
              <a:spcBef>
                <a:spcPct val="0"/>
              </a:spcBef>
              <a:buNone/>
              <a:defRPr sz="6000" kern="1200">
                <a:solidFill>
                  <a:schemeClr val="tx1"/>
                </a:solidFill>
                <a:latin typeface="+mj-lt"/>
                <a:ea typeface="+mj-ea"/>
                <a:cs typeface="+mj-cs"/>
              </a:defRPr>
            </a:lvl1pPr>
          </a:lstStyle>
          <a:p>
            <a:r>
              <a:rPr lang="ar-SA" sz="3600" b="1" dirty="0" smtClean="0"/>
              <a:t>أهم متطلبات المعيار الفرعي</a:t>
            </a:r>
            <a:endParaRPr lang="en-US" sz="3600" b="1" dirty="0"/>
          </a:p>
        </p:txBody>
      </p:sp>
      <p:sp>
        <p:nvSpPr>
          <p:cNvPr id="5" name="Content Placeholder 6"/>
          <p:cNvSpPr txBox="1">
            <a:spLocks/>
          </p:cNvSpPr>
          <p:nvPr/>
        </p:nvSpPr>
        <p:spPr>
          <a:xfrm>
            <a:off x="870860" y="3102427"/>
            <a:ext cx="10515600" cy="2394859"/>
          </a:xfrm>
          <a:prstGeom prst="rect">
            <a:avLst/>
          </a:prstGeom>
        </p:spPr>
        <p:txBody>
          <a:bodyPr vert="horz" lIns="91440" tIns="45720" rIns="91440" bIns="45720" rtlCol="1">
            <a:normAutofit/>
          </a:bodyPr>
          <a:lstStyle>
            <a:lvl1pPr marL="0" indent="0" algn="ctr" defTabSz="914400" rtl="1"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1"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1"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1"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1"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1"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1"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1"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1"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342900" indent="-342900" algn="just">
              <a:lnSpc>
                <a:spcPct val="115000"/>
              </a:lnSpc>
              <a:buFont typeface="Arial" panose="020B0604020202020204" pitchFamily="34" charset="0"/>
              <a:buChar char="•"/>
            </a:pPr>
            <a:r>
              <a:rPr lang="ar-SA" b="1" dirty="0"/>
              <a:t>يجب أن تكون إدارة المرافق والتجهيزات والخدمات المساندة ذات كفاءة وتضمن الاستخدام الفعال للمرافق المتوفرة</a:t>
            </a:r>
            <a:endParaRPr lang="ar-SA" b="1" dirty="0" smtClean="0"/>
          </a:p>
        </p:txBody>
      </p:sp>
    </p:spTree>
    <p:extLst>
      <p:ext uri="{BB962C8B-B14F-4D97-AF65-F5344CB8AC3E}">
        <p14:creationId xmlns:p14="http://schemas.microsoft.com/office/powerpoint/2010/main" val="382029430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838200" y="413657"/>
            <a:ext cx="10515600" cy="971319"/>
          </a:xfrm>
        </p:spPr>
        <p:txBody>
          <a:bodyPr/>
          <a:lstStyle/>
          <a:p>
            <a:r>
              <a:rPr lang="ar-SA" b="1" dirty="0" smtClean="0"/>
              <a:t>وصف المعيار الفرعي 7-3</a:t>
            </a:r>
            <a:endParaRPr lang="en-US" b="1" dirty="0"/>
          </a:p>
        </p:txBody>
      </p:sp>
      <p:sp>
        <p:nvSpPr>
          <p:cNvPr id="7" name="Content Placeholder 6"/>
          <p:cNvSpPr>
            <a:spLocks noGrp="1"/>
          </p:cNvSpPr>
          <p:nvPr>
            <p:ph idx="1"/>
          </p:nvPr>
        </p:nvSpPr>
        <p:spPr>
          <a:xfrm>
            <a:off x="1763502" y="1480456"/>
            <a:ext cx="10221686" cy="4397830"/>
          </a:xfrm>
        </p:spPr>
        <p:txBody>
          <a:bodyPr>
            <a:normAutofit/>
          </a:bodyPr>
          <a:lstStyle/>
          <a:p>
            <a:pPr algn="just">
              <a:lnSpc>
                <a:spcPct val="115000"/>
              </a:lnSpc>
            </a:pPr>
            <a:r>
              <a:rPr lang="ar-SA" sz="2400" b="1" dirty="0" smtClean="0"/>
              <a:t>تقوم الإدارة </a:t>
            </a:r>
            <a:r>
              <a:rPr lang="ar-SA" sz="2400" b="1" dirty="0"/>
              <a:t>العامة للتشغيل والصيانة  </a:t>
            </a:r>
            <a:r>
              <a:rPr lang="ar-SA" sz="2400" b="1" dirty="0" smtClean="0"/>
              <a:t>بتوفير </a:t>
            </a:r>
            <a:r>
              <a:rPr lang="ar-SA" sz="2400" b="1" dirty="0"/>
              <a:t>خدمات التشغيل والصيانة والنظافة في كل مرافق الجامعة </a:t>
            </a:r>
            <a:r>
              <a:rPr lang="ar-SA" sz="2400" b="1" dirty="0" smtClean="0"/>
              <a:t>للوصول </a:t>
            </a:r>
            <a:r>
              <a:rPr lang="ar-SA" sz="2400" b="1" dirty="0"/>
              <a:t>إلى بيئة علمية </a:t>
            </a:r>
            <a:r>
              <a:rPr lang="ar-SA" sz="2400" b="1" dirty="0" smtClean="0"/>
              <a:t>وصحية،  ومن مهامها:</a:t>
            </a:r>
            <a:endParaRPr lang="ar-SA" sz="2400" b="1" dirty="0"/>
          </a:p>
          <a:p>
            <a:pPr lvl="1" algn="just">
              <a:lnSpc>
                <a:spcPct val="115000"/>
              </a:lnSpc>
            </a:pPr>
            <a:r>
              <a:rPr lang="ar-SA" sz="2000" b="1" dirty="0" smtClean="0">
                <a:solidFill>
                  <a:srgbClr val="0070C0"/>
                </a:solidFill>
              </a:rPr>
              <a:t>إعداد </a:t>
            </a:r>
            <a:r>
              <a:rPr lang="ar-SA" sz="2000" b="1" dirty="0">
                <a:solidFill>
                  <a:srgbClr val="0070C0"/>
                </a:solidFill>
              </a:rPr>
              <a:t>الخطط السنوية والشهرية للصيانة الوقائية والنظافة وتطبيقها.</a:t>
            </a:r>
          </a:p>
          <a:p>
            <a:pPr lvl="1" algn="just">
              <a:lnSpc>
                <a:spcPct val="115000"/>
              </a:lnSpc>
            </a:pPr>
            <a:r>
              <a:rPr lang="ar-SA" sz="2000" b="1" dirty="0" smtClean="0">
                <a:solidFill>
                  <a:srgbClr val="0070C0"/>
                </a:solidFill>
              </a:rPr>
              <a:t>استقبال </a:t>
            </a:r>
            <a:r>
              <a:rPr lang="ar-SA" sz="2000" b="1" dirty="0">
                <a:solidFill>
                  <a:srgbClr val="0070C0"/>
                </a:solidFill>
              </a:rPr>
              <a:t>طلبات الصيانة والأعطال ومباشرتها .</a:t>
            </a:r>
          </a:p>
          <a:p>
            <a:pPr lvl="1" algn="just">
              <a:lnSpc>
                <a:spcPct val="115000"/>
              </a:lnSpc>
            </a:pPr>
            <a:r>
              <a:rPr lang="ar-SA" sz="2000" b="1" dirty="0" smtClean="0">
                <a:solidFill>
                  <a:srgbClr val="0070C0"/>
                </a:solidFill>
              </a:rPr>
              <a:t>إعداد </a:t>
            </a:r>
            <a:r>
              <a:rPr lang="ar-SA" sz="2000" b="1" dirty="0">
                <a:solidFill>
                  <a:srgbClr val="0070C0"/>
                </a:solidFill>
              </a:rPr>
              <a:t>منافسات عقود التشغيل والصيانة.</a:t>
            </a:r>
          </a:p>
          <a:p>
            <a:pPr lvl="1" algn="just">
              <a:lnSpc>
                <a:spcPct val="115000"/>
              </a:lnSpc>
            </a:pPr>
            <a:r>
              <a:rPr lang="ar-SA" sz="2000" b="1" dirty="0" smtClean="0">
                <a:solidFill>
                  <a:srgbClr val="0070C0"/>
                </a:solidFill>
              </a:rPr>
              <a:t>الإشراف </a:t>
            </a:r>
            <a:r>
              <a:rPr lang="ar-SA" sz="2000" b="1" dirty="0">
                <a:solidFill>
                  <a:srgbClr val="0070C0"/>
                </a:solidFill>
              </a:rPr>
              <a:t>على</a:t>
            </a:r>
            <a:r>
              <a:rPr lang="ar-SA" sz="2000" b="1" dirty="0">
                <a:solidFill>
                  <a:srgbClr val="0070C0"/>
                </a:solidFill>
              </a:rPr>
              <a:t> المقاولين من أعمال الصيانة والنظافة لمباني ومرافق </a:t>
            </a:r>
            <a:r>
              <a:rPr lang="ar-SA" sz="2000" b="1" dirty="0" smtClean="0">
                <a:solidFill>
                  <a:srgbClr val="0070C0"/>
                </a:solidFill>
              </a:rPr>
              <a:t>الجامعة</a:t>
            </a:r>
          </a:p>
          <a:p>
            <a:pPr marL="228600" lvl="1" algn="just">
              <a:lnSpc>
                <a:spcPct val="115000"/>
              </a:lnSpc>
              <a:spcBef>
                <a:spcPts val="1000"/>
              </a:spcBef>
            </a:pPr>
            <a:r>
              <a:rPr lang="ar-SA" b="1" dirty="0" smtClean="0"/>
              <a:t>من </a:t>
            </a:r>
            <a:r>
              <a:rPr lang="ar-SA" b="1" dirty="0"/>
              <a:t>اهم إنجازات هذه الإدارة خلال السنوات السابقة:</a:t>
            </a:r>
          </a:p>
          <a:p>
            <a:pPr lvl="1" algn="just">
              <a:lnSpc>
                <a:spcPct val="115000"/>
              </a:lnSpc>
            </a:pPr>
            <a:r>
              <a:rPr lang="ar-SA" sz="2000" b="1" dirty="0">
                <a:solidFill>
                  <a:srgbClr val="0070C0"/>
                </a:solidFill>
              </a:rPr>
              <a:t>إنشاء </a:t>
            </a:r>
            <a:r>
              <a:rPr lang="ar-SA" sz="2000" b="1" dirty="0">
                <a:solidFill>
                  <a:srgbClr val="0070C0"/>
                </a:solidFill>
              </a:rPr>
              <a:t>نظام لبلاغات الأعطال الكترونياً بموقع </a:t>
            </a:r>
            <a:r>
              <a:rPr lang="ar-SA" sz="2000" b="1" dirty="0" smtClean="0">
                <a:solidFill>
                  <a:srgbClr val="0070C0"/>
                </a:solidFill>
              </a:rPr>
              <a:t>الجامعة</a:t>
            </a:r>
          </a:p>
          <a:p>
            <a:pPr lvl="1" algn="just">
              <a:lnSpc>
                <a:spcPct val="115000"/>
              </a:lnSpc>
            </a:pPr>
            <a:r>
              <a:rPr lang="ar-SA" sz="2000" b="1" dirty="0" smtClean="0">
                <a:solidFill>
                  <a:srgbClr val="0070C0"/>
                </a:solidFill>
              </a:rPr>
              <a:t>بلغ </a:t>
            </a:r>
            <a:r>
              <a:rPr lang="ar-SA" sz="2000" b="1" dirty="0">
                <a:solidFill>
                  <a:srgbClr val="0070C0"/>
                </a:solidFill>
              </a:rPr>
              <a:t>عدد أعمال الصيانة التي قامت بها الإدارة خلال السنة </a:t>
            </a:r>
            <a:r>
              <a:rPr lang="ar-SA" sz="2000" b="1" dirty="0" smtClean="0">
                <a:solidFill>
                  <a:srgbClr val="0070C0"/>
                </a:solidFill>
              </a:rPr>
              <a:t>الماضية:</a:t>
            </a:r>
            <a:endParaRPr lang="ar-SA" sz="2000" b="1" dirty="0">
              <a:solidFill>
                <a:srgbClr val="0070C0"/>
              </a:solidFill>
            </a:endParaRPr>
          </a:p>
          <a:p>
            <a:pPr lvl="1" algn="just">
              <a:lnSpc>
                <a:spcPct val="115000"/>
              </a:lnSpc>
            </a:pPr>
            <a:endParaRPr lang="ar-SA" sz="2000" b="1" dirty="0">
              <a:solidFill>
                <a:srgbClr val="0070C0"/>
              </a:solidFill>
            </a:endParaRPr>
          </a:p>
        </p:txBody>
      </p:sp>
      <p:sp>
        <p:nvSpPr>
          <p:cNvPr id="10" name="Date Placeholder 9"/>
          <p:cNvSpPr>
            <a:spLocks noGrp="1"/>
          </p:cNvSpPr>
          <p:nvPr>
            <p:ph type="dt" sz="half" idx="10"/>
          </p:nvPr>
        </p:nvSpPr>
        <p:spPr>
          <a:xfrm>
            <a:off x="4952998" y="6119810"/>
            <a:ext cx="7130142" cy="664027"/>
          </a:xfrm>
        </p:spPr>
        <p:txBody>
          <a:bodyPr vert="horz" lIns="91440" tIns="45720" rIns="91440" bIns="45720" rtlCol="1" anchor="ctr"/>
          <a:lstStyle/>
          <a:p>
            <a:r>
              <a:rPr lang="ar-SA" sz="2400" dirty="0" smtClean="0">
                <a:solidFill>
                  <a:schemeClr val="bg1"/>
                </a:solidFill>
              </a:rPr>
              <a:t>لجنة إعداد الدراسة الذاتية – ربيع الأول 1437</a:t>
            </a:r>
            <a:endParaRPr lang="ar-SA" sz="2800" dirty="0">
              <a:solidFill>
                <a:schemeClr val="bg1"/>
              </a:solidFill>
            </a:endParaRPr>
          </a:p>
        </p:txBody>
      </p:sp>
      <p:sp>
        <p:nvSpPr>
          <p:cNvPr id="11" name="Slide Number Placeholder 10"/>
          <p:cNvSpPr>
            <a:spLocks noGrp="1"/>
          </p:cNvSpPr>
          <p:nvPr>
            <p:ph type="sldNum" sz="quarter" idx="12"/>
          </p:nvPr>
        </p:nvSpPr>
        <p:spPr>
          <a:xfrm>
            <a:off x="315686" y="6291034"/>
            <a:ext cx="2743200" cy="365125"/>
          </a:xfrm>
        </p:spPr>
        <p:txBody>
          <a:bodyPr/>
          <a:lstStyle/>
          <a:p>
            <a:fld id="{F91B04CA-1F01-4470-BDED-ECA9AD8E4F6F}" type="slidenum">
              <a:rPr lang="ar-SA" sz="4000" smtClean="0">
                <a:solidFill>
                  <a:schemeClr val="bg1"/>
                </a:solidFill>
              </a:rPr>
              <a:t>18</a:t>
            </a:fld>
            <a:r>
              <a:rPr lang="ar-SA" sz="4000" dirty="0" smtClean="0">
                <a:solidFill>
                  <a:schemeClr val="bg1"/>
                </a:solidFill>
              </a:rPr>
              <a:t> </a:t>
            </a:r>
            <a:endParaRPr lang="ar-SA" sz="4000" dirty="0">
              <a:solidFill>
                <a:schemeClr val="bg1"/>
              </a:solidFill>
            </a:endParaRPr>
          </a:p>
        </p:txBody>
      </p:sp>
      <p:pic>
        <p:nvPicPr>
          <p:cNvPr id="6" name="Picture 5"/>
          <p:cNvPicPr/>
          <p:nvPr/>
        </p:nvPicPr>
        <p:blipFill>
          <a:blip r:embed="rId3">
            <a:extLst>
              <a:ext uri="{28A0092B-C50C-407E-A947-70E740481C1C}">
                <a14:useLocalDpi xmlns:a14="http://schemas.microsoft.com/office/drawing/2010/main" val="0"/>
              </a:ext>
            </a:extLst>
          </a:blip>
          <a:srcRect/>
          <a:stretch>
            <a:fillRect/>
          </a:stretch>
        </p:blipFill>
        <p:spPr bwMode="auto">
          <a:xfrm>
            <a:off x="77468" y="3135087"/>
            <a:ext cx="4875530" cy="2838680"/>
          </a:xfrm>
          <a:prstGeom prst="rect">
            <a:avLst/>
          </a:prstGeom>
          <a:noFill/>
          <a:ln>
            <a:noFill/>
          </a:ln>
        </p:spPr>
      </p:pic>
    </p:spTree>
    <p:extLst>
      <p:ext uri="{BB962C8B-B14F-4D97-AF65-F5344CB8AC3E}">
        <p14:creationId xmlns:p14="http://schemas.microsoft.com/office/powerpoint/2010/main" val="318693269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838200" y="413657"/>
            <a:ext cx="10515600" cy="971319"/>
          </a:xfrm>
        </p:spPr>
        <p:txBody>
          <a:bodyPr/>
          <a:lstStyle/>
          <a:p>
            <a:r>
              <a:rPr lang="ar-SA" b="1" dirty="0" smtClean="0"/>
              <a:t>وصف المعيار الفرعي 7-3</a:t>
            </a:r>
            <a:endParaRPr lang="en-US" b="1" dirty="0"/>
          </a:p>
        </p:txBody>
      </p:sp>
      <p:sp>
        <p:nvSpPr>
          <p:cNvPr id="7" name="Content Placeholder 6"/>
          <p:cNvSpPr>
            <a:spLocks noGrp="1"/>
          </p:cNvSpPr>
          <p:nvPr>
            <p:ph idx="1"/>
          </p:nvPr>
        </p:nvSpPr>
        <p:spPr>
          <a:xfrm>
            <a:off x="1654639" y="1467866"/>
            <a:ext cx="10221686" cy="4524264"/>
          </a:xfrm>
        </p:spPr>
        <p:txBody>
          <a:bodyPr>
            <a:normAutofit lnSpcReduction="10000"/>
          </a:bodyPr>
          <a:lstStyle/>
          <a:p>
            <a:pPr algn="just"/>
            <a:r>
              <a:rPr lang="ar-SA" sz="2400" b="1" dirty="0"/>
              <a:t>تحرص الإدارة العامة للأمن والسلامة على تعزيز سبل الوقاية وتطوير وتحديث أنظمة السلامة والأمن في مباني ومرافق الجامعة ومواكبة التقنيات الحديثة، كما تعمل على توفير أدوات السلامة الوقائية في كل مكان والفحص الدوري للتأكد من سلامة الأدوات وعلى الحفاظ على منشآت الجامعة ومرافقها ومحتوياتها وحمايتها من السرقة والعبث.</a:t>
            </a:r>
            <a:endParaRPr lang="en-US" sz="2400" dirty="0"/>
          </a:p>
          <a:p>
            <a:r>
              <a:rPr lang="ar-SA" sz="2400" b="1" dirty="0" smtClean="0"/>
              <a:t>من </a:t>
            </a:r>
            <a:r>
              <a:rPr lang="ar-SA" sz="2400" b="1" dirty="0"/>
              <a:t>أهم مشاريعها للسنوات السابقة</a:t>
            </a:r>
            <a:endParaRPr lang="en-US" sz="2400" dirty="0"/>
          </a:p>
          <a:p>
            <a:pPr lvl="1" algn="just">
              <a:lnSpc>
                <a:spcPct val="115000"/>
              </a:lnSpc>
            </a:pPr>
            <a:r>
              <a:rPr lang="ar-SA" sz="2000" b="1" dirty="0">
                <a:solidFill>
                  <a:srgbClr val="0070C0"/>
                </a:solidFill>
              </a:rPr>
              <a:t>التحكم في جودة الهواء الداخلي للمختبرات</a:t>
            </a:r>
            <a:endParaRPr lang="en-US" sz="2000" b="1" dirty="0">
              <a:solidFill>
                <a:srgbClr val="0070C0"/>
              </a:solidFill>
            </a:endParaRPr>
          </a:p>
          <a:p>
            <a:pPr lvl="1" algn="just">
              <a:lnSpc>
                <a:spcPct val="115000"/>
              </a:lnSpc>
            </a:pPr>
            <a:r>
              <a:rPr lang="ar-SA" sz="2000" b="1" dirty="0">
                <a:solidFill>
                  <a:srgbClr val="0070C0"/>
                </a:solidFill>
              </a:rPr>
              <a:t>الرقابة الألكترونية</a:t>
            </a:r>
            <a:endParaRPr lang="en-US" sz="2000" b="1" dirty="0">
              <a:solidFill>
                <a:srgbClr val="0070C0"/>
              </a:solidFill>
            </a:endParaRPr>
          </a:p>
          <a:p>
            <a:pPr lvl="1" algn="just">
              <a:lnSpc>
                <a:spcPct val="115000"/>
              </a:lnSpc>
            </a:pPr>
            <a:r>
              <a:rPr lang="ar-SA" sz="2000" b="1" dirty="0">
                <a:solidFill>
                  <a:srgbClr val="0070C0"/>
                </a:solidFill>
              </a:rPr>
              <a:t>المختبر المتنقل</a:t>
            </a:r>
            <a:endParaRPr lang="en-US" sz="2000" b="1" dirty="0">
              <a:solidFill>
                <a:srgbClr val="0070C0"/>
              </a:solidFill>
            </a:endParaRPr>
          </a:p>
          <a:p>
            <a:pPr lvl="1" algn="just">
              <a:lnSpc>
                <a:spcPct val="115000"/>
              </a:lnSpc>
            </a:pPr>
            <a:r>
              <a:rPr lang="ar-SA" sz="2000" b="1" dirty="0">
                <a:solidFill>
                  <a:srgbClr val="0070C0"/>
                </a:solidFill>
              </a:rPr>
              <a:t>المعامل المركزية بجامعة المجمعة</a:t>
            </a:r>
            <a:endParaRPr lang="en-US" sz="2000" b="1" dirty="0">
              <a:solidFill>
                <a:srgbClr val="0070C0"/>
              </a:solidFill>
            </a:endParaRPr>
          </a:p>
          <a:p>
            <a:pPr lvl="1" algn="just">
              <a:lnSpc>
                <a:spcPct val="115000"/>
              </a:lnSpc>
            </a:pPr>
            <a:r>
              <a:rPr lang="ar-SA" sz="2000" b="1" dirty="0" smtClean="0">
                <a:solidFill>
                  <a:srgbClr val="0070C0"/>
                </a:solidFill>
              </a:rPr>
              <a:t>مشروع </a:t>
            </a:r>
            <a:r>
              <a:rPr lang="ar-SA" sz="2000" b="1" dirty="0">
                <a:solidFill>
                  <a:srgbClr val="0070C0"/>
                </a:solidFill>
              </a:rPr>
              <a:t>المواصفات القياسية </a:t>
            </a:r>
            <a:r>
              <a:rPr lang="en-AU" sz="2000" b="1" dirty="0">
                <a:solidFill>
                  <a:srgbClr val="0070C0"/>
                </a:solidFill>
              </a:rPr>
              <a:t>OHSAS 18001</a:t>
            </a:r>
            <a:r>
              <a:rPr lang="ar-SA" sz="2000" b="1" dirty="0">
                <a:solidFill>
                  <a:srgbClr val="0070C0"/>
                </a:solidFill>
              </a:rPr>
              <a:t> </a:t>
            </a:r>
            <a:endParaRPr lang="ar-SA" sz="2000" b="1" dirty="0" smtClean="0">
              <a:solidFill>
                <a:srgbClr val="0070C0"/>
              </a:solidFill>
            </a:endParaRPr>
          </a:p>
          <a:p>
            <a:pPr marL="457200" lvl="1" indent="0" algn="just">
              <a:lnSpc>
                <a:spcPct val="115000"/>
              </a:lnSpc>
              <a:buNone/>
            </a:pPr>
            <a:r>
              <a:rPr lang="ar-SA" sz="2000" b="1" dirty="0" smtClean="0">
                <a:solidFill>
                  <a:srgbClr val="0070C0"/>
                </a:solidFill>
              </a:rPr>
              <a:t>   والذي </a:t>
            </a:r>
            <a:r>
              <a:rPr lang="ar-SA" sz="2000" b="1" dirty="0">
                <a:solidFill>
                  <a:srgbClr val="0070C0"/>
                </a:solidFill>
              </a:rPr>
              <a:t>أنتهى بالحصول على شهادة المطابقة للمواصفة </a:t>
            </a:r>
            <a:endParaRPr lang="ar-SA" sz="2000" b="1" dirty="0" smtClean="0">
              <a:solidFill>
                <a:srgbClr val="0070C0"/>
              </a:solidFill>
            </a:endParaRPr>
          </a:p>
          <a:p>
            <a:pPr marL="457200" lvl="1" indent="0" algn="just">
              <a:lnSpc>
                <a:spcPct val="115000"/>
              </a:lnSpc>
              <a:buNone/>
            </a:pPr>
            <a:r>
              <a:rPr lang="ar-SA" sz="2000" b="1" dirty="0">
                <a:solidFill>
                  <a:srgbClr val="0070C0"/>
                </a:solidFill>
              </a:rPr>
              <a:t> </a:t>
            </a:r>
            <a:r>
              <a:rPr lang="ar-SA" sz="2000" b="1" dirty="0" smtClean="0">
                <a:solidFill>
                  <a:srgbClr val="0070C0"/>
                </a:solidFill>
              </a:rPr>
              <a:t>  العالمية </a:t>
            </a:r>
            <a:r>
              <a:rPr lang="ar-SA" sz="2000" b="1" dirty="0">
                <a:solidFill>
                  <a:srgbClr val="0070C0"/>
                </a:solidFill>
              </a:rPr>
              <a:t>(</a:t>
            </a:r>
            <a:r>
              <a:rPr lang="en-AU" sz="2000" b="1" dirty="0">
                <a:solidFill>
                  <a:srgbClr val="0070C0"/>
                </a:solidFill>
              </a:rPr>
              <a:t>OHSAS 18001</a:t>
            </a:r>
            <a:r>
              <a:rPr lang="ar-SA" sz="2000" b="1" dirty="0">
                <a:solidFill>
                  <a:srgbClr val="0070C0"/>
                </a:solidFill>
              </a:rPr>
              <a:t>) لمختبرات كليتي العلوم </a:t>
            </a:r>
            <a:r>
              <a:rPr lang="ar-SA" sz="2000" b="1" dirty="0" smtClean="0">
                <a:solidFill>
                  <a:srgbClr val="0070C0"/>
                </a:solidFill>
              </a:rPr>
              <a:t>والعلوم </a:t>
            </a:r>
            <a:r>
              <a:rPr lang="ar-SA" sz="2000" b="1" dirty="0">
                <a:solidFill>
                  <a:srgbClr val="0070C0"/>
                </a:solidFill>
              </a:rPr>
              <a:t>الطبية </a:t>
            </a:r>
            <a:r>
              <a:rPr lang="ar-SA" sz="2000" b="1" dirty="0" smtClean="0">
                <a:solidFill>
                  <a:srgbClr val="0070C0"/>
                </a:solidFill>
              </a:rPr>
              <a:t>التطبيقية</a:t>
            </a:r>
            <a:endParaRPr lang="en-US" sz="2000" b="1" dirty="0">
              <a:solidFill>
                <a:srgbClr val="0070C0"/>
              </a:solidFill>
            </a:endParaRPr>
          </a:p>
        </p:txBody>
      </p:sp>
      <p:sp>
        <p:nvSpPr>
          <p:cNvPr id="10" name="Date Placeholder 9"/>
          <p:cNvSpPr>
            <a:spLocks noGrp="1"/>
          </p:cNvSpPr>
          <p:nvPr>
            <p:ph type="dt" sz="half" idx="10"/>
          </p:nvPr>
        </p:nvSpPr>
        <p:spPr>
          <a:xfrm>
            <a:off x="4952998" y="6119810"/>
            <a:ext cx="7130142" cy="664027"/>
          </a:xfrm>
        </p:spPr>
        <p:txBody>
          <a:bodyPr vert="horz" lIns="91440" tIns="45720" rIns="91440" bIns="45720" rtlCol="1" anchor="ctr"/>
          <a:lstStyle/>
          <a:p>
            <a:r>
              <a:rPr lang="ar-SA" sz="2400" dirty="0" smtClean="0">
                <a:solidFill>
                  <a:schemeClr val="bg1"/>
                </a:solidFill>
              </a:rPr>
              <a:t>لجنة إعداد الدراسة الذاتية – ربيع الأول 1437</a:t>
            </a:r>
            <a:endParaRPr lang="ar-SA" sz="2800" dirty="0">
              <a:solidFill>
                <a:schemeClr val="bg1"/>
              </a:solidFill>
            </a:endParaRPr>
          </a:p>
        </p:txBody>
      </p:sp>
      <p:sp>
        <p:nvSpPr>
          <p:cNvPr id="11" name="Slide Number Placeholder 10"/>
          <p:cNvSpPr>
            <a:spLocks noGrp="1"/>
          </p:cNvSpPr>
          <p:nvPr>
            <p:ph type="sldNum" sz="quarter" idx="12"/>
          </p:nvPr>
        </p:nvSpPr>
        <p:spPr>
          <a:xfrm>
            <a:off x="315686" y="6291034"/>
            <a:ext cx="2743200" cy="365125"/>
          </a:xfrm>
        </p:spPr>
        <p:txBody>
          <a:bodyPr/>
          <a:lstStyle/>
          <a:p>
            <a:fld id="{F91B04CA-1F01-4470-BDED-ECA9AD8E4F6F}" type="slidenum">
              <a:rPr lang="ar-SA" sz="4000" smtClean="0">
                <a:solidFill>
                  <a:schemeClr val="bg1"/>
                </a:solidFill>
              </a:rPr>
              <a:t>19</a:t>
            </a:fld>
            <a:r>
              <a:rPr lang="ar-SA" sz="4000" dirty="0" smtClean="0">
                <a:solidFill>
                  <a:schemeClr val="bg1"/>
                </a:solidFill>
              </a:rPr>
              <a:t> </a:t>
            </a:r>
            <a:endParaRPr lang="ar-SA" sz="4000" dirty="0">
              <a:solidFill>
                <a:schemeClr val="bg1"/>
              </a:solidFill>
            </a:endParaRPr>
          </a:p>
        </p:txBody>
      </p:sp>
      <p:pic>
        <p:nvPicPr>
          <p:cNvPr id="2" name="Picture 1"/>
          <p:cNvPicPr>
            <a:picLocks noChangeAspect="1"/>
          </p:cNvPicPr>
          <p:nvPr/>
        </p:nvPicPr>
        <p:blipFill rotWithShape="1">
          <a:blip r:embed="rId3">
            <a:extLst>
              <a:ext uri="{28A0092B-C50C-407E-A947-70E740481C1C}">
                <a14:useLocalDpi xmlns:a14="http://schemas.microsoft.com/office/drawing/2010/main" val="0"/>
              </a:ext>
            </a:extLst>
          </a:blip>
          <a:srcRect l="8049"/>
          <a:stretch/>
        </p:blipFill>
        <p:spPr>
          <a:xfrm>
            <a:off x="0" y="2536371"/>
            <a:ext cx="2471053" cy="3455759"/>
          </a:xfrm>
          <a:prstGeom prst="rect">
            <a:avLst/>
          </a:prstGeom>
        </p:spPr>
      </p:pic>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471053" y="2532743"/>
            <a:ext cx="2455436" cy="3442065"/>
          </a:xfrm>
          <a:prstGeom prst="rect">
            <a:avLst/>
          </a:prstGeom>
        </p:spPr>
      </p:pic>
    </p:spTree>
    <p:extLst>
      <p:ext uri="{BB962C8B-B14F-4D97-AF65-F5344CB8AC3E}">
        <p14:creationId xmlns:p14="http://schemas.microsoft.com/office/powerpoint/2010/main" val="298865181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838200" y="413657"/>
            <a:ext cx="10515600" cy="971319"/>
          </a:xfrm>
        </p:spPr>
        <p:txBody>
          <a:bodyPr/>
          <a:lstStyle/>
          <a:p>
            <a:r>
              <a:rPr lang="ar-SA" b="1" dirty="0" smtClean="0"/>
              <a:t>أهم متطلبات المعيار السابع</a:t>
            </a:r>
            <a:endParaRPr lang="en-US" b="1" dirty="0"/>
          </a:p>
        </p:txBody>
      </p:sp>
      <p:sp>
        <p:nvSpPr>
          <p:cNvPr id="7" name="Content Placeholder 6"/>
          <p:cNvSpPr>
            <a:spLocks noGrp="1"/>
          </p:cNvSpPr>
          <p:nvPr>
            <p:ph idx="1"/>
          </p:nvPr>
        </p:nvSpPr>
        <p:spPr>
          <a:xfrm>
            <a:off x="838200" y="1480456"/>
            <a:ext cx="10515600" cy="4533217"/>
          </a:xfrm>
        </p:spPr>
        <p:txBody>
          <a:bodyPr>
            <a:normAutofit/>
          </a:bodyPr>
          <a:lstStyle/>
          <a:p>
            <a:pPr algn="just">
              <a:lnSpc>
                <a:spcPct val="115000"/>
              </a:lnSpc>
            </a:pPr>
            <a:r>
              <a:rPr lang="ar-SA" sz="2400" b="1" dirty="0"/>
              <a:t>تصميم المرافق أو تعديلها بما يتناسب مع المتطلبات المحددة للتعليم والتعلم في البرامج المقدمة</a:t>
            </a:r>
          </a:p>
          <a:p>
            <a:pPr algn="just">
              <a:lnSpc>
                <a:spcPct val="115000"/>
              </a:lnSpc>
            </a:pPr>
            <a:r>
              <a:rPr lang="ar-SA" sz="2400" b="1" dirty="0"/>
              <a:t>توفير بيئة آمنة وصحية لتعليم عالي الجودة</a:t>
            </a:r>
          </a:p>
          <a:p>
            <a:pPr algn="just">
              <a:lnSpc>
                <a:spcPct val="115000"/>
              </a:lnSpc>
            </a:pPr>
            <a:r>
              <a:rPr lang="ar-SA" sz="2400" b="1" dirty="0"/>
              <a:t>متابعة كيفية استخدام المرافق </a:t>
            </a:r>
          </a:p>
          <a:p>
            <a:pPr algn="just">
              <a:lnSpc>
                <a:spcPct val="115000"/>
              </a:lnSpc>
            </a:pPr>
            <a:r>
              <a:rPr lang="ar-SA" sz="2400" b="1" dirty="0"/>
              <a:t>إستخدام استطلاعات رأي المستخدمين </a:t>
            </a:r>
            <a:r>
              <a:rPr lang="ar-SA" sz="2400" b="1" dirty="0" smtClean="0"/>
              <a:t>للمساعدة </a:t>
            </a:r>
            <a:r>
              <a:rPr lang="ar-SA" sz="2400" b="1" dirty="0"/>
              <a:t>في تخطيط عمليات التحسين</a:t>
            </a:r>
          </a:p>
          <a:p>
            <a:pPr algn="just">
              <a:lnSpc>
                <a:spcPct val="115000"/>
              </a:lnSpc>
            </a:pPr>
            <a:r>
              <a:rPr lang="ar-SA" sz="2400" b="1" dirty="0"/>
              <a:t>توفير العدد الكافي من قاعات الدراسة والمعامل</a:t>
            </a:r>
          </a:p>
          <a:p>
            <a:pPr algn="just">
              <a:lnSpc>
                <a:spcPct val="115000"/>
              </a:lnSpc>
            </a:pPr>
            <a:r>
              <a:rPr lang="ar-SA" sz="2400" b="1" dirty="0"/>
              <a:t>توفير الحاسبات الآلية وتجهيزات البحث العلمي للطلبة وهيئة التدريس</a:t>
            </a:r>
          </a:p>
          <a:p>
            <a:pPr algn="just">
              <a:lnSpc>
                <a:spcPct val="115000"/>
              </a:lnSpc>
            </a:pPr>
            <a:r>
              <a:rPr lang="ar-SA" sz="2400" b="1" dirty="0"/>
              <a:t>توفير أماكن كافية للخدمات الأخرى مثل المطاعم والأنشطة غير الصفية</a:t>
            </a:r>
          </a:p>
          <a:p>
            <a:pPr algn="just">
              <a:lnSpc>
                <a:spcPct val="115000"/>
              </a:lnSpc>
            </a:pPr>
            <a:r>
              <a:rPr lang="ar-SA" sz="2400" b="1" dirty="0"/>
              <a:t>توفير إسكان الطلبة عندما يستدعي الأمر ذلك</a:t>
            </a:r>
            <a:r>
              <a:rPr lang="ar-SA" sz="2400" b="1" dirty="0" smtClean="0"/>
              <a:t>.</a:t>
            </a:r>
            <a:endParaRPr lang="en-US" sz="2400" b="1" dirty="0">
              <a:latin typeface="Calibri" panose="020F0502020204030204" pitchFamily="34" charset="0"/>
              <a:ea typeface="Times New Roman" panose="02020603050405020304" pitchFamily="18" charset="0"/>
              <a:cs typeface="Arial" panose="020B0604020202020204" pitchFamily="34" charset="0"/>
            </a:endParaRPr>
          </a:p>
        </p:txBody>
      </p:sp>
      <p:sp>
        <p:nvSpPr>
          <p:cNvPr id="10" name="Date Placeholder 9"/>
          <p:cNvSpPr>
            <a:spLocks noGrp="1"/>
          </p:cNvSpPr>
          <p:nvPr>
            <p:ph type="dt" sz="half" idx="10"/>
          </p:nvPr>
        </p:nvSpPr>
        <p:spPr>
          <a:xfrm>
            <a:off x="4952998" y="6119810"/>
            <a:ext cx="7130142" cy="664027"/>
          </a:xfrm>
        </p:spPr>
        <p:txBody>
          <a:bodyPr vert="horz" lIns="91440" tIns="45720" rIns="91440" bIns="45720" rtlCol="1" anchor="ctr"/>
          <a:lstStyle/>
          <a:p>
            <a:r>
              <a:rPr lang="ar-SA" sz="2400" dirty="0" smtClean="0">
                <a:solidFill>
                  <a:schemeClr val="bg1"/>
                </a:solidFill>
              </a:rPr>
              <a:t>لجنة إعداد الدراسة الذاتية – ربيع الأول 1437</a:t>
            </a:r>
            <a:endParaRPr lang="ar-SA" sz="2800" dirty="0">
              <a:solidFill>
                <a:schemeClr val="bg1"/>
              </a:solidFill>
            </a:endParaRPr>
          </a:p>
        </p:txBody>
      </p:sp>
      <p:sp>
        <p:nvSpPr>
          <p:cNvPr id="11" name="Slide Number Placeholder 10"/>
          <p:cNvSpPr>
            <a:spLocks noGrp="1"/>
          </p:cNvSpPr>
          <p:nvPr>
            <p:ph type="sldNum" sz="quarter" idx="12"/>
          </p:nvPr>
        </p:nvSpPr>
        <p:spPr>
          <a:xfrm>
            <a:off x="315686" y="6291034"/>
            <a:ext cx="2743200" cy="365125"/>
          </a:xfrm>
        </p:spPr>
        <p:txBody>
          <a:bodyPr/>
          <a:lstStyle/>
          <a:p>
            <a:fld id="{F91B04CA-1F01-4470-BDED-ECA9AD8E4F6F}" type="slidenum">
              <a:rPr lang="ar-SA" sz="4000" smtClean="0">
                <a:solidFill>
                  <a:schemeClr val="bg1"/>
                </a:solidFill>
              </a:rPr>
              <a:t>2</a:t>
            </a:fld>
            <a:r>
              <a:rPr lang="ar-SA" sz="4000" dirty="0" smtClean="0">
                <a:solidFill>
                  <a:schemeClr val="bg1"/>
                </a:solidFill>
              </a:rPr>
              <a:t> </a:t>
            </a:r>
            <a:endParaRPr lang="ar-SA" sz="4000" dirty="0">
              <a:solidFill>
                <a:schemeClr val="bg1"/>
              </a:solidFill>
            </a:endParaRPr>
          </a:p>
        </p:txBody>
      </p:sp>
    </p:spTree>
    <p:extLst>
      <p:ext uri="{BB962C8B-B14F-4D97-AF65-F5344CB8AC3E}">
        <p14:creationId xmlns:p14="http://schemas.microsoft.com/office/powerpoint/2010/main" val="272823661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3634029894"/>
              </p:ext>
            </p:extLst>
          </p:nvPr>
        </p:nvGraphicFramePr>
        <p:xfrm>
          <a:off x="1651815" y="380706"/>
          <a:ext cx="10344241" cy="1110637"/>
        </p:xfrm>
        <a:graphic>
          <a:graphicData uri="http://schemas.openxmlformats.org/drawingml/2006/table">
            <a:tbl>
              <a:tblPr firstRow="1" firstCol="1" bandRow="1">
                <a:tableStyleId>{5C22544A-7EE6-4342-B048-85BDC9FD1C3A}</a:tableStyleId>
              </a:tblPr>
              <a:tblGrid>
                <a:gridCol w="5413014"/>
                <a:gridCol w="4931227"/>
              </a:tblGrid>
              <a:tr h="1110637">
                <a:tc>
                  <a:txBody>
                    <a:bodyPr/>
                    <a:lstStyle/>
                    <a:p>
                      <a:pPr algn="ctr" rtl="0">
                        <a:spcAft>
                          <a:spcPts val="0"/>
                        </a:spcAft>
                        <a:tabLst>
                          <a:tab pos="2637155" algn="ctr"/>
                          <a:tab pos="5274310" algn="r"/>
                          <a:tab pos="457200" algn="l"/>
                        </a:tabLst>
                      </a:pPr>
                      <a:r>
                        <a:rPr lang="en-US" sz="2800" b="1" kern="1200" dirty="0" smtClean="0">
                          <a:solidFill>
                            <a:schemeClr val="tx1"/>
                          </a:solidFill>
                          <a:effectLst/>
                          <a:latin typeface="Sakkal Majalla" panose="02000000000000000000" pitchFamily="2" charset="-78"/>
                          <a:ea typeface="+mn-ea"/>
                          <a:cs typeface="+mn-cs"/>
                        </a:rPr>
                        <a:t>Sub-Standard 7-4</a:t>
                      </a:r>
                    </a:p>
                    <a:p>
                      <a:pPr algn="ctr" rtl="0">
                        <a:spcAft>
                          <a:spcPts val="0"/>
                        </a:spcAft>
                        <a:tabLst>
                          <a:tab pos="2637155" algn="ctr"/>
                          <a:tab pos="5274310" algn="r"/>
                          <a:tab pos="457200" algn="l"/>
                        </a:tabLst>
                      </a:pPr>
                      <a:r>
                        <a:rPr lang="en-US" sz="2800" dirty="0" smtClean="0">
                          <a:solidFill>
                            <a:srgbClr val="FF0000"/>
                          </a:solidFill>
                          <a:effectLst/>
                          <a:latin typeface="Sakkal Majalla" panose="02000000000000000000" pitchFamily="2" charset="-78"/>
                          <a:cs typeface="+mn-cs"/>
                        </a:rPr>
                        <a:t>Information Technology</a:t>
                      </a:r>
                      <a:endParaRPr lang="en-US" sz="2800" dirty="0">
                        <a:solidFill>
                          <a:srgbClr val="FF0000"/>
                        </a:solidFill>
                        <a:effectLst/>
                        <a:latin typeface="Sakkal Majalla" panose="02000000000000000000" pitchFamily="2" charset="-78"/>
                        <a:ea typeface="Times New Roman" panose="02020603050405020304" pitchFamily="18" charset="0"/>
                        <a:cs typeface="+mn-cs"/>
                      </a:endParaRPr>
                    </a:p>
                  </a:txBody>
                  <a:tcPr marL="68580" marR="68580" marT="0" marB="0"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rtl="1">
                        <a:lnSpc>
                          <a:spcPct val="115000"/>
                        </a:lnSpc>
                        <a:spcAft>
                          <a:spcPts val="0"/>
                        </a:spcAft>
                      </a:pPr>
                      <a:r>
                        <a:rPr lang="ar-LB" sz="2800" dirty="0" smtClean="0">
                          <a:solidFill>
                            <a:schemeClr val="tx1"/>
                          </a:solidFill>
                          <a:effectLst/>
                          <a:latin typeface="Sakkal Majalla" panose="02000000000000000000" pitchFamily="2" charset="-78"/>
                          <a:cs typeface="Sakkal Majalla" panose="02000000000000000000" pitchFamily="2" charset="-78"/>
                        </a:rPr>
                        <a:t>المعيار </a:t>
                      </a:r>
                      <a:r>
                        <a:rPr lang="ar-SA" sz="2800" dirty="0" smtClean="0">
                          <a:solidFill>
                            <a:schemeClr val="tx1"/>
                          </a:solidFill>
                          <a:effectLst/>
                          <a:latin typeface="Sakkal Majalla" panose="02000000000000000000" pitchFamily="2" charset="-78"/>
                          <a:cs typeface="Sakkal Majalla" panose="02000000000000000000" pitchFamily="2" charset="-78"/>
                        </a:rPr>
                        <a:t> الفرعي 7-4</a:t>
                      </a:r>
                      <a:endParaRPr lang="en-US" sz="2800" dirty="0" smtClean="0">
                        <a:solidFill>
                          <a:schemeClr val="tx1"/>
                        </a:solidFill>
                        <a:effectLst/>
                        <a:latin typeface="Sakkal Majalla" panose="02000000000000000000" pitchFamily="2" charset="-78"/>
                        <a:cs typeface="Sakkal Majalla" panose="02000000000000000000" pitchFamily="2" charset="-78"/>
                      </a:endParaRPr>
                    </a:p>
                    <a:p>
                      <a:pPr algn="ctr" rtl="1">
                        <a:lnSpc>
                          <a:spcPct val="115000"/>
                        </a:lnSpc>
                        <a:spcAft>
                          <a:spcPts val="0"/>
                        </a:spcAft>
                      </a:pPr>
                      <a:r>
                        <a:rPr lang="ar-LB" sz="2800" dirty="0" smtClean="0">
                          <a:solidFill>
                            <a:srgbClr val="FF0000"/>
                          </a:solidFill>
                          <a:effectLst/>
                          <a:latin typeface="Sakkal Majalla" panose="02000000000000000000" pitchFamily="2" charset="-78"/>
                          <a:cs typeface="Sakkal Majalla" panose="02000000000000000000" pitchFamily="2" charset="-78"/>
                        </a:rPr>
                        <a:t>تقنية المعلومات</a:t>
                      </a:r>
                      <a:endParaRPr lang="en-US" sz="2800" dirty="0">
                        <a:solidFill>
                          <a:srgbClr val="FF0000"/>
                        </a:solidFill>
                        <a:effectLst/>
                        <a:latin typeface="Sakkal Majalla" panose="02000000000000000000" pitchFamily="2" charset="-78"/>
                        <a:ea typeface="Times New Roman" panose="02020603050405020304" pitchFamily="18" charset="0"/>
                        <a:cs typeface="Sakkal Majalla" panose="02000000000000000000" pitchFamily="2" charset="-78"/>
                      </a:endParaRPr>
                    </a:p>
                  </a:txBody>
                  <a:tcPr marL="68580" marR="68580" marT="0" marB="0"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r>
            </a:tbl>
          </a:graphicData>
        </a:graphic>
      </p:graphicFrame>
      <p:sp>
        <p:nvSpPr>
          <p:cNvPr id="10" name="TextBox 9"/>
          <p:cNvSpPr txBox="1"/>
          <p:nvPr/>
        </p:nvSpPr>
        <p:spPr>
          <a:xfrm>
            <a:off x="2715986" y="6099445"/>
            <a:ext cx="6760028" cy="769441"/>
          </a:xfrm>
          <a:prstGeom prst="rect">
            <a:avLst/>
          </a:prstGeom>
          <a:noFill/>
        </p:spPr>
        <p:txBody>
          <a:bodyPr wrap="square" rtlCol="0">
            <a:spAutoFit/>
          </a:bodyPr>
          <a:lstStyle/>
          <a:p>
            <a:pPr algn="ctr"/>
            <a:r>
              <a:rPr lang="ar-SA" sz="4400" b="1" dirty="0">
                <a:solidFill>
                  <a:schemeClr val="bg1"/>
                </a:solidFill>
                <a:latin typeface="Sakkal Majalla" panose="02000000000000000000" pitchFamily="2" charset="-78"/>
                <a:cs typeface="Sakkal Majalla" panose="02000000000000000000" pitchFamily="2" charset="-78"/>
              </a:rPr>
              <a:t>التقدير العام </a:t>
            </a:r>
            <a:r>
              <a:rPr lang="ar-SA" sz="4400" b="1" dirty="0" smtClean="0">
                <a:solidFill>
                  <a:schemeClr val="bg1"/>
                </a:solidFill>
                <a:latin typeface="Sakkal Majalla" panose="02000000000000000000" pitchFamily="2" charset="-78"/>
                <a:cs typeface="Sakkal Majalla" panose="02000000000000000000" pitchFamily="2" charset="-78"/>
              </a:rPr>
              <a:t>:         ***</a:t>
            </a:r>
            <a:endParaRPr lang="en-US" sz="4400" b="1" dirty="0">
              <a:solidFill>
                <a:schemeClr val="bg1"/>
              </a:solidFill>
              <a:latin typeface="Sakkal Majalla" panose="02000000000000000000" pitchFamily="2" charset="-78"/>
              <a:cs typeface="Sakkal Majalla" panose="02000000000000000000" pitchFamily="2" charset="-78"/>
            </a:endParaRPr>
          </a:p>
        </p:txBody>
      </p:sp>
      <p:sp>
        <p:nvSpPr>
          <p:cNvPr id="4" name="Title 3"/>
          <p:cNvSpPr txBox="1">
            <a:spLocks/>
          </p:cNvSpPr>
          <p:nvPr/>
        </p:nvSpPr>
        <p:spPr>
          <a:xfrm>
            <a:off x="870860" y="1964941"/>
            <a:ext cx="10515600" cy="674915"/>
          </a:xfrm>
          <a:prstGeom prst="rect">
            <a:avLst/>
          </a:prstGeom>
        </p:spPr>
        <p:txBody>
          <a:bodyPr vert="horz" lIns="91440" tIns="45720" rIns="91440" bIns="45720" rtlCol="1" anchor="b">
            <a:normAutofit/>
          </a:bodyPr>
          <a:lstStyle>
            <a:lvl1pPr algn="ctr" defTabSz="914400" rtl="1" eaLnBrk="1" latinLnBrk="0" hangingPunct="1">
              <a:lnSpc>
                <a:spcPct val="90000"/>
              </a:lnSpc>
              <a:spcBef>
                <a:spcPct val="0"/>
              </a:spcBef>
              <a:buNone/>
              <a:defRPr sz="6000" kern="1200">
                <a:solidFill>
                  <a:schemeClr val="tx1"/>
                </a:solidFill>
                <a:latin typeface="+mj-lt"/>
                <a:ea typeface="+mj-ea"/>
                <a:cs typeface="+mj-cs"/>
              </a:defRPr>
            </a:lvl1pPr>
          </a:lstStyle>
          <a:p>
            <a:r>
              <a:rPr lang="ar-SA" sz="3600" b="1" dirty="0" smtClean="0"/>
              <a:t>أهم متطلبات المعيار الفرعي</a:t>
            </a:r>
            <a:endParaRPr lang="en-US" sz="3600" b="1" dirty="0"/>
          </a:p>
        </p:txBody>
      </p:sp>
      <p:sp>
        <p:nvSpPr>
          <p:cNvPr id="5" name="Content Placeholder 6"/>
          <p:cNvSpPr txBox="1">
            <a:spLocks/>
          </p:cNvSpPr>
          <p:nvPr/>
        </p:nvSpPr>
        <p:spPr>
          <a:xfrm>
            <a:off x="870860" y="3102427"/>
            <a:ext cx="10515600" cy="2394859"/>
          </a:xfrm>
          <a:prstGeom prst="rect">
            <a:avLst/>
          </a:prstGeom>
        </p:spPr>
        <p:txBody>
          <a:bodyPr vert="horz" lIns="91440" tIns="45720" rIns="91440" bIns="45720" rtlCol="1">
            <a:normAutofit/>
          </a:bodyPr>
          <a:lstStyle>
            <a:lvl1pPr marL="0" indent="0" algn="ctr" defTabSz="914400" rtl="1"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1"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1"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1"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1"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1"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1"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1"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1"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342900" indent="-342900" algn="just">
              <a:lnSpc>
                <a:spcPct val="115000"/>
              </a:lnSpc>
              <a:buFont typeface="Arial" panose="020B0604020202020204" pitchFamily="34" charset="0"/>
              <a:buChar char="•"/>
            </a:pPr>
            <a:r>
              <a:rPr lang="ar-SA" b="1" dirty="0"/>
              <a:t>يجب أن تكون أجهزة الحاسب والبرمجيات والخدمات المساندة ذات العلاقة مناسبة لاحتياجات المؤسسة </a:t>
            </a:r>
            <a:r>
              <a:rPr lang="ar-SA" b="1" dirty="0" smtClean="0"/>
              <a:t>التعليمية</a:t>
            </a:r>
            <a:endParaRPr lang="en-US" b="1" dirty="0" smtClean="0"/>
          </a:p>
          <a:p>
            <a:pPr marL="342900" indent="-342900" algn="just">
              <a:lnSpc>
                <a:spcPct val="115000"/>
              </a:lnSpc>
              <a:buFont typeface="Arial" panose="020B0604020202020204" pitchFamily="34" charset="0"/>
              <a:buChar char="•"/>
            </a:pPr>
            <a:r>
              <a:rPr lang="ar-SA" b="1" dirty="0" smtClean="0"/>
              <a:t>يجب ان تتم </a:t>
            </a:r>
            <a:r>
              <a:rPr lang="ar-SA" b="1" dirty="0"/>
              <a:t>إدارتها بشكل يضمن الاستخدام الأمثل والفعال والآمن </a:t>
            </a:r>
            <a:r>
              <a:rPr lang="ar-SA" b="1" dirty="0" smtClean="0"/>
              <a:t>لها</a:t>
            </a:r>
          </a:p>
        </p:txBody>
      </p:sp>
    </p:spTree>
    <p:extLst>
      <p:ext uri="{BB962C8B-B14F-4D97-AF65-F5344CB8AC3E}">
        <p14:creationId xmlns:p14="http://schemas.microsoft.com/office/powerpoint/2010/main" val="318470391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838200" y="413657"/>
            <a:ext cx="10515600" cy="971319"/>
          </a:xfrm>
        </p:spPr>
        <p:txBody>
          <a:bodyPr/>
          <a:lstStyle/>
          <a:p>
            <a:r>
              <a:rPr lang="ar-SA" b="1" dirty="0" smtClean="0"/>
              <a:t>وصف المعيار الفرعي 7-4</a:t>
            </a:r>
            <a:endParaRPr lang="en-US" b="1" dirty="0"/>
          </a:p>
        </p:txBody>
      </p:sp>
      <p:sp>
        <p:nvSpPr>
          <p:cNvPr id="7" name="Content Placeholder 6"/>
          <p:cNvSpPr>
            <a:spLocks noGrp="1"/>
          </p:cNvSpPr>
          <p:nvPr>
            <p:ph idx="1"/>
          </p:nvPr>
        </p:nvSpPr>
        <p:spPr>
          <a:xfrm>
            <a:off x="968829" y="1480456"/>
            <a:ext cx="10384971" cy="4397830"/>
          </a:xfrm>
        </p:spPr>
        <p:txBody>
          <a:bodyPr>
            <a:normAutofit/>
          </a:bodyPr>
          <a:lstStyle/>
          <a:p>
            <a:pPr algn="just">
              <a:lnSpc>
                <a:spcPct val="115000"/>
              </a:lnSpc>
            </a:pPr>
            <a:r>
              <a:rPr lang="ar-SA" sz="2400" b="1" dirty="0" smtClean="0"/>
              <a:t>لعبت </a:t>
            </a:r>
            <a:r>
              <a:rPr lang="ar-SA" sz="2400" b="1" dirty="0"/>
              <a:t>تكنولوجيا المعلومات دورا </a:t>
            </a:r>
            <a:r>
              <a:rPr lang="ar-SA" sz="2400" b="1" dirty="0" smtClean="0"/>
              <a:t>رئيسيا في </a:t>
            </a:r>
            <a:r>
              <a:rPr lang="ar-SA" sz="2400" b="1" dirty="0"/>
              <a:t>جميع الخدمات </a:t>
            </a:r>
            <a:r>
              <a:rPr lang="ar-SA" sz="2400" b="1" dirty="0" smtClean="0"/>
              <a:t>الإدارية والأكاديمية بالجامعة</a:t>
            </a:r>
          </a:p>
          <a:p>
            <a:pPr algn="just">
              <a:lnSpc>
                <a:spcPct val="115000"/>
              </a:lnSpc>
            </a:pPr>
            <a:r>
              <a:rPr lang="ar-SA" sz="2400" b="1" dirty="0" smtClean="0"/>
              <a:t>أنشئت الجامعة عمادتين مساندتين واحدة لتقنية </a:t>
            </a:r>
            <a:r>
              <a:rPr lang="ar-SA" sz="2400" b="1" dirty="0"/>
              <a:t>المعلومات </a:t>
            </a:r>
            <a:r>
              <a:rPr lang="ar-SA" sz="2400" b="1" dirty="0" smtClean="0"/>
              <a:t>وأخرى للتعلم </a:t>
            </a:r>
            <a:r>
              <a:rPr lang="ar-SA" sz="2400" b="1" dirty="0"/>
              <a:t>الإلكتروني والتعليم عن </a:t>
            </a:r>
            <a:r>
              <a:rPr lang="ar-SA" sz="2400" b="1" dirty="0" smtClean="0"/>
              <a:t>بعد </a:t>
            </a:r>
          </a:p>
          <a:p>
            <a:pPr algn="just">
              <a:lnSpc>
                <a:spcPct val="115000"/>
              </a:lnSpc>
              <a:spcAft>
                <a:spcPts val="1200"/>
              </a:spcAft>
            </a:pPr>
            <a:r>
              <a:rPr lang="ar-SA" sz="2400" b="1" dirty="0" smtClean="0"/>
              <a:t>قامت عمادة </a:t>
            </a:r>
            <a:r>
              <a:rPr lang="ar-SA" sz="2400" b="1" dirty="0"/>
              <a:t>تقنية المعلومات </a:t>
            </a:r>
            <a:r>
              <a:rPr lang="ar-SA" sz="2400" b="1" dirty="0" smtClean="0"/>
              <a:t>خلال السنوات </a:t>
            </a:r>
            <a:r>
              <a:rPr lang="ar-SA" sz="2400" b="1" dirty="0"/>
              <a:t>القليلة الماضية </a:t>
            </a:r>
            <a:r>
              <a:rPr lang="ar-SA" sz="2400" b="1" dirty="0" smtClean="0"/>
              <a:t>بتطوير </a:t>
            </a:r>
            <a:r>
              <a:rPr lang="ar-SA" sz="2400" b="1" dirty="0"/>
              <a:t>الخدمات الإلكترونية من خلال توفير العديد من </a:t>
            </a:r>
            <a:r>
              <a:rPr lang="ar-SA" sz="2400" b="1" dirty="0" smtClean="0"/>
              <a:t>الأنظمة مثل:</a:t>
            </a:r>
          </a:p>
          <a:p>
            <a:pPr lvl="1" algn="just">
              <a:lnSpc>
                <a:spcPct val="115000"/>
              </a:lnSpc>
            </a:pPr>
            <a:r>
              <a:rPr lang="ar-SA" b="1" dirty="0">
                <a:solidFill>
                  <a:srgbClr val="0070C0"/>
                </a:solidFill>
              </a:rPr>
              <a:t>نظام الإتصالات </a:t>
            </a:r>
            <a:r>
              <a:rPr lang="ar-SA" b="1" dirty="0" smtClean="0">
                <a:solidFill>
                  <a:srgbClr val="0070C0"/>
                </a:solidFill>
              </a:rPr>
              <a:t>الإدارية  </a:t>
            </a:r>
            <a:r>
              <a:rPr lang="en-US" dirty="0"/>
              <a:t>(</a:t>
            </a:r>
            <a:r>
              <a:rPr lang="en-US" u="sng" dirty="0"/>
              <a:t>http://cms.mu.edu.sa/mu/start</a:t>
            </a:r>
            <a:r>
              <a:rPr lang="en-US" u="sng" dirty="0"/>
              <a:t>)</a:t>
            </a:r>
            <a:endParaRPr lang="en-US" b="1" dirty="0">
              <a:solidFill>
                <a:srgbClr val="0070C0"/>
              </a:solidFill>
            </a:endParaRPr>
          </a:p>
          <a:p>
            <a:pPr lvl="1" algn="just">
              <a:lnSpc>
                <a:spcPct val="115000"/>
              </a:lnSpc>
            </a:pPr>
            <a:r>
              <a:rPr lang="ar-SA" b="1" dirty="0">
                <a:solidFill>
                  <a:srgbClr val="0070C0"/>
                </a:solidFill>
              </a:rPr>
              <a:t>نظان اللجان </a:t>
            </a:r>
            <a:r>
              <a:rPr lang="ar-SA" b="1" dirty="0" smtClean="0">
                <a:solidFill>
                  <a:srgbClr val="0070C0"/>
                </a:solidFill>
              </a:rPr>
              <a:t>والمجالس  </a:t>
            </a:r>
            <a:r>
              <a:rPr lang="en-US" u="sng" dirty="0"/>
              <a:t>(http://comt.mu.edu.sa/login.aspx)</a:t>
            </a:r>
            <a:endParaRPr lang="en-US" b="1" dirty="0">
              <a:solidFill>
                <a:srgbClr val="0070C0"/>
              </a:solidFill>
            </a:endParaRPr>
          </a:p>
          <a:p>
            <a:pPr lvl="1" algn="just">
              <a:lnSpc>
                <a:spcPct val="115000"/>
              </a:lnSpc>
            </a:pPr>
            <a:r>
              <a:rPr lang="ar-SA" b="1" dirty="0">
                <a:solidFill>
                  <a:srgbClr val="0070C0"/>
                </a:solidFill>
              </a:rPr>
              <a:t>نظام الدعم الفني </a:t>
            </a:r>
            <a:r>
              <a:rPr lang="ar-SA" b="1" dirty="0" smtClean="0">
                <a:solidFill>
                  <a:srgbClr val="0070C0"/>
                </a:solidFill>
              </a:rPr>
              <a:t>الإلكتروني  </a:t>
            </a:r>
            <a:r>
              <a:rPr lang="en-US" u="sng" dirty="0"/>
              <a:t>(https://login.mu.edu.sa/user/login)</a:t>
            </a:r>
            <a:endParaRPr lang="en-US" b="1" dirty="0">
              <a:solidFill>
                <a:srgbClr val="0070C0"/>
              </a:solidFill>
            </a:endParaRPr>
          </a:p>
          <a:p>
            <a:pPr lvl="1" algn="just">
              <a:lnSpc>
                <a:spcPct val="115000"/>
              </a:lnSpc>
            </a:pPr>
            <a:r>
              <a:rPr lang="ar-SA" b="1" dirty="0">
                <a:solidFill>
                  <a:srgbClr val="0070C0"/>
                </a:solidFill>
              </a:rPr>
              <a:t>نظام الحجز الإلكتروني </a:t>
            </a:r>
            <a:r>
              <a:rPr lang="ar-SA" b="1" dirty="0" smtClean="0">
                <a:solidFill>
                  <a:srgbClr val="0070C0"/>
                </a:solidFill>
              </a:rPr>
              <a:t>للمكتبة </a:t>
            </a:r>
            <a:r>
              <a:rPr lang="en-AU" u="sng" dirty="0"/>
              <a:t>(</a:t>
            </a:r>
            <a:r>
              <a:rPr lang="en-AU" u="sng" dirty="0">
                <a:hlinkClick r:id="rId3"/>
              </a:rPr>
              <a:t>http://maktabat.mu.edu.sa/</a:t>
            </a:r>
            <a:r>
              <a:rPr lang="en-AU" u="sng" dirty="0"/>
              <a:t>)</a:t>
            </a:r>
            <a:endParaRPr lang="en-US" u="sng" dirty="0"/>
          </a:p>
          <a:p>
            <a:pPr algn="just">
              <a:lnSpc>
                <a:spcPct val="115000"/>
              </a:lnSpc>
            </a:pPr>
            <a:endParaRPr lang="ar-SA" sz="2400" b="1" dirty="0"/>
          </a:p>
        </p:txBody>
      </p:sp>
      <p:sp>
        <p:nvSpPr>
          <p:cNvPr id="10" name="Date Placeholder 9"/>
          <p:cNvSpPr>
            <a:spLocks noGrp="1"/>
          </p:cNvSpPr>
          <p:nvPr>
            <p:ph type="dt" sz="half" idx="10"/>
          </p:nvPr>
        </p:nvSpPr>
        <p:spPr>
          <a:xfrm>
            <a:off x="4952998" y="6119810"/>
            <a:ext cx="7130142" cy="664027"/>
          </a:xfrm>
        </p:spPr>
        <p:txBody>
          <a:bodyPr vert="horz" lIns="91440" tIns="45720" rIns="91440" bIns="45720" rtlCol="1" anchor="ctr"/>
          <a:lstStyle/>
          <a:p>
            <a:r>
              <a:rPr lang="ar-SA" sz="2400" dirty="0" smtClean="0">
                <a:solidFill>
                  <a:schemeClr val="bg1"/>
                </a:solidFill>
              </a:rPr>
              <a:t>لجنة إعداد الدراسة الذاتية – ربيع الأول 1437</a:t>
            </a:r>
            <a:endParaRPr lang="ar-SA" sz="2800" dirty="0">
              <a:solidFill>
                <a:schemeClr val="bg1"/>
              </a:solidFill>
            </a:endParaRPr>
          </a:p>
        </p:txBody>
      </p:sp>
      <p:sp>
        <p:nvSpPr>
          <p:cNvPr id="11" name="Slide Number Placeholder 10"/>
          <p:cNvSpPr>
            <a:spLocks noGrp="1"/>
          </p:cNvSpPr>
          <p:nvPr>
            <p:ph type="sldNum" sz="quarter" idx="12"/>
          </p:nvPr>
        </p:nvSpPr>
        <p:spPr>
          <a:xfrm>
            <a:off x="315686" y="6291034"/>
            <a:ext cx="2743200" cy="365125"/>
          </a:xfrm>
        </p:spPr>
        <p:txBody>
          <a:bodyPr/>
          <a:lstStyle/>
          <a:p>
            <a:fld id="{F91B04CA-1F01-4470-BDED-ECA9AD8E4F6F}" type="slidenum">
              <a:rPr lang="ar-SA" sz="4000" smtClean="0">
                <a:solidFill>
                  <a:schemeClr val="bg1"/>
                </a:solidFill>
              </a:rPr>
              <a:t>21</a:t>
            </a:fld>
            <a:r>
              <a:rPr lang="ar-SA" sz="4000" dirty="0" smtClean="0">
                <a:solidFill>
                  <a:schemeClr val="bg1"/>
                </a:solidFill>
              </a:rPr>
              <a:t> </a:t>
            </a:r>
            <a:endParaRPr lang="ar-SA" sz="4000" dirty="0">
              <a:solidFill>
                <a:schemeClr val="bg1"/>
              </a:solidFill>
            </a:endParaRPr>
          </a:p>
        </p:txBody>
      </p:sp>
    </p:spTree>
    <p:extLst>
      <p:ext uri="{BB962C8B-B14F-4D97-AF65-F5344CB8AC3E}">
        <p14:creationId xmlns:p14="http://schemas.microsoft.com/office/powerpoint/2010/main" val="218819960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838200" y="413657"/>
            <a:ext cx="10515600" cy="971319"/>
          </a:xfrm>
        </p:spPr>
        <p:txBody>
          <a:bodyPr/>
          <a:lstStyle/>
          <a:p>
            <a:r>
              <a:rPr lang="ar-SA" b="1" dirty="0" smtClean="0"/>
              <a:t>وصف المعيار الفرعي 7-4</a:t>
            </a:r>
            <a:endParaRPr lang="en-US" b="1" dirty="0"/>
          </a:p>
        </p:txBody>
      </p:sp>
      <p:sp>
        <p:nvSpPr>
          <p:cNvPr id="7" name="Content Placeholder 6"/>
          <p:cNvSpPr>
            <a:spLocks noGrp="1"/>
          </p:cNvSpPr>
          <p:nvPr>
            <p:ph idx="1"/>
          </p:nvPr>
        </p:nvSpPr>
        <p:spPr>
          <a:xfrm>
            <a:off x="968829" y="1480456"/>
            <a:ext cx="10384971" cy="4397830"/>
          </a:xfrm>
        </p:spPr>
        <p:txBody>
          <a:bodyPr>
            <a:normAutofit fontScale="92500" lnSpcReduction="10000"/>
          </a:bodyPr>
          <a:lstStyle/>
          <a:p>
            <a:pPr algn="just">
              <a:lnSpc>
                <a:spcPct val="115000"/>
              </a:lnSpc>
            </a:pPr>
            <a:r>
              <a:rPr lang="ar-SA" sz="2600" b="1" dirty="0"/>
              <a:t>قات عمادة التعليم الإلكتروني والتعلم عن البعد خلال السنوات القليلة السابقة  بنقل التعليم التقليدي في الجامعة إلى نظام تعليمي الكتروني تفاعلي عبر تكنولوجيا التعليم وتقنية الاتصالات حيث قامت العمادة </a:t>
            </a:r>
            <a:r>
              <a:rPr lang="ar-SA" sz="2600" b="1" dirty="0" smtClean="0"/>
              <a:t>بتحديث </a:t>
            </a:r>
            <a:r>
              <a:rPr lang="ar-SA" sz="2600" b="1" dirty="0"/>
              <a:t>كل القاعات الدراسية والمعامل بالجامعة من خلال:</a:t>
            </a:r>
          </a:p>
          <a:p>
            <a:pPr lvl="1" algn="just">
              <a:lnSpc>
                <a:spcPct val="125000"/>
              </a:lnSpc>
            </a:pPr>
            <a:r>
              <a:rPr lang="ar-SA" b="1" dirty="0" smtClean="0">
                <a:solidFill>
                  <a:srgbClr val="0070C0"/>
                </a:solidFill>
              </a:rPr>
              <a:t>توفير </a:t>
            </a:r>
            <a:r>
              <a:rPr lang="ar-SA" b="1" dirty="0">
                <a:solidFill>
                  <a:srgbClr val="0070C0"/>
                </a:solidFill>
              </a:rPr>
              <a:t>منصات إلكترونية ذكية </a:t>
            </a:r>
          </a:p>
          <a:p>
            <a:pPr lvl="1" algn="just">
              <a:lnSpc>
                <a:spcPct val="125000"/>
              </a:lnSpc>
            </a:pPr>
            <a:r>
              <a:rPr lang="ar-SA" b="1" dirty="0" smtClean="0">
                <a:solidFill>
                  <a:srgbClr val="0070C0"/>
                </a:solidFill>
              </a:rPr>
              <a:t>ربط </a:t>
            </a:r>
            <a:r>
              <a:rPr lang="ar-SA" b="1" dirty="0">
                <a:solidFill>
                  <a:srgbClr val="0070C0"/>
                </a:solidFill>
              </a:rPr>
              <a:t>القاعات </a:t>
            </a:r>
            <a:r>
              <a:rPr lang="ar-SA" b="1" dirty="0" smtClean="0">
                <a:solidFill>
                  <a:srgbClr val="0070C0"/>
                </a:solidFill>
              </a:rPr>
              <a:t>الدراسية بالشبكة </a:t>
            </a:r>
            <a:r>
              <a:rPr lang="ar-SA" b="1" dirty="0">
                <a:solidFill>
                  <a:srgbClr val="0070C0"/>
                </a:solidFill>
              </a:rPr>
              <a:t>العتكبوتية </a:t>
            </a:r>
          </a:p>
          <a:p>
            <a:pPr lvl="1" algn="just">
              <a:lnSpc>
                <a:spcPct val="125000"/>
              </a:lnSpc>
            </a:pPr>
            <a:r>
              <a:rPr lang="ar-SA" b="1" dirty="0" smtClean="0">
                <a:solidFill>
                  <a:srgbClr val="0070C0"/>
                </a:solidFill>
              </a:rPr>
              <a:t>توفير </a:t>
            </a:r>
            <a:r>
              <a:rPr lang="ar-SA" b="1" dirty="0">
                <a:solidFill>
                  <a:srgbClr val="0070C0"/>
                </a:solidFill>
              </a:rPr>
              <a:t>نظام لإدارة التعلم </a:t>
            </a:r>
            <a:r>
              <a:rPr lang="ar-SA" b="1" dirty="0" smtClean="0">
                <a:solidFill>
                  <a:srgbClr val="0070C0"/>
                </a:solidFill>
              </a:rPr>
              <a:t>(</a:t>
            </a:r>
            <a:r>
              <a:rPr lang="en-US" b="1" dirty="0" smtClean="0">
                <a:solidFill>
                  <a:srgbClr val="0070C0"/>
                </a:solidFill>
              </a:rPr>
              <a:t>D2L</a:t>
            </a:r>
            <a:r>
              <a:rPr lang="ar-SA" b="1" dirty="0" smtClean="0">
                <a:solidFill>
                  <a:srgbClr val="0070C0"/>
                </a:solidFill>
              </a:rPr>
              <a:t>) وتدريب كل أعضاء هيئة التدريس والطلبة على إستخدامة</a:t>
            </a:r>
          </a:p>
          <a:p>
            <a:pPr lvl="1" algn="just">
              <a:lnSpc>
                <a:spcPct val="125000"/>
              </a:lnSpc>
            </a:pPr>
            <a:r>
              <a:rPr lang="ar-SA" b="1" dirty="0" smtClean="0">
                <a:solidFill>
                  <a:srgbClr val="0070C0"/>
                </a:solidFill>
              </a:rPr>
              <a:t>إنشاء </a:t>
            </a:r>
            <a:r>
              <a:rPr lang="ar-SA" b="1" dirty="0">
                <a:solidFill>
                  <a:srgbClr val="0070C0"/>
                </a:solidFill>
              </a:rPr>
              <a:t>مركز لتطوير المقررات </a:t>
            </a:r>
            <a:r>
              <a:rPr lang="ar-SA" b="1" dirty="0" smtClean="0">
                <a:solidFill>
                  <a:srgbClr val="0070C0"/>
                </a:solidFill>
              </a:rPr>
              <a:t>الإلكترونية </a:t>
            </a:r>
            <a:r>
              <a:rPr lang="ar-SA" b="1" dirty="0">
                <a:solidFill>
                  <a:srgbClr val="0070C0"/>
                </a:solidFill>
              </a:rPr>
              <a:t>ودعمة بمتخصصين</a:t>
            </a:r>
          </a:p>
          <a:p>
            <a:pPr lvl="1" algn="just">
              <a:lnSpc>
                <a:spcPct val="125000"/>
              </a:lnSpc>
            </a:pPr>
            <a:r>
              <a:rPr lang="ar-SA" b="1" dirty="0" smtClean="0">
                <a:solidFill>
                  <a:srgbClr val="0070C0"/>
                </a:solidFill>
              </a:rPr>
              <a:t>إنشاء معامل للتدريب</a:t>
            </a:r>
          </a:p>
          <a:p>
            <a:pPr marL="228600" lvl="1" algn="just">
              <a:lnSpc>
                <a:spcPct val="115000"/>
              </a:lnSpc>
              <a:spcBef>
                <a:spcPts val="1000"/>
              </a:spcBef>
            </a:pPr>
            <a:r>
              <a:rPr lang="ar-SA" sz="2600" b="1" dirty="0" smtClean="0"/>
              <a:t>من </a:t>
            </a:r>
            <a:r>
              <a:rPr lang="ar-SA" sz="2600" b="1" dirty="0"/>
              <a:t>إجل تفعيل التعليم الإلكتروني قامت الجامعة بإستحداث جائزة سنوية للتميز في التعليم الإلكتروني للطلاب </a:t>
            </a:r>
            <a:r>
              <a:rPr lang="ar-SA" sz="2600" b="1" dirty="0" smtClean="0"/>
              <a:t>وأعضاء </a:t>
            </a:r>
            <a:r>
              <a:rPr lang="ar-SA" sz="2600" b="1" dirty="0"/>
              <a:t>هيئة التدريس</a:t>
            </a:r>
          </a:p>
        </p:txBody>
      </p:sp>
      <p:sp>
        <p:nvSpPr>
          <p:cNvPr id="10" name="Date Placeholder 9"/>
          <p:cNvSpPr>
            <a:spLocks noGrp="1"/>
          </p:cNvSpPr>
          <p:nvPr>
            <p:ph type="dt" sz="half" idx="10"/>
          </p:nvPr>
        </p:nvSpPr>
        <p:spPr>
          <a:xfrm>
            <a:off x="4952998" y="6119810"/>
            <a:ext cx="7130142" cy="664027"/>
          </a:xfrm>
        </p:spPr>
        <p:txBody>
          <a:bodyPr vert="horz" lIns="91440" tIns="45720" rIns="91440" bIns="45720" rtlCol="1" anchor="ctr"/>
          <a:lstStyle/>
          <a:p>
            <a:r>
              <a:rPr lang="ar-SA" sz="2400" dirty="0" smtClean="0">
                <a:solidFill>
                  <a:schemeClr val="bg1"/>
                </a:solidFill>
              </a:rPr>
              <a:t>لجنة إعداد الدراسة الذاتية – ربيع الأول 1437</a:t>
            </a:r>
            <a:endParaRPr lang="ar-SA" sz="2800" dirty="0">
              <a:solidFill>
                <a:schemeClr val="bg1"/>
              </a:solidFill>
            </a:endParaRPr>
          </a:p>
        </p:txBody>
      </p:sp>
      <p:sp>
        <p:nvSpPr>
          <p:cNvPr id="11" name="Slide Number Placeholder 10"/>
          <p:cNvSpPr>
            <a:spLocks noGrp="1"/>
          </p:cNvSpPr>
          <p:nvPr>
            <p:ph type="sldNum" sz="quarter" idx="12"/>
          </p:nvPr>
        </p:nvSpPr>
        <p:spPr>
          <a:xfrm>
            <a:off x="315686" y="6291034"/>
            <a:ext cx="2743200" cy="365125"/>
          </a:xfrm>
        </p:spPr>
        <p:txBody>
          <a:bodyPr/>
          <a:lstStyle/>
          <a:p>
            <a:fld id="{F91B04CA-1F01-4470-BDED-ECA9AD8E4F6F}" type="slidenum">
              <a:rPr lang="ar-SA" sz="4000" smtClean="0">
                <a:solidFill>
                  <a:schemeClr val="bg1"/>
                </a:solidFill>
              </a:rPr>
              <a:t>22</a:t>
            </a:fld>
            <a:r>
              <a:rPr lang="ar-SA" sz="4000" dirty="0" smtClean="0">
                <a:solidFill>
                  <a:schemeClr val="bg1"/>
                </a:solidFill>
              </a:rPr>
              <a:t> </a:t>
            </a:r>
            <a:endParaRPr lang="ar-SA" sz="4000" dirty="0">
              <a:solidFill>
                <a:schemeClr val="bg1"/>
              </a:solidFill>
            </a:endParaRPr>
          </a:p>
        </p:txBody>
      </p:sp>
    </p:spTree>
    <p:extLst>
      <p:ext uri="{BB962C8B-B14F-4D97-AF65-F5344CB8AC3E}">
        <p14:creationId xmlns:p14="http://schemas.microsoft.com/office/powerpoint/2010/main" val="12315980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2132519498"/>
              </p:ext>
            </p:extLst>
          </p:nvPr>
        </p:nvGraphicFramePr>
        <p:xfrm>
          <a:off x="1651815" y="380706"/>
          <a:ext cx="10344241" cy="1110637"/>
        </p:xfrm>
        <a:graphic>
          <a:graphicData uri="http://schemas.openxmlformats.org/drawingml/2006/table">
            <a:tbl>
              <a:tblPr firstRow="1" firstCol="1" bandRow="1">
                <a:tableStyleId>{5C22544A-7EE6-4342-B048-85BDC9FD1C3A}</a:tableStyleId>
              </a:tblPr>
              <a:tblGrid>
                <a:gridCol w="5413014"/>
                <a:gridCol w="4931227"/>
              </a:tblGrid>
              <a:tr h="1110637">
                <a:tc>
                  <a:txBody>
                    <a:bodyPr/>
                    <a:lstStyle/>
                    <a:p>
                      <a:pPr algn="ctr" rtl="0">
                        <a:spcAft>
                          <a:spcPts val="0"/>
                        </a:spcAft>
                        <a:tabLst>
                          <a:tab pos="2637155" algn="ctr"/>
                          <a:tab pos="5274310" algn="r"/>
                          <a:tab pos="457200" algn="l"/>
                        </a:tabLst>
                      </a:pPr>
                      <a:r>
                        <a:rPr lang="en-US" sz="2800" b="1" kern="1200" dirty="0" smtClean="0">
                          <a:solidFill>
                            <a:schemeClr val="tx1"/>
                          </a:solidFill>
                          <a:effectLst/>
                          <a:latin typeface="Sakkal Majalla" panose="02000000000000000000" pitchFamily="2" charset="-78"/>
                          <a:ea typeface="+mn-ea"/>
                          <a:cs typeface="+mn-cs"/>
                        </a:rPr>
                        <a:t>Sub-Standard 7-5</a:t>
                      </a:r>
                    </a:p>
                    <a:p>
                      <a:pPr algn="ctr" rtl="0">
                        <a:spcAft>
                          <a:spcPts val="0"/>
                        </a:spcAft>
                        <a:tabLst>
                          <a:tab pos="2637155" algn="ctr"/>
                          <a:tab pos="5274310" algn="r"/>
                          <a:tab pos="457200" algn="l"/>
                        </a:tabLst>
                      </a:pPr>
                      <a:r>
                        <a:rPr lang="en-US" sz="2800" dirty="0" smtClean="0">
                          <a:solidFill>
                            <a:srgbClr val="FF0000"/>
                          </a:solidFill>
                          <a:effectLst/>
                          <a:latin typeface="Sakkal Majalla" panose="02000000000000000000" pitchFamily="2" charset="-78"/>
                          <a:cs typeface="+mn-cs"/>
                        </a:rPr>
                        <a:t>Student Residences</a:t>
                      </a:r>
                      <a:endParaRPr lang="en-US" sz="2800" dirty="0">
                        <a:solidFill>
                          <a:srgbClr val="FF0000"/>
                        </a:solidFill>
                        <a:effectLst/>
                        <a:latin typeface="Sakkal Majalla" panose="02000000000000000000" pitchFamily="2" charset="-78"/>
                        <a:ea typeface="Times New Roman" panose="02020603050405020304" pitchFamily="18" charset="0"/>
                        <a:cs typeface="+mn-cs"/>
                      </a:endParaRPr>
                    </a:p>
                  </a:txBody>
                  <a:tcPr marL="68580" marR="68580" marT="0" marB="0"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rtl="1">
                        <a:lnSpc>
                          <a:spcPct val="115000"/>
                        </a:lnSpc>
                        <a:spcAft>
                          <a:spcPts val="0"/>
                        </a:spcAft>
                      </a:pPr>
                      <a:r>
                        <a:rPr lang="ar-LB" sz="2800" dirty="0" smtClean="0">
                          <a:solidFill>
                            <a:schemeClr val="tx1"/>
                          </a:solidFill>
                          <a:effectLst/>
                          <a:latin typeface="Sakkal Majalla" panose="02000000000000000000" pitchFamily="2" charset="-78"/>
                          <a:cs typeface="Sakkal Majalla" panose="02000000000000000000" pitchFamily="2" charset="-78"/>
                        </a:rPr>
                        <a:t>المعيار </a:t>
                      </a:r>
                      <a:r>
                        <a:rPr lang="ar-SA" sz="2800" dirty="0" smtClean="0">
                          <a:solidFill>
                            <a:schemeClr val="tx1"/>
                          </a:solidFill>
                          <a:effectLst/>
                          <a:latin typeface="Sakkal Majalla" panose="02000000000000000000" pitchFamily="2" charset="-78"/>
                          <a:cs typeface="Sakkal Majalla" panose="02000000000000000000" pitchFamily="2" charset="-78"/>
                        </a:rPr>
                        <a:t> الفرعي 7-5</a:t>
                      </a:r>
                      <a:endParaRPr lang="en-US" sz="2800" dirty="0" smtClean="0">
                        <a:solidFill>
                          <a:schemeClr val="tx1"/>
                        </a:solidFill>
                        <a:effectLst/>
                        <a:latin typeface="Sakkal Majalla" panose="02000000000000000000" pitchFamily="2" charset="-78"/>
                        <a:cs typeface="Sakkal Majalla" panose="02000000000000000000" pitchFamily="2" charset="-78"/>
                      </a:endParaRPr>
                    </a:p>
                    <a:p>
                      <a:pPr algn="ctr" rtl="1">
                        <a:lnSpc>
                          <a:spcPct val="115000"/>
                        </a:lnSpc>
                        <a:spcAft>
                          <a:spcPts val="0"/>
                        </a:spcAft>
                      </a:pPr>
                      <a:r>
                        <a:rPr lang="ar-LB" sz="2800" dirty="0" smtClean="0">
                          <a:solidFill>
                            <a:srgbClr val="FF0000"/>
                          </a:solidFill>
                          <a:effectLst/>
                          <a:latin typeface="Sakkal Majalla" panose="02000000000000000000" pitchFamily="2" charset="-78"/>
                          <a:cs typeface="Sakkal Majalla" panose="02000000000000000000" pitchFamily="2" charset="-78"/>
                        </a:rPr>
                        <a:t>إسكان الطلبة</a:t>
                      </a:r>
                      <a:endParaRPr lang="en-US" sz="2800" dirty="0">
                        <a:solidFill>
                          <a:srgbClr val="FF0000"/>
                        </a:solidFill>
                        <a:effectLst/>
                        <a:latin typeface="Sakkal Majalla" panose="02000000000000000000" pitchFamily="2" charset="-78"/>
                        <a:ea typeface="Times New Roman" panose="02020603050405020304" pitchFamily="18" charset="0"/>
                        <a:cs typeface="Sakkal Majalla" panose="02000000000000000000" pitchFamily="2" charset="-78"/>
                      </a:endParaRPr>
                    </a:p>
                  </a:txBody>
                  <a:tcPr marL="68580" marR="68580" marT="0" marB="0"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r>
            </a:tbl>
          </a:graphicData>
        </a:graphic>
      </p:graphicFrame>
      <p:sp>
        <p:nvSpPr>
          <p:cNvPr id="10" name="TextBox 9"/>
          <p:cNvSpPr txBox="1"/>
          <p:nvPr/>
        </p:nvSpPr>
        <p:spPr>
          <a:xfrm>
            <a:off x="2715986" y="6099445"/>
            <a:ext cx="6760028" cy="769441"/>
          </a:xfrm>
          <a:prstGeom prst="rect">
            <a:avLst/>
          </a:prstGeom>
          <a:noFill/>
        </p:spPr>
        <p:txBody>
          <a:bodyPr wrap="square" rtlCol="0">
            <a:spAutoFit/>
          </a:bodyPr>
          <a:lstStyle/>
          <a:p>
            <a:pPr algn="ctr"/>
            <a:r>
              <a:rPr lang="ar-SA" sz="4400" b="1" dirty="0">
                <a:solidFill>
                  <a:schemeClr val="bg1"/>
                </a:solidFill>
                <a:latin typeface="Sakkal Majalla" panose="02000000000000000000" pitchFamily="2" charset="-78"/>
                <a:cs typeface="Sakkal Majalla" panose="02000000000000000000" pitchFamily="2" charset="-78"/>
              </a:rPr>
              <a:t>التقدير العام </a:t>
            </a:r>
            <a:r>
              <a:rPr lang="ar-SA" sz="4400" b="1" dirty="0" smtClean="0">
                <a:solidFill>
                  <a:schemeClr val="bg1"/>
                </a:solidFill>
                <a:latin typeface="Sakkal Majalla" panose="02000000000000000000" pitchFamily="2" charset="-78"/>
                <a:cs typeface="Sakkal Majalla" panose="02000000000000000000" pitchFamily="2" charset="-78"/>
              </a:rPr>
              <a:t>:         لا ينطبق</a:t>
            </a:r>
            <a:endParaRPr lang="en-US" sz="4400" b="1" dirty="0">
              <a:solidFill>
                <a:schemeClr val="bg1"/>
              </a:solidFill>
              <a:latin typeface="Sakkal Majalla" panose="02000000000000000000" pitchFamily="2" charset="-78"/>
              <a:cs typeface="Sakkal Majalla" panose="02000000000000000000" pitchFamily="2" charset="-78"/>
            </a:endParaRPr>
          </a:p>
        </p:txBody>
      </p:sp>
      <p:sp>
        <p:nvSpPr>
          <p:cNvPr id="4" name="Title 3"/>
          <p:cNvSpPr txBox="1">
            <a:spLocks/>
          </p:cNvSpPr>
          <p:nvPr/>
        </p:nvSpPr>
        <p:spPr>
          <a:xfrm>
            <a:off x="870860" y="1964941"/>
            <a:ext cx="10515600" cy="674915"/>
          </a:xfrm>
          <a:prstGeom prst="rect">
            <a:avLst/>
          </a:prstGeom>
        </p:spPr>
        <p:txBody>
          <a:bodyPr vert="horz" lIns="91440" tIns="45720" rIns="91440" bIns="45720" rtlCol="1" anchor="b">
            <a:normAutofit/>
          </a:bodyPr>
          <a:lstStyle>
            <a:lvl1pPr algn="ctr" defTabSz="914400" rtl="1" eaLnBrk="1" latinLnBrk="0" hangingPunct="1">
              <a:lnSpc>
                <a:spcPct val="90000"/>
              </a:lnSpc>
              <a:spcBef>
                <a:spcPct val="0"/>
              </a:spcBef>
              <a:buNone/>
              <a:defRPr sz="6000" kern="1200">
                <a:solidFill>
                  <a:schemeClr val="tx1"/>
                </a:solidFill>
                <a:latin typeface="+mj-lt"/>
                <a:ea typeface="+mj-ea"/>
                <a:cs typeface="+mj-cs"/>
              </a:defRPr>
            </a:lvl1pPr>
          </a:lstStyle>
          <a:p>
            <a:r>
              <a:rPr lang="ar-SA" sz="3600" b="1" dirty="0" smtClean="0"/>
              <a:t>أهم متطلبات المعيار الفرعي</a:t>
            </a:r>
            <a:endParaRPr lang="en-US" sz="3600" b="1" dirty="0"/>
          </a:p>
        </p:txBody>
      </p:sp>
      <p:sp>
        <p:nvSpPr>
          <p:cNvPr id="5" name="Content Placeholder 6"/>
          <p:cNvSpPr txBox="1">
            <a:spLocks/>
          </p:cNvSpPr>
          <p:nvPr/>
        </p:nvSpPr>
        <p:spPr>
          <a:xfrm>
            <a:off x="870860" y="3102427"/>
            <a:ext cx="10515600" cy="2394859"/>
          </a:xfrm>
          <a:prstGeom prst="rect">
            <a:avLst/>
          </a:prstGeom>
        </p:spPr>
        <p:txBody>
          <a:bodyPr vert="horz" lIns="91440" tIns="45720" rIns="91440" bIns="45720" rtlCol="1">
            <a:normAutofit/>
          </a:bodyPr>
          <a:lstStyle>
            <a:lvl1pPr marL="0" indent="0" algn="ctr" defTabSz="914400" rtl="1"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1"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1"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1"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1"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1"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1"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1"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1"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342900" indent="-342900" algn="just">
              <a:lnSpc>
                <a:spcPct val="115000"/>
              </a:lnSpc>
              <a:buFont typeface="Arial" panose="020B0604020202020204" pitchFamily="34" charset="0"/>
              <a:buChar char="•"/>
            </a:pPr>
            <a:r>
              <a:rPr lang="ar-SA" b="1" dirty="0"/>
              <a:t>إذا تم تزويد الطلبة بسكن فإنه ينبغي </a:t>
            </a:r>
            <a:r>
              <a:rPr lang="ar-SA" b="1" dirty="0" smtClean="0"/>
              <a:t>أن</a:t>
            </a:r>
            <a:r>
              <a:rPr lang="en-US" b="1" dirty="0" smtClean="0"/>
              <a:t>:</a:t>
            </a:r>
          </a:p>
          <a:p>
            <a:pPr marL="342900" indent="-342900" algn="just">
              <a:lnSpc>
                <a:spcPct val="115000"/>
              </a:lnSpc>
              <a:buFont typeface="Arial" panose="020B0604020202020204" pitchFamily="34" charset="0"/>
              <a:buChar char="•"/>
            </a:pPr>
            <a:r>
              <a:rPr lang="ar-SA" b="1" dirty="0" smtClean="0"/>
              <a:t>يتمتع </a:t>
            </a:r>
            <a:r>
              <a:rPr lang="ar-SA" b="1" dirty="0"/>
              <a:t>بالبيئة الصحية </a:t>
            </a:r>
            <a:r>
              <a:rPr lang="ar-SA" b="1" dirty="0" smtClean="0"/>
              <a:t>والآمنة</a:t>
            </a:r>
            <a:endParaRPr lang="en-US" b="1" dirty="0" smtClean="0"/>
          </a:p>
          <a:p>
            <a:pPr marL="342900" indent="-342900" algn="just">
              <a:lnSpc>
                <a:spcPct val="115000"/>
              </a:lnSpc>
              <a:buFont typeface="Arial" panose="020B0604020202020204" pitchFamily="34" charset="0"/>
              <a:buChar char="•"/>
            </a:pPr>
            <a:r>
              <a:rPr lang="ar-SA" b="1" dirty="0" smtClean="0"/>
              <a:t>تتوفر </a:t>
            </a:r>
            <a:r>
              <a:rPr lang="ar-SA" b="1" dirty="0"/>
              <a:t>فيه جميع المرافق والخدمات الضرورية للطلبة الذين يدرسون بالمؤسسة التعليمية</a:t>
            </a:r>
            <a:endParaRPr lang="ar-SA" b="1" dirty="0" smtClean="0"/>
          </a:p>
        </p:txBody>
      </p:sp>
    </p:spTree>
    <p:extLst>
      <p:ext uri="{BB962C8B-B14F-4D97-AF65-F5344CB8AC3E}">
        <p14:creationId xmlns:p14="http://schemas.microsoft.com/office/powerpoint/2010/main" val="181038451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838200" y="413657"/>
            <a:ext cx="10515600" cy="971319"/>
          </a:xfrm>
        </p:spPr>
        <p:txBody>
          <a:bodyPr/>
          <a:lstStyle/>
          <a:p>
            <a:r>
              <a:rPr lang="ar-SA" b="1" dirty="0" smtClean="0"/>
              <a:t>مؤشرات الأداء الرئيسية</a:t>
            </a:r>
            <a:endParaRPr lang="en-US" b="1" dirty="0"/>
          </a:p>
        </p:txBody>
      </p:sp>
      <p:sp>
        <p:nvSpPr>
          <p:cNvPr id="10" name="Date Placeholder 9"/>
          <p:cNvSpPr>
            <a:spLocks noGrp="1"/>
          </p:cNvSpPr>
          <p:nvPr>
            <p:ph type="dt" sz="half" idx="10"/>
          </p:nvPr>
        </p:nvSpPr>
        <p:spPr>
          <a:xfrm>
            <a:off x="4952998" y="6119810"/>
            <a:ext cx="7130142" cy="664027"/>
          </a:xfrm>
        </p:spPr>
        <p:txBody>
          <a:bodyPr vert="horz" lIns="91440" tIns="45720" rIns="91440" bIns="45720" rtlCol="1" anchor="ctr"/>
          <a:lstStyle/>
          <a:p>
            <a:r>
              <a:rPr lang="ar-SA" sz="2400" dirty="0" smtClean="0">
                <a:solidFill>
                  <a:schemeClr val="bg1"/>
                </a:solidFill>
              </a:rPr>
              <a:t>لجنة إعداد الدراسة الذاتية – ربيع الأول 1437</a:t>
            </a:r>
            <a:endParaRPr lang="ar-SA" sz="2800" dirty="0">
              <a:solidFill>
                <a:schemeClr val="bg1"/>
              </a:solidFill>
            </a:endParaRPr>
          </a:p>
        </p:txBody>
      </p:sp>
      <p:sp>
        <p:nvSpPr>
          <p:cNvPr id="11" name="Slide Number Placeholder 10"/>
          <p:cNvSpPr>
            <a:spLocks noGrp="1"/>
          </p:cNvSpPr>
          <p:nvPr>
            <p:ph type="sldNum" sz="quarter" idx="12"/>
          </p:nvPr>
        </p:nvSpPr>
        <p:spPr>
          <a:xfrm>
            <a:off x="315686" y="6291034"/>
            <a:ext cx="2743200" cy="365125"/>
          </a:xfrm>
        </p:spPr>
        <p:txBody>
          <a:bodyPr/>
          <a:lstStyle/>
          <a:p>
            <a:fld id="{F91B04CA-1F01-4470-BDED-ECA9AD8E4F6F}" type="slidenum">
              <a:rPr lang="ar-SA" sz="4000" smtClean="0">
                <a:solidFill>
                  <a:schemeClr val="bg1"/>
                </a:solidFill>
              </a:rPr>
              <a:t>24</a:t>
            </a:fld>
            <a:r>
              <a:rPr lang="ar-SA" sz="4000" dirty="0" smtClean="0">
                <a:solidFill>
                  <a:schemeClr val="bg1"/>
                </a:solidFill>
              </a:rPr>
              <a:t> </a:t>
            </a:r>
            <a:endParaRPr lang="ar-SA" sz="4000" dirty="0">
              <a:solidFill>
                <a:schemeClr val="bg1"/>
              </a:solidFill>
            </a:endParaRPr>
          </a:p>
        </p:txBody>
      </p:sp>
      <p:pic>
        <p:nvPicPr>
          <p:cNvPr id="3" name="Content Placeholder 2"/>
          <p:cNvPicPr>
            <a:picLocks noGrp="1" noChangeAspect="1"/>
          </p:cNvPicPr>
          <p:nvPr>
            <p:ph idx="1"/>
          </p:nvPr>
        </p:nvPicPr>
        <p:blipFill rotWithShape="1">
          <a:blip r:embed="rId3"/>
          <a:srcRect l="25656" t="28462" r="25514" b="16250"/>
          <a:stretch/>
        </p:blipFill>
        <p:spPr>
          <a:xfrm>
            <a:off x="1545772" y="1329468"/>
            <a:ext cx="9318171" cy="4587539"/>
          </a:xfrm>
          <a:prstGeom prst="rect">
            <a:avLst/>
          </a:prstGeom>
        </p:spPr>
      </p:pic>
    </p:spTree>
    <p:extLst>
      <p:ext uri="{BB962C8B-B14F-4D97-AF65-F5344CB8AC3E}">
        <p14:creationId xmlns:p14="http://schemas.microsoft.com/office/powerpoint/2010/main" val="55194300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838200" y="413657"/>
            <a:ext cx="10515600" cy="971319"/>
          </a:xfrm>
        </p:spPr>
        <p:txBody>
          <a:bodyPr/>
          <a:lstStyle/>
          <a:p>
            <a:r>
              <a:rPr lang="ar-SA" b="1" dirty="0" smtClean="0"/>
              <a:t>مؤشرات الأداء الرئيسية</a:t>
            </a:r>
            <a:endParaRPr lang="en-US" b="1" dirty="0"/>
          </a:p>
        </p:txBody>
      </p:sp>
      <p:sp>
        <p:nvSpPr>
          <p:cNvPr id="10" name="Date Placeholder 9"/>
          <p:cNvSpPr>
            <a:spLocks noGrp="1"/>
          </p:cNvSpPr>
          <p:nvPr>
            <p:ph type="dt" sz="half" idx="10"/>
          </p:nvPr>
        </p:nvSpPr>
        <p:spPr>
          <a:xfrm>
            <a:off x="4952998" y="6119810"/>
            <a:ext cx="7130142" cy="664027"/>
          </a:xfrm>
        </p:spPr>
        <p:txBody>
          <a:bodyPr vert="horz" lIns="91440" tIns="45720" rIns="91440" bIns="45720" rtlCol="1" anchor="ctr"/>
          <a:lstStyle/>
          <a:p>
            <a:r>
              <a:rPr lang="ar-SA" sz="2400" dirty="0" smtClean="0">
                <a:solidFill>
                  <a:schemeClr val="bg1"/>
                </a:solidFill>
              </a:rPr>
              <a:t>لجنة إعداد الدراسة الذاتية – ربيع الأول 1437</a:t>
            </a:r>
            <a:endParaRPr lang="ar-SA" sz="2800" dirty="0">
              <a:solidFill>
                <a:schemeClr val="bg1"/>
              </a:solidFill>
            </a:endParaRPr>
          </a:p>
        </p:txBody>
      </p:sp>
      <p:sp>
        <p:nvSpPr>
          <p:cNvPr id="11" name="Slide Number Placeholder 10"/>
          <p:cNvSpPr>
            <a:spLocks noGrp="1"/>
          </p:cNvSpPr>
          <p:nvPr>
            <p:ph type="sldNum" sz="quarter" idx="12"/>
          </p:nvPr>
        </p:nvSpPr>
        <p:spPr>
          <a:xfrm>
            <a:off x="315686" y="6291034"/>
            <a:ext cx="2743200" cy="365125"/>
          </a:xfrm>
        </p:spPr>
        <p:txBody>
          <a:bodyPr/>
          <a:lstStyle/>
          <a:p>
            <a:fld id="{F91B04CA-1F01-4470-BDED-ECA9AD8E4F6F}" type="slidenum">
              <a:rPr lang="ar-SA" sz="4000" smtClean="0">
                <a:solidFill>
                  <a:schemeClr val="bg1"/>
                </a:solidFill>
              </a:rPr>
              <a:t>25</a:t>
            </a:fld>
            <a:r>
              <a:rPr lang="ar-SA" sz="4000" dirty="0" smtClean="0">
                <a:solidFill>
                  <a:schemeClr val="bg1"/>
                </a:solidFill>
              </a:rPr>
              <a:t> </a:t>
            </a:r>
            <a:endParaRPr lang="ar-SA" sz="4000" dirty="0">
              <a:solidFill>
                <a:schemeClr val="bg1"/>
              </a:solidFill>
            </a:endParaRPr>
          </a:p>
        </p:txBody>
      </p:sp>
      <p:pic>
        <p:nvPicPr>
          <p:cNvPr id="5" name="Content Placeholder 4"/>
          <p:cNvPicPr>
            <a:picLocks noGrp="1" noChangeAspect="1"/>
          </p:cNvPicPr>
          <p:nvPr>
            <p:ph idx="1"/>
          </p:nvPr>
        </p:nvPicPr>
        <p:blipFill rotWithShape="1">
          <a:blip r:embed="rId3"/>
          <a:srcRect l="25937" t="29309" r="25655" b="10150"/>
          <a:stretch/>
        </p:blipFill>
        <p:spPr>
          <a:xfrm>
            <a:off x="1600199" y="1384704"/>
            <a:ext cx="9252857" cy="4564155"/>
          </a:xfrm>
          <a:prstGeom prst="rect">
            <a:avLst/>
          </a:prstGeom>
        </p:spPr>
      </p:pic>
    </p:spTree>
    <p:extLst>
      <p:ext uri="{BB962C8B-B14F-4D97-AF65-F5344CB8AC3E}">
        <p14:creationId xmlns:p14="http://schemas.microsoft.com/office/powerpoint/2010/main" val="122178030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838200" y="413657"/>
            <a:ext cx="10515600" cy="971319"/>
          </a:xfrm>
        </p:spPr>
        <p:txBody>
          <a:bodyPr/>
          <a:lstStyle/>
          <a:p>
            <a:r>
              <a:rPr lang="ar-SA" b="1" dirty="0"/>
              <a:t>اهم نقاط القوة للمعيار </a:t>
            </a:r>
            <a:r>
              <a:rPr lang="ar-SA" b="1" dirty="0" smtClean="0"/>
              <a:t>السابع              </a:t>
            </a:r>
            <a:r>
              <a:rPr lang="en-US" b="1" dirty="0" smtClean="0"/>
              <a:t>Strengths</a:t>
            </a:r>
            <a:endParaRPr lang="en-US" b="1" dirty="0"/>
          </a:p>
        </p:txBody>
      </p:sp>
      <p:sp>
        <p:nvSpPr>
          <p:cNvPr id="10" name="Date Placeholder 9"/>
          <p:cNvSpPr>
            <a:spLocks noGrp="1"/>
          </p:cNvSpPr>
          <p:nvPr>
            <p:ph type="dt" sz="half" idx="10"/>
          </p:nvPr>
        </p:nvSpPr>
        <p:spPr>
          <a:xfrm>
            <a:off x="4952998" y="6119810"/>
            <a:ext cx="7130142" cy="664027"/>
          </a:xfrm>
        </p:spPr>
        <p:txBody>
          <a:bodyPr vert="horz" lIns="91440" tIns="45720" rIns="91440" bIns="45720" rtlCol="1" anchor="ctr"/>
          <a:lstStyle/>
          <a:p>
            <a:r>
              <a:rPr lang="ar-SA" sz="2400" dirty="0" smtClean="0">
                <a:solidFill>
                  <a:schemeClr val="bg1"/>
                </a:solidFill>
              </a:rPr>
              <a:t>لجنة إعداد الدراسة الذاتية – ربيع الأول 1437</a:t>
            </a:r>
            <a:endParaRPr lang="ar-SA" sz="2800" dirty="0">
              <a:solidFill>
                <a:schemeClr val="bg1"/>
              </a:solidFill>
            </a:endParaRPr>
          </a:p>
        </p:txBody>
      </p:sp>
      <p:sp>
        <p:nvSpPr>
          <p:cNvPr id="11" name="Slide Number Placeholder 10"/>
          <p:cNvSpPr>
            <a:spLocks noGrp="1"/>
          </p:cNvSpPr>
          <p:nvPr>
            <p:ph type="sldNum" sz="quarter" idx="12"/>
          </p:nvPr>
        </p:nvSpPr>
        <p:spPr>
          <a:xfrm>
            <a:off x="315686" y="6291034"/>
            <a:ext cx="2743200" cy="365125"/>
          </a:xfrm>
        </p:spPr>
        <p:txBody>
          <a:bodyPr/>
          <a:lstStyle/>
          <a:p>
            <a:fld id="{F91B04CA-1F01-4470-BDED-ECA9AD8E4F6F}" type="slidenum">
              <a:rPr lang="ar-SA" sz="4000" smtClean="0">
                <a:solidFill>
                  <a:schemeClr val="bg1"/>
                </a:solidFill>
              </a:rPr>
              <a:t>26</a:t>
            </a:fld>
            <a:r>
              <a:rPr lang="ar-SA" sz="4000" dirty="0" smtClean="0">
                <a:solidFill>
                  <a:schemeClr val="bg1"/>
                </a:solidFill>
              </a:rPr>
              <a:t> </a:t>
            </a:r>
            <a:endParaRPr lang="ar-SA" sz="4000" dirty="0">
              <a:solidFill>
                <a:schemeClr val="bg1"/>
              </a:solidFill>
            </a:endParaRPr>
          </a:p>
        </p:txBody>
      </p:sp>
      <p:sp>
        <p:nvSpPr>
          <p:cNvPr id="2" name="Content Placeholder 1"/>
          <p:cNvSpPr>
            <a:spLocks noGrp="1"/>
          </p:cNvSpPr>
          <p:nvPr>
            <p:ph idx="1"/>
          </p:nvPr>
        </p:nvSpPr>
        <p:spPr>
          <a:xfrm>
            <a:off x="838200" y="1575247"/>
            <a:ext cx="10515600" cy="4351338"/>
          </a:xfrm>
        </p:spPr>
        <p:txBody>
          <a:bodyPr>
            <a:normAutofit fontScale="70000" lnSpcReduction="20000"/>
          </a:bodyPr>
          <a:lstStyle/>
          <a:p>
            <a:pPr algn="just">
              <a:lnSpc>
                <a:spcPct val="105000"/>
              </a:lnSpc>
            </a:pPr>
            <a:r>
              <a:rPr lang="ar-SA" sz="2400" b="1" dirty="0"/>
              <a:t>وجود </a:t>
            </a:r>
            <a:r>
              <a:rPr lang="ar-SA" sz="2400" b="1" dirty="0"/>
              <a:t>خطة لتطوير البنية التحتية للجامعة </a:t>
            </a:r>
          </a:p>
          <a:p>
            <a:pPr algn="just">
              <a:lnSpc>
                <a:spcPct val="105000"/>
              </a:lnSpc>
            </a:pPr>
            <a:r>
              <a:rPr lang="ar-SA" sz="2400" b="1" dirty="0"/>
              <a:t>وجود </a:t>
            </a:r>
            <a:r>
              <a:rPr lang="ar-SA" sz="2400" b="1" dirty="0"/>
              <a:t>نظام إلكتروني لإدارة المشاريع</a:t>
            </a:r>
          </a:p>
          <a:p>
            <a:pPr algn="just">
              <a:lnSpc>
                <a:spcPct val="105000"/>
              </a:lnSpc>
            </a:pPr>
            <a:r>
              <a:rPr lang="ar-SA" sz="2400" b="1" dirty="0"/>
              <a:t>يتم التشاور مع </a:t>
            </a:r>
            <a:r>
              <a:rPr lang="ar-SA" sz="2400" b="1" dirty="0" smtClean="0"/>
              <a:t>المستخدمين المستقبليين للمنشآت </a:t>
            </a:r>
            <a:r>
              <a:rPr lang="ar-SA" sz="2400" b="1" dirty="0"/>
              <a:t>أو </a:t>
            </a:r>
            <a:r>
              <a:rPr lang="ar-SA" sz="2400" b="1" dirty="0" smtClean="0"/>
              <a:t>التجهيزات قبل </a:t>
            </a:r>
            <a:r>
              <a:rPr lang="ar-SA" sz="2400" b="1" dirty="0"/>
              <a:t>الشراء أو </a:t>
            </a:r>
            <a:r>
              <a:rPr lang="ar-SA" sz="2400" b="1" dirty="0" smtClean="0"/>
              <a:t>التطوير</a:t>
            </a:r>
          </a:p>
          <a:p>
            <a:pPr algn="just">
              <a:lnSpc>
                <a:spcPct val="105000"/>
              </a:lnSpc>
            </a:pPr>
            <a:r>
              <a:rPr lang="ar-SA" sz="2400" b="1" dirty="0" smtClean="0"/>
              <a:t>الحصول </a:t>
            </a:r>
            <a:r>
              <a:rPr lang="ar-SA" sz="2400" b="1" dirty="0"/>
              <a:t>على شهادة المطابقة </a:t>
            </a:r>
            <a:r>
              <a:rPr lang="ar-SA" sz="2400" b="1" dirty="0" smtClean="0"/>
              <a:t>للمواصفة العالمية</a:t>
            </a:r>
            <a:r>
              <a:rPr lang="en-US" sz="2400" b="1" dirty="0" smtClean="0"/>
              <a:t>OHSAS 18001) </a:t>
            </a:r>
            <a:r>
              <a:rPr lang="ar-SA" sz="2400" b="1" dirty="0" smtClean="0"/>
              <a:t>) لمختبرات </a:t>
            </a:r>
            <a:r>
              <a:rPr lang="ar-SA" sz="2400" b="1" dirty="0"/>
              <a:t>كليتي العلوم والعلوم الطبية التطبيقية</a:t>
            </a:r>
          </a:p>
          <a:p>
            <a:pPr algn="just">
              <a:lnSpc>
                <a:spcPct val="105000"/>
              </a:lnSpc>
            </a:pPr>
            <a:r>
              <a:rPr lang="ar-SA" sz="2400" b="1" dirty="0"/>
              <a:t>يتم أخذ أراء المستخدمين الرئيسيين حول مدى كفاية وجودة المرافق والتجهيزات سنويا وتستخدم للتحسين المستمر</a:t>
            </a:r>
          </a:p>
          <a:p>
            <a:pPr algn="just">
              <a:lnSpc>
                <a:spcPct val="105000"/>
              </a:lnSpc>
            </a:pPr>
            <a:r>
              <a:rPr lang="ar-SA" sz="2400" b="1" dirty="0" smtClean="0"/>
              <a:t>وجود </a:t>
            </a:r>
            <a:r>
              <a:rPr lang="ar-SA" sz="2400" b="1" dirty="0"/>
              <a:t>إدارة عامة للتشغيل والصيانة يشرف عليها أحد كبار المسؤولين بالجامعة</a:t>
            </a:r>
          </a:p>
          <a:p>
            <a:pPr algn="just">
              <a:lnSpc>
                <a:spcPct val="105000"/>
              </a:lnSpc>
            </a:pPr>
            <a:r>
              <a:rPr lang="ar-SA" sz="2400" b="1" dirty="0" smtClean="0"/>
              <a:t>وجود  </a:t>
            </a:r>
            <a:r>
              <a:rPr lang="ar-SA" sz="2400" b="1" dirty="0"/>
              <a:t>نظام إلكتروني للتشغيل </a:t>
            </a:r>
            <a:r>
              <a:rPr lang="ar-SA" sz="2400" b="1" dirty="0" smtClean="0"/>
              <a:t>والصيانة</a:t>
            </a:r>
          </a:p>
          <a:p>
            <a:pPr algn="just">
              <a:lnSpc>
                <a:spcPct val="105000"/>
              </a:lnSpc>
            </a:pPr>
            <a:r>
              <a:rPr lang="ar-SA" sz="2400" b="1" dirty="0" smtClean="0"/>
              <a:t>وجود </a:t>
            </a:r>
            <a:r>
              <a:rPr lang="ar-SA" sz="2400" b="1" dirty="0"/>
              <a:t>نطام فعال للتعليم الإلكتروني بالجامعة</a:t>
            </a:r>
          </a:p>
          <a:p>
            <a:pPr algn="just">
              <a:lnSpc>
                <a:spcPct val="105000"/>
              </a:lnSpc>
            </a:pPr>
            <a:r>
              <a:rPr lang="ar-SA" sz="2400" b="1" dirty="0" smtClean="0"/>
              <a:t>وجود </a:t>
            </a:r>
            <a:r>
              <a:rPr lang="ar-SA" sz="2400" b="1" dirty="0"/>
              <a:t>نظام فعال للخدمات الإلكترونية المختلفة بالجامعة</a:t>
            </a:r>
          </a:p>
          <a:p>
            <a:pPr algn="just">
              <a:lnSpc>
                <a:spcPct val="105000"/>
              </a:lnSpc>
            </a:pPr>
            <a:r>
              <a:rPr lang="ar-SA" sz="2400" b="1" dirty="0" smtClean="0"/>
              <a:t>وجود </a:t>
            </a:r>
            <a:r>
              <a:rPr lang="ar-SA" sz="2400" b="1" dirty="0"/>
              <a:t>نظام إلكتروني فعال للإتصال الإدارية بالجامعة</a:t>
            </a:r>
          </a:p>
          <a:p>
            <a:pPr algn="just">
              <a:lnSpc>
                <a:spcPct val="105000"/>
              </a:lnSpc>
            </a:pPr>
            <a:r>
              <a:rPr lang="ar-SA" sz="2400" b="1" dirty="0" smtClean="0"/>
              <a:t>وجود </a:t>
            </a:r>
            <a:r>
              <a:rPr lang="ar-SA" sz="2400" b="1" dirty="0"/>
              <a:t>نظام إلكتروني فعال لإدارة المجالس واللجان بالجامعة</a:t>
            </a:r>
          </a:p>
          <a:p>
            <a:pPr algn="just">
              <a:lnSpc>
                <a:spcPct val="105000"/>
              </a:lnSpc>
            </a:pPr>
            <a:r>
              <a:rPr lang="ar-SA" sz="2400" b="1" dirty="0" smtClean="0"/>
              <a:t>وجود </a:t>
            </a:r>
            <a:r>
              <a:rPr lang="ar-SA" sz="2400" b="1" dirty="0"/>
              <a:t>أنظمة أمن لحماية خصوصية المعلومات، وكذلك لحماية الأجهزة من </a:t>
            </a:r>
            <a:r>
              <a:rPr lang="ar-SA" sz="2400" b="1" dirty="0" smtClean="0"/>
              <a:t>الفيروسات</a:t>
            </a:r>
          </a:p>
        </p:txBody>
      </p:sp>
    </p:spTree>
    <p:extLst>
      <p:ext uri="{BB962C8B-B14F-4D97-AF65-F5344CB8AC3E}">
        <p14:creationId xmlns:p14="http://schemas.microsoft.com/office/powerpoint/2010/main" val="251327400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360711" y="413657"/>
            <a:ext cx="10515600" cy="971319"/>
          </a:xfrm>
        </p:spPr>
        <p:txBody>
          <a:bodyPr/>
          <a:lstStyle/>
          <a:p>
            <a:r>
              <a:rPr lang="ar-SA" b="1" dirty="0"/>
              <a:t>نقاط التطوير للمعيار </a:t>
            </a:r>
            <a:r>
              <a:rPr lang="ar-SA" b="1" dirty="0" smtClean="0"/>
              <a:t>السابع  </a:t>
            </a:r>
            <a:r>
              <a:rPr lang="en-US" b="1" dirty="0" smtClean="0"/>
              <a:t>Areas </a:t>
            </a:r>
            <a:r>
              <a:rPr lang="en-US" b="1" dirty="0"/>
              <a:t>for improvement</a:t>
            </a:r>
          </a:p>
        </p:txBody>
      </p:sp>
      <p:sp>
        <p:nvSpPr>
          <p:cNvPr id="10" name="Date Placeholder 9"/>
          <p:cNvSpPr>
            <a:spLocks noGrp="1"/>
          </p:cNvSpPr>
          <p:nvPr>
            <p:ph type="dt" sz="half" idx="10"/>
          </p:nvPr>
        </p:nvSpPr>
        <p:spPr>
          <a:xfrm>
            <a:off x="4952998" y="6119810"/>
            <a:ext cx="7130142" cy="664027"/>
          </a:xfrm>
        </p:spPr>
        <p:txBody>
          <a:bodyPr vert="horz" lIns="91440" tIns="45720" rIns="91440" bIns="45720" rtlCol="1" anchor="ctr"/>
          <a:lstStyle/>
          <a:p>
            <a:r>
              <a:rPr lang="ar-SA" sz="2400" dirty="0" smtClean="0">
                <a:solidFill>
                  <a:schemeClr val="bg1"/>
                </a:solidFill>
              </a:rPr>
              <a:t>لجنة إعداد الدراسة الذاتية – ربيع الأول 1437</a:t>
            </a:r>
            <a:endParaRPr lang="ar-SA" sz="2800" dirty="0">
              <a:solidFill>
                <a:schemeClr val="bg1"/>
              </a:solidFill>
            </a:endParaRPr>
          </a:p>
        </p:txBody>
      </p:sp>
      <p:sp>
        <p:nvSpPr>
          <p:cNvPr id="11" name="Slide Number Placeholder 10"/>
          <p:cNvSpPr>
            <a:spLocks noGrp="1"/>
          </p:cNvSpPr>
          <p:nvPr>
            <p:ph type="sldNum" sz="quarter" idx="12"/>
          </p:nvPr>
        </p:nvSpPr>
        <p:spPr>
          <a:xfrm>
            <a:off x="315686" y="6291034"/>
            <a:ext cx="2743200" cy="365125"/>
          </a:xfrm>
        </p:spPr>
        <p:txBody>
          <a:bodyPr/>
          <a:lstStyle/>
          <a:p>
            <a:fld id="{F91B04CA-1F01-4470-BDED-ECA9AD8E4F6F}" type="slidenum">
              <a:rPr lang="ar-SA" sz="4000" smtClean="0">
                <a:solidFill>
                  <a:schemeClr val="bg1"/>
                </a:solidFill>
              </a:rPr>
              <a:t>27</a:t>
            </a:fld>
            <a:r>
              <a:rPr lang="ar-SA" sz="4000" dirty="0" smtClean="0">
                <a:solidFill>
                  <a:schemeClr val="bg1"/>
                </a:solidFill>
              </a:rPr>
              <a:t> </a:t>
            </a:r>
            <a:endParaRPr lang="ar-SA" sz="4000" dirty="0">
              <a:solidFill>
                <a:schemeClr val="bg1"/>
              </a:solidFill>
            </a:endParaRPr>
          </a:p>
        </p:txBody>
      </p:sp>
      <p:sp>
        <p:nvSpPr>
          <p:cNvPr id="2" name="Content Placeholder 1"/>
          <p:cNvSpPr>
            <a:spLocks noGrp="1"/>
          </p:cNvSpPr>
          <p:nvPr>
            <p:ph idx="1"/>
          </p:nvPr>
        </p:nvSpPr>
        <p:spPr>
          <a:xfrm>
            <a:off x="838200" y="1575247"/>
            <a:ext cx="10515600" cy="4351338"/>
          </a:xfrm>
        </p:spPr>
        <p:txBody>
          <a:bodyPr>
            <a:normAutofit/>
          </a:bodyPr>
          <a:lstStyle/>
          <a:p>
            <a:pPr algn="just">
              <a:lnSpc>
                <a:spcPct val="105000"/>
              </a:lnSpc>
            </a:pPr>
            <a:r>
              <a:rPr lang="ar-SA" sz="2400" b="1" dirty="0"/>
              <a:t>توفير المرافق الكافية لجميع فروع الجامعة</a:t>
            </a:r>
          </a:p>
          <a:p>
            <a:pPr algn="just">
              <a:lnSpc>
                <a:spcPct val="105000"/>
              </a:lnSpc>
            </a:pPr>
            <a:r>
              <a:rPr lang="ar-SA" sz="2400" b="1" dirty="0" smtClean="0"/>
              <a:t>توفير </a:t>
            </a:r>
            <a:r>
              <a:rPr lang="ar-SA" sz="2400" b="1" dirty="0"/>
              <a:t>نظام لمراقبة استخدام المساحات في الجامعة</a:t>
            </a:r>
          </a:p>
          <a:p>
            <a:pPr algn="just">
              <a:lnSpc>
                <a:spcPct val="105000"/>
              </a:lnSpc>
            </a:pPr>
            <a:r>
              <a:rPr lang="ar-SA" sz="2400" b="1" dirty="0" smtClean="0"/>
              <a:t>تنظيم </a:t>
            </a:r>
            <a:r>
              <a:rPr lang="ar-SA" sz="2400" b="1" dirty="0"/>
              <a:t>الاستخدام المشترك </a:t>
            </a:r>
            <a:r>
              <a:rPr lang="ar-SA" sz="2400" b="1" dirty="0" smtClean="0"/>
              <a:t>للمنشآت قليلة الاستخدام، </a:t>
            </a:r>
            <a:r>
              <a:rPr lang="ar-SA" sz="2400" b="1" dirty="0"/>
              <a:t>مع آليات ملائمة لحماية المعدات.</a:t>
            </a:r>
          </a:p>
          <a:p>
            <a:pPr algn="just">
              <a:lnSpc>
                <a:spcPct val="105000"/>
              </a:lnSpc>
            </a:pPr>
            <a:r>
              <a:rPr lang="ar-SA" sz="2400" b="1" smtClean="0"/>
              <a:t>القيام بالمقارنة </a:t>
            </a:r>
            <a:r>
              <a:rPr lang="ar-SA" sz="2400" b="1" dirty="0"/>
              <a:t>المرجعية </a:t>
            </a:r>
            <a:r>
              <a:rPr lang="ar-SA" sz="2400" b="1" dirty="0" smtClean="0"/>
              <a:t>لمستويات توفير </a:t>
            </a:r>
            <a:r>
              <a:rPr lang="ar-SA" sz="2400" b="1" dirty="0"/>
              <a:t>المرافق، الخاصة بالتدريس  والمعامل  والبحث، مع ما يتم توفيره من مرافق مكافئة لدى المؤسسات الأخرى </a:t>
            </a:r>
            <a:r>
              <a:rPr lang="ar-SA" sz="2400" b="1" dirty="0" smtClean="0"/>
              <a:t>المماثلة</a:t>
            </a:r>
          </a:p>
        </p:txBody>
      </p:sp>
    </p:spTree>
    <p:extLst>
      <p:ext uri="{BB962C8B-B14F-4D97-AF65-F5344CB8AC3E}">
        <p14:creationId xmlns:p14="http://schemas.microsoft.com/office/powerpoint/2010/main" val="190484066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153882" y="870196"/>
            <a:ext cx="10515600" cy="971319"/>
          </a:xfrm>
        </p:spPr>
        <p:txBody>
          <a:bodyPr>
            <a:noAutofit/>
          </a:bodyPr>
          <a:lstStyle/>
          <a:p>
            <a:pPr algn="ctr"/>
            <a:r>
              <a:rPr lang="ar-SA" sz="7200" b="1" dirty="0" smtClean="0"/>
              <a:t>شكرا لكم</a:t>
            </a:r>
            <a:endParaRPr lang="en-US" sz="7200" b="1" dirty="0"/>
          </a:p>
        </p:txBody>
      </p:sp>
      <p:sp>
        <p:nvSpPr>
          <p:cNvPr id="10" name="Date Placeholder 9"/>
          <p:cNvSpPr>
            <a:spLocks noGrp="1"/>
          </p:cNvSpPr>
          <p:nvPr>
            <p:ph type="dt" sz="half" idx="10"/>
          </p:nvPr>
        </p:nvSpPr>
        <p:spPr>
          <a:xfrm>
            <a:off x="4952998" y="6119810"/>
            <a:ext cx="7130142" cy="664027"/>
          </a:xfrm>
        </p:spPr>
        <p:txBody>
          <a:bodyPr vert="horz" lIns="91440" tIns="45720" rIns="91440" bIns="45720" rtlCol="1" anchor="ctr"/>
          <a:lstStyle/>
          <a:p>
            <a:r>
              <a:rPr lang="ar-SA" sz="2400" dirty="0" smtClean="0">
                <a:solidFill>
                  <a:schemeClr val="bg1"/>
                </a:solidFill>
              </a:rPr>
              <a:t>لجنة إعداد الدراسة الذاتية – ربيع الأول 1437</a:t>
            </a:r>
            <a:endParaRPr lang="ar-SA" sz="2800" dirty="0">
              <a:solidFill>
                <a:schemeClr val="bg1"/>
              </a:solidFill>
            </a:endParaRPr>
          </a:p>
        </p:txBody>
      </p:sp>
      <p:sp>
        <p:nvSpPr>
          <p:cNvPr id="11" name="Slide Number Placeholder 10"/>
          <p:cNvSpPr>
            <a:spLocks noGrp="1"/>
          </p:cNvSpPr>
          <p:nvPr>
            <p:ph type="sldNum" sz="quarter" idx="12"/>
          </p:nvPr>
        </p:nvSpPr>
        <p:spPr>
          <a:xfrm>
            <a:off x="315686" y="6291034"/>
            <a:ext cx="2743200" cy="365125"/>
          </a:xfrm>
        </p:spPr>
        <p:txBody>
          <a:bodyPr/>
          <a:lstStyle/>
          <a:p>
            <a:fld id="{F91B04CA-1F01-4470-BDED-ECA9AD8E4F6F}" type="slidenum">
              <a:rPr lang="ar-SA" sz="4000" smtClean="0">
                <a:solidFill>
                  <a:schemeClr val="bg1"/>
                </a:solidFill>
              </a:rPr>
              <a:t>28</a:t>
            </a:fld>
            <a:r>
              <a:rPr lang="ar-SA" sz="4000" dirty="0" smtClean="0">
                <a:solidFill>
                  <a:schemeClr val="bg1"/>
                </a:solidFill>
              </a:rPr>
              <a:t> </a:t>
            </a:r>
            <a:endParaRPr lang="ar-SA" sz="4000" dirty="0">
              <a:solidFill>
                <a:schemeClr val="bg1"/>
              </a:solidFill>
            </a:endParaRPr>
          </a:p>
        </p:txBody>
      </p:sp>
      <p:pic>
        <p:nvPicPr>
          <p:cNvPr id="7"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14004" y="1793830"/>
            <a:ext cx="6169479" cy="40906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Rectangle 7"/>
          <p:cNvSpPr/>
          <p:nvPr/>
        </p:nvSpPr>
        <p:spPr>
          <a:xfrm>
            <a:off x="307975" y="5004416"/>
            <a:ext cx="2661306" cy="954107"/>
          </a:xfrm>
          <a:prstGeom prst="rect">
            <a:avLst/>
          </a:prstGeom>
        </p:spPr>
        <p:txBody>
          <a:bodyPr wrap="none">
            <a:spAutoFit/>
          </a:bodyPr>
          <a:lstStyle/>
          <a:p>
            <a:r>
              <a:rPr lang="ar-SA" sz="2800" b="1" dirty="0" smtClean="0">
                <a:solidFill>
                  <a:prstClr val="black"/>
                </a:solidFill>
                <a:latin typeface="GE SS Text Bold" pitchFamily="18" charset="-78"/>
                <a:ea typeface="GE SS Text Bold" pitchFamily="18" charset="-78"/>
                <a:cs typeface="GE SS Text Bold" pitchFamily="18" charset="-78"/>
              </a:rPr>
              <a:t>جمال صميدة </a:t>
            </a:r>
            <a:endParaRPr lang="en-US" sz="2800" b="1" dirty="0" smtClean="0">
              <a:solidFill>
                <a:prstClr val="black"/>
              </a:solidFill>
              <a:latin typeface="GE SS Text Bold" pitchFamily="18" charset="-78"/>
              <a:ea typeface="GE SS Text Bold" pitchFamily="18" charset="-78"/>
              <a:cs typeface="GE SS Text Bold" pitchFamily="18" charset="-78"/>
            </a:endParaRPr>
          </a:p>
          <a:p>
            <a:r>
              <a:rPr lang="en-US" sz="2800" b="1" dirty="0" smtClean="0">
                <a:solidFill>
                  <a:prstClr val="black"/>
                </a:solidFill>
                <a:latin typeface="GE SS Text Bold" pitchFamily="18" charset="-78"/>
                <a:ea typeface="GE SS Text Bold" pitchFamily="18" charset="-78"/>
                <a:cs typeface="GE SS Text Bold" pitchFamily="18" charset="-78"/>
              </a:rPr>
              <a:t>لجنة  الدراسة  الذاتية</a:t>
            </a:r>
            <a:endParaRPr lang="en-US" sz="2800" dirty="0"/>
          </a:p>
        </p:txBody>
      </p:sp>
    </p:spTree>
    <p:extLst>
      <p:ext uri="{BB962C8B-B14F-4D97-AF65-F5344CB8AC3E}">
        <p14:creationId xmlns:p14="http://schemas.microsoft.com/office/powerpoint/2010/main" val="49271477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838200" y="413657"/>
            <a:ext cx="10515600" cy="971319"/>
          </a:xfrm>
        </p:spPr>
        <p:txBody>
          <a:bodyPr/>
          <a:lstStyle/>
          <a:p>
            <a:r>
              <a:rPr lang="ar-SA" b="1" dirty="0"/>
              <a:t>اجراءات اعداد تقرير المعيار</a:t>
            </a:r>
            <a:endParaRPr lang="en-US" b="1" dirty="0"/>
          </a:p>
        </p:txBody>
      </p:sp>
      <p:sp>
        <p:nvSpPr>
          <p:cNvPr id="7" name="Content Placeholder 6"/>
          <p:cNvSpPr>
            <a:spLocks noGrp="1"/>
          </p:cNvSpPr>
          <p:nvPr>
            <p:ph idx="1"/>
          </p:nvPr>
        </p:nvSpPr>
        <p:spPr>
          <a:xfrm>
            <a:off x="838200" y="1480456"/>
            <a:ext cx="10515600" cy="4533217"/>
          </a:xfrm>
        </p:spPr>
        <p:txBody>
          <a:bodyPr>
            <a:normAutofit fontScale="85000" lnSpcReduction="20000"/>
          </a:bodyPr>
          <a:lstStyle/>
          <a:p>
            <a:pPr algn="just">
              <a:lnSpc>
                <a:spcPct val="115000"/>
              </a:lnSpc>
            </a:pPr>
            <a:r>
              <a:rPr lang="ar-SA" sz="2400" b="1" dirty="0" smtClean="0"/>
              <a:t>مشاركة جميع أعضاء لجنة إعداد وكتابة الدراسة الذاتية مع وجود عضو واحد للتنسيق</a:t>
            </a:r>
            <a:endParaRPr lang="en-US" sz="2400" b="1" dirty="0"/>
          </a:p>
          <a:p>
            <a:pPr algn="just">
              <a:lnSpc>
                <a:spcPct val="115000"/>
              </a:lnSpc>
            </a:pPr>
            <a:r>
              <a:rPr lang="ar-SA" sz="2400" b="1" dirty="0" smtClean="0"/>
              <a:t>د</a:t>
            </a:r>
            <a:r>
              <a:rPr lang="en-US" sz="2400" b="1" dirty="0" smtClean="0"/>
              <a:t>ر</a:t>
            </a:r>
            <a:r>
              <a:rPr lang="ar-SA" sz="2400" b="1" dirty="0" smtClean="0"/>
              <a:t>ا</a:t>
            </a:r>
            <a:r>
              <a:rPr lang="en-US" sz="2400" b="1" dirty="0" smtClean="0"/>
              <a:t>س</a:t>
            </a:r>
            <a:r>
              <a:rPr lang="ar-SA" sz="2400" b="1" dirty="0" smtClean="0"/>
              <a:t>ة</a:t>
            </a:r>
            <a:r>
              <a:rPr lang="en-US" sz="2400" b="1" dirty="0" smtClean="0"/>
              <a:t> </a:t>
            </a:r>
            <a:r>
              <a:rPr lang="ar-SA" sz="2400" b="1" dirty="0" smtClean="0"/>
              <a:t>ردود </a:t>
            </a:r>
            <a:r>
              <a:rPr lang="en-US" sz="2400" b="1" dirty="0" smtClean="0"/>
              <a:t>الهيئة على تقرير الدراسة الذاتية الأوليه الذي تم ارساله عام 2012</a:t>
            </a:r>
          </a:p>
          <a:p>
            <a:pPr algn="just">
              <a:lnSpc>
                <a:spcPct val="115000"/>
              </a:lnSpc>
            </a:pPr>
            <a:r>
              <a:rPr lang="ar-SA" sz="2400" b="1" dirty="0" smtClean="0"/>
              <a:t>الإطلاع على </a:t>
            </a:r>
            <a:r>
              <a:rPr lang="en-US" sz="2400" b="1" dirty="0" smtClean="0"/>
              <a:t>الدراسة </a:t>
            </a:r>
            <a:r>
              <a:rPr lang="en-US" sz="2400" b="1" dirty="0"/>
              <a:t>الذاتية </a:t>
            </a:r>
            <a:r>
              <a:rPr lang="en-US" sz="2400" b="1" dirty="0" smtClean="0"/>
              <a:t>الاول</a:t>
            </a:r>
            <a:r>
              <a:rPr lang="ar-SA" sz="2400" b="1" dirty="0" smtClean="0"/>
              <a:t>ى</a:t>
            </a:r>
            <a:r>
              <a:rPr lang="en-US" sz="2400" b="1" dirty="0" smtClean="0"/>
              <a:t> </a:t>
            </a:r>
            <a:r>
              <a:rPr lang="en-US" sz="2400" b="1" dirty="0"/>
              <a:t>من خلال المشروع التطويري </a:t>
            </a:r>
            <a:r>
              <a:rPr lang="ar-SA" sz="2400" b="1" dirty="0"/>
              <a:t> </a:t>
            </a:r>
            <a:r>
              <a:rPr lang="en-US" sz="2400" b="1" dirty="0"/>
              <a:t>لتاهيل </a:t>
            </a:r>
            <a:r>
              <a:rPr lang="ar-SA" sz="2400" b="1" dirty="0"/>
              <a:t> </a:t>
            </a:r>
            <a:r>
              <a:rPr lang="en-US" sz="2400" b="1" dirty="0" smtClean="0"/>
              <a:t>ا</a:t>
            </a:r>
            <a:r>
              <a:rPr lang="ar-SA" sz="2400" b="1" dirty="0" smtClean="0"/>
              <a:t>لجامعة </a:t>
            </a:r>
            <a:r>
              <a:rPr lang="en-US" sz="2400" b="1" dirty="0" smtClean="0"/>
              <a:t>للاعتماد</a:t>
            </a:r>
            <a:r>
              <a:rPr lang="ar-SA" sz="2400" b="1" dirty="0" smtClean="0"/>
              <a:t> </a:t>
            </a:r>
            <a:r>
              <a:rPr lang="en-US" sz="2400" b="1" dirty="0"/>
              <a:t>عام </a:t>
            </a:r>
            <a:r>
              <a:rPr lang="en-US" sz="2400" b="1" dirty="0" smtClean="0"/>
              <a:t>2014</a:t>
            </a:r>
            <a:endParaRPr lang="en-US" sz="2400" b="1" dirty="0"/>
          </a:p>
          <a:p>
            <a:pPr lvl="0" algn="just">
              <a:lnSpc>
                <a:spcPct val="115000"/>
              </a:lnSpc>
            </a:pPr>
            <a:r>
              <a:rPr lang="ar-SA" sz="2400" b="1" dirty="0" smtClean="0"/>
              <a:t>إعداد </a:t>
            </a:r>
            <a:r>
              <a:rPr lang="en-US" sz="2400" b="1" dirty="0" smtClean="0"/>
              <a:t>جدول </a:t>
            </a:r>
            <a:r>
              <a:rPr lang="ar-SA" sz="2400" b="1" dirty="0" smtClean="0"/>
              <a:t>زمني </a:t>
            </a:r>
            <a:r>
              <a:rPr lang="en-US" sz="2400" b="1" dirty="0" smtClean="0"/>
              <a:t>لأداء </a:t>
            </a:r>
            <a:r>
              <a:rPr lang="en-US" sz="2400" b="1" dirty="0"/>
              <a:t>المهام </a:t>
            </a:r>
            <a:r>
              <a:rPr lang="en-US" sz="2400" b="1" dirty="0" smtClean="0"/>
              <a:t> </a:t>
            </a:r>
            <a:r>
              <a:rPr lang="en-US" sz="2400" b="1" dirty="0"/>
              <a:t>وتقسيم المهام بين الأعضاء</a:t>
            </a:r>
            <a:endParaRPr lang="ar-SA" sz="2400" b="1" dirty="0" smtClean="0"/>
          </a:p>
          <a:p>
            <a:pPr lvl="0" algn="just">
              <a:lnSpc>
                <a:spcPct val="115000"/>
              </a:lnSpc>
            </a:pPr>
            <a:r>
              <a:rPr lang="en-US" sz="2400" b="1" dirty="0" smtClean="0"/>
              <a:t>عقد </a:t>
            </a:r>
            <a:r>
              <a:rPr lang="en-US" sz="2400" b="1" dirty="0"/>
              <a:t>اجتماعات مع الفرق الفرعية من </a:t>
            </a:r>
            <a:r>
              <a:rPr lang="ar-SA" sz="2400" b="1" dirty="0" smtClean="0"/>
              <a:t>قسمي </a:t>
            </a:r>
            <a:r>
              <a:rPr lang="en-US" sz="2400" b="1" dirty="0" smtClean="0"/>
              <a:t>الذكور والإناث </a:t>
            </a:r>
            <a:r>
              <a:rPr lang="en-US" sz="2400" b="1" dirty="0"/>
              <a:t>لمناقشة متطلبات هذا </a:t>
            </a:r>
            <a:r>
              <a:rPr lang="en-US" sz="2400" b="1" dirty="0" smtClean="0"/>
              <a:t>المعيار</a:t>
            </a:r>
            <a:endParaRPr lang="en-US" sz="2400" b="1" dirty="0"/>
          </a:p>
          <a:p>
            <a:pPr algn="just">
              <a:lnSpc>
                <a:spcPct val="115000"/>
              </a:lnSpc>
            </a:pPr>
            <a:r>
              <a:rPr lang="en-US" sz="2400" b="1" dirty="0" smtClean="0"/>
              <a:t>جمع </a:t>
            </a:r>
            <a:r>
              <a:rPr lang="en-US" sz="2400" b="1" dirty="0"/>
              <a:t>البيانات على مستوى </a:t>
            </a:r>
            <a:r>
              <a:rPr lang="ar-SA" sz="2400" b="1" dirty="0" smtClean="0"/>
              <a:t>قسمي ال</a:t>
            </a:r>
            <a:r>
              <a:rPr lang="en-US" sz="2400" b="1" dirty="0" smtClean="0"/>
              <a:t>ذكور</a:t>
            </a:r>
            <a:r>
              <a:rPr lang="ar-SA" sz="2400" b="1" dirty="0" smtClean="0"/>
              <a:t> وال</a:t>
            </a:r>
            <a:r>
              <a:rPr lang="en-US" sz="2400" b="1" dirty="0" smtClean="0"/>
              <a:t>إناث</a:t>
            </a:r>
            <a:r>
              <a:rPr lang="en-US" sz="2400" b="1" dirty="0"/>
              <a:t>، بدعم من الأدلة المقدمة من </a:t>
            </a:r>
            <a:r>
              <a:rPr lang="ar-SA" sz="2400" b="1" dirty="0" smtClean="0"/>
              <a:t>وكالة الجامعة والعمادات المرتبطة بها</a:t>
            </a:r>
            <a:endParaRPr lang="en-US" sz="2400" b="1" dirty="0"/>
          </a:p>
          <a:p>
            <a:pPr lvl="0" algn="just">
              <a:lnSpc>
                <a:spcPct val="115000"/>
              </a:lnSpc>
            </a:pPr>
            <a:r>
              <a:rPr lang="en-US" sz="2400" b="1" dirty="0"/>
              <a:t>إجراء العديد من </a:t>
            </a:r>
            <a:r>
              <a:rPr lang="en-US" sz="2400" b="1" dirty="0" smtClean="0"/>
              <a:t>الاجتماعات</a:t>
            </a:r>
            <a:r>
              <a:rPr lang="ar-SA" sz="2400" b="1" dirty="0" smtClean="0"/>
              <a:t>:</a:t>
            </a:r>
          </a:p>
          <a:p>
            <a:pPr lvl="1" algn="just">
              <a:lnSpc>
                <a:spcPct val="115000"/>
              </a:lnSpc>
            </a:pPr>
            <a:r>
              <a:rPr lang="en-US" sz="2000" b="1" dirty="0" smtClean="0"/>
              <a:t> </a:t>
            </a:r>
            <a:r>
              <a:rPr lang="ar-SA" sz="2000" b="1" dirty="0" smtClean="0"/>
              <a:t>لإعداد </a:t>
            </a:r>
            <a:r>
              <a:rPr lang="en-US" sz="2000" b="1" dirty="0" smtClean="0"/>
              <a:t> </a:t>
            </a:r>
            <a:r>
              <a:rPr lang="en-US" sz="2000" b="1" dirty="0"/>
              <a:t>تقييم شامل للبيانات وتحليلها بناء </a:t>
            </a:r>
            <a:r>
              <a:rPr lang="en-US" sz="2000" b="1" dirty="0" smtClean="0"/>
              <a:t>عل</a:t>
            </a:r>
            <a:r>
              <a:rPr lang="ar-SA" sz="2000" b="1" dirty="0" smtClean="0"/>
              <a:t>ى</a:t>
            </a:r>
            <a:r>
              <a:rPr lang="en-US" sz="2000" b="1" dirty="0" smtClean="0"/>
              <a:t>  </a:t>
            </a:r>
            <a:r>
              <a:rPr lang="en-US" sz="2000" b="1" dirty="0"/>
              <a:t>الممارسات والمعايير الفرعية للمعيار </a:t>
            </a:r>
            <a:r>
              <a:rPr lang="en-US" sz="2000" b="1" dirty="0" smtClean="0"/>
              <a:t>و</a:t>
            </a:r>
            <a:r>
              <a:rPr lang="ar-SA" sz="2000" b="1" dirty="0" smtClean="0"/>
              <a:t>على </a:t>
            </a:r>
            <a:r>
              <a:rPr lang="en-US" sz="2000" b="1" dirty="0" smtClean="0"/>
              <a:t> </a:t>
            </a:r>
            <a:r>
              <a:rPr lang="en-US" sz="2000" b="1" dirty="0"/>
              <a:t>مؤشرات الأداء الرئيسية  للجامعة.</a:t>
            </a:r>
          </a:p>
          <a:p>
            <a:pPr lvl="1" algn="just">
              <a:lnSpc>
                <a:spcPct val="115000"/>
              </a:lnSpc>
            </a:pPr>
            <a:r>
              <a:rPr lang="en-US" sz="2400" b="1" dirty="0"/>
              <a:t> </a:t>
            </a:r>
            <a:r>
              <a:rPr lang="en-US" sz="2000" b="1" dirty="0"/>
              <a:t>البت في درجة التقييم  باستخدام النظام النجمي </a:t>
            </a:r>
            <a:endParaRPr lang="ar-SA" sz="2000" b="1" dirty="0" smtClean="0"/>
          </a:p>
          <a:p>
            <a:pPr marL="228600" lvl="1" algn="just">
              <a:lnSpc>
                <a:spcPct val="115000"/>
              </a:lnSpc>
              <a:spcBef>
                <a:spcPts val="1000"/>
              </a:spcBef>
            </a:pPr>
            <a:r>
              <a:rPr lang="en-US" b="1" dirty="0" smtClean="0"/>
              <a:t>عمل </a:t>
            </a:r>
            <a:r>
              <a:rPr lang="ar-SA" b="1" dirty="0" smtClean="0"/>
              <a:t>ال</a:t>
            </a:r>
            <a:r>
              <a:rPr lang="en-US" b="1" dirty="0" smtClean="0"/>
              <a:t>مراجعات </a:t>
            </a:r>
            <a:r>
              <a:rPr lang="en-US" b="1" dirty="0"/>
              <a:t>الداخلية والخارجية من قبل خبراء في مجال ضمان الجودة </a:t>
            </a:r>
            <a:r>
              <a:rPr lang="ar-SA" b="1" dirty="0" smtClean="0"/>
              <a:t>(جاري حاليا)</a:t>
            </a:r>
            <a:endParaRPr lang="en-US" b="1" dirty="0"/>
          </a:p>
          <a:p>
            <a:pPr lvl="0" algn="just">
              <a:lnSpc>
                <a:spcPct val="115000"/>
              </a:lnSpc>
            </a:pPr>
            <a:r>
              <a:rPr lang="en-US" sz="2400" b="1" dirty="0" smtClean="0"/>
              <a:t>تضمين </a:t>
            </a:r>
            <a:r>
              <a:rPr lang="en-US" sz="2400" b="1" dirty="0"/>
              <a:t>الاستنتاجات والتوصيات لإدخالها في  التحسينات المستقبلية </a:t>
            </a:r>
          </a:p>
        </p:txBody>
      </p:sp>
      <p:sp>
        <p:nvSpPr>
          <p:cNvPr id="10" name="Date Placeholder 9"/>
          <p:cNvSpPr>
            <a:spLocks noGrp="1"/>
          </p:cNvSpPr>
          <p:nvPr>
            <p:ph type="dt" sz="half" idx="10"/>
          </p:nvPr>
        </p:nvSpPr>
        <p:spPr>
          <a:xfrm>
            <a:off x="4952998" y="6119810"/>
            <a:ext cx="7130142" cy="664027"/>
          </a:xfrm>
        </p:spPr>
        <p:txBody>
          <a:bodyPr vert="horz" lIns="91440" tIns="45720" rIns="91440" bIns="45720" rtlCol="1" anchor="ctr"/>
          <a:lstStyle/>
          <a:p>
            <a:r>
              <a:rPr lang="ar-SA" sz="2400" dirty="0" smtClean="0">
                <a:solidFill>
                  <a:schemeClr val="bg1"/>
                </a:solidFill>
              </a:rPr>
              <a:t>لجنة إعداد الدراسة الذاتية – ربيع الأول 1437</a:t>
            </a:r>
            <a:endParaRPr lang="ar-SA" sz="2800" dirty="0">
              <a:solidFill>
                <a:schemeClr val="bg1"/>
              </a:solidFill>
            </a:endParaRPr>
          </a:p>
        </p:txBody>
      </p:sp>
      <p:sp>
        <p:nvSpPr>
          <p:cNvPr id="11" name="Slide Number Placeholder 10"/>
          <p:cNvSpPr>
            <a:spLocks noGrp="1"/>
          </p:cNvSpPr>
          <p:nvPr>
            <p:ph type="sldNum" sz="quarter" idx="12"/>
          </p:nvPr>
        </p:nvSpPr>
        <p:spPr>
          <a:xfrm>
            <a:off x="315686" y="6291034"/>
            <a:ext cx="2743200" cy="365125"/>
          </a:xfrm>
        </p:spPr>
        <p:txBody>
          <a:bodyPr/>
          <a:lstStyle/>
          <a:p>
            <a:fld id="{F91B04CA-1F01-4470-BDED-ECA9AD8E4F6F}" type="slidenum">
              <a:rPr lang="ar-SA" sz="4000" smtClean="0">
                <a:solidFill>
                  <a:schemeClr val="bg1"/>
                </a:solidFill>
              </a:rPr>
              <a:t>3</a:t>
            </a:fld>
            <a:r>
              <a:rPr lang="ar-SA" sz="4000" dirty="0" smtClean="0">
                <a:solidFill>
                  <a:schemeClr val="bg1"/>
                </a:solidFill>
              </a:rPr>
              <a:t> </a:t>
            </a:r>
            <a:endParaRPr lang="ar-SA" sz="4000" dirty="0">
              <a:solidFill>
                <a:schemeClr val="bg1"/>
              </a:solidFill>
            </a:endParaRPr>
          </a:p>
        </p:txBody>
      </p:sp>
    </p:spTree>
    <p:extLst>
      <p:ext uri="{BB962C8B-B14F-4D97-AF65-F5344CB8AC3E}">
        <p14:creationId xmlns:p14="http://schemas.microsoft.com/office/powerpoint/2010/main" val="71709280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838200" y="413657"/>
            <a:ext cx="10515600" cy="971319"/>
          </a:xfrm>
        </p:spPr>
        <p:txBody>
          <a:bodyPr/>
          <a:lstStyle/>
          <a:p>
            <a:r>
              <a:rPr lang="ar-SA" b="1" dirty="0" smtClean="0"/>
              <a:t>نظرة عامة عن المعيار السابع (</a:t>
            </a:r>
            <a:r>
              <a:rPr lang="en-US" b="1" dirty="0" smtClean="0"/>
              <a:t>Overview</a:t>
            </a:r>
            <a:r>
              <a:rPr lang="ar-SA" b="1" dirty="0" smtClean="0"/>
              <a:t>)</a:t>
            </a:r>
            <a:endParaRPr lang="en-US" b="1" dirty="0"/>
          </a:p>
        </p:txBody>
      </p:sp>
      <p:sp>
        <p:nvSpPr>
          <p:cNvPr id="7" name="Content Placeholder 6"/>
          <p:cNvSpPr>
            <a:spLocks noGrp="1"/>
          </p:cNvSpPr>
          <p:nvPr>
            <p:ph idx="1"/>
          </p:nvPr>
        </p:nvSpPr>
        <p:spPr>
          <a:xfrm>
            <a:off x="838200" y="1480456"/>
            <a:ext cx="10515600" cy="1978933"/>
          </a:xfrm>
        </p:spPr>
        <p:txBody>
          <a:bodyPr>
            <a:normAutofit/>
          </a:bodyPr>
          <a:lstStyle/>
          <a:p>
            <a:pPr algn="just">
              <a:lnSpc>
                <a:spcPct val="115000"/>
              </a:lnSpc>
            </a:pPr>
            <a:r>
              <a:rPr lang="ar-SA" sz="2400" b="1" dirty="0"/>
              <a:t>تدرك </a:t>
            </a:r>
            <a:r>
              <a:rPr lang="ar-SA" sz="2400" b="1" dirty="0" smtClean="0"/>
              <a:t>جامعة المجمعة أهمية </a:t>
            </a:r>
            <a:r>
              <a:rPr lang="ar-SA" sz="2400" b="1" dirty="0"/>
              <a:t>وجود مرافق </a:t>
            </a:r>
            <a:r>
              <a:rPr lang="ar-SA" sz="2400" b="1" dirty="0" smtClean="0"/>
              <a:t>وتجهيزات </a:t>
            </a:r>
            <a:r>
              <a:rPr lang="ar-SA" sz="2400" b="1" dirty="0"/>
              <a:t>ذات </a:t>
            </a:r>
            <a:r>
              <a:rPr lang="ar-SA" sz="2400" b="1" dirty="0" smtClean="0"/>
              <a:t>نوعية جيدة لتوفير البيئة اللازمة للطلاب </a:t>
            </a:r>
            <a:r>
              <a:rPr lang="ar-SA" sz="2400" b="1" dirty="0"/>
              <a:t>وأعضاء هيئة التدريس </a:t>
            </a:r>
            <a:r>
              <a:rPr lang="ar-SA" sz="2400" b="1" dirty="0" smtClean="0"/>
              <a:t>لضمان تعليم جيد.</a:t>
            </a:r>
          </a:p>
          <a:p>
            <a:pPr algn="just">
              <a:lnSpc>
                <a:spcPct val="115000"/>
              </a:lnSpc>
            </a:pPr>
            <a:r>
              <a:rPr lang="en-US" sz="2400" b="1" dirty="0"/>
              <a:t>كان من الصعب على الجامعة توفير كافة المرافق والتجهيزات اللازمة في وقت قصير نسبيا  خصوصا مع التطور السريع لأعداد الطلاب في مراحلها الأولى</a:t>
            </a:r>
          </a:p>
          <a:p>
            <a:pPr algn="just">
              <a:lnSpc>
                <a:spcPct val="115000"/>
              </a:lnSpc>
            </a:pPr>
            <a:endParaRPr lang="ar-SA" sz="2400" b="1" dirty="0" smtClean="0"/>
          </a:p>
        </p:txBody>
      </p:sp>
      <p:sp>
        <p:nvSpPr>
          <p:cNvPr id="10" name="Date Placeholder 9"/>
          <p:cNvSpPr>
            <a:spLocks noGrp="1"/>
          </p:cNvSpPr>
          <p:nvPr>
            <p:ph type="dt" sz="half" idx="10"/>
          </p:nvPr>
        </p:nvSpPr>
        <p:spPr>
          <a:xfrm>
            <a:off x="4952998" y="6119810"/>
            <a:ext cx="7130142" cy="664027"/>
          </a:xfrm>
        </p:spPr>
        <p:txBody>
          <a:bodyPr vert="horz" lIns="91440" tIns="45720" rIns="91440" bIns="45720" rtlCol="1" anchor="ctr"/>
          <a:lstStyle/>
          <a:p>
            <a:r>
              <a:rPr lang="ar-SA" sz="2400" dirty="0" smtClean="0">
                <a:solidFill>
                  <a:schemeClr val="bg1"/>
                </a:solidFill>
              </a:rPr>
              <a:t>لجنة إعداد الدراسة الذاتية – ربيع الأول 1437</a:t>
            </a:r>
            <a:endParaRPr lang="ar-SA" sz="2800" dirty="0">
              <a:solidFill>
                <a:schemeClr val="bg1"/>
              </a:solidFill>
            </a:endParaRPr>
          </a:p>
        </p:txBody>
      </p:sp>
      <p:sp>
        <p:nvSpPr>
          <p:cNvPr id="11" name="Slide Number Placeholder 10"/>
          <p:cNvSpPr>
            <a:spLocks noGrp="1"/>
          </p:cNvSpPr>
          <p:nvPr>
            <p:ph type="sldNum" sz="quarter" idx="12"/>
          </p:nvPr>
        </p:nvSpPr>
        <p:spPr>
          <a:xfrm>
            <a:off x="315686" y="6291034"/>
            <a:ext cx="2743200" cy="365125"/>
          </a:xfrm>
        </p:spPr>
        <p:txBody>
          <a:bodyPr/>
          <a:lstStyle/>
          <a:p>
            <a:fld id="{F91B04CA-1F01-4470-BDED-ECA9AD8E4F6F}" type="slidenum">
              <a:rPr lang="ar-SA" sz="4000" smtClean="0">
                <a:solidFill>
                  <a:schemeClr val="bg1"/>
                </a:solidFill>
              </a:rPr>
              <a:t>4</a:t>
            </a:fld>
            <a:r>
              <a:rPr lang="ar-SA" sz="4000" dirty="0" smtClean="0">
                <a:solidFill>
                  <a:schemeClr val="bg1"/>
                </a:solidFill>
              </a:rPr>
              <a:t> </a:t>
            </a:r>
            <a:endParaRPr lang="ar-SA" sz="4000" dirty="0">
              <a:solidFill>
                <a:schemeClr val="bg1"/>
              </a:solidFill>
            </a:endParaRPr>
          </a:p>
        </p:txBody>
      </p:sp>
      <p:sp>
        <p:nvSpPr>
          <p:cNvPr id="8" name="Content Placeholder 6"/>
          <p:cNvSpPr txBox="1">
            <a:spLocks/>
          </p:cNvSpPr>
          <p:nvPr/>
        </p:nvSpPr>
        <p:spPr>
          <a:xfrm>
            <a:off x="4952998" y="3495452"/>
            <a:ext cx="6400802" cy="2518221"/>
          </a:xfrm>
          <a:prstGeom prst="rect">
            <a:avLst/>
          </a:prstGeom>
        </p:spPr>
        <p:txBody>
          <a:bodyPr vert="horz" lIns="91440" tIns="45720" rIns="91440" bIns="45720" rtlCol="1">
            <a:normAutofit fontScale="92500" lnSpcReduction="20000"/>
          </a:bodyPr>
          <a:lstStyle>
            <a:lvl1pPr marL="228600" indent="-228600" algn="r" defTabSz="914400" rtl="1"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lnSpc>
                <a:spcPct val="115000"/>
              </a:lnSpc>
            </a:pPr>
            <a:r>
              <a:rPr lang="ar-SA" sz="2600" b="1" dirty="0"/>
              <a:t>لذلك، اتخذت الجامعة نهج خطوة بخطوة نهج لاستكمال مباني المدينة الجامعية  وفروعها من أجل أن تكون في نهاية المطاف شاملة وتتضمن جميع المرافق والتجهيزات والخدمات المساندة </a:t>
            </a:r>
            <a:r>
              <a:rPr lang="ar-SA" sz="2600" b="1" dirty="0" smtClean="0"/>
              <a:t>الأخرى</a:t>
            </a:r>
          </a:p>
          <a:p>
            <a:pPr algn="just">
              <a:lnSpc>
                <a:spcPct val="115000"/>
              </a:lnSpc>
            </a:pPr>
            <a:r>
              <a:rPr lang="ar-SA" sz="2600" b="1" dirty="0"/>
              <a:t>ضمنت إدارة الجامعة في الخطة الإستراتيجية الأولى خطة رئيسية لبدء بناء المرافق الجديدة </a:t>
            </a:r>
            <a:r>
              <a:rPr lang="ar-SA" sz="2600" b="1" dirty="0" smtClean="0"/>
              <a:t>بالقدر الممكن</a:t>
            </a:r>
            <a:endParaRPr lang="en-US" sz="2600" b="1" dirty="0" smtClean="0"/>
          </a:p>
        </p:txBody>
      </p:sp>
      <p:pic>
        <p:nvPicPr>
          <p:cNvPr id="3" name="Picture 2"/>
          <p:cNvPicPr>
            <a:picLocks noChangeAspect="1"/>
          </p:cNvPicPr>
          <p:nvPr/>
        </p:nvPicPr>
        <p:blipFill>
          <a:blip r:embed="rId3"/>
          <a:stretch>
            <a:fillRect/>
          </a:stretch>
        </p:blipFill>
        <p:spPr>
          <a:xfrm>
            <a:off x="838200" y="3269569"/>
            <a:ext cx="4121253" cy="2566638"/>
          </a:xfrm>
          <a:prstGeom prst="rect">
            <a:avLst/>
          </a:prstGeom>
        </p:spPr>
      </p:pic>
    </p:spTree>
    <p:extLst>
      <p:ext uri="{BB962C8B-B14F-4D97-AF65-F5344CB8AC3E}">
        <p14:creationId xmlns:p14="http://schemas.microsoft.com/office/powerpoint/2010/main" val="53624781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838200" y="413657"/>
            <a:ext cx="10515600" cy="971319"/>
          </a:xfrm>
        </p:spPr>
        <p:txBody>
          <a:bodyPr/>
          <a:lstStyle/>
          <a:p>
            <a:r>
              <a:rPr lang="ar-SA" b="1" dirty="0" smtClean="0"/>
              <a:t>نظرة عامة عن المعيار السابع (</a:t>
            </a:r>
            <a:r>
              <a:rPr lang="en-US" b="1" dirty="0" smtClean="0"/>
              <a:t>Overview</a:t>
            </a:r>
            <a:r>
              <a:rPr lang="ar-SA" b="1" dirty="0" smtClean="0"/>
              <a:t>)</a:t>
            </a:r>
            <a:endParaRPr lang="en-US" b="1" dirty="0"/>
          </a:p>
        </p:txBody>
      </p:sp>
      <p:sp>
        <p:nvSpPr>
          <p:cNvPr id="7" name="Content Placeholder 6"/>
          <p:cNvSpPr>
            <a:spLocks noGrp="1"/>
          </p:cNvSpPr>
          <p:nvPr>
            <p:ph idx="1"/>
          </p:nvPr>
        </p:nvSpPr>
        <p:spPr>
          <a:xfrm>
            <a:off x="838200" y="1480457"/>
            <a:ext cx="10515600" cy="1273630"/>
          </a:xfrm>
        </p:spPr>
        <p:txBody>
          <a:bodyPr>
            <a:normAutofit/>
          </a:bodyPr>
          <a:lstStyle/>
          <a:p>
            <a:pPr algn="just">
              <a:lnSpc>
                <a:spcPct val="115000"/>
              </a:lnSpc>
            </a:pPr>
            <a:r>
              <a:rPr lang="ar-SA" sz="2400" b="1" dirty="0" smtClean="0"/>
              <a:t>كان التقدم في إنشاء هذه المرافق أبطأ </a:t>
            </a:r>
            <a:r>
              <a:rPr lang="ar-SA" sz="2400" b="1" dirty="0"/>
              <a:t>بعض الشيء مما كان متوقعا نظرا </a:t>
            </a:r>
            <a:r>
              <a:rPr lang="ar-SA" sz="2400" b="1" dirty="0" smtClean="0"/>
              <a:t>لعدة </a:t>
            </a:r>
            <a:r>
              <a:rPr lang="ar-SA" sz="2400" b="1" dirty="0"/>
              <a:t>عوامل ومن أهمها </a:t>
            </a:r>
            <a:r>
              <a:rPr lang="ar-SA" sz="2400" b="1" dirty="0" smtClean="0"/>
              <a:t>عدم </a:t>
            </a:r>
            <a:r>
              <a:rPr lang="ar-SA" sz="2400" b="1" dirty="0"/>
              <a:t>وجود ما يكفي من المهندسين المؤهلين لتولي </a:t>
            </a:r>
            <a:r>
              <a:rPr lang="ar-SA" sz="2400" b="1" dirty="0" smtClean="0"/>
              <a:t>هذه المهمة. </a:t>
            </a:r>
          </a:p>
        </p:txBody>
      </p:sp>
      <p:sp>
        <p:nvSpPr>
          <p:cNvPr id="10" name="Date Placeholder 9"/>
          <p:cNvSpPr>
            <a:spLocks noGrp="1"/>
          </p:cNvSpPr>
          <p:nvPr>
            <p:ph type="dt" sz="half" idx="10"/>
          </p:nvPr>
        </p:nvSpPr>
        <p:spPr>
          <a:xfrm>
            <a:off x="4952998" y="6119810"/>
            <a:ext cx="7130142" cy="664027"/>
          </a:xfrm>
        </p:spPr>
        <p:txBody>
          <a:bodyPr vert="horz" lIns="91440" tIns="45720" rIns="91440" bIns="45720" rtlCol="1" anchor="ctr"/>
          <a:lstStyle/>
          <a:p>
            <a:r>
              <a:rPr lang="ar-SA" sz="2400" dirty="0" smtClean="0">
                <a:solidFill>
                  <a:schemeClr val="bg1"/>
                </a:solidFill>
              </a:rPr>
              <a:t>لجنة إعداد الدراسة الذاتية – ربيع الأول 1437</a:t>
            </a:r>
            <a:endParaRPr lang="ar-SA" sz="2800" dirty="0">
              <a:solidFill>
                <a:schemeClr val="bg1"/>
              </a:solidFill>
            </a:endParaRPr>
          </a:p>
        </p:txBody>
      </p:sp>
      <p:sp>
        <p:nvSpPr>
          <p:cNvPr id="11" name="Slide Number Placeholder 10"/>
          <p:cNvSpPr>
            <a:spLocks noGrp="1"/>
          </p:cNvSpPr>
          <p:nvPr>
            <p:ph type="sldNum" sz="quarter" idx="12"/>
          </p:nvPr>
        </p:nvSpPr>
        <p:spPr>
          <a:xfrm>
            <a:off x="315686" y="6291034"/>
            <a:ext cx="2743200" cy="365125"/>
          </a:xfrm>
        </p:spPr>
        <p:txBody>
          <a:bodyPr/>
          <a:lstStyle/>
          <a:p>
            <a:fld id="{F91B04CA-1F01-4470-BDED-ECA9AD8E4F6F}" type="slidenum">
              <a:rPr lang="ar-SA" sz="4000" smtClean="0">
                <a:solidFill>
                  <a:schemeClr val="bg1"/>
                </a:solidFill>
              </a:rPr>
              <a:t>5</a:t>
            </a:fld>
            <a:r>
              <a:rPr lang="ar-SA" sz="4000" dirty="0" smtClean="0">
                <a:solidFill>
                  <a:schemeClr val="bg1"/>
                </a:solidFill>
              </a:rPr>
              <a:t> </a:t>
            </a:r>
            <a:endParaRPr lang="ar-SA" sz="4000" dirty="0">
              <a:solidFill>
                <a:schemeClr val="bg1"/>
              </a:solidFill>
            </a:endParaRPr>
          </a:p>
        </p:txBody>
      </p:sp>
      <p:sp>
        <p:nvSpPr>
          <p:cNvPr id="8" name="Content Placeholder 6"/>
          <p:cNvSpPr txBox="1">
            <a:spLocks/>
          </p:cNvSpPr>
          <p:nvPr/>
        </p:nvSpPr>
        <p:spPr>
          <a:xfrm>
            <a:off x="5878286" y="2754087"/>
            <a:ext cx="5475514" cy="3158557"/>
          </a:xfrm>
          <a:prstGeom prst="rect">
            <a:avLst/>
          </a:prstGeom>
        </p:spPr>
        <p:txBody>
          <a:bodyPr vert="horz" lIns="91440" tIns="45720" rIns="91440" bIns="45720" rtlCol="1">
            <a:normAutofit/>
          </a:bodyPr>
          <a:lstStyle>
            <a:lvl1pPr marL="228600" indent="-228600" algn="r" defTabSz="914400" rtl="1"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lnSpc>
                <a:spcPct val="115000"/>
              </a:lnSpc>
            </a:pPr>
            <a:r>
              <a:rPr lang="en-US" sz="2400" dirty="0"/>
              <a:t> </a:t>
            </a:r>
            <a:r>
              <a:rPr lang="ar-SA" sz="2400" b="1" dirty="0"/>
              <a:t>لجأت الجامعة إلى استئجار بعض المرافق، وبناء بعض المباني المؤقتة في عدة فروع خاصة في حوطة سدير</a:t>
            </a:r>
            <a:r>
              <a:rPr lang="en-US" sz="2400" b="1" dirty="0"/>
              <a:t>، </a:t>
            </a:r>
            <a:r>
              <a:rPr lang="ar-SA" sz="2400" b="1" dirty="0"/>
              <a:t>رماح والغاط.</a:t>
            </a:r>
          </a:p>
          <a:p>
            <a:pPr algn="just">
              <a:lnSpc>
                <a:spcPct val="115000"/>
              </a:lnSpc>
            </a:pPr>
            <a:r>
              <a:rPr lang="ar-SA" sz="2600" b="1" dirty="0" smtClean="0"/>
              <a:t>أعطت الجامعة </a:t>
            </a:r>
            <a:r>
              <a:rPr lang="en-US" sz="2600" b="1" dirty="0" smtClean="0"/>
              <a:t>الأولوية </a:t>
            </a:r>
            <a:r>
              <a:rPr lang="en-US" sz="2600" b="1" dirty="0"/>
              <a:t>لتحسين المرافق والتجهيزات في الخطة الاستراتيجية الثانية </a:t>
            </a:r>
            <a:r>
              <a:rPr lang="en-US" sz="2600" b="1" dirty="0" smtClean="0"/>
              <a:t>2015-2020</a:t>
            </a:r>
            <a:endParaRPr lang="ar-SA" sz="2600" b="1" dirty="0"/>
          </a:p>
        </p:txBody>
      </p:sp>
      <p:pic>
        <p:nvPicPr>
          <p:cNvPr id="2" name="Picture 1"/>
          <p:cNvPicPr>
            <a:picLocks noChangeAspect="1"/>
          </p:cNvPicPr>
          <p:nvPr/>
        </p:nvPicPr>
        <p:blipFill rotWithShape="1">
          <a:blip r:embed="rId3"/>
          <a:srcRect l="9923"/>
          <a:stretch/>
        </p:blipFill>
        <p:spPr>
          <a:xfrm>
            <a:off x="838200" y="2589953"/>
            <a:ext cx="4615543" cy="3158557"/>
          </a:xfrm>
          <a:prstGeom prst="rect">
            <a:avLst/>
          </a:prstGeom>
        </p:spPr>
      </p:pic>
    </p:spTree>
    <p:extLst>
      <p:ext uri="{BB962C8B-B14F-4D97-AF65-F5344CB8AC3E}">
        <p14:creationId xmlns:p14="http://schemas.microsoft.com/office/powerpoint/2010/main" val="205207081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838200" y="413657"/>
            <a:ext cx="10515600" cy="971319"/>
          </a:xfrm>
        </p:spPr>
        <p:txBody>
          <a:bodyPr/>
          <a:lstStyle/>
          <a:p>
            <a:r>
              <a:rPr lang="ar-SA" b="1" dirty="0" smtClean="0"/>
              <a:t>نظرة عامة عن المعيار السابع (</a:t>
            </a:r>
            <a:r>
              <a:rPr lang="en-US" b="1" dirty="0" smtClean="0"/>
              <a:t>Overview</a:t>
            </a:r>
            <a:r>
              <a:rPr lang="ar-SA" b="1" dirty="0" smtClean="0"/>
              <a:t>)</a:t>
            </a:r>
            <a:endParaRPr lang="en-US" b="1" dirty="0"/>
          </a:p>
        </p:txBody>
      </p:sp>
      <p:sp>
        <p:nvSpPr>
          <p:cNvPr id="7" name="Content Placeholder 6"/>
          <p:cNvSpPr>
            <a:spLocks noGrp="1"/>
          </p:cNvSpPr>
          <p:nvPr>
            <p:ph idx="1"/>
          </p:nvPr>
        </p:nvSpPr>
        <p:spPr>
          <a:xfrm>
            <a:off x="1132114" y="1480456"/>
            <a:ext cx="10221686" cy="1393373"/>
          </a:xfrm>
        </p:spPr>
        <p:txBody>
          <a:bodyPr>
            <a:normAutofit fontScale="92500" lnSpcReduction="10000"/>
          </a:bodyPr>
          <a:lstStyle/>
          <a:p>
            <a:pPr algn="just">
              <a:lnSpc>
                <a:spcPct val="115000"/>
              </a:lnSpc>
            </a:pPr>
            <a:r>
              <a:rPr lang="ar-SA" sz="2600" b="1" dirty="0"/>
              <a:t>استخدمت الجامعة العديد من مؤشرات الأداء الرئيسية لمراقبة مدى كفاية المرافق </a:t>
            </a:r>
            <a:r>
              <a:rPr lang="ar-SA" sz="2600" b="1" dirty="0" smtClean="0"/>
              <a:t>والتجهيزات.</a:t>
            </a:r>
          </a:p>
          <a:p>
            <a:pPr algn="just">
              <a:lnSpc>
                <a:spcPct val="115000"/>
              </a:lnSpc>
            </a:pPr>
            <a:r>
              <a:rPr lang="ar-SA" sz="2600" b="1" dirty="0"/>
              <a:t>هذه مؤشرات الأداء الرئيسية وغيرها تقاس سنويا وتستخدم كأدلة في تخطيط العمل السنوي </a:t>
            </a:r>
            <a:r>
              <a:rPr lang="ar-SA" sz="2600" b="1" dirty="0" smtClean="0"/>
              <a:t>لوكالة </a:t>
            </a:r>
            <a:r>
              <a:rPr lang="ar-SA" sz="2600" b="1" dirty="0"/>
              <a:t>الجامعة</a:t>
            </a:r>
            <a:endParaRPr lang="ar-SA" sz="2600" b="1" dirty="0" smtClean="0"/>
          </a:p>
        </p:txBody>
      </p:sp>
      <p:sp>
        <p:nvSpPr>
          <p:cNvPr id="10" name="Date Placeholder 9"/>
          <p:cNvSpPr>
            <a:spLocks noGrp="1"/>
          </p:cNvSpPr>
          <p:nvPr>
            <p:ph type="dt" sz="half" idx="10"/>
          </p:nvPr>
        </p:nvSpPr>
        <p:spPr>
          <a:xfrm>
            <a:off x="4952998" y="6119810"/>
            <a:ext cx="7130142" cy="664027"/>
          </a:xfrm>
        </p:spPr>
        <p:txBody>
          <a:bodyPr vert="horz" lIns="91440" tIns="45720" rIns="91440" bIns="45720" rtlCol="1" anchor="ctr"/>
          <a:lstStyle/>
          <a:p>
            <a:r>
              <a:rPr lang="ar-SA" sz="2400" dirty="0" smtClean="0">
                <a:solidFill>
                  <a:schemeClr val="bg1"/>
                </a:solidFill>
              </a:rPr>
              <a:t>لجنة إعداد الدراسة الذاتية – ربيع الأول 1437</a:t>
            </a:r>
            <a:endParaRPr lang="ar-SA" sz="2800" dirty="0">
              <a:solidFill>
                <a:schemeClr val="bg1"/>
              </a:solidFill>
            </a:endParaRPr>
          </a:p>
        </p:txBody>
      </p:sp>
      <p:sp>
        <p:nvSpPr>
          <p:cNvPr id="11" name="Slide Number Placeholder 10"/>
          <p:cNvSpPr>
            <a:spLocks noGrp="1"/>
          </p:cNvSpPr>
          <p:nvPr>
            <p:ph type="sldNum" sz="quarter" idx="12"/>
          </p:nvPr>
        </p:nvSpPr>
        <p:spPr>
          <a:xfrm>
            <a:off x="315686" y="6291034"/>
            <a:ext cx="2743200" cy="365125"/>
          </a:xfrm>
        </p:spPr>
        <p:txBody>
          <a:bodyPr/>
          <a:lstStyle/>
          <a:p>
            <a:fld id="{F91B04CA-1F01-4470-BDED-ECA9AD8E4F6F}" type="slidenum">
              <a:rPr lang="ar-SA" sz="4000" smtClean="0">
                <a:solidFill>
                  <a:schemeClr val="bg1"/>
                </a:solidFill>
              </a:rPr>
              <a:t>6</a:t>
            </a:fld>
            <a:r>
              <a:rPr lang="ar-SA" sz="4000" dirty="0" smtClean="0">
                <a:solidFill>
                  <a:schemeClr val="bg1"/>
                </a:solidFill>
              </a:rPr>
              <a:t> </a:t>
            </a:r>
            <a:endParaRPr lang="ar-SA" sz="4000" dirty="0">
              <a:solidFill>
                <a:schemeClr val="bg1"/>
              </a:solidFill>
            </a:endParaRPr>
          </a:p>
        </p:txBody>
      </p:sp>
      <p:pic>
        <p:nvPicPr>
          <p:cNvPr id="3" name="Picture 2"/>
          <p:cNvPicPr>
            <a:picLocks noChangeAspect="1"/>
          </p:cNvPicPr>
          <p:nvPr/>
        </p:nvPicPr>
        <p:blipFill>
          <a:blip r:embed="rId3"/>
          <a:stretch>
            <a:fillRect/>
          </a:stretch>
        </p:blipFill>
        <p:spPr>
          <a:xfrm>
            <a:off x="710628" y="2892081"/>
            <a:ext cx="5649360" cy="2986208"/>
          </a:xfrm>
          <a:prstGeom prst="rect">
            <a:avLst/>
          </a:prstGeom>
        </p:spPr>
      </p:pic>
      <p:sp>
        <p:nvSpPr>
          <p:cNvPr id="12" name="Content Placeholder 6"/>
          <p:cNvSpPr txBox="1">
            <a:spLocks/>
          </p:cNvSpPr>
          <p:nvPr/>
        </p:nvSpPr>
        <p:spPr>
          <a:xfrm>
            <a:off x="6359988" y="2892080"/>
            <a:ext cx="4993812" cy="2986209"/>
          </a:xfrm>
          <a:prstGeom prst="rect">
            <a:avLst/>
          </a:prstGeom>
        </p:spPr>
        <p:txBody>
          <a:bodyPr vert="horz" lIns="91440" tIns="45720" rIns="91440" bIns="45720" rtlCol="1">
            <a:noAutofit/>
          </a:bodyPr>
          <a:lstStyle>
            <a:lvl1pPr marL="228600" indent="-228600" algn="r" defTabSz="914400" rtl="1"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lnSpc>
                <a:spcPct val="115000"/>
              </a:lnSpc>
            </a:pPr>
            <a:r>
              <a:rPr lang="ar-SA" sz="1400" b="1" dirty="0"/>
              <a:t>نسبة توافر الاجهزة والمعدات </a:t>
            </a:r>
            <a:r>
              <a:rPr lang="ar-SA" sz="1400" b="1" dirty="0" smtClean="0"/>
              <a:t>التقنية</a:t>
            </a:r>
            <a:r>
              <a:rPr lang="en-US" sz="1400" b="1" dirty="0"/>
              <a:t>:</a:t>
            </a:r>
            <a:endParaRPr lang="ar-SA" sz="1400" b="1" dirty="0" smtClean="0"/>
          </a:p>
          <a:p>
            <a:pPr marL="511175" lvl="1" indent="-282575" algn="just">
              <a:lnSpc>
                <a:spcPct val="115000"/>
              </a:lnSpc>
            </a:pPr>
            <a:r>
              <a:rPr lang="ar-SA" sz="1400" b="1" dirty="0" smtClean="0">
                <a:solidFill>
                  <a:srgbClr val="0070C0"/>
                </a:solidFill>
              </a:rPr>
              <a:t>كراس الحصر </a:t>
            </a:r>
            <a:r>
              <a:rPr lang="ar-SA" sz="1400" b="1" dirty="0">
                <a:solidFill>
                  <a:srgbClr val="0070C0"/>
                </a:solidFill>
              </a:rPr>
              <a:t>الكمي لأعداد الأجهزة والمعدات التقنية في الجامعة، والمنفذ من خلال إدارة الشبكات، وكذلك كراس الحصر الخاص بإدارة المعامل، وكذلك الحصر الخاص بالمختبرات</a:t>
            </a:r>
            <a:endParaRPr lang="ar-SA" sz="1400" b="1" dirty="0" smtClean="0">
              <a:solidFill>
                <a:srgbClr val="0070C0"/>
              </a:solidFill>
            </a:endParaRPr>
          </a:p>
          <a:p>
            <a:pPr algn="just">
              <a:lnSpc>
                <a:spcPct val="115000"/>
              </a:lnSpc>
            </a:pPr>
            <a:r>
              <a:rPr lang="ar-SA" sz="1400" b="1" dirty="0" smtClean="0"/>
              <a:t>كفاة </a:t>
            </a:r>
            <a:r>
              <a:rPr lang="ar-SA" sz="1400" b="1" dirty="0"/>
              <a:t>البنية </a:t>
            </a:r>
            <a:r>
              <a:rPr lang="ar-SA" sz="1400" b="1" dirty="0" smtClean="0"/>
              <a:t>التحتية</a:t>
            </a:r>
            <a:r>
              <a:rPr lang="en-US" sz="1400" b="1" dirty="0" smtClean="0"/>
              <a:t>:</a:t>
            </a:r>
          </a:p>
          <a:p>
            <a:pPr marL="511175" lvl="1" indent="-282575" algn="just">
              <a:lnSpc>
                <a:spcPct val="115000"/>
              </a:lnSpc>
            </a:pPr>
            <a:r>
              <a:rPr lang="ar-SA" sz="1400" b="1" dirty="0">
                <a:solidFill>
                  <a:srgbClr val="0070C0"/>
                </a:solidFill>
              </a:rPr>
              <a:t>نتائج التحليل الإحصائي لاستبانة من خلال تقسيم المؤشر إلى ثلاثة أقسام</a:t>
            </a:r>
            <a:r>
              <a:rPr lang="en-US" sz="1400" b="1" dirty="0">
                <a:solidFill>
                  <a:srgbClr val="0070C0"/>
                </a:solidFill>
              </a:rPr>
              <a:t>:</a:t>
            </a:r>
            <a:endParaRPr lang="ar-SA" sz="1400" b="1" dirty="0">
              <a:solidFill>
                <a:srgbClr val="0070C0"/>
              </a:solidFill>
            </a:endParaRPr>
          </a:p>
          <a:p>
            <a:pPr lvl="2" algn="just">
              <a:lnSpc>
                <a:spcPct val="115000"/>
              </a:lnSpc>
            </a:pPr>
            <a:r>
              <a:rPr lang="ar-SA" sz="1400" b="1" dirty="0" smtClean="0">
                <a:solidFill>
                  <a:srgbClr val="0070C0"/>
                </a:solidFill>
              </a:rPr>
              <a:t>البنية </a:t>
            </a:r>
            <a:r>
              <a:rPr lang="ar-SA" sz="1400" b="1" dirty="0">
                <a:solidFill>
                  <a:srgbClr val="0070C0"/>
                </a:solidFill>
              </a:rPr>
              <a:t>الأساسية </a:t>
            </a:r>
            <a:r>
              <a:rPr lang="ar-SA" sz="1400" b="1" dirty="0" smtClean="0">
                <a:solidFill>
                  <a:srgbClr val="0070C0"/>
                </a:solidFill>
              </a:rPr>
              <a:t>التقنية</a:t>
            </a:r>
            <a:endParaRPr lang="en-US" sz="1400" b="1" dirty="0" smtClean="0">
              <a:solidFill>
                <a:srgbClr val="0070C0"/>
              </a:solidFill>
            </a:endParaRPr>
          </a:p>
          <a:p>
            <a:pPr lvl="2" algn="just">
              <a:lnSpc>
                <a:spcPct val="115000"/>
              </a:lnSpc>
            </a:pPr>
            <a:r>
              <a:rPr lang="ar-SA" sz="1400" b="1" dirty="0">
                <a:solidFill>
                  <a:srgbClr val="0070C0"/>
                </a:solidFill>
              </a:rPr>
              <a:t>البنية الأساسية للبيئة الأكاديمية والتعليمية (البحث العلمي، تجهيزات، ملاءمة مكان، وغيرها)</a:t>
            </a:r>
            <a:endParaRPr lang="en-US" sz="1400" b="1" dirty="0">
              <a:solidFill>
                <a:srgbClr val="0070C0"/>
              </a:solidFill>
            </a:endParaRPr>
          </a:p>
          <a:p>
            <a:pPr lvl="2" algn="just">
              <a:lnSpc>
                <a:spcPct val="115000"/>
              </a:lnSpc>
            </a:pPr>
            <a:r>
              <a:rPr lang="ar-SA" sz="1400" b="1" dirty="0">
                <a:solidFill>
                  <a:srgbClr val="0070C0"/>
                </a:solidFill>
              </a:rPr>
              <a:t>البنية الأساسية الانشائية</a:t>
            </a:r>
            <a:r>
              <a:rPr lang="ar-SA" sz="1400" b="1" dirty="0" smtClean="0">
                <a:solidFill>
                  <a:srgbClr val="0070C0"/>
                </a:solidFill>
              </a:rPr>
              <a:t>،</a:t>
            </a:r>
            <a:endParaRPr lang="en-US" sz="1400" b="1" dirty="0">
              <a:solidFill>
                <a:srgbClr val="0070C0"/>
              </a:solidFill>
            </a:endParaRPr>
          </a:p>
        </p:txBody>
      </p:sp>
    </p:spTree>
    <p:extLst>
      <p:ext uri="{BB962C8B-B14F-4D97-AF65-F5344CB8AC3E}">
        <p14:creationId xmlns:p14="http://schemas.microsoft.com/office/powerpoint/2010/main" val="236858085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838200" y="413657"/>
            <a:ext cx="10515600" cy="971319"/>
          </a:xfrm>
        </p:spPr>
        <p:txBody>
          <a:bodyPr/>
          <a:lstStyle/>
          <a:p>
            <a:r>
              <a:rPr lang="ar-SA" b="1" dirty="0" smtClean="0"/>
              <a:t>نظرة عامة عن المعيار السابع (</a:t>
            </a:r>
            <a:r>
              <a:rPr lang="en-US" b="1" dirty="0" smtClean="0"/>
              <a:t>Overview</a:t>
            </a:r>
            <a:r>
              <a:rPr lang="ar-SA" b="1" dirty="0" smtClean="0"/>
              <a:t>)</a:t>
            </a:r>
            <a:endParaRPr lang="en-US" b="1" dirty="0"/>
          </a:p>
        </p:txBody>
      </p:sp>
      <p:sp>
        <p:nvSpPr>
          <p:cNvPr id="7" name="Content Placeholder 6"/>
          <p:cNvSpPr>
            <a:spLocks noGrp="1"/>
          </p:cNvSpPr>
          <p:nvPr>
            <p:ph idx="1"/>
          </p:nvPr>
        </p:nvSpPr>
        <p:spPr>
          <a:xfrm>
            <a:off x="1132114" y="1480456"/>
            <a:ext cx="10221686" cy="4397830"/>
          </a:xfrm>
        </p:spPr>
        <p:txBody>
          <a:bodyPr>
            <a:normAutofit/>
          </a:bodyPr>
          <a:lstStyle/>
          <a:p>
            <a:pPr algn="just">
              <a:lnSpc>
                <a:spcPct val="115000"/>
              </a:lnSpc>
            </a:pPr>
            <a:r>
              <a:rPr lang="ar-SA" sz="2400" b="1" dirty="0"/>
              <a:t>بالرغم عن كل الصعوبات، فإن المرافق </a:t>
            </a:r>
            <a:r>
              <a:rPr lang="ar-SA" sz="2400" b="1" dirty="0" smtClean="0"/>
              <a:t>والتجهيزات الموجودة </a:t>
            </a:r>
            <a:r>
              <a:rPr lang="ar-SA" sz="2400" b="1" dirty="0"/>
              <a:t>في جميع أنحاء الجامعة كافية لدعم الأنشطة التعليمية. </a:t>
            </a:r>
            <a:endParaRPr lang="ar-SA" sz="2400" b="1" dirty="0" smtClean="0"/>
          </a:p>
          <a:p>
            <a:pPr algn="just">
              <a:lnSpc>
                <a:spcPct val="115000"/>
              </a:lnSpc>
            </a:pPr>
            <a:r>
              <a:rPr lang="ar-SA" sz="2400" b="1" dirty="0" smtClean="0"/>
              <a:t>المرافق </a:t>
            </a:r>
            <a:r>
              <a:rPr lang="ar-SA" sz="2400" b="1" dirty="0"/>
              <a:t>مثل الفصول </a:t>
            </a:r>
            <a:r>
              <a:rPr lang="ar-SA" sz="2400" b="1" dirty="0" smtClean="0"/>
              <a:t>الدراسية، مكاتب </a:t>
            </a:r>
            <a:r>
              <a:rPr lang="ar-SA" sz="2400" b="1" dirty="0"/>
              <a:t>أعضاء هيئة </a:t>
            </a:r>
            <a:r>
              <a:rPr lang="ar-SA" sz="2400" b="1" dirty="0" smtClean="0"/>
              <a:t>التدريس والمكتبات </a:t>
            </a:r>
            <a:r>
              <a:rPr lang="ar-SA" sz="2400" b="1" dirty="0"/>
              <a:t>مجهزة بشكل كاف بما يلزم </a:t>
            </a:r>
            <a:r>
              <a:rPr lang="ar-SA" sz="2400" b="1" dirty="0" smtClean="0"/>
              <a:t>من الوسائل الإلكترونية </a:t>
            </a:r>
            <a:r>
              <a:rPr lang="ar-SA" sz="2400" b="1" dirty="0"/>
              <a:t>التعليمية</a:t>
            </a:r>
            <a:r>
              <a:rPr lang="ar-SA" sz="2400" b="1" dirty="0" smtClean="0"/>
              <a:t>.</a:t>
            </a:r>
            <a:endParaRPr lang="en-US" sz="2400" b="1" dirty="0" smtClean="0"/>
          </a:p>
          <a:p>
            <a:pPr algn="just">
              <a:lnSpc>
                <a:spcPct val="115000"/>
              </a:lnSpc>
            </a:pPr>
            <a:r>
              <a:rPr lang="ar-SA" sz="2400" b="1" dirty="0"/>
              <a:t>تم تجهيز الفصول الدراسية الموجودة بعديد المساعدات التعليمية الحديثة مثل (المنصات الإلكترونية المشبوكة بالأنترنت </a:t>
            </a:r>
            <a:r>
              <a:rPr lang="en-US" sz="2400" b="1" dirty="0"/>
              <a:t>E-podium ، </a:t>
            </a:r>
            <a:r>
              <a:rPr lang="ar-SA" sz="2400" b="1" dirty="0"/>
              <a:t>الصبورات التفاعلية </a:t>
            </a:r>
            <a:r>
              <a:rPr lang="en-US" sz="2400" b="1" dirty="0"/>
              <a:t>Active Board، </a:t>
            </a:r>
            <a:r>
              <a:rPr lang="ar-SA" sz="2400" b="1" dirty="0"/>
              <a:t>أجهزة العرض </a:t>
            </a:r>
            <a:r>
              <a:rPr lang="en-US" sz="2400" b="1" dirty="0"/>
              <a:t>Projectors</a:t>
            </a:r>
            <a:r>
              <a:rPr lang="en-US" sz="2400" b="1" dirty="0" smtClean="0"/>
              <a:t>،(…</a:t>
            </a:r>
          </a:p>
          <a:p>
            <a:pPr algn="just">
              <a:lnSpc>
                <a:spcPct val="115000"/>
              </a:lnSpc>
            </a:pPr>
            <a:r>
              <a:rPr lang="ar-SA" sz="2400" b="1" dirty="0"/>
              <a:t>مكاتب أعضاء هيئة التدريس واسعة إلى حد معقول، مجهزة تجهيزا جيدا، ومريحة لتلبية الاحتياجات والمسؤوليات المهنية.</a:t>
            </a:r>
          </a:p>
        </p:txBody>
      </p:sp>
      <p:sp>
        <p:nvSpPr>
          <p:cNvPr id="10" name="Date Placeholder 9"/>
          <p:cNvSpPr>
            <a:spLocks noGrp="1"/>
          </p:cNvSpPr>
          <p:nvPr>
            <p:ph type="dt" sz="half" idx="10"/>
          </p:nvPr>
        </p:nvSpPr>
        <p:spPr>
          <a:xfrm>
            <a:off x="4952998" y="6119810"/>
            <a:ext cx="7130142" cy="664027"/>
          </a:xfrm>
        </p:spPr>
        <p:txBody>
          <a:bodyPr vert="horz" lIns="91440" tIns="45720" rIns="91440" bIns="45720" rtlCol="1" anchor="ctr"/>
          <a:lstStyle/>
          <a:p>
            <a:r>
              <a:rPr lang="ar-SA" sz="2400" dirty="0" smtClean="0">
                <a:solidFill>
                  <a:schemeClr val="bg1"/>
                </a:solidFill>
              </a:rPr>
              <a:t>لجنة إعداد الدراسة الذاتية – ربيع الأول 1437</a:t>
            </a:r>
            <a:endParaRPr lang="ar-SA" sz="2800" dirty="0">
              <a:solidFill>
                <a:schemeClr val="bg1"/>
              </a:solidFill>
            </a:endParaRPr>
          </a:p>
        </p:txBody>
      </p:sp>
      <p:sp>
        <p:nvSpPr>
          <p:cNvPr id="11" name="Slide Number Placeholder 10"/>
          <p:cNvSpPr>
            <a:spLocks noGrp="1"/>
          </p:cNvSpPr>
          <p:nvPr>
            <p:ph type="sldNum" sz="quarter" idx="12"/>
          </p:nvPr>
        </p:nvSpPr>
        <p:spPr>
          <a:xfrm>
            <a:off x="315686" y="6291034"/>
            <a:ext cx="2743200" cy="365125"/>
          </a:xfrm>
        </p:spPr>
        <p:txBody>
          <a:bodyPr/>
          <a:lstStyle/>
          <a:p>
            <a:fld id="{F91B04CA-1F01-4470-BDED-ECA9AD8E4F6F}" type="slidenum">
              <a:rPr lang="ar-SA" sz="4000" smtClean="0">
                <a:solidFill>
                  <a:schemeClr val="bg1"/>
                </a:solidFill>
              </a:rPr>
              <a:t>7</a:t>
            </a:fld>
            <a:r>
              <a:rPr lang="ar-SA" sz="4000" dirty="0" smtClean="0">
                <a:solidFill>
                  <a:schemeClr val="bg1"/>
                </a:solidFill>
              </a:rPr>
              <a:t> </a:t>
            </a:r>
            <a:endParaRPr lang="ar-SA" sz="4000" dirty="0">
              <a:solidFill>
                <a:schemeClr val="bg1"/>
              </a:solidFill>
            </a:endParaRPr>
          </a:p>
        </p:txBody>
      </p:sp>
    </p:spTree>
    <p:extLst>
      <p:ext uri="{BB962C8B-B14F-4D97-AF65-F5344CB8AC3E}">
        <p14:creationId xmlns:p14="http://schemas.microsoft.com/office/powerpoint/2010/main" val="243629867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838200" y="413657"/>
            <a:ext cx="10515600" cy="971319"/>
          </a:xfrm>
        </p:spPr>
        <p:txBody>
          <a:bodyPr/>
          <a:lstStyle/>
          <a:p>
            <a:r>
              <a:rPr lang="ar-SA" b="1" dirty="0" smtClean="0"/>
              <a:t>نظرة عامة عن المعيار السابع (</a:t>
            </a:r>
            <a:r>
              <a:rPr lang="en-US" b="1" dirty="0" smtClean="0"/>
              <a:t>Overview</a:t>
            </a:r>
            <a:r>
              <a:rPr lang="ar-SA" b="1" dirty="0" smtClean="0"/>
              <a:t>)</a:t>
            </a:r>
            <a:endParaRPr lang="en-US" b="1" dirty="0"/>
          </a:p>
        </p:txBody>
      </p:sp>
      <p:sp>
        <p:nvSpPr>
          <p:cNvPr id="7" name="Content Placeholder 6"/>
          <p:cNvSpPr>
            <a:spLocks noGrp="1"/>
          </p:cNvSpPr>
          <p:nvPr>
            <p:ph idx="1"/>
          </p:nvPr>
        </p:nvSpPr>
        <p:spPr>
          <a:xfrm>
            <a:off x="1132114" y="1480456"/>
            <a:ext cx="10221686" cy="4397830"/>
          </a:xfrm>
        </p:spPr>
        <p:txBody>
          <a:bodyPr>
            <a:normAutofit/>
          </a:bodyPr>
          <a:lstStyle/>
          <a:p>
            <a:pPr algn="just">
              <a:lnSpc>
                <a:spcPct val="115000"/>
              </a:lnSpc>
            </a:pPr>
            <a:r>
              <a:rPr lang="ar-SA" b="1" dirty="0" smtClean="0"/>
              <a:t>يوجد بالجامعة مكتبة مركزية </a:t>
            </a:r>
            <a:r>
              <a:rPr lang="ar-SA" b="1" dirty="0"/>
              <a:t>في </a:t>
            </a:r>
            <a:r>
              <a:rPr lang="ar-SA" b="1" dirty="0" smtClean="0"/>
              <a:t>المدينة الجامعية بالمجمعة مع مكتبات فرعية مع كل المباني الأخرى</a:t>
            </a:r>
            <a:endParaRPr lang="en-US" b="1" dirty="0" smtClean="0"/>
          </a:p>
          <a:p>
            <a:pPr algn="just">
              <a:lnSpc>
                <a:spcPct val="115000"/>
              </a:lnSpc>
            </a:pPr>
            <a:r>
              <a:rPr lang="ar-SA" b="1" dirty="0" smtClean="0"/>
              <a:t>تعتبرالمرافق الخاصة بالأنشطة </a:t>
            </a:r>
            <a:r>
              <a:rPr lang="ar-SA" b="1" dirty="0"/>
              <a:t>اللامنهجية </a:t>
            </a:r>
            <a:r>
              <a:rPr lang="ar-SA" b="1" dirty="0" smtClean="0"/>
              <a:t>(مثل </a:t>
            </a:r>
            <a:r>
              <a:rPr lang="ar-SA" b="1" dirty="0"/>
              <a:t>الرياضة، وخدمات الطعام </a:t>
            </a:r>
            <a:r>
              <a:rPr lang="ar-SA" b="1" dirty="0" smtClean="0"/>
              <a:t>الانشطة الاجتماعية ...) ذات أهمية </a:t>
            </a:r>
            <a:r>
              <a:rPr lang="ar-SA" b="1" dirty="0"/>
              <a:t>قصوى </a:t>
            </a:r>
            <a:r>
              <a:rPr lang="ar-SA" b="1" dirty="0" smtClean="0"/>
              <a:t>لدى الجامعة حيث تقوم عمادة شؤون الطلاب بمتابعة هذه المرافق وإعداد برامج الانشطة السنوية لها في كل فروع الجامعة</a:t>
            </a:r>
          </a:p>
          <a:p>
            <a:pPr algn="just">
              <a:lnSpc>
                <a:spcPct val="115000"/>
              </a:lnSpc>
            </a:pPr>
            <a:r>
              <a:rPr lang="ar-SA" b="1" dirty="0" smtClean="0"/>
              <a:t>مرافق الأنشطة </a:t>
            </a:r>
            <a:r>
              <a:rPr lang="ar-SA" b="1" dirty="0"/>
              <a:t>الرياضة </a:t>
            </a:r>
            <a:r>
              <a:rPr lang="ar-SA" b="1" dirty="0" smtClean="0"/>
              <a:t>والاجتماعية متاحة أيضا بدعم </a:t>
            </a:r>
            <a:r>
              <a:rPr lang="ar-SA" b="1" dirty="0"/>
              <a:t>من المجتمع </a:t>
            </a:r>
            <a:r>
              <a:rPr lang="ar-SA" b="1" dirty="0" smtClean="0"/>
              <a:t>المحلي ويمكن لطلاب الجامعة الإستفادة منها</a:t>
            </a:r>
          </a:p>
        </p:txBody>
      </p:sp>
      <p:sp>
        <p:nvSpPr>
          <p:cNvPr id="10" name="Date Placeholder 9"/>
          <p:cNvSpPr>
            <a:spLocks noGrp="1"/>
          </p:cNvSpPr>
          <p:nvPr>
            <p:ph type="dt" sz="half" idx="10"/>
          </p:nvPr>
        </p:nvSpPr>
        <p:spPr>
          <a:xfrm>
            <a:off x="4952998" y="6119810"/>
            <a:ext cx="7130142" cy="664027"/>
          </a:xfrm>
        </p:spPr>
        <p:txBody>
          <a:bodyPr vert="horz" lIns="91440" tIns="45720" rIns="91440" bIns="45720" rtlCol="1" anchor="ctr"/>
          <a:lstStyle/>
          <a:p>
            <a:r>
              <a:rPr lang="ar-SA" sz="2400" dirty="0" smtClean="0">
                <a:solidFill>
                  <a:schemeClr val="bg1"/>
                </a:solidFill>
              </a:rPr>
              <a:t>لجنة إعداد الدراسة الذاتية – ربيع الأول 1437</a:t>
            </a:r>
            <a:endParaRPr lang="ar-SA" sz="2800" dirty="0">
              <a:solidFill>
                <a:schemeClr val="bg1"/>
              </a:solidFill>
            </a:endParaRPr>
          </a:p>
        </p:txBody>
      </p:sp>
      <p:sp>
        <p:nvSpPr>
          <p:cNvPr id="11" name="Slide Number Placeholder 10"/>
          <p:cNvSpPr>
            <a:spLocks noGrp="1"/>
          </p:cNvSpPr>
          <p:nvPr>
            <p:ph type="sldNum" sz="quarter" idx="12"/>
          </p:nvPr>
        </p:nvSpPr>
        <p:spPr>
          <a:xfrm>
            <a:off x="315686" y="6291034"/>
            <a:ext cx="2743200" cy="365125"/>
          </a:xfrm>
        </p:spPr>
        <p:txBody>
          <a:bodyPr/>
          <a:lstStyle/>
          <a:p>
            <a:fld id="{F91B04CA-1F01-4470-BDED-ECA9AD8E4F6F}" type="slidenum">
              <a:rPr lang="ar-SA" sz="4000" smtClean="0">
                <a:solidFill>
                  <a:schemeClr val="bg1"/>
                </a:solidFill>
              </a:rPr>
              <a:t>8</a:t>
            </a:fld>
            <a:r>
              <a:rPr lang="ar-SA" sz="4000" dirty="0" smtClean="0">
                <a:solidFill>
                  <a:schemeClr val="bg1"/>
                </a:solidFill>
              </a:rPr>
              <a:t> </a:t>
            </a:r>
            <a:endParaRPr lang="ar-SA" sz="4000" dirty="0">
              <a:solidFill>
                <a:schemeClr val="bg1"/>
              </a:solidFill>
            </a:endParaRPr>
          </a:p>
        </p:txBody>
      </p:sp>
    </p:spTree>
    <p:extLst>
      <p:ext uri="{BB962C8B-B14F-4D97-AF65-F5344CB8AC3E}">
        <p14:creationId xmlns:p14="http://schemas.microsoft.com/office/powerpoint/2010/main" val="375576420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838200" y="413657"/>
            <a:ext cx="10515600" cy="971319"/>
          </a:xfrm>
        </p:spPr>
        <p:txBody>
          <a:bodyPr/>
          <a:lstStyle/>
          <a:p>
            <a:r>
              <a:rPr lang="ar-SA" b="1" dirty="0" smtClean="0"/>
              <a:t>نظرة عامة عن المعيار السابع (</a:t>
            </a:r>
            <a:r>
              <a:rPr lang="en-US" b="1" dirty="0" smtClean="0"/>
              <a:t>Overview</a:t>
            </a:r>
            <a:r>
              <a:rPr lang="ar-SA" b="1" dirty="0" smtClean="0"/>
              <a:t>)</a:t>
            </a:r>
            <a:endParaRPr lang="en-US" b="1" dirty="0"/>
          </a:p>
        </p:txBody>
      </p:sp>
      <p:sp>
        <p:nvSpPr>
          <p:cNvPr id="7" name="Content Placeholder 6"/>
          <p:cNvSpPr>
            <a:spLocks noGrp="1"/>
          </p:cNvSpPr>
          <p:nvPr>
            <p:ph idx="1"/>
          </p:nvPr>
        </p:nvSpPr>
        <p:spPr>
          <a:xfrm>
            <a:off x="1132114" y="1480456"/>
            <a:ext cx="10221686" cy="4397830"/>
          </a:xfrm>
        </p:spPr>
        <p:txBody>
          <a:bodyPr>
            <a:normAutofit/>
          </a:bodyPr>
          <a:lstStyle/>
          <a:p>
            <a:pPr algn="just">
              <a:lnSpc>
                <a:spcPct val="115000"/>
              </a:lnSpc>
            </a:pPr>
            <a:r>
              <a:rPr lang="ar-SA" b="1" dirty="0" smtClean="0"/>
              <a:t>تحرص الجامعة </a:t>
            </a:r>
            <a:r>
              <a:rPr lang="ar-SA" b="1" dirty="0"/>
              <a:t>على توفير جميع المعدات اللازمة لكل برنامج لتنفيذ الأنشطة </a:t>
            </a:r>
            <a:r>
              <a:rPr lang="ar-SA" b="1" dirty="0" smtClean="0"/>
              <a:t>التعليمية</a:t>
            </a:r>
          </a:p>
          <a:p>
            <a:pPr algn="just">
              <a:lnSpc>
                <a:spcPct val="115000"/>
              </a:lnSpc>
            </a:pPr>
            <a:r>
              <a:rPr lang="ar-SA" b="1" dirty="0"/>
              <a:t>تم تجهيز أغلب المختبرات لتوفير التدريب العملي للطلاب وفقا لمتطلبات </a:t>
            </a:r>
            <a:r>
              <a:rPr lang="ar-SA" b="1" dirty="0" smtClean="0"/>
              <a:t>المقررات،كما توجد </a:t>
            </a:r>
            <a:r>
              <a:rPr lang="ar-SA" b="1" dirty="0"/>
              <a:t>بعض المختبرات الأخرى للبحث العلمي</a:t>
            </a:r>
            <a:endParaRPr lang="ar-SA" b="1" dirty="0" smtClean="0"/>
          </a:p>
          <a:p>
            <a:pPr algn="just">
              <a:lnSpc>
                <a:spcPct val="115000"/>
              </a:lnSpc>
            </a:pPr>
            <a:r>
              <a:rPr lang="ar-SA" b="1" dirty="0" smtClean="0"/>
              <a:t>يتم دعم كل معامل الحاسوب الآلي بفنيين مدربين </a:t>
            </a:r>
            <a:r>
              <a:rPr lang="ar-SA" b="1" dirty="0"/>
              <a:t>تدريبا </a:t>
            </a:r>
            <a:r>
              <a:rPr lang="ar-SA" b="1" dirty="0" smtClean="0"/>
              <a:t>جيدا</a:t>
            </a:r>
          </a:p>
          <a:p>
            <a:pPr algn="just">
              <a:lnSpc>
                <a:spcPct val="115000"/>
              </a:lnSpc>
            </a:pPr>
            <a:r>
              <a:rPr lang="ar-SA" b="1" dirty="0"/>
              <a:t>اعتمدت جامعة المجمعة منذ البداية نظاما لإدارة وصيانة جميع المرافق والتجهيزات لضمان سلامتها وسلامة </a:t>
            </a:r>
            <a:r>
              <a:rPr lang="ar-SA" b="1" dirty="0" smtClean="0"/>
              <a:t>مستخدميها</a:t>
            </a:r>
          </a:p>
          <a:p>
            <a:pPr algn="just">
              <a:lnSpc>
                <a:spcPct val="115000"/>
              </a:lnSpc>
            </a:pPr>
            <a:r>
              <a:rPr lang="ar-SA" b="1" dirty="0" smtClean="0"/>
              <a:t>لعبت </a:t>
            </a:r>
            <a:r>
              <a:rPr lang="ar-SA" b="1" dirty="0"/>
              <a:t>تكنولوجيا المعلومات دورا </a:t>
            </a:r>
            <a:r>
              <a:rPr lang="ar-SA" b="1" dirty="0" smtClean="0"/>
              <a:t>رئيسيا في تطور الخدمات التي تقدمها الجامعة.</a:t>
            </a:r>
          </a:p>
        </p:txBody>
      </p:sp>
      <p:sp>
        <p:nvSpPr>
          <p:cNvPr id="10" name="Date Placeholder 9"/>
          <p:cNvSpPr>
            <a:spLocks noGrp="1"/>
          </p:cNvSpPr>
          <p:nvPr>
            <p:ph type="dt" sz="half" idx="10"/>
          </p:nvPr>
        </p:nvSpPr>
        <p:spPr>
          <a:xfrm>
            <a:off x="4952998" y="6119810"/>
            <a:ext cx="7130142" cy="664027"/>
          </a:xfrm>
        </p:spPr>
        <p:txBody>
          <a:bodyPr vert="horz" lIns="91440" tIns="45720" rIns="91440" bIns="45720" rtlCol="1" anchor="ctr"/>
          <a:lstStyle/>
          <a:p>
            <a:r>
              <a:rPr lang="ar-SA" sz="2400" dirty="0" smtClean="0">
                <a:solidFill>
                  <a:schemeClr val="bg1"/>
                </a:solidFill>
              </a:rPr>
              <a:t>لجنة إعداد الدراسة الذاتية – ربيع الأول 1437</a:t>
            </a:r>
            <a:endParaRPr lang="ar-SA" sz="2800" dirty="0">
              <a:solidFill>
                <a:schemeClr val="bg1"/>
              </a:solidFill>
            </a:endParaRPr>
          </a:p>
        </p:txBody>
      </p:sp>
      <p:sp>
        <p:nvSpPr>
          <p:cNvPr id="11" name="Slide Number Placeholder 10"/>
          <p:cNvSpPr>
            <a:spLocks noGrp="1"/>
          </p:cNvSpPr>
          <p:nvPr>
            <p:ph type="sldNum" sz="quarter" idx="12"/>
          </p:nvPr>
        </p:nvSpPr>
        <p:spPr>
          <a:xfrm>
            <a:off x="315686" y="6291034"/>
            <a:ext cx="2743200" cy="365125"/>
          </a:xfrm>
        </p:spPr>
        <p:txBody>
          <a:bodyPr/>
          <a:lstStyle/>
          <a:p>
            <a:fld id="{F91B04CA-1F01-4470-BDED-ECA9AD8E4F6F}" type="slidenum">
              <a:rPr lang="ar-SA" sz="4000" smtClean="0">
                <a:solidFill>
                  <a:schemeClr val="bg1"/>
                </a:solidFill>
              </a:rPr>
              <a:t>9</a:t>
            </a:fld>
            <a:r>
              <a:rPr lang="ar-SA" sz="4000" dirty="0" smtClean="0">
                <a:solidFill>
                  <a:schemeClr val="bg1"/>
                </a:solidFill>
              </a:rPr>
              <a:t> </a:t>
            </a:r>
            <a:endParaRPr lang="ar-SA" sz="4000" dirty="0">
              <a:solidFill>
                <a:schemeClr val="bg1"/>
              </a:solidFill>
            </a:endParaRPr>
          </a:p>
        </p:txBody>
      </p:sp>
    </p:spTree>
    <p:extLst>
      <p:ext uri="{BB962C8B-B14F-4D97-AF65-F5344CB8AC3E}">
        <p14:creationId xmlns:p14="http://schemas.microsoft.com/office/powerpoint/2010/main" val="1754817987"/>
      </p:ext>
    </p:extLst>
  </p:cSld>
  <p:clrMapOvr>
    <a:masterClrMapping/>
  </p:clrMapOvr>
  <p:timing>
    <p:tnLst>
      <p:par>
        <p:cTn id="1" dur="indefinite" restart="never" nodeType="tmRoot"/>
      </p:par>
    </p:tnLst>
  </p:timing>
</p:sld>
</file>

<file path=ppt/theme/theme1.xml><?xml version="1.0" encoding="utf-8"?>
<a:theme xmlns:a="http://schemas.openxmlformats.org/drawingml/2006/main" name="نسق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1638</TotalTime>
  <Words>2352</Words>
  <Application>Microsoft Office PowerPoint</Application>
  <PresentationFormat>Widescreen</PresentationFormat>
  <Paragraphs>320</Paragraphs>
  <Slides>28</Slides>
  <Notes>22</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28</vt:i4>
      </vt:variant>
    </vt:vector>
  </HeadingPairs>
  <TitlesOfParts>
    <vt:vector size="35" baseType="lpstr">
      <vt:lpstr>Arial</vt:lpstr>
      <vt:lpstr>Calibri</vt:lpstr>
      <vt:lpstr>Calibri Light</vt:lpstr>
      <vt:lpstr>GE SS Text Bold</vt:lpstr>
      <vt:lpstr>Sakkal Majalla</vt:lpstr>
      <vt:lpstr>Times New Roman</vt:lpstr>
      <vt:lpstr>نسق Office</vt:lpstr>
      <vt:lpstr>PowerPoint Presentation</vt:lpstr>
      <vt:lpstr>أهم متطلبات المعيار السابع</vt:lpstr>
      <vt:lpstr>اجراءات اعداد تقرير المعيار</vt:lpstr>
      <vt:lpstr>نظرة عامة عن المعيار السابع (Overview)</vt:lpstr>
      <vt:lpstr>نظرة عامة عن المعيار السابع (Overview)</vt:lpstr>
      <vt:lpstr>نظرة عامة عن المعيار السابع (Overview)</vt:lpstr>
      <vt:lpstr>نظرة عامة عن المعيار السابع (Overview)</vt:lpstr>
      <vt:lpstr>نظرة عامة عن المعيار السابع (Overview)</vt:lpstr>
      <vt:lpstr>نظرة عامة عن المعيار السابع (Overview)</vt:lpstr>
      <vt:lpstr>PowerPoint Presentation</vt:lpstr>
      <vt:lpstr>وصف المعيار الفرعي 7-1</vt:lpstr>
      <vt:lpstr>وصف المعيار الفرعي 7-1</vt:lpstr>
      <vt:lpstr>وصف المعيار الفرعي 7-1</vt:lpstr>
      <vt:lpstr>PowerPoint Presentation</vt:lpstr>
      <vt:lpstr>وصف المعيار الفرعي 7-2</vt:lpstr>
      <vt:lpstr>وصف المعيار الفرعي 7-2</vt:lpstr>
      <vt:lpstr>PowerPoint Presentation</vt:lpstr>
      <vt:lpstr>وصف المعيار الفرعي 7-3</vt:lpstr>
      <vt:lpstr>وصف المعيار الفرعي 7-3</vt:lpstr>
      <vt:lpstr>PowerPoint Presentation</vt:lpstr>
      <vt:lpstr>وصف المعيار الفرعي 7-4</vt:lpstr>
      <vt:lpstr>وصف المعيار الفرعي 7-4</vt:lpstr>
      <vt:lpstr>PowerPoint Presentation</vt:lpstr>
      <vt:lpstr>مؤشرات الأداء الرئيسية</vt:lpstr>
      <vt:lpstr>مؤشرات الأداء الرئيسية</vt:lpstr>
      <vt:lpstr>اهم نقاط القوة للمعيار السابع              Strengths</vt:lpstr>
      <vt:lpstr>نقاط التطوير للمعيار السابع  Areas for improvement</vt:lpstr>
      <vt:lpstr>شكرا لكم</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عرض تقديمي في PowerPoint</dc:title>
  <dc:creator>Dr.MAG</dc:creator>
  <cp:lastModifiedBy>Jamel SMIDA</cp:lastModifiedBy>
  <cp:revision>158</cp:revision>
  <cp:lastPrinted>2015-12-17T05:38:18Z</cp:lastPrinted>
  <dcterms:created xsi:type="dcterms:W3CDTF">2015-12-02T07:56:28Z</dcterms:created>
  <dcterms:modified xsi:type="dcterms:W3CDTF">2016-01-01T23:53:28Z</dcterms:modified>
</cp:coreProperties>
</file>