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283" r:id="rId2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396349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6622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300917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304783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28114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5AE767A-A481-408B-9482-A1C0398082EB}"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3955935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5AE767A-A481-408B-9482-A1C0398082EB}" type="datetimeFigureOut">
              <a:rPr lang="ar-SA" smtClean="0"/>
              <a:t>26/07/38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1569921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5AE767A-A481-408B-9482-A1C0398082EB}" type="datetimeFigureOut">
              <a:rPr lang="ar-SA" smtClean="0"/>
              <a:t>26/07/38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268202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5AE767A-A481-408B-9482-A1C0398082EB}" type="datetimeFigureOut">
              <a:rPr lang="ar-SA" smtClean="0"/>
              <a:t>26/07/38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429227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AE767A-A481-408B-9482-A1C0398082EB}"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317826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AE767A-A481-408B-9482-A1C0398082EB}" type="datetimeFigureOut">
              <a:rPr lang="ar-SA" smtClean="0"/>
              <a:t>26/07/38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A3C822B-3CF0-440B-80A0-8FB74DC1F3EF}" type="slidenum">
              <a:rPr lang="ar-SA" smtClean="0"/>
              <a:t>‹#›</a:t>
            </a:fld>
            <a:endParaRPr lang="ar-SA"/>
          </a:p>
        </p:txBody>
      </p:sp>
    </p:spTree>
    <p:extLst>
      <p:ext uri="{BB962C8B-B14F-4D97-AF65-F5344CB8AC3E}">
        <p14:creationId xmlns:p14="http://schemas.microsoft.com/office/powerpoint/2010/main" val="153032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AE767A-A481-408B-9482-A1C0398082EB}" type="datetimeFigureOut">
              <a:rPr lang="ar-SA" smtClean="0"/>
              <a:t>26/07/38</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A3C822B-3CF0-440B-80A0-8FB74DC1F3EF}" type="slidenum">
              <a:rPr lang="ar-SA" smtClean="0"/>
              <a:t>‹#›</a:t>
            </a:fld>
            <a:endParaRPr lang="ar-SA"/>
          </a:p>
        </p:txBody>
      </p:sp>
    </p:spTree>
    <p:extLst>
      <p:ext uri="{BB962C8B-B14F-4D97-AF65-F5344CB8AC3E}">
        <p14:creationId xmlns:p14="http://schemas.microsoft.com/office/powerpoint/2010/main" val="2660485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251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8473" y="1023313"/>
            <a:ext cx="10370917" cy="3065455"/>
          </a:xfrm>
          <a:prstGeom prst="rect">
            <a:avLst/>
          </a:prstGeom>
        </p:spPr>
        <p:txBody>
          <a:bodyPr wrap="square">
            <a:spAutoFit/>
          </a:bodyPr>
          <a:lstStyle/>
          <a:p>
            <a:pPr marL="457200" lvl="0" indent="-457200" algn="just">
              <a:lnSpc>
                <a:spcPct val="115000"/>
              </a:lnSpc>
              <a:buFont typeface="+mj-lt"/>
              <a:buAutoNum type="arabicPeriod" startAt="10"/>
            </a:pPr>
            <a:r>
              <a:rPr lang="ar-LB" sz="2400" b="1" dirty="0">
                <a:ea typeface="Batang"/>
                <a:cs typeface="Traditional Arabic"/>
              </a:rPr>
              <a:t>توفر الجامعة الأدلة </a:t>
            </a:r>
            <a:r>
              <a:rPr lang="ar-LB" sz="2400" b="1" dirty="0" err="1">
                <a:ea typeface="Batang"/>
                <a:cs typeface="Traditional Arabic"/>
              </a:rPr>
              <a:t>الاسترشادية</a:t>
            </a:r>
            <a:r>
              <a:rPr lang="ar-LB" sz="2400" b="1" dirty="0">
                <a:ea typeface="Batang"/>
                <a:cs typeface="Traditional Arabic"/>
              </a:rPr>
              <a:t> المطبوعة والالكترونية للطلبة وأعضاء هيئة التدريس مثل لائحة المكتبة ، الدليل التعريفي للمكتبة ،وأدلة قواعد المعلومات الالكترونية للتخصصات الإنسانية والهندسية والصحية.                                     (</a:t>
            </a:r>
            <a:r>
              <a:rPr lang="ar-LB" sz="2400" b="1" dirty="0">
                <a:solidFill>
                  <a:srgbClr val="FF0000"/>
                </a:solidFill>
                <a:ea typeface="Batang"/>
                <a:cs typeface="Traditional Arabic"/>
              </a:rPr>
              <a:t>الأدلة التعريفية للمكتبة)</a:t>
            </a:r>
            <a:endParaRPr lang="en-US" sz="2400" dirty="0">
              <a:ea typeface="Calibri"/>
              <a:cs typeface="Arial"/>
            </a:endParaRPr>
          </a:p>
          <a:p>
            <a:pPr marL="457200" lvl="0" indent="-457200" algn="just">
              <a:lnSpc>
                <a:spcPct val="115000"/>
              </a:lnSpc>
              <a:buFont typeface="+mj-lt"/>
              <a:buAutoNum type="arabicPeriod" startAt="10"/>
            </a:pPr>
            <a:r>
              <a:rPr lang="ar-LB" sz="2400" b="1" dirty="0">
                <a:ea typeface="Batang"/>
                <a:cs typeface="Traditional Arabic"/>
              </a:rPr>
              <a:t>تقدم عمادة المكتبات سنويا تقرير سنوي يسلط الضوء على مصادر </a:t>
            </a:r>
            <a:r>
              <a:rPr lang="ar-LB" sz="2400" b="1" dirty="0" err="1">
                <a:ea typeface="Batang"/>
                <a:cs typeface="Traditional Arabic"/>
              </a:rPr>
              <a:t>التعلم،وأبرز</a:t>
            </a:r>
            <a:r>
              <a:rPr lang="ar-LB" sz="2400" b="1" dirty="0">
                <a:ea typeface="Batang"/>
                <a:cs typeface="Traditional Arabic"/>
              </a:rPr>
              <a:t> نقاط القوة ونقاط الضعف ومقترحات التحسين.، وتعد خطة للتطوير بصفة مستمرة.</a:t>
            </a:r>
            <a:endParaRPr lang="en-US" sz="2400" dirty="0">
              <a:ea typeface="Calibri"/>
              <a:cs typeface="Arial"/>
            </a:endParaRPr>
          </a:p>
          <a:p>
            <a:pPr marL="457200" lvl="0" indent="-457200" algn="just">
              <a:lnSpc>
                <a:spcPct val="115000"/>
              </a:lnSpc>
              <a:buFont typeface="+mj-lt"/>
              <a:buAutoNum type="arabicPeriod" startAt="10"/>
            </a:pPr>
            <a:r>
              <a:rPr lang="ar-SA" sz="2400" b="1" dirty="0" smtClean="0">
                <a:ea typeface="Batang"/>
                <a:cs typeface="Traditional Arabic"/>
              </a:rPr>
              <a:t>تقارن المكتبة </a:t>
            </a:r>
            <a:r>
              <a:rPr lang="ar-LB" sz="2400" b="1" dirty="0" smtClean="0">
                <a:ea typeface="Batang"/>
                <a:cs typeface="Traditional Arabic"/>
              </a:rPr>
              <a:t>مستوى </a:t>
            </a:r>
            <a:r>
              <a:rPr lang="ar-LB" sz="2400" b="1" dirty="0">
                <a:ea typeface="Batang"/>
                <a:cs typeface="Traditional Arabic"/>
              </a:rPr>
              <a:t>توفير المصادر لديها من مرافق وعدد الكتب والمقاعد والمرافق الدراسية الجماعية وغيرها مع جامعة </a:t>
            </a:r>
            <a:r>
              <a:rPr lang="ar-SA" sz="2400" b="1" dirty="0" smtClean="0">
                <a:ea typeface="Batang"/>
                <a:cs typeface="Traditional Arabic"/>
              </a:rPr>
              <a:t>الدمام.</a:t>
            </a:r>
            <a:endParaRPr lang="en-US" sz="2400" dirty="0">
              <a:ea typeface="Calibri"/>
              <a:cs typeface="Arial"/>
            </a:endParaRPr>
          </a:p>
        </p:txBody>
      </p:sp>
    </p:spTree>
    <p:extLst>
      <p:ext uri="{BB962C8B-B14F-4D97-AF65-F5344CB8AC3E}">
        <p14:creationId xmlns:p14="http://schemas.microsoft.com/office/powerpoint/2010/main" val="806636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75504" y="1309189"/>
            <a:ext cx="10602410" cy="4558171"/>
          </a:xfrm>
          <a:prstGeom prst="rect">
            <a:avLst/>
          </a:prstGeom>
        </p:spPr>
        <p:txBody>
          <a:bodyPr wrap="square">
            <a:spAutoFit/>
          </a:bodyPr>
          <a:lstStyle/>
          <a:p>
            <a:pPr algn="just">
              <a:lnSpc>
                <a:spcPct val="115000"/>
              </a:lnSpc>
            </a:pPr>
            <a:r>
              <a:rPr lang="ar-LB" sz="1600" dirty="0">
                <a:latin typeface="Traditional Arabic"/>
                <a:ea typeface="Batang"/>
                <a:cs typeface="PT Bold Heading"/>
              </a:rPr>
              <a:t>توصيف المعايير الفرعية</a:t>
            </a:r>
            <a:endParaRPr lang="en-US" sz="1200" dirty="0">
              <a:ea typeface="Calibri"/>
              <a:cs typeface="Arial"/>
            </a:endParaRPr>
          </a:p>
          <a:p>
            <a:pPr marL="61595">
              <a:lnSpc>
                <a:spcPct val="115000"/>
              </a:lnSpc>
              <a:spcBef>
                <a:spcPts val="600"/>
              </a:spcBef>
              <a:tabLst>
                <a:tab pos="591820" algn="l"/>
              </a:tabLst>
            </a:pPr>
            <a:r>
              <a:rPr lang="ar-LB" sz="1600" dirty="0">
                <a:latin typeface="Traditional Arabic"/>
                <a:ea typeface="Batang"/>
                <a:cs typeface="PT Bold Heading"/>
              </a:rPr>
              <a:t>6-</a:t>
            </a:r>
            <a:r>
              <a:rPr lang="ar-SA" sz="1600" dirty="0">
                <a:latin typeface="Traditional Arabic"/>
                <a:ea typeface="Batang"/>
                <a:cs typeface="PT Bold Heading"/>
              </a:rPr>
              <a:t>1	</a:t>
            </a:r>
            <a:r>
              <a:rPr lang="ar-LB" sz="1600" dirty="0">
                <a:latin typeface="Traditional Arabic"/>
                <a:ea typeface="Batang"/>
                <a:cs typeface="PT Bold Heading"/>
              </a:rPr>
              <a:t>التخطيط والتقويم     </a:t>
            </a:r>
            <a:r>
              <a:rPr lang="ar-EG" sz="1600" dirty="0">
                <a:latin typeface="Traditional Arabic"/>
                <a:ea typeface="Batang"/>
                <a:cs typeface="PT Bold Heading"/>
              </a:rPr>
              <a:t>(التقدير العام :   ( *** )</a:t>
            </a:r>
            <a:endParaRPr lang="en-US" sz="1200" dirty="0">
              <a:ea typeface="Calibri"/>
              <a:cs typeface="Arial"/>
            </a:endParaRPr>
          </a:p>
          <a:p>
            <a:pPr algn="just">
              <a:lnSpc>
                <a:spcPct val="115000"/>
              </a:lnSpc>
            </a:pPr>
            <a:r>
              <a:rPr lang="ar-LB" sz="2400" b="1" dirty="0">
                <a:ea typeface="Batang"/>
                <a:cs typeface="Traditional Arabic"/>
              </a:rPr>
              <a:t>تعتبر المكتبات من أهم مصادر التعلم وبناء على ذلك توجد بالجامعة  ممثلا </a:t>
            </a:r>
            <a:r>
              <a:rPr lang="ar-LB" sz="2400" b="1" dirty="0" err="1">
                <a:ea typeface="Batang"/>
                <a:cs typeface="Traditional Arabic"/>
              </a:rPr>
              <a:t>فى</a:t>
            </a:r>
            <a:r>
              <a:rPr lang="ar-LB" sz="2400" b="1" dirty="0">
                <a:ea typeface="Batang"/>
                <a:cs typeface="Traditional Arabic"/>
              </a:rPr>
              <a:t> عمادة شؤون المكتبات </a:t>
            </a:r>
            <a:r>
              <a:rPr lang="ar-LB" sz="2400" b="1" dirty="0">
                <a:solidFill>
                  <a:srgbClr val="FF0000"/>
                </a:solidFill>
                <a:ea typeface="Batang"/>
                <a:cs typeface="Traditional Arabic"/>
              </a:rPr>
              <a:t>سياسات وخطط واضحة </a:t>
            </a:r>
            <a:r>
              <a:rPr lang="ar-LB" sz="2400" b="1" dirty="0">
                <a:ea typeface="Batang"/>
                <a:cs typeface="Traditional Arabic"/>
              </a:rPr>
              <a:t>لهذه المصادر تتضمن </a:t>
            </a:r>
            <a:r>
              <a:rPr lang="ar-LB" sz="2400" b="1" dirty="0">
                <a:solidFill>
                  <a:srgbClr val="FF0000"/>
                </a:solidFill>
                <a:ea typeface="Batang"/>
                <a:cs typeface="Traditional Arabic"/>
              </a:rPr>
              <a:t>الترتيبات اللازمة التي تمكن من الوصول </a:t>
            </a:r>
            <a:r>
              <a:rPr lang="ar-LB" sz="2400" b="1" dirty="0">
                <a:ea typeface="Batang"/>
                <a:cs typeface="Traditional Arabic"/>
              </a:rPr>
              <a:t>للكتب وللمراجع المطبوعة والإلكترونية بيسر وسهولة في أوقات متعددة وبما يضمن تلبية احتياجات البرامج ومتطلبات البحث العلمي ومتاحة للجميع ،كما يتم تقويم هذه الخدمات </a:t>
            </a:r>
            <a:r>
              <a:rPr lang="ar-LB" sz="2400" b="1" dirty="0">
                <a:solidFill>
                  <a:srgbClr val="FF0000"/>
                </a:solidFill>
                <a:ea typeface="Batang"/>
                <a:cs typeface="Traditional Arabic"/>
              </a:rPr>
              <a:t>وتحسينها استجابة لآراء </a:t>
            </a:r>
            <a:r>
              <a:rPr lang="ar-LB" sz="2400" b="1" dirty="0" smtClean="0">
                <a:solidFill>
                  <a:srgbClr val="FF0000"/>
                </a:solidFill>
                <a:ea typeface="Batang"/>
                <a:cs typeface="Traditional Arabic"/>
              </a:rPr>
              <a:t>هيئة </a:t>
            </a:r>
            <a:r>
              <a:rPr lang="ar-LB" sz="2400" b="1" dirty="0">
                <a:solidFill>
                  <a:srgbClr val="FF0000"/>
                </a:solidFill>
                <a:ea typeface="Batang"/>
                <a:cs typeface="Traditional Arabic"/>
              </a:rPr>
              <a:t>التدريس بصفة دورية</a:t>
            </a:r>
            <a:r>
              <a:rPr lang="ar-LB" sz="2400" b="1" dirty="0">
                <a:ea typeface="Batang"/>
                <a:cs typeface="Traditional Arabic"/>
              </a:rPr>
              <a:t>، حيث تطورت نسبة رضا </a:t>
            </a:r>
            <a:r>
              <a:rPr lang="ar-SA" sz="2400" b="1" dirty="0" smtClean="0">
                <a:ea typeface="Batang"/>
                <a:cs typeface="Traditional Arabic"/>
              </a:rPr>
              <a:t>هم</a:t>
            </a:r>
            <a:r>
              <a:rPr lang="ar-LB" sz="2400" b="1" dirty="0" smtClean="0">
                <a:ea typeface="Batang"/>
                <a:cs typeface="Traditional Arabic"/>
              </a:rPr>
              <a:t> </a:t>
            </a:r>
            <a:r>
              <a:rPr lang="ar-LB" sz="2400" b="1" dirty="0">
                <a:ea typeface="Batang"/>
                <a:cs typeface="Traditional Arabic"/>
              </a:rPr>
              <a:t>من </a:t>
            </a:r>
            <a:r>
              <a:rPr lang="ar-SA" sz="2400" b="1" dirty="0" smtClean="0">
                <a:ea typeface="Batang"/>
                <a:cs typeface="Traditional Arabic"/>
              </a:rPr>
              <a:t>97و2</a:t>
            </a:r>
            <a:r>
              <a:rPr lang="ar-LB" sz="2400" b="1" dirty="0" smtClean="0">
                <a:ea typeface="Batang"/>
                <a:cs typeface="Traditional Arabic"/>
              </a:rPr>
              <a:t> عام </a:t>
            </a:r>
            <a:r>
              <a:rPr lang="ar-SA" sz="2400" b="1" dirty="0" smtClean="0">
                <a:ea typeface="Batang"/>
                <a:cs typeface="Traditional Arabic"/>
              </a:rPr>
              <a:t>1433</a:t>
            </a:r>
            <a:r>
              <a:rPr lang="ar-LB" sz="2400" b="1" dirty="0" smtClean="0">
                <a:ea typeface="Batang"/>
                <a:cs typeface="Traditional Arabic"/>
              </a:rPr>
              <a:t>إلى </a:t>
            </a:r>
            <a:r>
              <a:rPr lang="ar-SA" sz="2400" b="1" dirty="0" smtClean="0">
                <a:ea typeface="Batang"/>
                <a:cs typeface="Traditional Arabic"/>
              </a:rPr>
              <a:t>07و3</a:t>
            </a:r>
            <a:r>
              <a:rPr lang="ar-LB" sz="2400" b="1" dirty="0" smtClean="0">
                <a:ea typeface="Batang"/>
                <a:cs typeface="Traditional Arabic"/>
              </a:rPr>
              <a:t>عام </a:t>
            </a:r>
            <a:r>
              <a:rPr lang="ar-SA" sz="2400" b="1" dirty="0" smtClean="0">
                <a:ea typeface="Batang"/>
                <a:cs typeface="Traditional Arabic"/>
              </a:rPr>
              <a:t>1436</a:t>
            </a:r>
            <a:r>
              <a:rPr lang="ar-LB" sz="2400" b="1" dirty="0" smtClean="0">
                <a:ea typeface="Batang"/>
                <a:cs typeface="Traditional Arabic"/>
              </a:rPr>
              <a:t> </a:t>
            </a:r>
            <a:r>
              <a:rPr lang="en-US" sz="2400" b="1" dirty="0" smtClean="0">
                <a:ea typeface="Batang"/>
                <a:cs typeface="Traditional Arabic"/>
              </a:rPr>
              <a:t>, </a:t>
            </a:r>
            <a:r>
              <a:rPr lang="ar-SA" sz="2400" b="1" dirty="0" smtClean="0">
                <a:ea typeface="Batang"/>
                <a:cs typeface="Traditional Arabic"/>
              </a:rPr>
              <a:t>7.75</a:t>
            </a:r>
            <a:r>
              <a:rPr lang="en-US" sz="2400" b="1" dirty="0" smtClean="0">
                <a:ea typeface="Batang"/>
                <a:cs typeface="Traditional Arabic"/>
              </a:rPr>
              <a:t> </a:t>
            </a:r>
            <a:r>
              <a:rPr lang="ar-SA" sz="2400" b="1" dirty="0" smtClean="0">
                <a:ea typeface="Batang"/>
                <a:cs typeface="Traditional Arabic"/>
              </a:rPr>
              <a:t>  </a:t>
            </a:r>
            <a:r>
              <a:rPr lang="ar-SA" sz="2400" b="1" dirty="0" smtClean="0">
                <a:ea typeface="Batang"/>
                <a:cs typeface="Traditional Arabic"/>
              </a:rPr>
              <a:t>1437</a:t>
            </a:r>
            <a:r>
              <a:rPr lang="ar-LB" sz="2400" b="1" dirty="0" smtClean="0">
                <a:ea typeface="Batang"/>
                <a:cs typeface="Traditional Arabic"/>
              </a:rPr>
              <a:t> </a:t>
            </a:r>
            <a:r>
              <a:rPr lang="ar-SA" sz="2400" b="1" dirty="0" smtClean="0">
                <a:ea typeface="Batang"/>
                <a:cs typeface="Traditional Arabic"/>
              </a:rPr>
              <a:t>و</a:t>
            </a:r>
            <a:r>
              <a:rPr lang="ar-LB" sz="2400" b="1" dirty="0" smtClean="0">
                <a:ea typeface="Batang"/>
                <a:cs typeface="Traditional Arabic"/>
              </a:rPr>
              <a:t>عام </a:t>
            </a:r>
            <a:r>
              <a:rPr lang="ar-SA" sz="2400" b="1" dirty="0" smtClean="0">
                <a:ea typeface="Batang"/>
                <a:cs typeface="Traditional Arabic"/>
              </a:rPr>
              <a:t>1438</a:t>
            </a:r>
            <a:r>
              <a:rPr lang="ar-LB" sz="2400" b="1" dirty="0" smtClean="0">
                <a:ea typeface="Batang"/>
                <a:cs typeface="Traditional Arabic"/>
              </a:rPr>
              <a:t>إلى </a:t>
            </a:r>
            <a:r>
              <a:rPr lang="ar-SA" sz="2400" b="1" dirty="0" smtClean="0">
                <a:ea typeface="Batang"/>
                <a:cs typeface="Traditional Arabic"/>
              </a:rPr>
              <a:t>95و3 </a:t>
            </a:r>
            <a:r>
              <a:rPr lang="ar-LB" sz="2400" b="1" dirty="0" smtClean="0">
                <a:ea typeface="Batang"/>
                <a:cs typeface="Traditional Arabic"/>
              </a:rPr>
              <a:t>بينما </a:t>
            </a:r>
            <a:r>
              <a:rPr lang="ar-LB" sz="2400" b="1" dirty="0">
                <a:ea typeface="Batang"/>
                <a:cs typeface="Traditional Arabic"/>
              </a:rPr>
              <a:t>كانت  هذه النسبة في جامعة الدمام </a:t>
            </a:r>
            <a:r>
              <a:rPr lang="ar-SA" sz="2400" b="1" dirty="0" smtClean="0">
                <a:ea typeface="Batang"/>
                <a:cs typeface="Traditional Arabic"/>
              </a:rPr>
              <a:t>5</a:t>
            </a:r>
            <a:r>
              <a:rPr lang="ar-SA" sz="2400" b="1" dirty="0" smtClean="0">
                <a:solidFill>
                  <a:prstClr val="black"/>
                </a:solidFill>
                <a:ea typeface="Batang"/>
                <a:cs typeface="Traditional Arabic"/>
              </a:rPr>
              <a:t>و</a:t>
            </a:r>
            <a:r>
              <a:rPr lang="ar-SA" sz="2400" b="1" dirty="0" smtClean="0">
                <a:ea typeface="Batang"/>
                <a:cs typeface="Traditional Arabic"/>
              </a:rPr>
              <a:t>3</a:t>
            </a:r>
            <a:r>
              <a:rPr lang="ar-LB" sz="2400" b="1" dirty="0" smtClean="0">
                <a:ea typeface="Batang"/>
                <a:cs typeface="Traditional Arabic"/>
              </a:rPr>
              <a:t> </a:t>
            </a:r>
            <a:r>
              <a:rPr lang="ar-LB" sz="2400" b="1" dirty="0">
                <a:ea typeface="Batang"/>
                <a:cs typeface="Traditional Arabic"/>
              </a:rPr>
              <a:t>عام كذا وفى ذلك </a:t>
            </a:r>
            <a:r>
              <a:rPr lang="ar-LB" sz="2400" b="1" dirty="0">
                <a:solidFill>
                  <a:srgbClr val="FF0000"/>
                </a:solidFill>
                <a:ea typeface="Batang"/>
                <a:cs typeface="Traditional Arabic"/>
              </a:rPr>
              <a:t>دلالة على اهتمام الجامعة بدعم مصادر </a:t>
            </a:r>
            <a:r>
              <a:rPr lang="ar-LB" sz="2400" b="1" dirty="0">
                <a:ea typeface="Batang"/>
                <a:cs typeface="Traditional Arabic"/>
              </a:rPr>
              <a:t>التعلم ، ويقدم أعضاء هيئة </a:t>
            </a:r>
            <a:r>
              <a:rPr lang="ar-LB" sz="2400" b="1" dirty="0">
                <a:solidFill>
                  <a:srgbClr val="FF0000"/>
                </a:solidFill>
                <a:ea typeface="Batang"/>
                <a:cs typeface="Traditional Arabic"/>
              </a:rPr>
              <a:t>التدريس المشورة </a:t>
            </a:r>
            <a:r>
              <a:rPr lang="ar-LB" sz="2400" b="1" dirty="0">
                <a:ea typeface="Batang"/>
                <a:cs typeface="Traditional Arabic"/>
              </a:rPr>
              <a:t>بصفة دورية عن احتياجاتهم من الكتب والمراجع اللازمة لعمليتي التعليم والتعلم قبل </a:t>
            </a:r>
            <a:r>
              <a:rPr lang="ar-LB" sz="2400" b="1" dirty="0">
                <a:solidFill>
                  <a:srgbClr val="FF0000"/>
                </a:solidFill>
                <a:ea typeface="Batang"/>
                <a:cs typeface="Traditional Arabic"/>
              </a:rPr>
              <a:t>بداية الدراسة </a:t>
            </a:r>
            <a:r>
              <a:rPr lang="ar-LB" sz="2400" b="1" dirty="0">
                <a:ea typeface="Batang"/>
                <a:cs typeface="Traditional Arabic"/>
              </a:rPr>
              <a:t>بوقت مبكر من خلال كلياتهم لتوفيرها</a:t>
            </a:r>
            <a:r>
              <a:rPr lang="ar-LB" sz="2400" b="1" dirty="0" smtClean="0">
                <a:ea typeface="Batang"/>
                <a:cs typeface="Traditional Arabic"/>
              </a:rPr>
              <a:t>،</a:t>
            </a:r>
            <a:r>
              <a:rPr lang="ar-SA" sz="2400" b="1" dirty="0" smtClean="0">
                <a:ea typeface="Batang"/>
                <a:cs typeface="Traditional Arabic"/>
              </a:rPr>
              <a:t> </a:t>
            </a:r>
            <a:r>
              <a:rPr lang="ar-LB" sz="2400" b="1" dirty="0" smtClean="0">
                <a:ea typeface="Batang"/>
                <a:cs typeface="Traditional Arabic"/>
              </a:rPr>
              <a:t>وتتم </a:t>
            </a:r>
            <a:r>
              <a:rPr lang="ar-LB" sz="2400" b="1" dirty="0">
                <a:ea typeface="Batang"/>
                <a:cs typeface="Traditional Arabic"/>
              </a:rPr>
              <a:t>مراجعة أقسام المكتبة بصفة دورية من العاملين فيها للتأكد من توفر المواد المرجعية الضرورية للمقررات بالشكل المناسب في أي وقت ،إلا أنه </a:t>
            </a:r>
            <a:r>
              <a:rPr lang="ar-LB" sz="2400" b="1" dirty="0" err="1">
                <a:ea typeface="Batang"/>
                <a:cs typeface="Traditional Arabic"/>
              </a:rPr>
              <a:t>لايتم</a:t>
            </a:r>
            <a:r>
              <a:rPr lang="ar-LB" sz="2400" b="1" dirty="0">
                <a:ea typeface="Batang"/>
                <a:cs typeface="Traditional Arabic"/>
              </a:rPr>
              <a:t> الرجوع لأعضاء هيئة التدريس لاستشارتهم في ذلك </a:t>
            </a:r>
            <a:r>
              <a:rPr lang="ar-LB" b="1" dirty="0">
                <a:ea typeface="Batang"/>
                <a:cs typeface="Traditional Arabic"/>
              </a:rPr>
              <a:t>.</a:t>
            </a:r>
            <a:endParaRPr lang="en-US" sz="1200" dirty="0">
              <a:ea typeface="Calibri"/>
              <a:cs typeface="Arial"/>
            </a:endParaRPr>
          </a:p>
        </p:txBody>
      </p:sp>
    </p:spTree>
    <p:extLst>
      <p:ext uri="{BB962C8B-B14F-4D97-AF65-F5344CB8AC3E}">
        <p14:creationId xmlns:p14="http://schemas.microsoft.com/office/powerpoint/2010/main" val="1941444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كائن 2"/>
          <p:cNvGraphicFramePr>
            <a:graphicFrameLocks noChangeAspect="1"/>
          </p:cNvGraphicFramePr>
          <p:nvPr>
            <p:extLst>
              <p:ext uri="{D42A27DB-BD31-4B8C-83A1-F6EECF244321}">
                <p14:modId xmlns:p14="http://schemas.microsoft.com/office/powerpoint/2010/main" val="2496804756"/>
              </p:ext>
            </p:extLst>
          </p:nvPr>
        </p:nvGraphicFramePr>
        <p:xfrm>
          <a:off x="406401" y="1023938"/>
          <a:ext cx="10833100" cy="3852862"/>
        </p:xfrm>
        <a:graphic>
          <a:graphicData uri="http://schemas.openxmlformats.org/presentationml/2006/ole">
            <mc:AlternateContent xmlns:mc="http://schemas.openxmlformats.org/markup-compatibility/2006">
              <mc:Choice xmlns:v="urn:schemas-microsoft-com:vml" Requires="v">
                <p:oleObj spid="_x0000_s5128" name="مستند" r:id="rId3" imgW="5261479" imgH="2318355" progId="Word.Document.12">
                  <p:embed/>
                </p:oleObj>
              </mc:Choice>
              <mc:Fallback>
                <p:oleObj name="مستند" r:id="rId3" imgW="5261479" imgH="2318355" progId="Word.Document.12">
                  <p:embed/>
                  <p:pic>
                    <p:nvPicPr>
                      <p:cNvPr id="0" name=""/>
                      <p:cNvPicPr/>
                      <p:nvPr/>
                    </p:nvPicPr>
                    <p:blipFill>
                      <a:blip r:embed="rId4"/>
                      <a:stretch>
                        <a:fillRect/>
                      </a:stretch>
                    </p:blipFill>
                    <p:spPr>
                      <a:xfrm>
                        <a:off x="406401" y="1023938"/>
                        <a:ext cx="10833100" cy="3852862"/>
                      </a:xfrm>
                      <a:prstGeom prst="rect">
                        <a:avLst/>
                      </a:prstGeom>
                    </p:spPr>
                  </p:pic>
                </p:oleObj>
              </mc:Fallback>
            </mc:AlternateContent>
          </a:graphicData>
        </a:graphic>
      </p:graphicFrame>
    </p:spTree>
    <p:extLst>
      <p:ext uri="{BB962C8B-B14F-4D97-AF65-F5344CB8AC3E}">
        <p14:creationId xmlns:p14="http://schemas.microsoft.com/office/powerpoint/2010/main" val="463567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13053" y="2136339"/>
            <a:ext cx="9456517" cy="3046988"/>
          </a:xfrm>
          <a:prstGeom prst="rect">
            <a:avLst/>
          </a:prstGeom>
        </p:spPr>
        <p:txBody>
          <a:bodyPr wrap="square">
            <a:spAutoFit/>
          </a:bodyPr>
          <a:lstStyle/>
          <a:p>
            <a:pPr algn="just"/>
            <a:r>
              <a:rPr lang="ar-EG" sz="2400" b="1" dirty="0">
                <a:ea typeface="Calibri"/>
                <a:cs typeface="Traditional Arabic"/>
              </a:rPr>
              <a:t>يمتد العمل بالمكتبة </a:t>
            </a:r>
            <a:r>
              <a:rPr lang="ar-EG" sz="2400" b="1" dirty="0">
                <a:solidFill>
                  <a:srgbClr val="FF0000"/>
                </a:solidFill>
                <a:ea typeface="Calibri"/>
                <a:cs typeface="Traditional Arabic"/>
              </a:rPr>
              <a:t>لفترتين </a:t>
            </a:r>
            <a:r>
              <a:rPr lang="ar-EG" sz="2400" b="1" dirty="0">
                <a:ea typeface="Calibri"/>
                <a:cs typeface="Traditional Arabic"/>
              </a:rPr>
              <a:t>من الساعة الثامنة صباحا وحتى الثامنة مساء مما يساعد على </a:t>
            </a:r>
            <a:r>
              <a:rPr lang="ar-EG" sz="2400" b="1" dirty="0">
                <a:solidFill>
                  <a:srgbClr val="FF0000"/>
                </a:solidFill>
                <a:ea typeface="Calibri"/>
                <a:cs typeface="Traditional Arabic"/>
              </a:rPr>
              <a:t>إتاحة مصادر التعلم للمستفيدين لفترات طويلة</a:t>
            </a:r>
            <a:r>
              <a:rPr lang="ar-EG" sz="2400" b="1" dirty="0">
                <a:ea typeface="Calibri"/>
                <a:cs typeface="Traditional Arabic"/>
              </a:rPr>
              <a:t> ، وتتبع المكتبة طريقة تنظيمية مناسبة وفق أنظمة مكتبية متعارف عليها عالميا </a:t>
            </a:r>
            <a:r>
              <a:rPr lang="ar-EG" sz="2400" b="1" dirty="0" err="1">
                <a:ea typeface="Calibri"/>
                <a:cs typeface="Traditional Arabic"/>
              </a:rPr>
              <a:t>فى</a:t>
            </a:r>
            <a:r>
              <a:rPr lang="ar-EG" sz="2400" b="1" dirty="0">
                <a:ea typeface="Calibri"/>
                <a:cs typeface="Traditional Arabic"/>
              </a:rPr>
              <a:t> </a:t>
            </a:r>
            <a:r>
              <a:rPr lang="ar-SA" sz="2400" dirty="0">
                <a:solidFill>
                  <a:srgbClr val="FF0000"/>
                </a:solidFill>
                <a:latin typeface="Traditional Arabic"/>
                <a:ea typeface="Calibri"/>
                <a:cs typeface="AL-Mohanad"/>
              </a:rPr>
              <a:t>فهرس</a:t>
            </a:r>
            <a:r>
              <a:rPr lang="ar-SA" sz="2400" dirty="0">
                <a:solidFill>
                  <a:srgbClr val="000000"/>
                </a:solidFill>
                <a:latin typeface="Traditional Arabic"/>
                <a:ea typeface="Calibri"/>
                <a:cs typeface="AL-Mohanad"/>
              </a:rPr>
              <a:t>ة مقتنيات مكتبات الجامعة حيث تتم وفقاً لقواعد التقنين الدولي للوصف </a:t>
            </a:r>
            <a:r>
              <a:rPr lang="ar-SA" sz="2400" dirty="0" err="1">
                <a:solidFill>
                  <a:srgbClr val="000000"/>
                </a:solidFill>
                <a:latin typeface="Traditional Arabic"/>
                <a:ea typeface="Calibri"/>
                <a:cs typeface="AL-Mohanad"/>
              </a:rPr>
              <a:t>الببليوجرافي</a:t>
            </a:r>
            <a:r>
              <a:rPr lang="ar-SA" sz="2400" dirty="0">
                <a:solidFill>
                  <a:srgbClr val="000000"/>
                </a:solidFill>
                <a:latin typeface="Traditional Arabic"/>
                <a:ea typeface="Calibri"/>
                <a:cs typeface="AL-Mohanad"/>
              </a:rPr>
              <a:t> </a:t>
            </a:r>
            <a:r>
              <a:rPr lang="ar-EG" sz="2400" b="1" dirty="0">
                <a:ea typeface="Calibri"/>
                <a:cs typeface="Traditional Arabic"/>
              </a:rPr>
              <a:t>المتوافق مع قواعد الفهرسة الانجلو أمريكية</a:t>
            </a:r>
            <a:r>
              <a:rPr lang="en-US" sz="2400" b="1" dirty="0">
                <a:ea typeface="Calibri"/>
                <a:cs typeface="Traditional Arabic"/>
              </a:rPr>
              <a:t>Anglo-American Cataloguing Rules</a:t>
            </a:r>
            <a:r>
              <a:rPr lang="en-US" sz="2400" b="1" dirty="0">
                <a:latin typeface="Traditional Arabic"/>
                <a:ea typeface="Calibri"/>
              </a:rPr>
              <a:t>AACR2) </a:t>
            </a:r>
            <a:r>
              <a:rPr lang="ar-EG" sz="2400" b="1" dirty="0">
                <a:latin typeface="Traditional Arabic"/>
                <a:ea typeface="Calibri"/>
              </a:rPr>
              <a:t>) ويتم ا</a:t>
            </a:r>
            <a:r>
              <a:rPr lang="ar-EG" sz="2400" b="1" dirty="0">
                <a:solidFill>
                  <a:srgbClr val="FF0000"/>
                </a:solidFill>
                <a:latin typeface="Traditional Arabic"/>
                <a:ea typeface="Calibri"/>
              </a:rPr>
              <a:t>لتصنيف </a:t>
            </a:r>
            <a:r>
              <a:rPr lang="ar-EG" sz="2400" b="1" dirty="0">
                <a:latin typeface="Traditional Arabic"/>
                <a:ea typeface="Calibri"/>
              </a:rPr>
              <a:t>وفقاً لخطة تصنيف ديوي العشري</a:t>
            </a:r>
            <a:r>
              <a:rPr lang="en-US" sz="2400" b="1" dirty="0">
                <a:ea typeface="Calibri"/>
                <a:cs typeface="Traditional Arabic"/>
              </a:rPr>
              <a:t> </a:t>
            </a:r>
            <a:r>
              <a:rPr lang="en-US" sz="2400" b="1" i="1" dirty="0">
                <a:solidFill>
                  <a:srgbClr val="FF0000"/>
                </a:solidFill>
                <a:ea typeface="Calibri"/>
                <a:cs typeface="Traditional Arabic"/>
              </a:rPr>
              <a:t>Dewey</a:t>
            </a:r>
            <a:r>
              <a:rPr lang="en-US" sz="2400" b="1" i="1" dirty="0">
                <a:ea typeface="Calibri"/>
                <a:cs typeface="Traditional Arabic"/>
              </a:rPr>
              <a:t> Decimal</a:t>
            </a:r>
            <a:r>
              <a:rPr lang="en-US" sz="2400" b="1" dirty="0">
                <a:ea typeface="Calibri"/>
                <a:cs typeface="Traditional Arabic"/>
              </a:rPr>
              <a:t> Classification</a:t>
            </a:r>
            <a:r>
              <a:rPr lang="ar-EG" sz="2400" b="1" dirty="0">
                <a:ea typeface="Calibri"/>
                <a:cs typeface="Traditional Arabic"/>
              </a:rPr>
              <a:t> (</a:t>
            </a:r>
            <a:r>
              <a:rPr lang="en-US" sz="2400" b="1" dirty="0">
                <a:latin typeface="Traditional Arabic"/>
                <a:ea typeface="Calibri"/>
              </a:rPr>
              <a:t>DDC</a:t>
            </a:r>
            <a:r>
              <a:rPr lang="ar-EG" sz="2400" b="1" dirty="0">
                <a:latin typeface="Traditional Arabic"/>
                <a:ea typeface="Calibri"/>
              </a:rPr>
              <a:t>) الطبعة الحادية والعشرين وتستخدم قائمة رؤوس الموضوعات العربية الكبرى لصياغة رؤوس الموضوعات العربية، بينما تستخدم قائمة رؤوس موضوعات مكتبة الكونجرس</a:t>
            </a:r>
            <a:r>
              <a:rPr lang="en-US" sz="2400" b="1" dirty="0">
                <a:ea typeface="Calibri"/>
                <a:cs typeface="Traditional Arabic"/>
              </a:rPr>
              <a:t>Library of </a:t>
            </a:r>
            <a:r>
              <a:rPr lang="en-US" sz="2400" b="1" dirty="0">
                <a:solidFill>
                  <a:srgbClr val="FF0000"/>
                </a:solidFill>
                <a:ea typeface="Calibri"/>
                <a:cs typeface="Traditional Arabic"/>
              </a:rPr>
              <a:t>Congress</a:t>
            </a:r>
            <a:r>
              <a:rPr lang="en-US" sz="2400" b="1" dirty="0">
                <a:ea typeface="Calibri"/>
                <a:cs typeface="Traditional Arabic"/>
              </a:rPr>
              <a:t> Subject Headings</a:t>
            </a:r>
            <a:r>
              <a:rPr lang="ar-EG" sz="2400" b="1" dirty="0">
                <a:ea typeface="Calibri"/>
                <a:cs typeface="Traditional Arabic"/>
              </a:rPr>
              <a:t> (</a:t>
            </a:r>
            <a:r>
              <a:rPr lang="en-US" sz="2400" b="1" dirty="0">
                <a:latin typeface="Traditional Arabic"/>
                <a:ea typeface="Calibri"/>
              </a:rPr>
              <a:t>LCSH</a:t>
            </a:r>
            <a:r>
              <a:rPr lang="ar-EG" sz="2400" b="1" dirty="0">
                <a:latin typeface="Traditional Arabic"/>
                <a:ea typeface="Calibri"/>
              </a:rPr>
              <a:t>) في صياغة رؤوس الموضوعات الأجنبية</a:t>
            </a:r>
            <a:endParaRPr lang="ar-SA" sz="2400" dirty="0"/>
          </a:p>
        </p:txBody>
      </p:sp>
      <p:graphicFrame>
        <p:nvGraphicFramePr>
          <p:cNvPr id="5" name="جدول 4"/>
          <p:cNvGraphicFramePr>
            <a:graphicFrameLocks noGrp="1"/>
          </p:cNvGraphicFramePr>
          <p:nvPr>
            <p:extLst/>
          </p:nvPr>
        </p:nvGraphicFramePr>
        <p:xfrm>
          <a:off x="3246216" y="1748870"/>
          <a:ext cx="7663083" cy="350520"/>
        </p:xfrm>
        <a:graphic>
          <a:graphicData uri="http://schemas.openxmlformats.org/drawingml/2006/table">
            <a:tbl>
              <a:tblPr rtl="1" firstRow="1" firstCol="1" lastRow="1" lastCol="1" bandRow="1" bandCol="1"/>
              <a:tblGrid>
                <a:gridCol w="819396"/>
                <a:gridCol w="6843687"/>
              </a:tblGrid>
              <a:tr h="0">
                <a:tc>
                  <a:txBody>
                    <a:bodyPr/>
                    <a:lstStyle/>
                    <a:p>
                      <a:pPr algn="just" rtl="1">
                        <a:lnSpc>
                          <a:spcPct val="115000"/>
                        </a:lnSpc>
                        <a:spcBef>
                          <a:spcPts val="600"/>
                        </a:spcBef>
                        <a:spcAft>
                          <a:spcPts val="0"/>
                        </a:spcAft>
                      </a:pPr>
                      <a:r>
                        <a:rPr lang="ar-LB" sz="2000" b="1" dirty="0">
                          <a:effectLst/>
                          <a:latin typeface="Traditional Arabic"/>
                          <a:ea typeface="Batang"/>
                          <a:cs typeface="PT Bold Heading"/>
                        </a:rPr>
                        <a:t>6-2</a:t>
                      </a:r>
                      <a:endParaRPr lang="en-US" sz="2000" dirty="0">
                        <a:effectLst/>
                        <a:latin typeface="Calibri"/>
                        <a:ea typeface="Calibri"/>
                        <a:cs typeface="Arial"/>
                      </a:endParaRPr>
                    </a:p>
                  </a:txBody>
                  <a:tcPr marL="68580" marR="68580" marT="0" marB="0">
                    <a:lnL>
                      <a:noFill/>
                    </a:lnL>
                    <a:lnR>
                      <a:noFill/>
                    </a:lnR>
                    <a:lnT>
                      <a:noFill/>
                    </a:lnT>
                    <a:lnB>
                      <a:noFill/>
                    </a:lnB>
                  </a:tcPr>
                </a:tc>
                <a:tc>
                  <a:txBody>
                    <a:bodyPr/>
                    <a:lstStyle/>
                    <a:p>
                      <a:pPr algn="just" rtl="1">
                        <a:lnSpc>
                          <a:spcPct val="115000"/>
                        </a:lnSpc>
                        <a:spcBef>
                          <a:spcPts val="600"/>
                        </a:spcBef>
                        <a:spcAft>
                          <a:spcPts val="0"/>
                        </a:spcAft>
                      </a:pPr>
                      <a:r>
                        <a:rPr lang="ar-EG" sz="2000" b="1" dirty="0">
                          <a:effectLst/>
                          <a:latin typeface="Traditional Arabic"/>
                          <a:ea typeface="Batang"/>
                          <a:cs typeface="PT Bold Heading"/>
                        </a:rPr>
                        <a:t>التنظيم</a:t>
                      </a:r>
                      <a:r>
                        <a:rPr lang="ar-EG" sz="2000" dirty="0">
                          <a:effectLst/>
                          <a:latin typeface="Traditional Arabic"/>
                          <a:ea typeface="Batang"/>
                          <a:cs typeface="PT Bold Heading"/>
                        </a:rPr>
                        <a:t>        (التقدير العام :   ( *** )</a:t>
                      </a:r>
                      <a:endParaRPr lang="en-US" sz="2000" dirty="0">
                        <a:effectLst/>
                        <a:latin typeface="Calibri"/>
                        <a:ea typeface="Calibri"/>
                        <a:cs typeface="Arial"/>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val="914455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03767" y="1099595"/>
            <a:ext cx="10162572" cy="3966214"/>
          </a:xfrm>
          <a:prstGeom prst="rect">
            <a:avLst/>
          </a:prstGeom>
        </p:spPr>
        <p:txBody>
          <a:bodyPr wrap="square">
            <a:spAutoFit/>
          </a:bodyPr>
          <a:lstStyle/>
          <a:p>
            <a:pPr algn="just">
              <a:lnSpc>
                <a:spcPct val="115000"/>
              </a:lnSpc>
              <a:spcBef>
                <a:spcPts val="400"/>
              </a:spcBef>
            </a:pPr>
            <a:r>
              <a:rPr lang="ar-EG" sz="2400" b="1" dirty="0" smtClean="0">
                <a:solidFill>
                  <a:srgbClr val="FF0000"/>
                </a:solidFill>
                <a:ea typeface="Calibri"/>
                <a:cs typeface="Traditional Arabic"/>
              </a:rPr>
              <a:t>وتسعى </a:t>
            </a:r>
            <a:r>
              <a:rPr lang="ar-EG" sz="2400" b="1" dirty="0">
                <a:solidFill>
                  <a:srgbClr val="FF0000"/>
                </a:solidFill>
                <a:ea typeface="Calibri"/>
                <a:cs typeface="Traditional Arabic"/>
              </a:rPr>
              <a:t>الجامعة لعقد اتفاقيات تعاون مع مكتبات أخرى بموجبها يتم المشاركة في المصادر والخدمات ،</a:t>
            </a:r>
            <a:r>
              <a:rPr lang="ar-EG" sz="2400" b="1" dirty="0">
                <a:ea typeface="Calibri"/>
                <a:cs typeface="Traditional Arabic"/>
              </a:rPr>
              <a:t> وتستخدم المكتبة المركزية نظام الكتروني – كوها  </a:t>
            </a:r>
            <a:r>
              <a:rPr lang="en-US" sz="2400" b="1" dirty="0" err="1">
                <a:solidFill>
                  <a:srgbClr val="FF0000"/>
                </a:solidFill>
                <a:latin typeface="Traditional Arabic"/>
                <a:ea typeface="Calibri"/>
                <a:cs typeface="Arial"/>
              </a:rPr>
              <a:t>koha</a:t>
            </a:r>
            <a:r>
              <a:rPr lang="en-US" sz="2400" b="1" dirty="0">
                <a:solidFill>
                  <a:srgbClr val="FF0000"/>
                </a:solidFill>
                <a:latin typeface="Traditional Arabic"/>
                <a:ea typeface="Calibri"/>
                <a:cs typeface="Arial"/>
              </a:rPr>
              <a:t>-  </a:t>
            </a:r>
            <a:r>
              <a:rPr lang="ar-EG" sz="2400" b="1" dirty="0">
                <a:solidFill>
                  <a:srgbClr val="FF0000"/>
                </a:solidFill>
                <a:ea typeface="Calibri"/>
                <a:cs typeface="Traditional Arabic"/>
              </a:rPr>
              <a:t> </a:t>
            </a:r>
            <a:r>
              <a:rPr lang="ar-EG" sz="2400" b="1" dirty="0">
                <a:ea typeface="Calibri"/>
                <a:cs typeface="Traditional Arabic"/>
              </a:rPr>
              <a:t>- معتمد لتنظيم ومتابعة عملية تسجيل استعارة واسترداد </a:t>
            </a:r>
            <a:r>
              <a:rPr lang="ar-EG" sz="2400" b="1" dirty="0" err="1">
                <a:ea typeface="Calibri"/>
                <a:cs typeface="Traditional Arabic"/>
              </a:rPr>
              <a:t>الكتب،وتحتفظ</a:t>
            </a:r>
            <a:r>
              <a:rPr lang="ar-EG" sz="2400" b="1" dirty="0">
                <a:ea typeface="Calibri"/>
                <a:cs typeface="Traditional Arabic"/>
              </a:rPr>
              <a:t> المكتبة بالمواد والمراجع الخاصة بالمقررات للاطلاع فقط </a:t>
            </a:r>
            <a:r>
              <a:rPr lang="ar-EG" sz="2400" b="1" dirty="0" err="1">
                <a:ea typeface="Calibri"/>
                <a:cs typeface="Traditional Arabic"/>
              </a:rPr>
              <a:t>ولايتم</a:t>
            </a:r>
            <a:r>
              <a:rPr lang="ar-EG" sz="2400" b="1" dirty="0">
                <a:ea typeface="Calibri"/>
                <a:cs typeface="Traditional Arabic"/>
              </a:rPr>
              <a:t> استعارتها إلا أنه </a:t>
            </a:r>
            <a:r>
              <a:rPr lang="ar-EG" sz="2400" b="1" dirty="0" err="1">
                <a:solidFill>
                  <a:srgbClr val="FF0000"/>
                </a:solidFill>
                <a:ea typeface="Calibri"/>
                <a:cs typeface="Traditional Arabic"/>
              </a:rPr>
              <a:t>لايوجد</a:t>
            </a:r>
            <a:r>
              <a:rPr lang="ar-EG" sz="2400" b="1" dirty="0">
                <a:solidFill>
                  <a:srgbClr val="FF0000"/>
                </a:solidFill>
                <a:ea typeface="Calibri"/>
                <a:cs typeface="Traditional Arabic"/>
              </a:rPr>
              <a:t> قسم خاص بها فيما يسمى بالكتب المحجوزة </a:t>
            </a:r>
            <a:r>
              <a:rPr lang="ar-EG" sz="2400" b="1" dirty="0">
                <a:ea typeface="Calibri"/>
                <a:cs typeface="Traditional Arabic"/>
              </a:rPr>
              <a:t>،ويتمكن المستفيدون من خدمات مصادر التعلم من الوصول السريع إلى المصادر الالكترونية والمواد المتعلقة بالبرامج المقدمة في الجامعة من خلال مشاركة الجامعة في عضوية هذه القواعد والدوريات حيث وصل عدد اشتراكات الجامعة </a:t>
            </a:r>
            <a:r>
              <a:rPr lang="ar-SA" sz="2400" b="1" dirty="0" smtClean="0">
                <a:ea typeface="Calibri"/>
                <a:cs typeface="Traditional Arabic"/>
              </a:rPr>
              <a:t>242</a:t>
            </a:r>
            <a:r>
              <a:rPr lang="ar-EG" sz="2400" b="1" dirty="0" smtClean="0">
                <a:ea typeface="Calibri"/>
                <a:cs typeface="Traditional Arabic"/>
              </a:rPr>
              <a:t>عام 143</a:t>
            </a:r>
            <a:r>
              <a:rPr lang="ar-SA" sz="2400" b="1" dirty="0" smtClean="0">
                <a:ea typeface="Calibri"/>
                <a:cs typeface="Traditional Arabic"/>
              </a:rPr>
              <a:t>6</a:t>
            </a:r>
            <a:r>
              <a:rPr lang="ar-EG" sz="2400" b="1" dirty="0" smtClean="0">
                <a:ea typeface="Calibri"/>
                <a:cs typeface="Traditional Arabic"/>
              </a:rPr>
              <a:t>هـ </a:t>
            </a:r>
            <a:r>
              <a:rPr lang="ar-SA" sz="2400" b="1" dirty="0" err="1" smtClean="0">
                <a:ea typeface="Calibri"/>
                <a:cs typeface="Traditional Arabic"/>
              </a:rPr>
              <a:t>أى</a:t>
            </a:r>
            <a:r>
              <a:rPr lang="ar-SA" sz="2400" b="1" dirty="0" smtClean="0">
                <a:ea typeface="Calibri"/>
                <a:cs typeface="Traditional Arabic"/>
              </a:rPr>
              <a:t> بمعدل 5و5 لكل برنامج </a:t>
            </a:r>
            <a:r>
              <a:rPr lang="ar-EG" sz="2400" b="1" dirty="0" smtClean="0">
                <a:ea typeface="Calibri"/>
                <a:cs typeface="Traditional Arabic"/>
              </a:rPr>
              <a:t>وبمقارنة </a:t>
            </a:r>
            <a:r>
              <a:rPr lang="ar-EG" sz="2400" b="1" dirty="0">
                <a:ea typeface="Calibri"/>
                <a:cs typeface="Traditional Arabic"/>
              </a:rPr>
              <a:t>هذا العدد مع جامعة </a:t>
            </a:r>
            <a:r>
              <a:rPr lang="ar-SA" sz="2400" b="1" dirty="0" smtClean="0">
                <a:ea typeface="Calibri"/>
                <a:cs typeface="Traditional Arabic"/>
              </a:rPr>
              <a:t>الدمام</a:t>
            </a:r>
            <a:r>
              <a:rPr lang="ar-EG" sz="2400" b="1" dirty="0" smtClean="0">
                <a:ea typeface="Calibri"/>
                <a:cs typeface="Traditional Arabic"/>
              </a:rPr>
              <a:t> </a:t>
            </a:r>
            <a:r>
              <a:rPr lang="ar-SA" sz="2400" b="1" dirty="0" smtClean="0">
                <a:ea typeface="Calibri"/>
                <a:cs typeface="Traditional Arabic"/>
              </a:rPr>
              <a:t> </a:t>
            </a:r>
            <a:r>
              <a:rPr lang="ar-SA" sz="2400" b="1" dirty="0" smtClean="0">
                <a:ea typeface="Calibri"/>
                <a:cs typeface="Traditional Arabic"/>
              </a:rPr>
              <a:t>25و3 ، وعام 1438 وصل الى 172</a:t>
            </a:r>
            <a:endParaRPr lang="ar-SA" sz="2400" b="1" dirty="0" smtClean="0">
              <a:ea typeface="Calibri"/>
              <a:cs typeface="Traditional Arabic"/>
            </a:endParaRPr>
          </a:p>
          <a:p>
            <a:pPr algn="just">
              <a:lnSpc>
                <a:spcPct val="115000"/>
              </a:lnSpc>
              <a:spcBef>
                <a:spcPts val="400"/>
              </a:spcBef>
            </a:pPr>
            <a:r>
              <a:rPr lang="ar-EG" sz="2400" b="1" dirty="0" smtClean="0">
                <a:ea typeface="Calibri"/>
                <a:cs typeface="Traditional Arabic"/>
              </a:rPr>
              <a:t>وتستخدم </a:t>
            </a:r>
            <a:r>
              <a:rPr lang="ar-EG" sz="2400" b="1" dirty="0">
                <a:ea typeface="Calibri"/>
                <a:cs typeface="Traditional Arabic"/>
              </a:rPr>
              <a:t>المكتبة </a:t>
            </a:r>
            <a:r>
              <a:rPr lang="ar-EG" sz="2400" b="1" dirty="0" smtClean="0">
                <a:ea typeface="Calibri"/>
                <a:cs typeface="Traditional Arabic"/>
              </a:rPr>
              <a:t>نظام</a:t>
            </a:r>
            <a:r>
              <a:rPr lang="ar-SA" sz="2400" b="1" dirty="0">
                <a:ea typeface="Calibri"/>
                <a:cs typeface="Traditional Arabic"/>
              </a:rPr>
              <a:t> </a:t>
            </a:r>
            <a:r>
              <a:rPr lang="ar-EG" sz="2400" b="1" dirty="0" smtClean="0">
                <a:ea typeface="Calibri"/>
                <a:cs typeface="Traditional Arabic"/>
              </a:rPr>
              <a:t>أمن </a:t>
            </a:r>
            <a:r>
              <a:rPr lang="ar-EG" sz="2400" b="1" dirty="0">
                <a:ea typeface="Calibri"/>
                <a:cs typeface="Traditional Arabic"/>
              </a:rPr>
              <a:t>فعال يحافظ على عدم ضياع محتويات المكتبة إلا أنه </a:t>
            </a:r>
            <a:r>
              <a:rPr lang="ar-EG" sz="2400" b="1" dirty="0" err="1">
                <a:solidFill>
                  <a:srgbClr val="FF0000"/>
                </a:solidFill>
                <a:ea typeface="Calibri"/>
                <a:cs typeface="Traditional Arabic"/>
              </a:rPr>
              <a:t>لايوجد</a:t>
            </a:r>
            <a:r>
              <a:rPr lang="ar-EG" sz="2400" b="1" dirty="0">
                <a:solidFill>
                  <a:srgbClr val="FF0000"/>
                </a:solidFill>
                <a:ea typeface="Calibri"/>
                <a:cs typeface="Traditional Arabic"/>
              </a:rPr>
              <a:t> نظام مراقبة الكتروني خاص بالمكتبة لمنع الاستخدام السيئ لشبكة</a:t>
            </a:r>
            <a:r>
              <a:rPr lang="ar-EG" sz="2400" b="1" dirty="0">
                <a:ea typeface="Calibri"/>
                <a:cs typeface="Traditional Arabic"/>
              </a:rPr>
              <a:t> الانترنت ولكن هناك نظام مؤسس لذلك ينبع عمادة تقنية المعلومات ، و توجد لائحة تمنع ذلك ويتضح فيها العقوبة لمن أساء الاستخدام</a:t>
            </a:r>
            <a:endParaRPr lang="ar-SA" sz="2400" dirty="0"/>
          </a:p>
        </p:txBody>
      </p:sp>
    </p:spTree>
    <p:extLst>
      <p:ext uri="{BB962C8B-B14F-4D97-AF65-F5344CB8AC3E}">
        <p14:creationId xmlns:p14="http://schemas.microsoft.com/office/powerpoint/2010/main" val="2808185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كائن 3"/>
          <p:cNvGraphicFramePr>
            <a:graphicFrameLocks noChangeAspect="1"/>
          </p:cNvGraphicFramePr>
          <p:nvPr>
            <p:extLst>
              <p:ext uri="{D42A27DB-BD31-4B8C-83A1-F6EECF244321}">
                <p14:modId xmlns:p14="http://schemas.microsoft.com/office/powerpoint/2010/main" val="3560102175"/>
              </p:ext>
            </p:extLst>
          </p:nvPr>
        </p:nvGraphicFramePr>
        <p:xfrm>
          <a:off x="749300" y="1439863"/>
          <a:ext cx="10579099" cy="3716337"/>
        </p:xfrm>
        <a:graphic>
          <a:graphicData uri="http://schemas.openxmlformats.org/presentationml/2006/ole">
            <mc:AlternateContent xmlns:mc="http://schemas.openxmlformats.org/markup-compatibility/2006">
              <mc:Choice xmlns:v="urn:schemas-microsoft-com:vml" Requires="v">
                <p:oleObj spid="_x0000_s4104" name="مستند" r:id="rId3" imgW="5261479" imgH="1944242" progId="Word.Document.12">
                  <p:embed/>
                </p:oleObj>
              </mc:Choice>
              <mc:Fallback>
                <p:oleObj name="مستند" r:id="rId3" imgW="5261479" imgH="1944242" progId="Word.Document.12">
                  <p:embed/>
                  <p:pic>
                    <p:nvPicPr>
                      <p:cNvPr id="0" name=""/>
                      <p:cNvPicPr/>
                      <p:nvPr/>
                    </p:nvPicPr>
                    <p:blipFill>
                      <a:blip r:embed="rId4"/>
                      <a:stretch>
                        <a:fillRect/>
                      </a:stretch>
                    </p:blipFill>
                    <p:spPr>
                      <a:xfrm>
                        <a:off x="749300" y="1439863"/>
                        <a:ext cx="10579099" cy="3716337"/>
                      </a:xfrm>
                      <a:prstGeom prst="rect">
                        <a:avLst/>
                      </a:prstGeom>
                    </p:spPr>
                  </p:pic>
                </p:oleObj>
              </mc:Fallback>
            </mc:AlternateContent>
          </a:graphicData>
        </a:graphic>
      </p:graphicFrame>
    </p:spTree>
    <p:extLst>
      <p:ext uri="{BB962C8B-B14F-4D97-AF65-F5344CB8AC3E}">
        <p14:creationId xmlns:p14="http://schemas.microsoft.com/office/powerpoint/2010/main" val="3957608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1723" y="577450"/>
            <a:ext cx="10278318" cy="4776692"/>
          </a:xfrm>
          <a:prstGeom prst="rect">
            <a:avLst/>
          </a:prstGeom>
        </p:spPr>
        <p:txBody>
          <a:bodyPr wrap="square">
            <a:spAutoFit/>
          </a:bodyPr>
          <a:lstStyle/>
          <a:p>
            <a:pPr algn="just">
              <a:lnSpc>
                <a:spcPct val="115000"/>
              </a:lnSpc>
              <a:spcBef>
                <a:spcPts val="600"/>
              </a:spcBef>
            </a:pPr>
            <a:r>
              <a:rPr lang="ar-EG" sz="1600" b="1" dirty="0">
                <a:ea typeface="Batang"/>
                <a:cs typeface="Traditional Arabic"/>
              </a:rPr>
              <a:t>6-</a:t>
            </a:r>
            <a:r>
              <a:rPr lang="ar-EG" sz="1600" dirty="0">
                <a:latin typeface="Traditional Arabic"/>
                <a:ea typeface="Batang"/>
                <a:cs typeface="PT Bold Heading"/>
              </a:rPr>
              <a:t>3      دعم المستخدمين        (التقدير العام :   ( ***)</a:t>
            </a:r>
            <a:endParaRPr lang="en-US" sz="1200" dirty="0">
              <a:ea typeface="Calibri"/>
              <a:cs typeface="Arial"/>
            </a:endParaRPr>
          </a:p>
          <a:p>
            <a:pPr algn="just">
              <a:lnSpc>
                <a:spcPct val="115000"/>
              </a:lnSpc>
              <a:spcBef>
                <a:spcPts val="600"/>
              </a:spcBef>
            </a:pPr>
            <a:r>
              <a:rPr lang="ar-LB" sz="2400" b="1" dirty="0">
                <a:ea typeface="Batang"/>
                <a:cs typeface="Traditional Arabic"/>
              </a:rPr>
              <a:t>تقدم </a:t>
            </a:r>
            <a:r>
              <a:rPr lang="ar-LB" sz="2400" b="1" dirty="0" smtClean="0">
                <a:solidFill>
                  <a:srgbClr val="FF0000"/>
                </a:solidFill>
                <a:ea typeface="Batang"/>
                <a:cs typeface="Traditional Arabic"/>
              </a:rPr>
              <a:t>الدعم </a:t>
            </a:r>
            <a:r>
              <a:rPr lang="ar-LB" sz="2400" b="1" dirty="0">
                <a:solidFill>
                  <a:srgbClr val="FF0000"/>
                </a:solidFill>
                <a:ea typeface="Batang"/>
                <a:cs typeface="Traditional Arabic"/>
              </a:rPr>
              <a:t>المناسب لمساعدة الطلبة عامة والجدد خاصة ،وهيئة التدريس </a:t>
            </a:r>
            <a:r>
              <a:rPr lang="ar-LB" sz="2400" b="1" dirty="0">
                <a:ea typeface="Batang"/>
                <a:cs typeface="Traditional Arabic"/>
              </a:rPr>
              <a:t>من خلال تقديم  </a:t>
            </a:r>
            <a:r>
              <a:rPr lang="ar-LB" sz="2400" b="1" dirty="0">
                <a:solidFill>
                  <a:srgbClr val="FF0000"/>
                </a:solidFill>
                <a:ea typeface="Batang"/>
                <a:cs typeface="Traditional Arabic"/>
              </a:rPr>
              <a:t>برامج تهيئة </a:t>
            </a:r>
            <a:r>
              <a:rPr lang="ar-LB" sz="2400" b="1" dirty="0">
                <a:ea typeface="Batang"/>
                <a:cs typeface="Traditional Arabic"/>
              </a:rPr>
              <a:t>إرشادية وتدريبية ، وأيضا تقيم سنويا أسبوع المكتبة بما يضمن الاستخدام الفعال لخدمات المكتبة وقد وصل عدد هذه الدوارات </a:t>
            </a:r>
            <a:r>
              <a:rPr lang="ar-LB" sz="2400" b="1" dirty="0" smtClean="0">
                <a:ea typeface="Batang"/>
                <a:cs typeface="Traditional Arabic"/>
              </a:rPr>
              <a:t>(</a:t>
            </a:r>
            <a:r>
              <a:rPr lang="en-US" sz="2400" b="1" dirty="0" smtClean="0">
                <a:ea typeface="Batang"/>
                <a:cs typeface="Traditional Arabic"/>
              </a:rPr>
              <a:t>22</a:t>
            </a:r>
            <a:r>
              <a:rPr lang="ar-LB" sz="2400" b="1" dirty="0" smtClean="0">
                <a:ea typeface="Batang"/>
                <a:cs typeface="Traditional Arabic"/>
              </a:rPr>
              <a:t>) </a:t>
            </a:r>
            <a:r>
              <a:rPr lang="ar-LB" sz="2400" b="1" dirty="0">
                <a:ea typeface="Batang"/>
                <a:cs typeface="Traditional Arabic"/>
              </a:rPr>
              <a:t>عام </a:t>
            </a:r>
            <a:r>
              <a:rPr lang="ar-SA" sz="2400" b="1" dirty="0" smtClean="0">
                <a:ea typeface="Batang"/>
                <a:cs typeface="Traditional Arabic"/>
              </a:rPr>
              <a:t>1437</a:t>
            </a:r>
            <a:r>
              <a:rPr lang="ar-LB" sz="2400" b="1" dirty="0" smtClean="0">
                <a:solidFill>
                  <a:srgbClr val="FF0000"/>
                </a:solidFill>
                <a:ea typeface="Batang"/>
                <a:cs typeface="Traditional Arabic"/>
              </a:rPr>
              <a:t> </a:t>
            </a:r>
            <a:endParaRPr lang="en-US" sz="2400" dirty="0">
              <a:ea typeface="Calibri"/>
              <a:cs typeface="Arial"/>
            </a:endParaRPr>
          </a:p>
          <a:p>
            <a:pPr algn="just">
              <a:lnSpc>
                <a:spcPct val="115000"/>
              </a:lnSpc>
              <a:spcBef>
                <a:spcPts val="600"/>
              </a:spcBef>
            </a:pPr>
            <a:r>
              <a:rPr lang="ar-LB" sz="2400" b="1" dirty="0" smtClean="0">
                <a:ea typeface="Batang"/>
                <a:cs typeface="Traditional Arabic"/>
              </a:rPr>
              <a:t>كما </a:t>
            </a:r>
            <a:r>
              <a:rPr lang="ar-LB" sz="2400" b="1" dirty="0">
                <a:solidFill>
                  <a:srgbClr val="FF0000"/>
                </a:solidFill>
                <a:ea typeface="Batang"/>
                <a:cs typeface="Traditional Arabic"/>
              </a:rPr>
              <a:t>يساعد العاملون في المكتبة المستخدمين </a:t>
            </a:r>
            <a:r>
              <a:rPr lang="ar-LB" sz="2400" b="1" dirty="0">
                <a:ea typeface="Batang"/>
                <a:cs typeface="Traditional Arabic"/>
              </a:rPr>
              <a:t>في البحث عن المعلومات وكيفية استخدام الأجهزة للوصول إليها و تتوفر بالمكتبة خدمة المراجع ولكن ليست بصفة مستمرة للإجابة عن الاستفسارات بشكل دقيق ،و </a:t>
            </a:r>
            <a:r>
              <a:rPr lang="ar-LB" sz="2400" b="1" dirty="0">
                <a:solidFill>
                  <a:srgbClr val="FF0000"/>
                </a:solidFill>
                <a:ea typeface="Batang"/>
                <a:cs typeface="Traditional Arabic"/>
              </a:rPr>
              <a:t>توجد بالمكتبة أجهزة تقنية فعالة لتوفير خدمات البحث في أي وقت داخل وخارج الجامعة </a:t>
            </a:r>
            <a:r>
              <a:rPr lang="ar-LB" sz="2400" b="1" dirty="0">
                <a:ea typeface="Batang"/>
                <a:cs typeface="Traditional Arabic"/>
              </a:rPr>
              <a:t>،ويتم </a:t>
            </a:r>
            <a:r>
              <a:rPr lang="ar-LB" sz="2400" b="1" dirty="0">
                <a:solidFill>
                  <a:srgbClr val="FF0000"/>
                </a:solidFill>
                <a:ea typeface="Batang"/>
                <a:cs typeface="Traditional Arabic"/>
              </a:rPr>
              <a:t>اطلاع المستفيدين من خدمات المكتبة </a:t>
            </a:r>
            <a:r>
              <a:rPr lang="ar-LB" sz="2400" b="1" dirty="0">
                <a:ea typeface="Batang"/>
                <a:cs typeface="Traditional Arabic"/>
              </a:rPr>
              <a:t>على المستحدثات التي تحدث فيها كتغيير ساعات العمل </a:t>
            </a:r>
            <a:r>
              <a:rPr lang="ar-LB" sz="2400" b="1" dirty="0" err="1">
                <a:ea typeface="Batang"/>
                <a:cs typeface="Traditional Arabic"/>
              </a:rPr>
              <a:t>أواقتناء</a:t>
            </a:r>
            <a:r>
              <a:rPr lang="ar-LB" sz="2400" b="1" dirty="0">
                <a:ea typeface="Batang"/>
                <a:cs typeface="Traditional Arabic"/>
              </a:rPr>
              <a:t> مواد جديدة أو إقامة برامج تدريبية عن طريق التعاميم والإعلانات الورقية والالكترونية على الشاشات وأيضا على الموقع الالكتروني كخدمة </a:t>
            </a:r>
            <a:r>
              <a:rPr lang="ar-LB" sz="2400" b="1" dirty="0">
                <a:solidFill>
                  <a:srgbClr val="FF0000"/>
                </a:solidFill>
                <a:ea typeface="Batang"/>
                <a:cs typeface="Traditional Arabic"/>
              </a:rPr>
              <a:t>وصل </a:t>
            </a:r>
            <a:r>
              <a:rPr lang="ar-LB" sz="2400" b="1" dirty="0" err="1">
                <a:solidFill>
                  <a:srgbClr val="FF0000"/>
                </a:solidFill>
                <a:ea typeface="Batang"/>
                <a:cs typeface="Traditional Arabic"/>
              </a:rPr>
              <a:t>حديثا،وتتوفر</a:t>
            </a:r>
            <a:r>
              <a:rPr lang="ar-LB" sz="2400" b="1" dirty="0">
                <a:solidFill>
                  <a:srgbClr val="FF0000"/>
                </a:solidFill>
                <a:ea typeface="Batang"/>
                <a:cs typeface="Traditional Arabic"/>
              </a:rPr>
              <a:t> </a:t>
            </a:r>
            <a:r>
              <a:rPr lang="ar-LB" sz="2400" b="1" dirty="0">
                <a:ea typeface="Batang"/>
                <a:cs typeface="Traditional Arabic"/>
              </a:rPr>
              <a:t>بالمكتبة أدلة تعريفية مطبوعة والكترونية مثل دليل قواعد البيانات والدليل التعريفي بالمكتبة ودليل كيفية البحث في القواعد وجميعها تساعد رواد المكتبة على استخدام قواعد البيانات أو البحث </a:t>
            </a:r>
            <a:r>
              <a:rPr lang="ar-LB" sz="2400" b="1" dirty="0" err="1">
                <a:ea typeface="Batang"/>
                <a:cs typeface="Traditional Arabic"/>
              </a:rPr>
              <a:t>العلمي،ويتوفر</a:t>
            </a:r>
            <a:r>
              <a:rPr lang="ar-LB" sz="2400" b="1" dirty="0">
                <a:ea typeface="Batang"/>
                <a:cs typeface="Traditional Arabic"/>
              </a:rPr>
              <a:t> بالمكتبة </a:t>
            </a:r>
            <a:r>
              <a:rPr lang="ar-LB" sz="2400" b="1" dirty="0">
                <a:solidFill>
                  <a:srgbClr val="FF0000"/>
                </a:solidFill>
                <a:ea typeface="Batang"/>
                <a:cs typeface="Traditional Arabic"/>
              </a:rPr>
              <a:t>عدد غير كاف من المؤهلين </a:t>
            </a:r>
            <a:r>
              <a:rPr lang="ar-LB" sz="2400" b="1" dirty="0">
                <a:ea typeface="Batang"/>
                <a:cs typeface="Traditional Arabic"/>
              </a:rPr>
              <a:t>وذوى المهارة في علوم المكتبات وتقنية المعلومات </a:t>
            </a:r>
            <a:r>
              <a:rPr lang="ar-LB" sz="2400" b="1" dirty="0">
                <a:solidFill>
                  <a:srgbClr val="FF0000"/>
                </a:solidFill>
                <a:ea typeface="Batang"/>
                <a:cs typeface="Traditional Arabic"/>
              </a:rPr>
              <a:t>خاصة </a:t>
            </a:r>
            <a:r>
              <a:rPr lang="ar-LB" sz="2400" b="1" dirty="0" smtClean="0">
                <a:solidFill>
                  <a:srgbClr val="FF0000"/>
                </a:solidFill>
                <a:ea typeface="Batang"/>
                <a:cs typeface="Traditional Arabic"/>
              </a:rPr>
              <a:t>بالفروع</a:t>
            </a:r>
            <a:endParaRPr lang="en-US" sz="2400" dirty="0">
              <a:solidFill>
                <a:srgbClr val="FF0000"/>
              </a:solidFill>
              <a:ea typeface="Calibri"/>
              <a:cs typeface="Arial"/>
            </a:endParaRPr>
          </a:p>
        </p:txBody>
      </p:sp>
    </p:spTree>
    <p:extLst>
      <p:ext uri="{BB962C8B-B14F-4D97-AF65-F5344CB8AC3E}">
        <p14:creationId xmlns:p14="http://schemas.microsoft.com/office/powerpoint/2010/main" val="3092195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0618" y="495120"/>
            <a:ext cx="10104698" cy="6398675"/>
          </a:xfrm>
          <a:prstGeom prst="rect">
            <a:avLst/>
          </a:prstGeom>
        </p:spPr>
        <p:txBody>
          <a:bodyPr wrap="square">
            <a:spAutoFit/>
          </a:bodyPr>
          <a:lstStyle/>
          <a:p>
            <a:pPr marL="61595">
              <a:lnSpc>
                <a:spcPct val="115000"/>
              </a:lnSpc>
              <a:spcBef>
                <a:spcPts val="600"/>
              </a:spcBef>
              <a:tabLst>
                <a:tab pos="591820" algn="l"/>
              </a:tabLst>
            </a:pPr>
            <a:r>
              <a:rPr lang="ar-LB" sz="1600" dirty="0">
                <a:latin typeface="Traditional Arabic"/>
                <a:ea typeface="Batang"/>
                <a:cs typeface="PT Bold Heading"/>
              </a:rPr>
              <a:t>6-</a:t>
            </a:r>
            <a:r>
              <a:rPr lang="ar-SA" sz="1600" dirty="0">
                <a:latin typeface="Traditional Arabic"/>
                <a:ea typeface="Batang"/>
                <a:cs typeface="PT Bold Heading"/>
              </a:rPr>
              <a:t>4 	</a:t>
            </a:r>
            <a:r>
              <a:rPr lang="ar-LB" sz="1600" dirty="0">
                <a:latin typeface="Traditional Arabic"/>
                <a:ea typeface="Batang"/>
                <a:cs typeface="PT Bold Heading"/>
              </a:rPr>
              <a:t>الموارد والمرافق</a:t>
            </a:r>
            <a:r>
              <a:rPr lang="ar-EG" sz="1600" dirty="0">
                <a:latin typeface="Traditional Arabic"/>
                <a:ea typeface="Batang"/>
                <a:cs typeface="PT Bold Heading"/>
              </a:rPr>
              <a:t>(التقدير العام :   ( *** )</a:t>
            </a:r>
            <a:endParaRPr lang="en-US" sz="1200" dirty="0">
              <a:ea typeface="Calibri"/>
              <a:cs typeface="Arial"/>
            </a:endParaRPr>
          </a:p>
          <a:p>
            <a:pPr marL="61595" algn="just">
              <a:lnSpc>
                <a:spcPct val="115000"/>
              </a:lnSpc>
              <a:spcBef>
                <a:spcPts val="600"/>
              </a:spcBef>
              <a:tabLst>
                <a:tab pos="591820" algn="l"/>
              </a:tabLst>
            </a:pPr>
            <a:r>
              <a:rPr lang="ar-LB" sz="2400" b="1" dirty="0">
                <a:ea typeface="Batang"/>
                <a:cs typeface="Traditional Arabic"/>
              </a:rPr>
              <a:t>توفر الجامعة للمكتبة  بصفة مستمرة </a:t>
            </a:r>
            <a:r>
              <a:rPr lang="ar-LB" sz="2400" b="1" dirty="0">
                <a:solidFill>
                  <a:srgbClr val="FF0000"/>
                </a:solidFill>
                <a:ea typeface="Batang"/>
                <a:cs typeface="Traditional Arabic"/>
              </a:rPr>
              <a:t>الدعم المادي </a:t>
            </a:r>
            <a:r>
              <a:rPr lang="ar-LB" sz="2400" b="1" dirty="0">
                <a:ea typeface="Batang"/>
                <a:cs typeface="Traditional Arabic"/>
              </a:rPr>
              <a:t>الكافي لتغطية احتياجاتها  من الكتب والمراجع والمواد الأخرى والاشتراكات في مصادر المعلومات وتوفير أحدث التجهيزات الالكترونية لعمليات الحفظ والاستعارة والاسترداد وتقديم الخدمات وتسعى دائما لتطوير النظام حيث تطورت ميزانية المكتبة من </a:t>
            </a:r>
            <a:r>
              <a:rPr lang="ar-SA" sz="2400" b="1" dirty="0" smtClean="0">
                <a:ea typeface="Batang"/>
                <a:cs typeface="Traditional Arabic"/>
              </a:rPr>
              <a:t>4.8 مليون ريال </a:t>
            </a:r>
            <a:r>
              <a:rPr lang="ar-LB" sz="2400" b="1" dirty="0" smtClean="0">
                <a:ea typeface="Batang"/>
                <a:cs typeface="Traditional Arabic"/>
              </a:rPr>
              <a:t>عام </a:t>
            </a:r>
            <a:r>
              <a:rPr lang="ar-SA" sz="2400" b="1" dirty="0" smtClean="0">
                <a:ea typeface="Batang"/>
                <a:cs typeface="Traditional Arabic"/>
              </a:rPr>
              <a:t>1433</a:t>
            </a:r>
            <a:r>
              <a:rPr lang="ar-LB" sz="2400" b="1" dirty="0" smtClean="0">
                <a:ea typeface="Batang"/>
                <a:cs typeface="Traditional Arabic"/>
              </a:rPr>
              <a:t> </a:t>
            </a:r>
            <a:r>
              <a:rPr lang="ar-LB" sz="2400" b="1" dirty="0">
                <a:ea typeface="Batang"/>
                <a:cs typeface="Traditional Arabic"/>
              </a:rPr>
              <a:t>الى </a:t>
            </a:r>
            <a:r>
              <a:rPr lang="ar-SA" sz="2400" b="1" dirty="0" smtClean="0">
                <a:ea typeface="Batang"/>
                <a:cs typeface="Traditional Arabic"/>
              </a:rPr>
              <a:t>5.3 مليون </a:t>
            </a:r>
            <a:r>
              <a:rPr lang="ar-LB" sz="2400" b="1" dirty="0" smtClean="0">
                <a:ea typeface="Batang"/>
                <a:cs typeface="Traditional Arabic"/>
              </a:rPr>
              <a:t> </a:t>
            </a:r>
            <a:r>
              <a:rPr lang="ar-LB" sz="2400" b="1" dirty="0">
                <a:ea typeface="Batang"/>
                <a:cs typeface="Traditional Arabic"/>
              </a:rPr>
              <a:t>عام </a:t>
            </a:r>
            <a:r>
              <a:rPr lang="ar-SA" sz="2400" b="1" dirty="0" smtClean="0">
                <a:ea typeface="Batang"/>
                <a:cs typeface="Traditional Arabic"/>
              </a:rPr>
              <a:t>1435</a:t>
            </a:r>
            <a:r>
              <a:rPr lang="ar-LB" sz="2400" b="1" dirty="0" smtClean="0">
                <a:ea typeface="Batang"/>
                <a:cs typeface="Traditional Arabic"/>
              </a:rPr>
              <a:t>. </a:t>
            </a:r>
            <a:r>
              <a:rPr lang="ar-LB" sz="2400" b="1" dirty="0">
                <a:ea typeface="Batang"/>
                <a:cs typeface="Traditional Arabic"/>
              </a:rPr>
              <a:t>بنسبة ....% من الميزانية الإجمالية للجامعة ،وتوفر </a:t>
            </a:r>
            <a:r>
              <a:rPr lang="ar-LB" sz="2400" b="1" dirty="0">
                <a:solidFill>
                  <a:srgbClr val="FF0000"/>
                </a:solidFill>
                <a:ea typeface="Batang"/>
                <a:cs typeface="Traditional Arabic"/>
              </a:rPr>
              <a:t>خدمات الاستعارة الالكترونية </a:t>
            </a:r>
            <a:r>
              <a:rPr lang="ar-LB" sz="2400" b="1" dirty="0">
                <a:ea typeface="Batang"/>
                <a:cs typeface="Traditional Arabic"/>
              </a:rPr>
              <a:t>من المكتبات الأخرى مع مراعاتها عدم انتقاص ذلك من الوفاء بالتزاماتها ،كما توفر المكتبة تجهيزات مناسبة تجعل محتوياتها في متناول الأيدي مما يسهل عملية خدمة المستفيد ،كما توفر المكتبة عدد (  174)  من أجهزة الحواسيب التي تسهل عملية الوصول الإلكتروني الى المصادر والمواد المرجعية، ومن بين الخدمات التي توفرها المكتبة للمستفيدين </a:t>
            </a:r>
            <a:r>
              <a:rPr lang="ar-LB" sz="2400" b="1" dirty="0">
                <a:solidFill>
                  <a:srgbClr val="FF0000"/>
                </a:solidFill>
                <a:ea typeface="Batang"/>
                <a:cs typeface="Traditional Arabic"/>
              </a:rPr>
              <a:t>خدمة الماسح الضوئي ا</a:t>
            </a:r>
            <a:r>
              <a:rPr lang="ar-LB" sz="2400" b="1" dirty="0">
                <a:ea typeface="Batang"/>
                <a:cs typeface="Traditional Arabic"/>
              </a:rPr>
              <a:t>لسريع مع سهولة في تخزين المحتوى وأيضا </a:t>
            </a:r>
            <a:r>
              <a:rPr lang="ar-LB" sz="2400" b="1" dirty="0">
                <a:solidFill>
                  <a:srgbClr val="FF0000"/>
                </a:solidFill>
                <a:ea typeface="Batang"/>
                <a:cs typeface="Traditional Arabic"/>
              </a:rPr>
              <a:t>خدمة التصوير وال</a:t>
            </a:r>
            <a:r>
              <a:rPr lang="ar-LB" sz="2400" b="1" dirty="0">
                <a:ea typeface="Batang"/>
                <a:cs typeface="Traditional Arabic"/>
              </a:rPr>
              <a:t>طباعة ، وتوفر المكتبة </a:t>
            </a:r>
            <a:r>
              <a:rPr lang="ar-LB" sz="2400" b="1" dirty="0">
                <a:solidFill>
                  <a:srgbClr val="FF0000"/>
                </a:solidFill>
                <a:ea typeface="Batang"/>
                <a:cs typeface="Traditional Arabic"/>
              </a:rPr>
              <a:t>أماكن لاستخدام أجهزة الحواسيب </a:t>
            </a:r>
            <a:r>
              <a:rPr lang="ar-LB" sz="2400" b="1" dirty="0">
                <a:ea typeface="Batang"/>
                <a:cs typeface="Traditional Arabic"/>
              </a:rPr>
              <a:t>الشخصية، والكتب والمجلات العلمية باللغتين العربية والأجنبية بناء على احتياجات البرامج الأكاديمية بالجامعة ومتطلبات الأبحاث العلمية التي تنفذها الجامعة  حيث </a:t>
            </a:r>
            <a:r>
              <a:rPr lang="ar-LB" sz="2400" b="1" dirty="0">
                <a:solidFill>
                  <a:srgbClr val="FF0000"/>
                </a:solidFill>
                <a:ea typeface="Batang"/>
                <a:cs typeface="Traditional Arabic"/>
              </a:rPr>
              <a:t>بلغ عدد مقتنيات المكتبة في عام 1435هـ </a:t>
            </a:r>
            <a:r>
              <a:rPr lang="ar-LB" sz="2400" b="1" dirty="0" smtClean="0">
                <a:solidFill>
                  <a:srgbClr val="FF0000"/>
                </a:solidFill>
                <a:ea typeface="Batang"/>
                <a:cs typeface="Traditional Arabic"/>
              </a:rPr>
              <a:t>(</a:t>
            </a:r>
            <a:r>
              <a:rPr lang="ar-LB" sz="2400" b="1" dirty="0">
                <a:solidFill>
                  <a:srgbClr val="FF0000"/>
                </a:solidFill>
                <a:ea typeface="Batang"/>
                <a:cs typeface="Traditional Arabic"/>
              </a:rPr>
              <a:t>51245 )</a:t>
            </a:r>
            <a:r>
              <a:rPr lang="ar-LB" sz="2400" b="1" dirty="0" smtClean="0">
                <a:solidFill>
                  <a:srgbClr val="FF0000"/>
                </a:solidFill>
                <a:ea typeface="Batang"/>
                <a:cs typeface="Traditional Arabic"/>
              </a:rPr>
              <a:t>ع</a:t>
            </a:r>
            <a:r>
              <a:rPr lang="ar-LB" sz="2400" b="1" dirty="0" smtClean="0">
                <a:ea typeface="Batang"/>
                <a:cs typeface="Traditional Arabic"/>
              </a:rPr>
              <a:t>نوانا</a:t>
            </a:r>
            <a:r>
              <a:rPr lang="ar-SA" sz="2400" b="1" dirty="0" smtClean="0">
                <a:solidFill>
                  <a:srgbClr val="FF0000"/>
                </a:solidFill>
                <a:ea typeface="Batang"/>
                <a:cs typeface="Traditional Arabic"/>
              </a:rPr>
              <a:t>وفى عام 1437</a:t>
            </a:r>
            <a:r>
              <a:rPr lang="ar-LB" sz="2400" b="1" dirty="0" smtClean="0">
                <a:ea typeface="Batang"/>
                <a:cs typeface="Traditional Arabic"/>
              </a:rPr>
              <a:t> </a:t>
            </a:r>
            <a:r>
              <a:rPr lang="ar-SA" sz="2400" b="1" dirty="0" smtClean="0">
                <a:solidFill>
                  <a:srgbClr val="FF0000"/>
                </a:solidFill>
                <a:ea typeface="Batang"/>
                <a:cs typeface="Traditional Arabic"/>
              </a:rPr>
              <a:t>(</a:t>
            </a:r>
            <a:r>
              <a:rPr lang="ar-LB" sz="2400" b="1" dirty="0">
                <a:solidFill>
                  <a:srgbClr val="FF0000"/>
                </a:solidFill>
                <a:ea typeface="Batang"/>
                <a:cs typeface="Traditional Arabic"/>
              </a:rPr>
              <a:t>74365</a:t>
            </a:r>
            <a:r>
              <a:rPr lang="ar-SA" sz="2400" b="1" dirty="0" smtClean="0">
                <a:solidFill>
                  <a:srgbClr val="FF0000"/>
                </a:solidFill>
                <a:ea typeface="Batang"/>
                <a:cs typeface="Traditional Arabic"/>
              </a:rPr>
              <a:t>)</a:t>
            </a:r>
            <a:r>
              <a:rPr lang="ar-LB" sz="2400" b="1" dirty="0" smtClean="0">
                <a:ea typeface="Batang"/>
                <a:cs typeface="Traditional Arabic"/>
              </a:rPr>
              <a:t>وعند </a:t>
            </a:r>
            <a:r>
              <a:rPr lang="ar-LB" sz="2400" b="1" dirty="0">
                <a:ea typeface="Batang"/>
                <a:cs typeface="Traditional Arabic"/>
              </a:rPr>
              <a:t>مقارنته بجامعة </a:t>
            </a:r>
            <a:r>
              <a:rPr lang="ar-SA" sz="2400" b="1" dirty="0" smtClean="0">
                <a:ea typeface="Batang"/>
                <a:cs typeface="Traditional Arabic"/>
              </a:rPr>
              <a:t>الدمام</a:t>
            </a:r>
            <a:r>
              <a:rPr lang="ar-LB" sz="2400" b="1" dirty="0" smtClean="0">
                <a:ea typeface="Batang"/>
                <a:cs typeface="Traditional Arabic"/>
              </a:rPr>
              <a:t> </a:t>
            </a:r>
            <a:r>
              <a:rPr lang="ar-LB" sz="2400" b="1" dirty="0">
                <a:ea typeface="Batang"/>
                <a:cs typeface="Traditional Arabic"/>
              </a:rPr>
              <a:t>تبين أن جامعة المجمعة .....(التقرير السنوي للعمادة </a:t>
            </a:r>
            <a:r>
              <a:rPr lang="ar-LB" sz="2400" b="1" dirty="0" smtClean="0">
                <a:ea typeface="Batang"/>
                <a:cs typeface="Traditional Arabic"/>
              </a:rPr>
              <a:t>1435) </a:t>
            </a:r>
            <a:r>
              <a:rPr lang="ar-LB" sz="2400" b="1" dirty="0">
                <a:ea typeface="Batang"/>
                <a:cs typeface="Traditional Arabic"/>
              </a:rPr>
              <a:t>،وتوفر أماكن كافية للاطلاع إلا أنه لا توجد أماكن مخصصة للدراسة والبحث العلمي الفردي أو للمجموعات الصغيرة ،وتسعى المكتبة لتطوير أدائها من خلال مقارنة مستوى توفير المصادر لديها من المرافق والكتب والمقاعد والمرافق الدراسية الجماعية وغيرها مع جامعة ........</a:t>
            </a:r>
            <a:endParaRPr lang="en-US" sz="2400" b="1" dirty="0">
              <a:ea typeface="Batang"/>
              <a:cs typeface="Traditional Arabic"/>
            </a:endParaRPr>
          </a:p>
        </p:txBody>
      </p:sp>
    </p:spTree>
    <p:extLst>
      <p:ext uri="{BB962C8B-B14F-4D97-AF65-F5344CB8AC3E}">
        <p14:creationId xmlns:p14="http://schemas.microsoft.com/office/powerpoint/2010/main" val="4140331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2046" y="208344"/>
            <a:ext cx="11586258" cy="5070106"/>
          </a:xfrm>
          <a:prstGeom prst="rect">
            <a:avLst/>
          </a:prstGeom>
        </p:spPr>
        <p:txBody>
          <a:bodyPr wrap="square">
            <a:spAutoFit/>
          </a:bodyPr>
          <a:lstStyle/>
          <a:p>
            <a:pPr marL="457200">
              <a:lnSpc>
                <a:spcPct val="115000"/>
              </a:lnSpc>
              <a:spcAft>
                <a:spcPts val="1000"/>
              </a:spcAft>
            </a:pPr>
            <a:r>
              <a:rPr lang="ar-SA" sz="1600" dirty="0">
                <a:latin typeface="Traditional Arabic"/>
                <a:ea typeface="Calibri"/>
                <a:cs typeface="PT Bold Heading"/>
              </a:rPr>
              <a:t>التقييم  الاجمالي لجودة مصادر التعلم: </a:t>
            </a:r>
            <a:endParaRPr lang="en-US" sz="1200" dirty="0">
              <a:ea typeface="Calibri"/>
              <a:cs typeface="Arial"/>
            </a:endParaRPr>
          </a:p>
          <a:p>
            <a:pPr>
              <a:tabLst>
                <a:tab pos="-36830" algn="l"/>
              </a:tabLst>
            </a:pPr>
            <a:r>
              <a:rPr lang="ar-SA" sz="1600" dirty="0">
                <a:latin typeface="Traditional Arabic"/>
                <a:cs typeface="PT Bold Heading"/>
              </a:rPr>
              <a:t>الأدلة والشواهد: </a:t>
            </a:r>
            <a:endParaRPr lang="en-US" dirty="0"/>
          </a:p>
          <a:p>
            <a:pPr marL="342900" lvl="0" indent="-342900" algn="justLow">
              <a:lnSpc>
                <a:spcPct val="115000"/>
              </a:lnSpc>
              <a:buFont typeface="Symbol"/>
              <a:buChar char=""/>
            </a:pPr>
            <a:r>
              <a:rPr lang="ar-LB" sz="2400" b="1" dirty="0">
                <a:ea typeface="Batang"/>
                <a:cs typeface="Traditional Arabic"/>
              </a:rPr>
              <a:t>الخطة </a:t>
            </a:r>
            <a:r>
              <a:rPr lang="ar-LB" sz="2400" b="1" dirty="0" err="1">
                <a:ea typeface="Batang"/>
                <a:cs typeface="Traditional Arabic"/>
              </a:rPr>
              <a:t>الإستراتيجية</a:t>
            </a:r>
            <a:r>
              <a:rPr lang="ar-LB" sz="2400" b="1" dirty="0">
                <a:ea typeface="Batang"/>
                <a:cs typeface="Traditional Arabic"/>
              </a:rPr>
              <a:t> لعمادة شؤون المكتبات.</a:t>
            </a:r>
            <a:endParaRPr lang="en-US" sz="2400" b="1" dirty="0">
              <a:ea typeface="Batang"/>
              <a:cs typeface="Traditional Arabic"/>
            </a:endParaRPr>
          </a:p>
          <a:p>
            <a:pPr marL="342900" lvl="0" indent="-342900" algn="justLow">
              <a:lnSpc>
                <a:spcPct val="115000"/>
              </a:lnSpc>
              <a:buFont typeface="Symbol"/>
              <a:buChar char=""/>
            </a:pPr>
            <a:r>
              <a:rPr lang="ar-LB" sz="2400" b="1" dirty="0">
                <a:ea typeface="Batang"/>
                <a:cs typeface="Traditional Arabic"/>
              </a:rPr>
              <a:t>الخطة التشغيلية لعمادة المكتبات</a:t>
            </a:r>
            <a:endParaRPr lang="en-US" sz="2400" b="1" dirty="0">
              <a:ea typeface="Batang"/>
              <a:cs typeface="Traditional Arabic"/>
            </a:endParaRPr>
          </a:p>
          <a:p>
            <a:pPr marL="342900" lvl="0" indent="-342900" algn="justLow">
              <a:lnSpc>
                <a:spcPct val="115000"/>
              </a:lnSpc>
              <a:buFont typeface="Symbol"/>
              <a:buChar char=""/>
            </a:pPr>
            <a:r>
              <a:rPr lang="ar-LB" sz="2400" b="1" dirty="0">
                <a:ea typeface="Batang"/>
                <a:cs typeface="Traditional Arabic"/>
              </a:rPr>
              <a:t>لائحة عمادة شؤون المكتبات.</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الأدلة التعريفية للمكتبة. دليل قواعد المعلومات الالكترونية بالمكتبة</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التقرير السنوي لعمادة شئون المكتبات</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بيان بأجهزة مراقبة وتأمين محتويات المكتبة</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بيان بقائمة الكتب والمراجع وقواعد المعلومات الالكترونية</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تقارير عن الدورات التدريبة / ورش العمل للمستخدمين الجدد للتعريف بخدمات المكتبة وكيفية استخدام مرافقها وخدماتها.</a:t>
            </a:r>
            <a:endParaRPr lang="en-US" sz="2400" b="1" dirty="0">
              <a:ea typeface="Batang"/>
              <a:cs typeface="Traditional Arabic"/>
            </a:endParaRPr>
          </a:p>
          <a:p>
            <a:pPr marL="342900" lvl="0" indent="-342900">
              <a:lnSpc>
                <a:spcPct val="115000"/>
              </a:lnSpc>
              <a:spcAft>
                <a:spcPts val="1000"/>
              </a:spcAft>
              <a:buFont typeface="Symbol"/>
              <a:buChar char=""/>
            </a:pPr>
            <a:r>
              <a:rPr lang="ar-EG" sz="2400" b="1" dirty="0">
                <a:ea typeface="Batang"/>
                <a:cs typeface="Traditional Arabic"/>
              </a:rPr>
              <a:t>الفهرس الالكتروني الموحد لمكتبات جامعة المجمعة.</a:t>
            </a:r>
            <a:endParaRPr lang="en-US" sz="2400" b="1" dirty="0">
              <a:ea typeface="Batang"/>
              <a:cs typeface="Traditional Arabic"/>
            </a:endParaRPr>
          </a:p>
          <a:p>
            <a:pPr marL="285750" indent="-285750">
              <a:buFont typeface="Arial" panose="020B0604020202020204" pitchFamily="34" charset="0"/>
              <a:buChar char="•"/>
            </a:pPr>
            <a:r>
              <a:rPr lang="ar-EG" sz="2400" b="1" dirty="0">
                <a:ea typeface="Batang"/>
                <a:cs typeface="Traditional Arabic"/>
              </a:rPr>
              <a:t>الموقع الالكتروني لعمادة شؤون المكتبات.</a:t>
            </a:r>
            <a:endParaRPr lang="ar-SA" sz="2400" b="1" dirty="0">
              <a:ea typeface="Batang"/>
              <a:cs typeface="Traditional Arabic"/>
            </a:endParaRPr>
          </a:p>
        </p:txBody>
      </p:sp>
    </p:spTree>
    <p:extLst>
      <p:ext uri="{BB962C8B-B14F-4D97-AF65-F5344CB8AC3E}">
        <p14:creationId xmlns:p14="http://schemas.microsoft.com/office/powerpoint/2010/main" val="2747079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2354" y="428262"/>
            <a:ext cx="10729732" cy="4031873"/>
          </a:xfrm>
          <a:prstGeom prst="rect">
            <a:avLst/>
          </a:prstGeom>
        </p:spPr>
        <p:txBody>
          <a:bodyPr wrap="square">
            <a:spAutoFit/>
          </a:bodyPr>
          <a:lstStyle/>
          <a:p>
            <a:pPr algn="just">
              <a:lnSpc>
                <a:spcPct val="115000"/>
              </a:lnSpc>
            </a:pPr>
            <a:r>
              <a:rPr lang="ar-EG" sz="1600" dirty="0">
                <a:latin typeface="Traditional Arabic"/>
                <a:ea typeface="Calibri"/>
                <a:cs typeface="PT Bold Heading"/>
              </a:rPr>
              <a:t>نقـاط القـوة:</a:t>
            </a:r>
            <a:endParaRPr lang="en-US" sz="1200" dirty="0">
              <a:ea typeface="Calibri"/>
              <a:cs typeface="Arial"/>
            </a:endParaRPr>
          </a:p>
          <a:p>
            <a:pPr marL="342900" lvl="0" indent="-342900">
              <a:lnSpc>
                <a:spcPct val="115000"/>
              </a:lnSpc>
              <a:buFont typeface="Symbol"/>
              <a:buChar char=""/>
            </a:pPr>
            <a:r>
              <a:rPr lang="ar-LB" sz="2400" b="1" dirty="0">
                <a:ea typeface="Batang"/>
                <a:cs typeface="Traditional Arabic"/>
              </a:rPr>
              <a:t>وجود استراتيجية واضحة لمصادر التعلم ترتبط ارتباطاً مباشراً بتوفيرها وتلبية احتياجات البرامج والبحث العلمي.</a:t>
            </a:r>
            <a:endParaRPr lang="en-US" sz="2400" b="1" dirty="0">
              <a:ea typeface="Batang"/>
              <a:cs typeface="Traditional Arabic"/>
            </a:endParaRPr>
          </a:p>
          <a:p>
            <a:pPr marL="342900" indent="-342900">
              <a:lnSpc>
                <a:spcPct val="115000"/>
              </a:lnSpc>
              <a:buFont typeface="Symbol"/>
              <a:buChar char=""/>
            </a:pPr>
            <a:r>
              <a:rPr lang="ar-LB" sz="2400" b="1" dirty="0">
                <a:ea typeface="Batang"/>
                <a:cs typeface="Traditional Arabic"/>
              </a:rPr>
              <a:t>فتح المكتبة المركزية أبوابها على فترتين صباحية </a:t>
            </a:r>
            <a:r>
              <a:rPr lang="ar-LB" sz="2400" b="1" dirty="0" smtClean="0">
                <a:ea typeface="Batang"/>
                <a:cs typeface="Traditional Arabic"/>
              </a:rPr>
              <a:t>ومسائية</a:t>
            </a:r>
            <a:r>
              <a:rPr lang="en-US" sz="2400" b="1" dirty="0" smtClean="0">
                <a:ea typeface="Batang"/>
                <a:cs typeface="Traditional Arabic"/>
              </a:rPr>
              <a:t>  </a:t>
            </a:r>
            <a:r>
              <a:rPr lang="ar-SA" sz="2400" b="1" dirty="0" smtClean="0">
                <a:ea typeface="Batang"/>
                <a:cs typeface="Traditional Arabic"/>
              </a:rPr>
              <a:t> </a:t>
            </a:r>
            <a:r>
              <a:rPr lang="ar-SA" sz="2400" b="1" dirty="0" smtClean="0">
                <a:solidFill>
                  <a:srgbClr val="FF0000"/>
                </a:solidFill>
                <a:ea typeface="Batang"/>
                <a:cs typeface="Traditional Arabic"/>
              </a:rPr>
              <a:t>آخر طالب</a:t>
            </a:r>
          </a:p>
          <a:p>
            <a:pPr marL="342900" indent="-342900">
              <a:lnSpc>
                <a:spcPct val="115000"/>
              </a:lnSpc>
              <a:buFont typeface="Symbol"/>
              <a:buChar char=""/>
            </a:pPr>
            <a:r>
              <a:rPr lang="ar-SA" sz="2400" b="1" dirty="0" smtClean="0">
                <a:solidFill>
                  <a:srgbClr val="FF0000"/>
                </a:solidFill>
                <a:ea typeface="Batang"/>
                <a:cs typeface="Traditional Arabic"/>
              </a:rPr>
              <a:t>وجود </a:t>
            </a:r>
            <a:r>
              <a:rPr lang="ar-SA" sz="2400" b="1" dirty="0">
                <a:solidFill>
                  <a:srgbClr val="FF0000"/>
                </a:solidFill>
                <a:ea typeface="Batang"/>
                <a:cs typeface="Traditional Arabic"/>
              </a:rPr>
              <a:t>سياسة واضحة ومعلنة لمستخدمي المكتبة </a:t>
            </a:r>
            <a:endParaRPr lang="en-US" sz="2400" b="1" dirty="0">
              <a:solidFill>
                <a:srgbClr val="FF0000"/>
              </a:solidFill>
              <a:ea typeface="Batang"/>
              <a:cs typeface="Traditional Arabic"/>
            </a:endParaRPr>
          </a:p>
          <a:p>
            <a:pPr marL="342900" lvl="0" indent="-342900">
              <a:lnSpc>
                <a:spcPct val="115000"/>
              </a:lnSpc>
              <a:buFont typeface="Symbol"/>
              <a:buChar char=""/>
            </a:pPr>
            <a:r>
              <a:rPr lang="ar-LB" sz="2400" b="1" dirty="0" smtClean="0">
                <a:ea typeface="Batang"/>
                <a:cs typeface="Traditional Arabic"/>
              </a:rPr>
              <a:t>توفر </a:t>
            </a:r>
            <a:r>
              <a:rPr lang="ar-LB" sz="2400" b="1" dirty="0">
                <a:ea typeface="Batang"/>
                <a:cs typeface="Traditional Arabic"/>
              </a:rPr>
              <a:t>الكتب المطبوعة والالكترونية بما يلبى احتياجات الطلبة وأعضاء هيئة التدريس</a:t>
            </a:r>
            <a:endParaRPr lang="en-US" sz="2400" b="1" dirty="0">
              <a:ea typeface="Batang"/>
              <a:cs typeface="Traditional Arabic"/>
            </a:endParaRPr>
          </a:p>
          <a:p>
            <a:pPr marL="342900" lvl="0" indent="-342900">
              <a:lnSpc>
                <a:spcPct val="115000"/>
              </a:lnSpc>
              <a:buFont typeface="Symbol"/>
              <a:buChar char=""/>
            </a:pPr>
            <a:r>
              <a:rPr lang="ar-LB" sz="2400" b="1" dirty="0">
                <a:ea typeface="Batang"/>
                <a:cs typeface="Traditional Arabic"/>
              </a:rPr>
              <a:t>تقديم المشورة بصفة دورية من أعضاء هيئـة التدريس المسئولين عن تدريس المـقررات عن احتياجاتهم من الكتب والمراجع قبل بداية الدراسة بفترة كافية.</a:t>
            </a:r>
            <a:endParaRPr lang="en-US" sz="2400" b="1" dirty="0">
              <a:ea typeface="Batang"/>
              <a:cs typeface="Traditional Arabic"/>
            </a:endParaRPr>
          </a:p>
          <a:p>
            <a:pPr marL="342900" lvl="0" indent="-342900" algn="just">
              <a:buFont typeface="Symbol"/>
              <a:buChar char=""/>
            </a:pPr>
            <a:r>
              <a:rPr lang="ar-LB" sz="2400" b="1" dirty="0">
                <a:ea typeface="Batang"/>
                <a:cs typeface="Traditional Arabic"/>
              </a:rPr>
              <a:t>سهولة الوصول إلى قواعد المعلومات الإلكترونية والمواد البحثية والمجلات العلمية.</a:t>
            </a:r>
            <a:endParaRPr lang="en-US" sz="2400" b="1" dirty="0">
              <a:ea typeface="Batang"/>
              <a:cs typeface="Traditional Arabic"/>
            </a:endParaRPr>
          </a:p>
          <a:p>
            <a:pPr marL="342900" lvl="0" indent="-342900" algn="just">
              <a:buFont typeface="Symbol"/>
              <a:buChar char=""/>
            </a:pPr>
            <a:r>
              <a:rPr lang="ar-LB" sz="2400" b="1" dirty="0">
                <a:ea typeface="Batang"/>
                <a:cs typeface="Traditional Arabic"/>
              </a:rPr>
              <a:t>اشتراك الجامعة في العديد من قواعد البيانات المحلية والإقليمية والعالمية المعترف بها</a:t>
            </a:r>
            <a:endParaRPr lang="en-US" sz="2400" b="1" dirty="0">
              <a:ea typeface="Batang"/>
              <a:cs typeface="Traditional Arabic"/>
            </a:endParaRPr>
          </a:p>
          <a:p>
            <a:pPr marL="342900" lvl="0" indent="-342900" algn="just">
              <a:buFont typeface="Symbol"/>
              <a:buChar char=""/>
            </a:pPr>
            <a:r>
              <a:rPr lang="ar-LB" sz="2400" b="1" dirty="0">
                <a:ea typeface="Batang"/>
                <a:cs typeface="Traditional Arabic"/>
              </a:rPr>
              <a:t>استخدام أنظمة الكترونية معتمدة لتسجيل واسترجاع ومتابعة حركة الكتب والمراجع</a:t>
            </a:r>
            <a:r>
              <a:rPr lang="ar-LB" sz="2400" b="1" dirty="0" smtClean="0">
                <a:ea typeface="Batang"/>
                <a:cs typeface="Traditional Arabic"/>
              </a:rPr>
              <a:t>.</a:t>
            </a:r>
            <a:endParaRPr lang="ar-SA" sz="2400" b="1" dirty="0" smtClean="0">
              <a:ea typeface="Batang"/>
              <a:cs typeface="Traditional Arabic"/>
            </a:endParaRPr>
          </a:p>
        </p:txBody>
      </p:sp>
    </p:spTree>
    <p:extLst>
      <p:ext uri="{BB962C8B-B14F-4D97-AF65-F5344CB8AC3E}">
        <p14:creationId xmlns:p14="http://schemas.microsoft.com/office/powerpoint/2010/main" val="1726069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939810" y="1770325"/>
            <a:ext cx="6003758" cy="3454792"/>
          </a:xfrm>
          <a:prstGeom prst="rect">
            <a:avLst/>
          </a:prstGeom>
          <a:noFill/>
        </p:spPr>
        <p:txBody>
          <a:bodyPr wrap="none" rtlCol="1">
            <a:spAutoFit/>
          </a:bodyPr>
          <a:lstStyle/>
          <a:p>
            <a:pPr algn="ctr"/>
            <a:r>
              <a:rPr lang="en-US" sz="4000" dirty="0"/>
              <a:t>Standard </a:t>
            </a:r>
            <a:r>
              <a:rPr lang="en-US" sz="4000" dirty="0" smtClean="0"/>
              <a:t>6</a:t>
            </a:r>
          </a:p>
          <a:p>
            <a:pPr algn="ctr"/>
            <a:r>
              <a:rPr lang="en-US" sz="4000" b="1" dirty="0">
                <a:latin typeface="Times New Roman"/>
                <a:ea typeface="Times New Roman"/>
              </a:rPr>
              <a:t>Learning Resources </a:t>
            </a:r>
            <a:endParaRPr lang="en-US" sz="4000" b="1" dirty="0"/>
          </a:p>
          <a:p>
            <a:pPr algn="ctr">
              <a:lnSpc>
                <a:spcPct val="115000"/>
              </a:lnSpc>
            </a:pPr>
            <a:r>
              <a:rPr lang="ar-SA" sz="4000" dirty="0" smtClean="0">
                <a:latin typeface="Traditional Arabic"/>
                <a:ea typeface="Calibri"/>
                <a:cs typeface="PT Bold Heading"/>
              </a:rPr>
              <a:t>المعيار </a:t>
            </a:r>
            <a:r>
              <a:rPr lang="ar-SA" sz="4000" dirty="0">
                <a:latin typeface="Traditional Arabic"/>
                <a:ea typeface="Calibri"/>
                <a:cs typeface="PT Bold Heading"/>
              </a:rPr>
              <a:t>السادس :</a:t>
            </a:r>
            <a:r>
              <a:rPr lang="ar-LB" sz="4000" dirty="0">
                <a:latin typeface="Traditional Arabic"/>
                <a:ea typeface="Batang"/>
                <a:cs typeface="PT Bold Heading"/>
              </a:rPr>
              <a:t>مصادر التعلم</a:t>
            </a:r>
            <a:endParaRPr lang="en-US" sz="3200" dirty="0">
              <a:ea typeface="Calibri"/>
              <a:cs typeface="Arial"/>
            </a:endParaRPr>
          </a:p>
          <a:p>
            <a:pPr lvl="0" algn="just">
              <a:spcAft>
                <a:spcPts val="1500"/>
              </a:spcAft>
            </a:pPr>
            <a:endParaRPr lang="en-US" sz="4000" kern="1400" spc="25" dirty="0">
              <a:solidFill>
                <a:srgbClr val="17365D"/>
              </a:solidFill>
              <a:latin typeface="Cambria" panose="02040503050406030204" pitchFamily="18" charset="0"/>
              <a:ea typeface="Times New Roman" panose="02020603050405020304" pitchFamily="18" charset="0"/>
              <a:cs typeface="Times New Roman" panose="02020603050405020304" pitchFamily="18" charset="0"/>
            </a:endParaRPr>
          </a:p>
          <a:p>
            <a:pPr algn="ctr"/>
            <a:endParaRPr lang="ar-SA" sz="4000" b="1" dirty="0"/>
          </a:p>
        </p:txBody>
      </p:sp>
    </p:spTree>
    <p:extLst>
      <p:ext uri="{BB962C8B-B14F-4D97-AF65-F5344CB8AC3E}">
        <p14:creationId xmlns:p14="http://schemas.microsoft.com/office/powerpoint/2010/main" val="3145010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25975" y="584375"/>
            <a:ext cx="10370915" cy="4295022"/>
          </a:xfrm>
          <a:prstGeom prst="rect">
            <a:avLst/>
          </a:prstGeom>
        </p:spPr>
        <p:txBody>
          <a:bodyPr wrap="square">
            <a:spAutoFit/>
          </a:bodyPr>
          <a:lstStyle/>
          <a:p>
            <a:pPr algn="just">
              <a:lnSpc>
                <a:spcPct val="115000"/>
              </a:lnSpc>
              <a:spcBef>
                <a:spcPts val="400"/>
              </a:spcBef>
            </a:pPr>
            <a:r>
              <a:rPr lang="ar-EG" sz="1600" b="1" dirty="0">
                <a:latin typeface="Traditional Arabic"/>
                <a:ea typeface="Calibri"/>
                <a:cs typeface="PT Bold Heading"/>
              </a:rPr>
              <a:t>أولويـات التحسين</a:t>
            </a:r>
            <a:r>
              <a:rPr lang="ar-EG" sz="1600" dirty="0">
                <a:latin typeface="Traditional Arabic"/>
                <a:ea typeface="Calibri"/>
                <a:cs typeface="PT Bold Heading"/>
              </a:rPr>
              <a:t>:</a:t>
            </a:r>
            <a:endParaRPr lang="en-US" sz="1200" dirty="0">
              <a:ea typeface="Calibri"/>
              <a:cs typeface="Arial"/>
            </a:endParaRPr>
          </a:p>
          <a:p>
            <a:pPr marL="342900" lvl="0" indent="-342900">
              <a:lnSpc>
                <a:spcPct val="115000"/>
              </a:lnSpc>
              <a:buFont typeface="Symbol"/>
              <a:buChar char=""/>
            </a:pPr>
            <a:r>
              <a:rPr lang="ar-LB" sz="2400" b="1" dirty="0">
                <a:solidFill>
                  <a:schemeClr val="accent1">
                    <a:lumMod val="75000"/>
                  </a:schemeClr>
                </a:solidFill>
                <a:ea typeface="Batang"/>
                <a:cs typeface="Traditional Arabic"/>
              </a:rPr>
              <a:t>ضرورة إيجاد تقويم دوري يشمل الشريحة المستفيدة من المكتبة وذلك لتقويم كفاءة المكتبة ومصادر </a:t>
            </a:r>
            <a:r>
              <a:rPr lang="ar-LB" sz="2400" b="1" dirty="0" smtClean="0">
                <a:solidFill>
                  <a:schemeClr val="accent1">
                    <a:lumMod val="75000"/>
                  </a:schemeClr>
                </a:solidFill>
                <a:ea typeface="Batang"/>
                <a:cs typeface="Traditional Arabic"/>
              </a:rPr>
              <a:t>التعلم</a:t>
            </a:r>
            <a:r>
              <a:rPr lang="ar-SA" sz="2400" b="1" dirty="0" smtClean="0">
                <a:solidFill>
                  <a:schemeClr val="accent1">
                    <a:lumMod val="75000"/>
                  </a:schemeClr>
                </a:solidFill>
                <a:ea typeface="Batang"/>
                <a:cs typeface="Traditional Arabic"/>
              </a:rPr>
              <a:t> والاستفادة منه في خطط التحسين</a:t>
            </a:r>
            <a:r>
              <a:rPr lang="ar-LB" sz="2400" b="1" dirty="0" smtClean="0">
                <a:solidFill>
                  <a:schemeClr val="accent1">
                    <a:lumMod val="75000"/>
                  </a:schemeClr>
                </a:solidFill>
                <a:ea typeface="Batang"/>
                <a:cs typeface="Traditional Arabic"/>
              </a:rPr>
              <a:t>.</a:t>
            </a:r>
            <a:endParaRPr lang="en-US" sz="2400" dirty="0">
              <a:solidFill>
                <a:schemeClr val="accent1">
                  <a:lumMod val="75000"/>
                </a:schemeClr>
              </a:solidFill>
              <a:ea typeface="Calibri"/>
              <a:cs typeface="Arial"/>
            </a:endParaRPr>
          </a:p>
          <a:p>
            <a:pPr marL="342900" lvl="0" indent="-342900">
              <a:lnSpc>
                <a:spcPct val="115000"/>
              </a:lnSpc>
              <a:buFont typeface="Symbol"/>
              <a:buChar char=""/>
            </a:pPr>
            <a:r>
              <a:rPr lang="ar-LB" sz="2400" b="1" dirty="0">
                <a:ea typeface="Batang"/>
                <a:cs typeface="Traditional Arabic"/>
              </a:rPr>
              <a:t>عمل آلية لنظام الكتب المحجوزة مع توفير الأماكن والكتب في ضوء استشارة أعضاء هيئة التدريس.</a:t>
            </a:r>
            <a:endParaRPr lang="en-US" sz="2400" dirty="0">
              <a:ea typeface="Calibri"/>
              <a:cs typeface="Arial"/>
            </a:endParaRPr>
          </a:p>
          <a:p>
            <a:pPr marL="342900" lvl="0" indent="-342900" algn="just">
              <a:buFont typeface="Symbol"/>
              <a:buChar char=""/>
            </a:pPr>
            <a:r>
              <a:rPr lang="ar-LB" sz="2400" b="1" dirty="0" smtClean="0">
                <a:ea typeface="Batang"/>
                <a:cs typeface="Traditional Arabic"/>
              </a:rPr>
              <a:t>تفعيل </a:t>
            </a:r>
            <a:r>
              <a:rPr lang="ar-LB" sz="2400" b="1" dirty="0">
                <a:ea typeface="Batang"/>
                <a:cs typeface="Traditional Arabic"/>
              </a:rPr>
              <a:t>خدمة المراجع من خلال مختصين أكفاء من الأشخاص المؤهلين وذوي المهارة في المجالات المتصلة بعلوم المكتبات</a:t>
            </a:r>
            <a:endParaRPr lang="en-US" sz="2400" dirty="0"/>
          </a:p>
          <a:p>
            <a:pPr marL="342900" lvl="0" indent="-342900" algn="just">
              <a:buFont typeface="Symbol"/>
              <a:buChar char=""/>
            </a:pPr>
            <a:r>
              <a:rPr lang="ar-LB" sz="2400" b="1" dirty="0">
                <a:solidFill>
                  <a:srgbClr val="FF0000"/>
                </a:solidFill>
                <a:ea typeface="Batang"/>
                <a:cs typeface="Traditional Arabic"/>
              </a:rPr>
              <a:t>عقد اتفاقيات تعاون مع المكتبات الأخرى يتم بموجبها الاستعارات المكتبية المتبادلة</a:t>
            </a:r>
            <a:endParaRPr lang="en-US" sz="2400" dirty="0"/>
          </a:p>
          <a:p>
            <a:pPr marL="342900" lvl="0" indent="-342900" algn="just">
              <a:buFont typeface="Symbol"/>
              <a:buChar char=""/>
            </a:pPr>
            <a:r>
              <a:rPr lang="ar-LB" sz="2400" b="1" dirty="0">
                <a:ea typeface="Batang"/>
                <a:cs typeface="Traditional Arabic"/>
              </a:rPr>
              <a:t>توفير العدد الكافي من الأشخاص المؤهلين وذوي المهارة في المجالات المتصلة بعلوم المكتبات وتقنية المعلومات خاصة بالفروع.</a:t>
            </a:r>
            <a:endParaRPr lang="en-US" sz="2400" dirty="0"/>
          </a:p>
          <a:p>
            <a:pPr marL="342900" lvl="0" indent="-342900" algn="just">
              <a:lnSpc>
                <a:spcPct val="115000"/>
              </a:lnSpc>
              <a:buFont typeface="Symbol"/>
              <a:buChar char=""/>
            </a:pPr>
            <a:r>
              <a:rPr lang="ar-LB" sz="2400" b="1" dirty="0">
                <a:ea typeface="Batang"/>
                <a:cs typeface="Traditional Arabic"/>
              </a:rPr>
              <a:t>توفير أماكن للدراسة والبحث العلمي للأفراد أو للمجموعات الصغيرة بالمكتبة وفروعها</a:t>
            </a:r>
            <a:endParaRPr lang="en-US" sz="2400" dirty="0">
              <a:ea typeface="Calibri"/>
              <a:cs typeface="Arial"/>
            </a:endParaRPr>
          </a:p>
          <a:p>
            <a:pPr marL="342900" lvl="0" indent="-342900" algn="just">
              <a:lnSpc>
                <a:spcPct val="115000"/>
              </a:lnSpc>
              <a:buFont typeface="Symbol"/>
              <a:buChar char=""/>
            </a:pPr>
            <a:r>
              <a:rPr lang="ar-SA" sz="2400" b="1" dirty="0" smtClean="0">
                <a:ea typeface="Batang"/>
                <a:cs typeface="Traditional Arabic"/>
              </a:rPr>
              <a:t>تفعيل ال</a:t>
            </a:r>
            <a:r>
              <a:rPr lang="ar-LB" sz="2400" b="1" dirty="0" smtClean="0">
                <a:ea typeface="Batang"/>
                <a:cs typeface="Traditional Arabic"/>
              </a:rPr>
              <a:t>مقارنة </a:t>
            </a:r>
            <a:r>
              <a:rPr lang="ar-SA" sz="2400" b="1" dirty="0" smtClean="0">
                <a:ea typeface="Batang"/>
                <a:cs typeface="Traditional Arabic"/>
              </a:rPr>
              <a:t>ال</a:t>
            </a:r>
            <a:r>
              <a:rPr lang="ar-LB" sz="2400" b="1" dirty="0" smtClean="0">
                <a:ea typeface="Batang"/>
                <a:cs typeface="Traditional Arabic"/>
              </a:rPr>
              <a:t>مرجعية</a:t>
            </a:r>
            <a:endParaRPr lang="en-US" sz="2400" dirty="0">
              <a:ea typeface="Calibri"/>
              <a:cs typeface="Arial"/>
            </a:endParaRPr>
          </a:p>
          <a:p>
            <a:pPr marL="457200" algn="just">
              <a:lnSpc>
                <a:spcPct val="115000"/>
              </a:lnSpc>
            </a:pPr>
            <a:r>
              <a:rPr lang="en-US" b="1" dirty="0">
                <a:latin typeface="Traditional Arabic"/>
                <a:ea typeface="Batang"/>
                <a:cs typeface="Arial"/>
              </a:rPr>
              <a:t> </a:t>
            </a:r>
            <a:endParaRPr lang="en-US" sz="1200" dirty="0">
              <a:ea typeface="Calibri"/>
              <a:cs typeface="Arial"/>
            </a:endParaRPr>
          </a:p>
        </p:txBody>
      </p:sp>
    </p:spTree>
    <p:extLst>
      <p:ext uri="{BB962C8B-B14F-4D97-AF65-F5344CB8AC3E}">
        <p14:creationId xmlns:p14="http://schemas.microsoft.com/office/powerpoint/2010/main" val="2030161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2948061619"/>
              </p:ext>
            </p:extLst>
          </p:nvPr>
        </p:nvGraphicFramePr>
        <p:xfrm>
          <a:off x="901700" y="381000"/>
          <a:ext cx="10693400" cy="5252435"/>
        </p:xfrm>
        <a:graphic>
          <a:graphicData uri="http://schemas.openxmlformats.org/drawingml/2006/table">
            <a:tbl>
              <a:tblPr rtl="1" firstRow="1" firstCol="1" bandRow="1">
                <a:tableStyleId>{5C22544A-7EE6-4342-B048-85BDC9FD1C3A}</a:tableStyleId>
              </a:tblPr>
              <a:tblGrid>
                <a:gridCol w="4717121"/>
                <a:gridCol w="5976279"/>
              </a:tblGrid>
              <a:tr h="1886410">
                <a:tc>
                  <a:txBody>
                    <a:bodyPr/>
                    <a:lstStyle/>
                    <a:p>
                      <a:pPr marL="342900" lvl="0" indent="-342900" algn="just" rtl="1" fontAlgn="base">
                        <a:lnSpc>
                          <a:spcPct val="107000"/>
                        </a:lnSpc>
                        <a:spcBef>
                          <a:spcPts val="1200"/>
                        </a:spcBef>
                        <a:spcAft>
                          <a:spcPts val="0"/>
                        </a:spcAft>
                        <a:buClr>
                          <a:srgbClr val="000000"/>
                        </a:buClr>
                        <a:buSzPts val="1100"/>
                        <a:buFont typeface="+mj-lt"/>
                        <a:buAutoNum type="arabicPeriod"/>
                        <a:tabLst>
                          <a:tab pos="274320" algn="dec"/>
                        </a:tabLst>
                      </a:pPr>
                      <a:r>
                        <a:rPr lang="ar-SA" sz="1600" b="1" u="none" strike="noStrike" spc="55" dirty="0">
                          <a:solidFill>
                            <a:schemeClr val="tx1"/>
                          </a:solidFill>
                          <a:effectLst/>
                        </a:rPr>
                        <a:t>كيف يمكن تحديد واستخدام عمليات التغذية الراجعة من الطلاب وأعضاء هيئة التدريس، والموظفين في عمليات الدعم الخاصة بالمكتبة، بالإضافة إلى استطلاع رضا المستفيدين؟ </a:t>
                      </a:r>
                      <a:endParaRPr lang="en-US" sz="1600" b="1" u="none" strike="noStrike" spc="55"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rtl="1">
                        <a:spcAft>
                          <a:spcPts val="0"/>
                        </a:spcAft>
                        <a:tabLst>
                          <a:tab pos="86995" algn="dec"/>
                        </a:tabLst>
                      </a:pPr>
                      <a:r>
                        <a:rPr lang="ar-SA" sz="1600" b="1" spc="55">
                          <a:solidFill>
                            <a:schemeClr val="tx1"/>
                          </a:solidFill>
                          <a:effectLst/>
                        </a:rPr>
                        <a:t>من خلال </a:t>
                      </a:r>
                      <a:endParaRPr lang="en-US" sz="1600" b="1">
                        <a:solidFill>
                          <a:schemeClr val="tx1"/>
                        </a:solidFill>
                        <a:effectLst/>
                      </a:endParaRPr>
                    </a:p>
                    <a:p>
                      <a:pPr marL="342900" lvl="0" indent="-342900" algn="just" rtl="1">
                        <a:lnSpc>
                          <a:spcPct val="107000"/>
                        </a:lnSpc>
                        <a:spcAft>
                          <a:spcPts val="0"/>
                        </a:spcAft>
                        <a:buFont typeface="Symbol" panose="05050102010706020507" pitchFamily="18" charset="2"/>
                        <a:buChar char=""/>
                        <a:tabLst>
                          <a:tab pos="86995" algn="dec"/>
                        </a:tabLst>
                      </a:pPr>
                      <a:r>
                        <a:rPr lang="ar-SA" sz="1600" b="1" spc="55">
                          <a:solidFill>
                            <a:schemeClr val="tx1"/>
                          </a:solidFill>
                          <a:effectLst/>
                        </a:rPr>
                        <a:t>استطلاع آرائهم الكترونيا</a:t>
                      </a:r>
                      <a:endParaRPr lang="en-US" sz="1600" b="1">
                        <a:solidFill>
                          <a:schemeClr val="tx1"/>
                        </a:solidFill>
                        <a:effectLst/>
                      </a:endParaRPr>
                    </a:p>
                    <a:p>
                      <a:pPr marL="342900" lvl="0" indent="-342900" algn="just" rtl="1">
                        <a:lnSpc>
                          <a:spcPct val="107000"/>
                        </a:lnSpc>
                        <a:spcAft>
                          <a:spcPts val="0"/>
                        </a:spcAft>
                        <a:buFont typeface="Symbol" panose="05050102010706020507" pitchFamily="18" charset="2"/>
                        <a:buChar char=""/>
                        <a:tabLst>
                          <a:tab pos="86995" algn="dec"/>
                        </a:tabLst>
                      </a:pPr>
                      <a:r>
                        <a:rPr lang="ar-SA" sz="1600" b="1" spc="55">
                          <a:solidFill>
                            <a:schemeClr val="tx1"/>
                          </a:solidFill>
                          <a:effectLst/>
                        </a:rPr>
                        <a:t>تحليل نتائج الاستطلاع ( قوة وضعف)</a:t>
                      </a:r>
                      <a:endParaRPr lang="en-US" sz="1600" b="1">
                        <a:solidFill>
                          <a:schemeClr val="tx1"/>
                        </a:solidFill>
                        <a:effectLst/>
                      </a:endParaRPr>
                    </a:p>
                    <a:p>
                      <a:pPr marL="342900" lvl="0" indent="-342900" algn="just" rtl="1">
                        <a:lnSpc>
                          <a:spcPct val="107000"/>
                        </a:lnSpc>
                        <a:spcAft>
                          <a:spcPts val="0"/>
                        </a:spcAft>
                        <a:buFont typeface="Symbol" panose="05050102010706020507" pitchFamily="18" charset="2"/>
                        <a:buChar char=""/>
                        <a:tabLst>
                          <a:tab pos="86995" algn="dec"/>
                        </a:tabLst>
                      </a:pPr>
                      <a:r>
                        <a:rPr lang="ar-SA" sz="1600" b="1" spc="55">
                          <a:solidFill>
                            <a:schemeClr val="tx1"/>
                          </a:solidFill>
                          <a:effectLst/>
                        </a:rPr>
                        <a:t>تضمين نقاط الضعف في خطة التحسين</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010579">
                <a:tc>
                  <a:txBody>
                    <a:bodyPr/>
                    <a:lstStyle/>
                    <a:p>
                      <a:pPr marL="0" lvl="0" indent="0" algn="just" rtl="1" fontAlgn="base">
                        <a:lnSpc>
                          <a:spcPct val="107000"/>
                        </a:lnSpc>
                        <a:spcBef>
                          <a:spcPts val="1200"/>
                        </a:spcBef>
                        <a:spcAft>
                          <a:spcPts val="0"/>
                        </a:spcAft>
                        <a:buClr>
                          <a:srgbClr val="000000"/>
                        </a:buClr>
                        <a:buSzPts val="1100"/>
                        <a:buFont typeface="+mj-lt"/>
                        <a:buNone/>
                        <a:tabLst>
                          <a:tab pos="274320" algn="dec"/>
                        </a:tabLst>
                      </a:pPr>
                      <a:r>
                        <a:rPr lang="ar-SA" sz="1600" b="1" u="none" strike="noStrike" spc="55" dirty="0" smtClean="0">
                          <a:solidFill>
                            <a:schemeClr val="tx1"/>
                          </a:solidFill>
                          <a:effectLst/>
                        </a:rPr>
                        <a:t>2- كيف </a:t>
                      </a:r>
                      <a:r>
                        <a:rPr lang="ar-SA" sz="1600" b="1" u="none" strike="noStrike" spc="55" dirty="0">
                          <a:solidFill>
                            <a:schemeClr val="tx1"/>
                          </a:solidFill>
                          <a:effectLst/>
                        </a:rPr>
                        <a:t>يمكنك تحسين عمليات الدعم المقدمة </a:t>
                      </a:r>
                      <a:r>
                        <a:rPr lang="ar-SA" sz="1600" b="1" u="none" strike="noStrike" spc="55" dirty="0" err="1">
                          <a:solidFill>
                            <a:schemeClr val="tx1"/>
                          </a:solidFill>
                          <a:effectLst/>
                        </a:rPr>
                        <a:t>للمستفدين</a:t>
                      </a:r>
                      <a:r>
                        <a:rPr lang="ar-SA" sz="1600" b="1" u="none" strike="noStrike" spc="55" dirty="0">
                          <a:solidFill>
                            <a:schemeClr val="tx1"/>
                          </a:solidFill>
                          <a:effectLst/>
                        </a:rPr>
                        <a:t> لتحقيق أداء أفضل وللحفاظ </a:t>
                      </a:r>
                      <a:r>
                        <a:rPr lang="ar-SA" sz="1600" b="1" u="none" strike="noStrike" spc="55" dirty="0" err="1">
                          <a:solidFill>
                            <a:schemeClr val="tx1"/>
                          </a:solidFill>
                          <a:effectLst/>
                        </a:rPr>
                        <a:t>إتساقها</a:t>
                      </a:r>
                      <a:r>
                        <a:rPr lang="ar-SA" sz="1600" b="1" u="none" strike="noStrike" spc="55" dirty="0">
                          <a:solidFill>
                            <a:schemeClr val="tx1"/>
                          </a:solidFill>
                          <a:effectLst/>
                        </a:rPr>
                        <a:t> مع </a:t>
                      </a:r>
                      <a:r>
                        <a:rPr lang="ar-SA" sz="1600" b="1" u="none" strike="noStrike" spc="55" dirty="0" err="1">
                          <a:solidFill>
                            <a:schemeClr val="tx1"/>
                          </a:solidFill>
                          <a:effectLst/>
                        </a:rPr>
                        <a:t>الإحتياجات</a:t>
                      </a:r>
                      <a:r>
                        <a:rPr lang="ar-SA" sz="1600" b="1" u="none" strike="noStrike" spc="55" dirty="0">
                          <a:solidFill>
                            <a:schemeClr val="tx1"/>
                          </a:solidFill>
                          <a:effectLst/>
                        </a:rPr>
                        <a:t> والتوجهات الحديثة للخدمات التعليمية</a:t>
                      </a:r>
                      <a:r>
                        <a:rPr lang="ar-SA" sz="1600" b="1" u="none" strike="noStrike" spc="55" dirty="0">
                          <a:solidFill>
                            <a:schemeClr val="tx1"/>
                          </a:solidFill>
                          <a:effectLst/>
                          <a:highlight>
                            <a:srgbClr val="FFFF00"/>
                          </a:highlight>
                        </a:rPr>
                        <a:t>؟ كيف يتم مشاركة عمليات التحسين مع الوحدات الأخرى وغيرها من العمليات؟</a:t>
                      </a:r>
                      <a:endParaRPr lang="en-US" sz="1600" b="1" u="none" strike="noStrike" spc="55"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600" b="1" spc="55">
                          <a:solidFill>
                            <a:schemeClr val="tx1"/>
                          </a:solidFill>
                          <a:effectLst/>
                        </a:rPr>
                        <a:t>من خلال:</a:t>
                      </a:r>
                      <a:endParaRPr lang="en-US" sz="1600" b="1">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a:solidFill>
                            <a:schemeClr val="tx1"/>
                          </a:solidFill>
                          <a:effectLst/>
                        </a:rPr>
                        <a:t>التزويد المستمر للمكتبة وفق احتياجات البرامج الأكاديمية والاحتياجات البحثية والمشاركة في الدوريات العالمية</a:t>
                      </a:r>
                      <a:endParaRPr lang="en-US" sz="1600" b="1">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a:solidFill>
                            <a:schemeClr val="tx1"/>
                          </a:solidFill>
                          <a:effectLst/>
                        </a:rPr>
                        <a:t>الزيارات الدورية لمعارض الكتب </a:t>
                      </a:r>
                      <a:endParaRPr lang="en-US" sz="1600" b="1">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a:solidFill>
                            <a:schemeClr val="tx1"/>
                          </a:solidFill>
                          <a:effectLst/>
                          <a:highlight>
                            <a:srgbClr val="FFFF00"/>
                          </a:highlight>
                        </a:rPr>
                        <a:t>من خلال مشاركتهم في الاجتماعات الدورية للمكتبة</a:t>
                      </a:r>
                      <a:endParaRPr lang="en-US" sz="1600" b="1">
                        <a:solidFill>
                          <a:schemeClr val="tx1"/>
                        </a:solidFill>
                        <a:effectLst/>
                        <a:latin typeface="Calibri" panose="020F0502020204030204" pitchFamily="34" charset="0"/>
                        <a:ea typeface="Batang"/>
                      </a:endParaRPr>
                    </a:p>
                  </a:txBody>
                  <a:tcPr marL="68580" marR="68580" marT="0" marB="0"/>
                </a:tc>
              </a:tr>
              <a:tr h="1355446">
                <a:tc>
                  <a:txBody>
                    <a:bodyPr/>
                    <a:lstStyle/>
                    <a:p>
                      <a:pPr marL="0" lvl="0" indent="0" algn="just" rtl="1" fontAlgn="base">
                        <a:lnSpc>
                          <a:spcPct val="107000"/>
                        </a:lnSpc>
                        <a:spcBef>
                          <a:spcPts val="1200"/>
                        </a:spcBef>
                        <a:spcAft>
                          <a:spcPts val="0"/>
                        </a:spcAft>
                        <a:buClr>
                          <a:srgbClr val="000000"/>
                        </a:buClr>
                        <a:buSzPts val="1100"/>
                        <a:buFont typeface="+mj-lt"/>
                        <a:buNone/>
                        <a:tabLst>
                          <a:tab pos="274320" algn="dec"/>
                        </a:tabLst>
                      </a:pPr>
                      <a:r>
                        <a:rPr lang="ar-SA" sz="1600" b="1" u="none" strike="noStrike" spc="55" dirty="0" smtClean="0">
                          <a:solidFill>
                            <a:schemeClr val="tx1"/>
                          </a:solidFill>
                          <a:effectLst/>
                        </a:rPr>
                        <a:t>3- ما </a:t>
                      </a:r>
                      <a:r>
                        <a:rPr lang="ar-SA" sz="1600" b="1" u="none" strike="noStrike" spc="55" dirty="0">
                          <a:solidFill>
                            <a:schemeClr val="tx1"/>
                          </a:solidFill>
                          <a:effectLst/>
                        </a:rPr>
                        <a:t>هو دور أعضاء هيئة التدريس في شراء المواد التي تدعم التعليم والتعلم؟</a:t>
                      </a:r>
                      <a:endParaRPr lang="en-US" sz="1600" b="1" u="none" strike="noStrike" spc="55"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تحديد احتياجاته من الكتب </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رفع الاحتياجات للقسم الأكاديمي </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رفعها للمكتبة</a:t>
                      </a:r>
                      <a:endParaRPr lang="en-US" sz="1600" b="1" dirty="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b="1" spc="55" dirty="0">
                          <a:solidFill>
                            <a:schemeClr val="tx1"/>
                          </a:solidFill>
                          <a:effectLst/>
                        </a:rPr>
                        <a:t>توفرها المكتبة اما بالشراء المباشر أو عن طريق المالية</a:t>
                      </a:r>
                      <a:endParaRPr lang="en-US" sz="1600" b="1" dirty="0">
                        <a:solidFill>
                          <a:schemeClr val="tx1"/>
                        </a:solidFill>
                        <a:effectLst/>
                        <a:latin typeface="Calibri" panose="020F0502020204030204" pitchFamily="34" charset="0"/>
                        <a:ea typeface="Batang"/>
                      </a:endParaRPr>
                    </a:p>
                  </a:txBody>
                  <a:tcPr marL="68580" marR="68580" marT="0" marB="0"/>
                </a:tc>
              </a:tr>
            </a:tbl>
          </a:graphicData>
        </a:graphic>
      </p:graphicFrame>
    </p:spTree>
    <p:extLst>
      <p:ext uri="{BB962C8B-B14F-4D97-AF65-F5344CB8AC3E}">
        <p14:creationId xmlns:p14="http://schemas.microsoft.com/office/powerpoint/2010/main" val="2420429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653490819"/>
              </p:ext>
            </p:extLst>
          </p:nvPr>
        </p:nvGraphicFramePr>
        <p:xfrm>
          <a:off x="444500" y="1104900"/>
          <a:ext cx="10274300" cy="4532027"/>
        </p:xfrm>
        <a:graphic>
          <a:graphicData uri="http://schemas.openxmlformats.org/drawingml/2006/table">
            <a:tbl>
              <a:tblPr rtl="1" firstRow="1" firstCol="1" bandRow="1">
                <a:tableStyleId>{5C22544A-7EE6-4342-B048-85BDC9FD1C3A}</a:tableStyleId>
              </a:tblPr>
              <a:tblGrid>
                <a:gridCol w="4532247"/>
                <a:gridCol w="5742053"/>
              </a:tblGrid>
              <a:tr h="1547165">
                <a:tc>
                  <a:txBody>
                    <a:bodyPr/>
                    <a:lstStyle/>
                    <a:p>
                      <a:pPr marL="0" lvl="0" indent="0" algn="just" rtl="1" fontAlgn="base">
                        <a:lnSpc>
                          <a:spcPct val="107000"/>
                        </a:lnSpc>
                        <a:spcBef>
                          <a:spcPts val="1200"/>
                        </a:spcBef>
                        <a:spcAft>
                          <a:spcPts val="0"/>
                        </a:spcAft>
                        <a:buClr>
                          <a:srgbClr val="000000"/>
                        </a:buClr>
                        <a:buSzPts val="1100"/>
                        <a:buFont typeface="Times New Roman" panose="02020603050405020304" pitchFamily="18" charset="0"/>
                        <a:buNone/>
                        <a:tabLst>
                          <a:tab pos="274320" algn="dec"/>
                        </a:tabLst>
                      </a:pPr>
                      <a:r>
                        <a:rPr lang="ar-SA" sz="1600" u="none" strike="noStrike" spc="55" dirty="0" smtClean="0">
                          <a:solidFill>
                            <a:schemeClr val="tx1"/>
                          </a:solidFill>
                          <a:effectLst/>
                        </a:rPr>
                        <a:t>4- كيف </a:t>
                      </a:r>
                      <a:r>
                        <a:rPr lang="ar-SA" sz="1600" u="none" strike="noStrike" spc="55" dirty="0">
                          <a:solidFill>
                            <a:schemeClr val="tx1"/>
                          </a:solidFill>
                          <a:effectLst/>
                        </a:rPr>
                        <a:t>يتم اتخاذ قرارات اقتناء الموارد الجديدة للمكتبة (سواء رقمية أو ورقية)؟ كيف يتم إدخال البيانات الإحصائية وأراء أصحاب المصلحة في هذه العملية؟</a:t>
                      </a:r>
                      <a:r>
                        <a:rPr lang="en-US" sz="1600" u="none" strike="noStrike" spc="55" dirty="0">
                          <a:solidFill>
                            <a:schemeClr val="tx1"/>
                          </a:solidFill>
                          <a:effectLst/>
                        </a:rPr>
                        <a:t>  </a:t>
                      </a:r>
                      <a:endParaRPr lang="en-US" sz="1600" u="none" strike="noStrike" spc="55"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600" spc="55">
                          <a:solidFill>
                            <a:schemeClr val="tx1"/>
                          </a:solidFill>
                          <a:effectLst/>
                        </a:rPr>
                        <a:t>التعميم على الأقسام الأكاديمية</a:t>
                      </a:r>
                      <a:endParaRPr lang="en-US" sz="160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spc="55">
                          <a:solidFill>
                            <a:schemeClr val="tx1"/>
                          </a:solidFill>
                          <a:effectLst/>
                        </a:rPr>
                        <a:t>رفع احتياجها </a:t>
                      </a:r>
                      <a:endParaRPr lang="en-US" sz="160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spc="55">
                          <a:solidFill>
                            <a:schemeClr val="tx1"/>
                          </a:solidFill>
                          <a:effectLst/>
                        </a:rPr>
                        <a:t>مناقشته في مجلس العمادة واقراره حسب الخطة </a:t>
                      </a:r>
                      <a:endParaRPr lang="en-US" sz="1600">
                        <a:solidFill>
                          <a:schemeClr val="tx1"/>
                        </a:solidFill>
                        <a:effectLst/>
                      </a:endParaRPr>
                    </a:p>
                    <a:p>
                      <a:pPr marL="342900" lvl="0" indent="-342900" algn="just" rtl="1">
                        <a:spcAft>
                          <a:spcPts val="0"/>
                        </a:spcAft>
                        <a:buFont typeface="Times New Roman" panose="02020603050405020304" pitchFamily="18" charset="0"/>
                        <a:buChar char="-"/>
                        <a:tabLst>
                          <a:tab pos="86995" algn="dec"/>
                        </a:tabLst>
                      </a:pPr>
                      <a:r>
                        <a:rPr lang="ar-SA" sz="1600" spc="55">
                          <a:solidFill>
                            <a:schemeClr val="tx1"/>
                          </a:solidFill>
                          <a:effectLst/>
                        </a:rPr>
                        <a:t>توفير الميزانية للشراء</a:t>
                      </a:r>
                      <a:endParaRPr lang="en-US" sz="1600">
                        <a:solidFill>
                          <a:schemeClr val="tx1"/>
                        </a:solidFill>
                        <a:effectLst/>
                      </a:endParaRPr>
                    </a:p>
                    <a:p>
                      <a:pPr marL="342900" lvl="0" indent="-342900" algn="just" rtl="1">
                        <a:lnSpc>
                          <a:spcPct val="107000"/>
                        </a:lnSpc>
                        <a:spcAft>
                          <a:spcPts val="0"/>
                        </a:spcAft>
                        <a:buFont typeface="Times New Roman" panose="02020603050405020304" pitchFamily="18" charset="0"/>
                        <a:buChar char="-"/>
                        <a:tabLst>
                          <a:tab pos="86995" algn="dec"/>
                        </a:tabLst>
                      </a:pPr>
                      <a:r>
                        <a:rPr lang="ar-SA" sz="1600" spc="55">
                          <a:solidFill>
                            <a:schemeClr val="tx1"/>
                          </a:solidFill>
                          <a:effectLst/>
                          <a:highlight>
                            <a:srgbClr val="FFFF00"/>
                          </a:highlight>
                        </a:rPr>
                        <a:t>نتائج استطلاعات الرأي هل فيها سؤال عن ذلك؟</a:t>
                      </a:r>
                      <a:endParaRPr lang="en-US" sz="1600">
                        <a:solidFill>
                          <a:schemeClr val="tx1"/>
                        </a:solidFill>
                        <a:effectLst/>
                        <a:latin typeface="Calibri" panose="020F0502020204030204" pitchFamily="34" charset="0"/>
                        <a:ea typeface="Batang"/>
                        <a:cs typeface="Arial" panose="020B0604020202020204" pitchFamily="34" charset="0"/>
                      </a:endParaRPr>
                    </a:p>
                  </a:txBody>
                  <a:tcPr marL="68580" marR="68580" marT="0" marB="0"/>
                </a:tc>
              </a:tr>
              <a:tr h="603859">
                <a:tc>
                  <a:txBody>
                    <a:bodyPr/>
                    <a:lstStyle/>
                    <a:p>
                      <a:pPr marL="0" lvl="0" indent="0" algn="just" rtl="1" fontAlgn="base">
                        <a:lnSpc>
                          <a:spcPct val="107000"/>
                        </a:lnSpc>
                        <a:spcBef>
                          <a:spcPts val="1200"/>
                        </a:spcBef>
                        <a:spcAft>
                          <a:spcPts val="0"/>
                        </a:spcAft>
                        <a:buClr>
                          <a:srgbClr val="000000"/>
                        </a:buClr>
                        <a:buSzPts val="1100"/>
                        <a:buFont typeface="Times New Roman" panose="02020603050405020304" pitchFamily="18" charset="0"/>
                        <a:buNone/>
                        <a:tabLst>
                          <a:tab pos="274320" algn="dec"/>
                        </a:tabLst>
                      </a:pPr>
                      <a:r>
                        <a:rPr lang="ar-SA" sz="1600" u="none" strike="noStrike" spc="55" dirty="0" smtClean="0">
                          <a:solidFill>
                            <a:schemeClr val="tx1"/>
                          </a:solidFill>
                          <a:effectLst/>
                          <a:highlight>
                            <a:srgbClr val="FFFF00"/>
                          </a:highlight>
                        </a:rPr>
                        <a:t>5- ما </a:t>
                      </a:r>
                      <a:r>
                        <a:rPr lang="ar-SA" sz="1600" u="none" strike="noStrike" spc="55" dirty="0">
                          <a:solidFill>
                            <a:schemeClr val="tx1"/>
                          </a:solidFill>
                          <a:effectLst/>
                          <a:highlight>
                            <a:srgbClr val="FFFF00"/>
                          </a:highlight>
                        </a:rPr>
                        <a:t>مدى تفعيل أدوات تقييم سياسات المكتبة في اقتناء التجهيزات.</a:t>
                      </a:r>
                      <a:endParaRPr lang="en-US" sz="1600" u="none" strike="noStrike" spc="55"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rtl="1">
                        <a:spcAft>
                          <a:spcPts val="0"/>
                        </a:spcAft>
                        <a:buFont typeface="Times New Roman" panose="02020603050405020304" pitchFamily="18" charset="0"/>
                        <a:buChar char="-"/>
                        <a:tabLst>
                          <a:tab pos="86995" algn="dec"/>
                        </a:tabLst>
                      </a:pPr>
                      <a:r>
                        <a:rPr lang="ar-SA" sz="1600" spc="55">
                          <a:solidFill>
                            <a:schemeClr val="tx1"/>
                          </a:solidFill>
                          <a:effectLst/>
                        </a:rPr>
                        <a:t>مفعلة</a:t>
                      </a:r>
                      <a:endParaRPr lang="en-US" sz="1600">
                        <a:solidFill>
                          <a:schemeClr val="tx1"/>
                        </a:solidFill>
                        <a:effectLst/>
                        <a:latin typeface="Calibri" panose="020F0502020204030204" pitchFamily="34" charset="0"/>
                        <a:ea typeface="Batang"/>
                      </a:endParaRPr>
                    </a:p>
                  </a:txBody>
                  <a:tcPr marL="68580" marR="68580" marT="0" marB="0"/>
                </a:tc>
              </a:tr>
              <a:tr h="2381003">
                <a:tc>
                  <a:txBody>
                    <a:bodyPr/>
                    <a:lstStyle/>
                    <a:p>
                      <a:pPr algn="just" rtl="1">
                        <a:lnSpc>
                          <a:spcPct val="107000"/>
                        </a:lnSpc>
                        <a:spcBef>
                          <a:spcPts val="1200"/>
                        </a:spcBef>
                        <a:spcAft>
                          <a:spcPts val="0"/>
                        </a:spcAft>
                      </a:pPr>
                      <a:r>
                        <a:rPr lang="ar-SA" sz="1600" spc="55" smtClean="0">
                          <a:solidFill>
                            <a:schemeClr val="tx1"/>
                          </a:solidFill>
                          <a:effectLst/>
                          <a:highlight>
                            <a:srgbClr val="FFFF00"/>
                          </a:highlight>
                        </a:rPr>
                        <a:t>6- هل </a:t>
                      </a:r>
                      <a:r>
                        <a:rPr lang="ar-SA" sz="1600" spc="55">
                          <a:solidFill>
                            <a:schemeClr val="tx1"/>
                          </a:solidFill>
                          <a:effectLst/>
                          <a:highlight>
                            <a:srgbClr val="FFFF00"/>
                          </a:highlight>
                        </a:rPr>
                        <a:t>هناك عملية رسمية يتم من خلالها تقييم الموارد وخدمات المكتبة بشكل دوري؟ إذا كانت الإجابة بنعم ما هي المعايير المستخدمة وما دورتها؟ الدراسة الذاتية (الصفحة 239) تشير إلى التقرير السنوي. </a:t>
                      </a:r>
                      <a:r>
                        <a:rPr lang="ar-SA" sz="1600" spc="55" dirty="0">
                          <a:solidFill>
                            <a:schemeClr val="tx1"/>
                          </a:solidFill>
                          <a:effectLst/>
                          <a:highlight>
                            <a:srgbClr val="FFFF00"/>
                          </a:highlight>
                        </a:rPr>
                        <a:t>الى أي مدى يمكنه تقييم كفاءة المكتبة؟</a:t>
                      </a:r>
                      <a:endParaRPr lang="en-US" sz="1600" dirty="0">
                        <a:solidFill>
                          <a:schemeClr val="tx1"/>
                        </a:solidFill>
                        <a:effectLst/>
                      </a:endParaRPr>
                    </a:p>
                    <a:p>
                      <a:pPr marL="457200" algn="just" rtl="1">
                        <a:lnSpc>
                          <a:spcPct val="107000"/>
                        </a:lnSpc>
                        <a:spcBef>
                          <a:spcPts val="1200"/>
                        </a:spcBef>
                        <a:spcAft>
                          <a:spcPts val="0"/>
                        </a:spcAft>
                        <a:tabLst>
                          <a:tab pos="274320" algn="dec"/>
                        </a:tabLst>
                      </a:pPr>
                      <a:r>
                        <a:rPr lang="ar-SA" sz="1600" spc="55"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spcAft>
                          <a:spcPts val="0"/>
                        </a:spcAft>
                        <a:tabLst>
                          <a:tab pos="86995" algn="dec"/>
                        </a:tabLst>
                      </a:pPr>
                      <a:r>
                        <a:rPr lang="ar-SA" sz="1600" spc="55" dirty="0">
                          <a:solidFill>
                            <a:schemeClr val="tx1"/>
                          </a:solidFill>
                          <a:effectLst/>
                        </a:rPr>
                        <a:t> </a:t>
                      </a:r>
                      <a:endParaRPr lang="en-US" sz="1600" dirty="0">
                        <a:solidFill>
                          <a:schemeClr val="tx1"/>
                        </a:solidFill>
                        <a:effectLst/>
                      </a:endParaRPr>
                    </a:p>
                    <a:p>
                      <a:pPr algn="just" rtl="1">
                        <a:spcAft>
                          <a:spcPts val="0"/>
                        </a:spcAft>
                        <a:tabLst>
                          <a:tab pos="86995" algn="dec"/>
                        </a:tabLst>
                      </a:pPr>
                      <a:r>
                        <a:rPr lang="ar-SA" sz="1600" spc="55" dirty="0">
                          <a:solidFill>
                            <a:schemeClr val="tx1"/>
                          </a:solidFill>
                          <a:effectLst/>
                        </a:rPr>
                        <a:t>من خلال استطلاع أراء المستفيدين منها</a:t>
                      </a:r>
                      <a:endParaRPr lang="en-US" sz="1600" dirty="0">
                        <a:solidFill>
                          <a:schemeClr val="tx1"/>
                        </a:solidFill>
                        <a:effectLst/>
                      </a:endParaRPr>
                    </a:p>
                    <a:p>
                      <a:pPr algn="just" rtl="1">
                        <a:spcAft>
                          <a:spcPts val="0"/>
                        </a:spcAft>
                        <a:tabLst>
                          <a:tab pos="86995" algn="dec"/>
                        </a:tabLst>
                      </a:pPr>
                      <a:r>
                        <a:rPr lang="ar-SA" sz="1600" spc="55" dirty="0">
                          <a:solidFill>
                            <a:schemeClr val="tx1"/>
                          </a:solidFill>
                          <a:effectLst/>
                          <a:highlight>
                            <a:srgbClr val="FFFF00"/>
                          </a:highlight>
                        </a:rPr>
                        <a:t>من خلال الجرد </a:t>
                      </a:r>
                      <a:r>
                        <a:rPr lang="ar-SA" sz="1600" spc="55" dirty="0" err="1">
                          <a:solidFill>
                            <a:schemeClr val="tx1"/>
                          </a:solidFill>
                          <a:effectLst/>
                          <a:highlight>
                            <a:srgbClr val="FFFF00"/>
                          </a:highlight>
                        </a:rPr>
                        <a:t>السنوى</a:t>
                      </a:r>
                      <a:endParaRPr lang="en-US" sz="1600" dirty="0">
                        <a:solidFill>
                          <a:schemeClr val="tx1"/>
                        </a:solidFill>
                        <a:effectLst/>
                        <a:latin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130967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encrypted-tbn1.gstatic.com/images?q=tbn:ANd9GcQ9zWY1e-NPtB8RiMzzdgYdn9Yi710J0OBRBOYisv29QCKro_whlW-1OXJ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1" y="355600"/>
            <a:ext cx="5689600" cy="568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51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8101" y="1506936"/>
            <a:ext cx="10509813" cy="3773341"/>
          </a:xfrm>
          <a:prstGeom prst="rect">
            <a:avLst/>
          </a:prstGeom>
        </p:spPr>
        <p:txBody>
          <a:bodyPr wrap="square">
            <a:spAutoFit/>
          </a:bodyPr>
          <a:lstStyle/>
          <a:p>
            <a:pPr algn="just">
              <a:lnSpc>
                <a:spcPct val="115000"/>
              </a:lnSpc>
            </a:pPr>
            <a:r>
              <a:rPr lang="ar-SA" sz="1600" dirty="0" smtClean="0">
                <a:latin typeface="Traditional Arabic"/>
                <a:ea typeface="Calibri"/>
                <a:cs typeface="PT Bold Heading"/>
              </a:rPr>
              <a:t>مقدمة</a:t>
            </a:r>
            <a:r>
              <a:rPr lang="ar-LB" sz="1600" dirty="0">
                <a:latin typeface="Traditional Arabic"/>
                <a:ea typeface="Batang"/>
                <a:cs typeface="PT Bold Heading"/>
              </a:rPr>
              <a:t>:</a:t>
            </a:r>
            <a:endParaRPr lang="en-US" sz="1200" dirty="0">
              <a:ea typeface="Calibri"/>
              <a:cs typeface="Arial"/>
            </a:endParaRPr>
          </a:p>
          <a:p>
            <a:pPr algn="just">
              <a:lnSpc>
                <a:spcPct val="115000"/>
              </a:lnSpc>
            </a:pPr>
            <a:r>
              <a:rPr lang="ar-LB" sz="2400" b="1" dirty="0">
                <a:ea typeface="Batang"/>
                <a:cs typeface="Traditional Arabic"/>
              </a:rPr>
              <a:t>توفر الجامعة مصادر التعلم من خلال المكتبة المركزية بالجامعة وفروعها الممتدة </a:t>
            </a:r>
            <a:r>
              <a:rPr lang="ar-LB" sz="2400" b="1" dirty="0">
                <a:solidFill>
                  <a:srgbClr val="FF0000"/>
                </a:solidFill>
                <a:ea typeface="Batang"/>
                <a:cs typeface="Traditional Arabic"/>
              </a:rPr>
              <a:t>في معظم الكليات </a:t>
            </a:r>
            <a:r>
              <a:rPr lang="ar-LB" sz="2400" b="1" dirty="0">
                <a:ea typeface="Batang"/>
                <a:cs typeface="Traditional Arabic"/>
              </a:rPr>
              <a:t>ولضمان تقديم خدمة متميزة قامت الجامعة بوضع سياسات وإجراءات واضحة تضمن توفير مصادر التعلم المطبوعة والالكترونية وكذلك توفير التجهيزات والخدمات اللازمة بطريقة كافية ومناسبة لجميع البرامج ال</a:t>
            </a:r>
            <a:r>
              <a:rPr lang="ar-SA" sz="2400" b="1" dirty="0">
                <a:ea typeface="Batang"/>
                <a:cs typeface="Traditional Arabic"/>
              </a:rPr>
              <a:t>مقدمة بالجامعة</a:t>
            </a:r>
            <a:r>
              <a:rPr lang="ar-LB" sz="2400" b="1" dirty="0">
                <a:ea typeface="Batang"/>
                <a:cs typeface="Traditional Arabic"/>
              </a:rPr>
              <a:t>، وللطلبة ولأعضاء هيئة </a:t>
            </a:r>
            <a:r>
              <a:rPr lang="ar-LB" sz="2400" b="1" dirty="0" err="1">
                <a:ea typeface="Batang"/>
                <a:cs typeface="Traditional Arabic"/>
              </a:rPr>
              <a:t>التدريس،حيث</a:t>
            </a:r>
            <a:r>
              <a:rPr lang="ar-LB" sz="2400" b="1" dirty="0">
                <a:ea typeface="Batang"/>
                <a:cs typeface="Traditional Arabic"/>
              </a:rPr>
              <a:t> توفر المكتبة المركزية بالجامعة وملحقاتها من تقنية المعلومات إمكانية الاطلاع على المراجع الورقية من خلال امتداد عملها للفترة المسائية والاطلاع على المراجع الالكترونية في أي وقت من خلال الاشتراك في المصادر </a:t>
            </a:r>
            <a:r>
              <a:rPr lang="ar-LB" sz="2400" b="1" dirty="0" err="1">
                <a:ea typeface="Batang"/>
                <a:cs typeface="Traditional Arabic"/>
              </a:rPr>
              <a:t>الإلكترونية،كما</a:t>
            </a:r>
            <a:r>
              <a:rPr lang="ar-LB" sz="2400" b="1" dirty="0">
                <a:ea typeface="Batang"/>
                <a:cs typeface="Traditional Arabic"/>
              </a:rPr>
              <a:t> يقدم العاملون المساعدة في البحث عن المادة العلمية </a:t>
            </a:r>
            <a:r>
              <a:rPr lang="ar-LB" sz="2400" b="1" dirty="0" err="1">
                <a:ea typeface="Batang"/>
                <a:cs typeface="Traditional Arabic"/>
              </a:rPr>
              <a:t>المطلوبة،و</a:t>
            </a:r>
            <a:r>
              <a:rPr lang="ar-LB" sz="2400" b="1" dirty="0">
                <a:ea typeface="Batang"/>
                <a:cs typeface="Traditional Arabic"/>
              </a:rPr>
              <a:t> يتم تطويرها وتحديثها دورياً  من خلال التغذية الراجعة  التي تؤخذ بصورة منهجية من أعضاء هيئة التدريس </a:t>
            </a:r>
            <a:r>
              <a:rPr lang="ar-LB" sz="2400" b="1" dirty="0" smtClean="0">
                <a:ea typeface="Batang"/>
                <a:cs typeface="Traditional Arabic"/>
              </a:rPr>
              <a:t>والطلا</a:t>
            </a:r>
            <a:r>
              <a:rPr lang="ar-SA" sz="2400" b="1" dirty="0" smtClean="0">
                <a:ea typeface="Batang"/>
                <a:cs typeface="Traditional Arabic"/>
              </a:rPr>
              <a:t>ب</a:t>
            </a:r>
            <a:r>
              <a:rPr lang="ar-LB" sz="2400" b="1" dirty="0" smtClean="0">
                <a:ea typeface="Batang"/>
                <a:cs typeface="Traditional Arabic"/>
              </a:rPr>
              <a:t> </a:t>
            </a:r>
            <a:r>
              <a:rPr lang="ar-LB" sz="2400" b="1" dirty="0">
                <a:ea typeface="Batang"/>
                <a:cs typeface="Traditional Arabic"/>
              </a:rPr>
              <a:t>تتلاءم </a:t>
            </a:r>
            <a:r>
              <a:rPr lang="ar-LB" sz="2400" b="1" dirty="0" smtClean="0">
                <a:ea typeface="Batang"/>
                <a:cs typeface="Traditional Arabic"/>
              </a:rPr>
              <a:t>مع</a:t>
            </a:r>
            <a:r>
              <a:rPr lang="ar-SA" sz="2400" b="1" dirty="0" smtClean="0">
                <a:ea typeface="Batang"/>
                <a:cs typeface="Traditional Arabic"/>
              </a:rPr>
              <a:t> </a:t>
            </a:r>
            <a:r>
              <a:rPr lang="ar-LB" sz="2400" b="1" dirty="0" smtClean="0">
                <a:ea typeface="Batang"/>
                <a:cs typeface="Traditional Arabic"/>
              </a:rPr>
              <a:t>متطلبات </a:t>
            </a:r>
            <a:r>
              <a:rPr lang="ar-LB" sz="2400" b="1" dirty="0">
                <a:ea typeface="Batang"/>
                <a:cs typeface="Traditional Arabic"/>
              </a:rPr>
              <a:t>البرامج ،</a:t>
            </a:r>
            <a:r>
              <a:rPr lang="ar-EG" sz="2400" b="1" dirty="0">
                <a:ea typeface="Batang"/>
                <a:cs typeface="Traditional Arabic"/>
              </a:rPr>
              <a:t>و توفر المرافق اللازمة للدراسة الفردية والجماعية في بيئة حافزة للبحث والدراسة العلمية الفعالة.</a:t>
            </a:r>
            <a:endParaRPr lang="en-US" sz="2400" b="1" dirty="0">
              <a:ea typeface="Calibri"/>
              <a:cs typeface="Arial"/>
            </a:endParaRPr>
          </a:p>
        </p:txBody>
      </p:sp>
    </p:spTree>
    <p:extLst>
      <p:ext uri="{BB962C8B-B14F-4D97-AF65-F5344CB8AC3E}">
        <p14:creationId xmlns:p14="http://schemas.microsoft.com/office/powerpoint/2010/main" val="3205852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65814" y="1071227"/>
            <a:ext cx="10012100" cy="4795159"/>
          </a:xfrm>
          <a:prstGeom prst="rect">
            <a:avLst/>
          </a:prstGeom>
        </p:spPr>
        <p:txBody>
          <a:bodyPr wrap="square">
            <a:spAutoFit/>
          </a:bodyPr>
          <a:lstStyle/>
          <a:p>
            <a:r>
              <a:rPr lang="ar-SA" sz="2000" dirty="0" smtClean="0">
                <a:latin typeface="Traditional Arabic"/>
                <a:cs typeface="PT Bold Heading"/>
              </a:rPr>
              <a:t>منهجية إعداد تقرير المعيار: </a:t>
            </a:r>
            <a:endParaRPr lang="en-US" sz="2400" dirty="0" smtClean="0"/>
          </a:p>
          <a:p>
            <a:pPr marL="342900" lvl="0" indent="-342900" algn="just">
              <a:buFont typeface="Symbol"/>
              <a:buChar char=""/>
            </a:pPr>
            <a:r>
              <a:rPr lang="ar-LB" sz="2400" b="1" dirty="0" smtClean="0">
                <a:ea typeface="Batang"/>
                <a:cs typeface="Traditional Arabic"/>
              </a:rPr>
              <a:t>تشكيل </a:t>
            </a:r>
            <a:r>
              <a:rPr lang="ar-LB" sz="2400" b="1" dirty="0">
                <a:ea typeface="Batang"/>
                <a:cs typeface="Traditional Arabic"/>
              </a:rPr>
              <a:t>فريق للعمل على دراسة وتحليل المعيار السادس وتوزيع المهام على أعضاء الفريق. </a:t>
            </a:r>
            <a:endParaRPr lang="en-US" sz="2400" dirty="0"/>
          </a:p>
          <a:p>
            <a:pPr marL="342900" lvl="0" indent="-342900" algn="just">
              <a:buFont typeface="Symbol"/>
              <a:buChar char=""/>
            </a:pPr>
            <a:r>
              <a:rPr lang="ar-LB" sz="2400" b="1" dirty="0">
                <a:ea typeface="Batang"/>
                <a:cs typeface="Traditional Arabic"/>
              </a:rPr>
              <a:t>مقابلة عددا من مسئولي الجامعة </a:t>
            </a:r>
            <a:r>
              <a:rPr lang="ar-SA" sz="2400" b="1" dirty="0">
                <a:ea typeface="Batang"/>
                <a:cs typeface="Traditional Arabic"/>
              </a:rPr>
              <a:t>ذات الصلة بالمعيار </a:t>
            </a:r>
            <a:r>
              <a:rPr lang="ar-LB" sz="2400" b="1" dirty="0">
                <a:ea typeface="Batang"/>
                <a:cs typeface="Traditional Arabic"/>
              </a:rPr>
              <a:t>(عميد شؤون المكتبات وعميد شئون الطلبة وعميد البحث العلمي ومدير إدارة الخدمات بالجامعة). </a:t>
            </a:r>
            <a:endParaRPr lang="en-US" sz="2400" dirty="0"/>
          </a:p>
          <a:p>
            <a:pPr marL="342900" lvl="0" indent="-342900" algn="just">
              <a:buFont typeface="Symbol"/>
              <a:buChar char=""/>
            </a:pPr>
            <a:r>
              <a:rPr lang="ar-LB" sz="2400" b="1" dirty="0">
                <a:ea typeface="Batang"/>
                <a:cs typeface="Traditional Arabic"/>
              </a:rPr>
              <a:t>جمع ومراجعة وتحليل الوثائق والأدلة والشواهد بما فيها تقارير الدراسة الذاتية الأولية</a:t>
            </a:r>
            <a:r>
              <a:rPr lang="en-US" sz="2400" b="1" dirty="0">
                <a:latin typeface="Traditional Arabic"/>
                <a:ea typeface="Batang"/>
              </a:rPr>
              <a:t>   </a:t>
            </a:r>
            <a:endParaRPr lang="en-US" sz="2400" dirty="0"/>
          </a:p>
          <a:p>
            <a:pPr marL="342900" lvl="0" indent="-342900">
              <a:buFont typeface="Symbol"/>
              <a:buChar char=""/>
            </a:pPr>
            <a:r>
              <a:rPr lang="ar-LB" sz="2400" b="1" dirty="0">
                <a:solidFill>
                  <a:srgbClr val="FF0000"/>
                </a:solidFill>
                <a:ea typeface="Batang"/>
                <a:cs typeface="Traditional Arabic"/>
              </a:rPr>
              <a:t>استطلاع </a:t>
            </a:r>
            <a:r>
              <a:rPr lang="ar-LB" sz="2400" b="1" dirty="0" err="1">
                <a:solidFill>
                  <a:srgbClr val="FF0000"/>
                </a:solidFill>
                <a:ea typeface="Batang"/>
                <a:cs typeface="Traditional Arabic"/>
              </a:rPr>
              <a:t>آرء</a:t>
            </a:r>
            <a:r>
              <a:rPr lang="ar-LB" sz="2400" b="1" dirty="0">
                <a:solidFill>
                  <a:srgbClr val="FF0000"/>
                </a:solidFill>
                <a:ea typeface="Batang"/>
                <a:cs typeface="Traditional Arabic"/>
              </a:rPr>
              <a:t> الطلاب والطالبات وأعضاء هيئة التدريس لتقييم مصادر التعلم بالجامعة.  </a:t>
            </a:r>
            <a:endParaRPr lang="en-US" sz="2400" dirty="0"/>
          </a:p>
          <a:p>
            <a:pPr marL="342900" lvl="0" indent="-342900">
              <a:lnSpc>
                <a:spcPct val="115000"/>
              </a:lnSpc>
              <a:buFont typeface="Symbol"/>
              <a:buChar char=""/>
            </a:pPr>
            <a:r>
              <a:rPr lang="ar-LB" sz="2400" b="1" dirty="0">
                <a:ea typeface="Batang"/>
                <a:cs typeface="Traditional Arabic"/>
              </a:rPr>
              <a:t>تعبئة نموذج مقاييس التقويم الذاتي المؤسسي للهيئة الوطنية للتقويم والاعتماد الأكاديمي، ووضع التقدير ألنجمي لممارسات مصادر التعلم.</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كتابة تقرير معيار مصادر التعلم.</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عرض التقرير على جهات الاختصاص بالجامعة (عمادة المكتبات ) وتعديله </a:t>
            </a:r>
            <a:r>
              <a:rPr lang="ar-LB" sz="2400" b="1" dirty="0" err="1">
                <a:ea typeface="Batang"/>
                <a:cs typeface="Traditional Arabic"/>
              </a:rPr>
              <a:t>فى</a:t>
            </a:r>
            <a:r>
              <a:rPr lang="ar-LB" sz="2400" b="1" dirty="0">
                <a:ea typeface="Batang"/>
                <a:cs typeface="Traditional Arabic"/>
              </a:rPr>
              <a:t> ضوء ملاحظاتهم .</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عرض التقرير على المراجع المستقل وإجراء التعديلات المناسبة.</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صياغة التقرير بطريقة نهائية</a:t>
            </a:r>
            <a:endParaRPr lang="en-US" sz="1600" dirty="0">
              <a:ea typeface="Calibri"/>
              <a:cs typeface="Arial"/>
            </a:endParaRPr>
          </a:p>
        </p:txBody>
      </p:sp>
    </p:spTree>
    <p:extLst>
      <p:ext uri="{BB962C8B-B14F-4D97-AF65-F5344CB8AC3E}">
        <p14:creationId xmlns:p14="http://schemas.microsoft.com/office/powerpoint/2010/main" val="2064053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77875"/>
          </a:xfrm>
        </p:spPr>
        <p:txBody>
          <a:bodyPr>
            <a:normAutofit fontScale="90000"/>
          </a:bodyPr>
          <a:lstStyle/>
          <a:p>
            <a:pPr lvl="0" algn="ctr" rtl="0">
              <a:lnSpc>
                <a:spcPct val="105000"/>
              </a:lnSpc>
              <a:spcBef>
                <a:spcPts val="1200"/>
              </a:spcBef>
              <a:spcAft>
                <a:spcPts val="600"/>
              </a:spcAft>
            </a:pPr>
            <a:r>
              <a:rPr lang="ar-SA" sz="3600" b="1" dirty="0" smtClean="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المعايير الفرعية وتقييمها</a:t>
            </a:r>
            <a:r>
              <a:rPr lang="en-US"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
            </a:r>
            <a:br>
              <a:rPr lang="en-US"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br>
            <a:endParaRPr lang="ar-SA"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838200" y="962025"/>
            <a:ext cx="10515600" cy="5095875"/>
          </a:xfrm>
        </p:spPr>
        <p:txBody>
          <a:bodyPr>
            <a:normAutofit/>
          </a:bodyPr>
          <a:lstStyle/>
          <a:p>
            <a:pPr marL="457200" lvl="1" indent="0" algn="just">
              <a:lnSpc>
                <a:spcPct val="150000"/>
              </a:lnSpc>
              <a:spcBef>
                <a:spcPts val="1000"/>
              </a:spcBef>
              <a:buNone/>
            </a:pPr>
            <a:endParaRPr lang="en-US"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914400" lvl="1" indent="-457200" algn="just">
              <a:lnSpc>
                <a:spcPct val="150000"/>
              </a:lnSpc>
              <a:spcBef>
                <a:spcPts val="1000"/>
              </a:spcBef>
              <a:buAutoNum type="arabicPlain" startAt="101"/>
            </a:pPr>
            <a:endParaRPr lang="en-US" b="1" dirty="0" smtClean="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0" lvl="0" indent="0" algn="r">
              <a:lnSpc>
                <a:spcPct val="105000"/>
              </a:lnSpc>
              <a:spcBef>
                <a:spcPts val="1200"/>
              </a:spcBef>
              <a:spcAft>
                <a:spcPts val="600"/>
              </a:spcAft>
              <a:buNone/>
            </a:pPr>
            <a:endParaRPr lang="en-US" sz="13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p:txBody>
      </p:sp>
      <p:graphicFrame>
        <p:nvGraphicFramePr>
          <p:cNvPr id="4" name="جدول 3"/>
          <p:cNvGraphicFramePr>
            <a:graphicFrameLocks noGrp="1"/>
          </p:cNvGraphicFramePr>
          <p:nvPr>
            <p:extLst/>
          </p:nvPr>
        </p:nvGraphicFramePr>
        <p:xfrm>
          <a:off x="2650173" y="2002418"/>
          <a:ext cx="7176733" cy="3050436"/>
        </p:xfrm>
        <a:graphic>
          <a:graphicData uri="http://schemas.openxmlformats.org/drawingml/2006/table">
            <a:tbl>
              <a:tblPr rtl="1" firstRow="1" firstCol="1" bandRow="1"/>
              <a:tblGrid>
                <a:gridCol w="1175733"/>
                <a:gridCol w="2628537"/>
                <a:gridCol w="2251615"/>
                <a:gridCol w="1120848"/>
              </a:tblGrid>
              <a:tr h="508406">
                <a:tc>
                  <a:txBody>
                    <a:bodyPr/>
                    <a:lstStyle/>
                    <a:p>
                      <a:pPr algn="ctr" rtl="1">
                        <a:lnSpc>
                          <a:spcPct val="115000"/>
                        </a:lnSpc>
                        <a:spcAft>
                          <a:spcPts val="0"/>
                        </a:spcAft>
                      </a:pPr>
                      <a:r>
                        <a:rPr lang="ar-SA" sz="2000" dirty="0">
                          <a:effectLst/>
                          <a:latin typeface="Calibri"/>
                          <a:ea typeface="Calibri"/>
                          <a:cs typeface="Simplified Arabic"/>
                        </a:rPr>
                        <a:t>الكود</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smtClean="0">
                          <a:effectLst/>
                          <a:latin typeface="Calibri"/>
                          <a:ea typeface="Calibri"/>
                          <a:cs typeface="Simplified Arabic"/>
                        </a:rPr>
                        <a:t>المعيار الفرعي</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effectLst/>
                          <a:latin typeface="Calibri"/>
                          <a:ea typeface="Calibri"/>
                          <a:cs typeface="Simplified Arabic"/>
                        </a:rPr>
                        <a:t>تقييم 1</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تقيم 2</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a:effectLst/>
                          <a:latin typeface="Calibri"/>
                          <a:ea typeface="Calibri"/>
                          <a:cs typeface="Simplified Arabic"/>
                        </a:rPr>
                        <a:t>6-1</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التخطيط والتقويم</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a:effectLst/>
                          <a:latin typeface="Calibri"/>
                          <a:ea typeface="Calibri"/>
                          <a:cs typeface="Simplified Arabic"/>
                        </a:rPr>
                        <a:t>6-2</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effectLst/>
                          <a:latin typeface="Calibri"/>
                          <a:ea typeface="Calibri"/>
                          <a:cs typeface="Simplified Arabic"/>
                        </a:rPr>
                        <a:t>التنظيم</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a:effectLst/>
                          <a:latin typeface="Calibri"/>
                          <a:ea typeface="Calibri"/>
                          <a:cs typeface="Simplified Arabic"/>
                        </a:rPr>
                        <a:t>6-3</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effectLst/>
                          <a:latin typeface="Calibri"/>
                          <a:ea typeface="Calibri"/>
                          <a:cs typeface="Simplified Arabic"/>
                        </a:rPr>
                        <a:t>دعم المستخدمين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a:effectLst/>
                          <a:latin typeface="Calibri"/>
                          <a:ea typeface="Calibri"/>
                          <a:cs typeface="Simplified Arabic"/>
                        </a:rPr>
                        <a:t>6-4</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effectLst/>
                          <a:latin typeface="Calibri"/>
                          <a:ea typeface="Calibri"/>
                          <a:cs typeface="Simplified Arabic"/>
                        </a:rPr>
                        <a:t>الموارد والمرافق</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effectLst/>
                          <a:latin typeface="Simplified Arabic"/>
                          <a:ea typeface="Calibri"/>
                          <a:cs typeface="Arial"/>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gridSpan="2">
                  <a:txBody>
                    <a:bodyPr/>
                    <a:lstStyle/>
                    <a:p>
                      <a:pPr algn="ctr" rtl="1">
                        <a:lnSpc>
                          <a:spcPct val="115000"/>
                        </a:lnSpc>
                        <a:spcAft>
                          <a:spcPts val="0"/>
                        </a:spcAft>
                      </a:pPr>
                      <a:r>
                        <a:rPr lang="ar-SA" sz="2000" dirty="0">
                          <a:effectLst/>
                          <a:latin typeface="Calibri"/>
                          <a:ea typeface="Calibri"/>
                          <a:cs typeface="Simplified Arabic"/>
                        </a:rPr>
                        <a:t> </a:t>
                      </a:r>
                      <a:r>
                        <a:rPr lang="ar-SA" sz="2000" dirty="0" smtClean="0">
                          <a:effectLst/>
                          <a:latin typeface="Calibri"/>
                          <a:ea typeface="Calibri"/>
                          <a:cs typeface="Simplified Arabic"/>
                        </a:rPr>
                        <a:t>     </a:t>
                      </a:r>
                      <a:r>
                        <a:rPr lang="ar-SA" sz="2000" dirty="0" smtClean="0">
                          <a:solidFill>
                            <a:srgbClr val="FF0000"/>
                          </a:solidFill>
                          <a:effectLst/>
                          <a:latin typeface="Calibri"/>
                          <a:ea typeface="Calibri"/>
                          <a:cs typeface="Simplified Arabic"/>
                        </a:rPr>
                        <a:t>الإجمالي</a:t>
                      </a: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solidFill>
                            <a:srgbClr val="FF0000"/>
                          </a:solidFill>
                          <a:effectLst/>
                          <a:latin typeface="Calibri"/>
                          <a:ea typeface="Calibri"/>
                          <a:cs typeface="Simplified Arabic"/>
                        </a:rPr>
                        <a:t>**</a:t>
                      </a:r>
                      <a:endParaRPr lang="en-US" sz="110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solidFill>
                            <a:srgbClr val="FF0000"/>
                          </a:solidFill>
                          <a:effectLst/>
                          <a:latin typeface="Simplified Arabic"/>
                          <a:ea typeface="Calibri"/>
                          <a:cs typeface="Arial"/>
                        </a:rPr>
                        <a:t>***</a:t>
                      </a: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094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95018" y="995423"/>
            <a:ext cx="8299048" cy="4198072"/>
          </a:xfrm>
          <a:prstGeom prst="rect">
            <a:avLst/>
          </a:prstGeom>
        </p:spPr>
        <p:txBody>
          <a:bodyPr wrap="square">
            <a:spAutoFit/>
          </a:bodyPr>
          <a:lstStyle/>
          <a:p>
            <a:pPr>
              <a:lnSpc>
                <a:spcPct val="115000"/>
              </a:lnSpc>
            </a:pPr>
            <a:r>
              <a:rPr lang="ar-SA" sz="1600" dirty="0">
                <a:latin typeface="Traditional Arabic"/>
                <a:ea typeface="Calibri"/>
                <a:cs typeface="PT Bold Heading"/>
              </a:rPr>
              <a:t>إجراءات توفير مصادر التعلم بالجامعة وتقديم خدماتها:</a:t>
            </a:r>
            <a:endParaRPr lang="en-US" sz="1200" dirty="0">
              <a:ea typeface="Calibri"/>
              <a:cs typeface="Arial"/>
            </a:endParaRPr>
          </a:p>
          <a:p>
            <a:pPr marL="457200" lvl="0" indent="-457200" algn="just">
              <a:lnSpc>
                <a:spcPct val="115000"/>
              </a:lnSpc>
              <a:buFont typeface="+mj-lt"/>
              <a:buAutoNum type="arabicPeriod"/>
            </a:pPr>
            <a:r>
              <a:rPr lang="ar-LB" sz="2400" b="1" dirty="0">
                <a:ea typeface="Batang"/>
                <a:cs typeface="Traditional Arabic"/>
              </a:rPr>
              <a:t>تتولى عمادة شئون المكتبات بالجامعة توفير مصادر التعلم </a:t>
            </a:r>
            <a:r>
              <a:rPr lang="ar-LB" sz="2400" b="1" dirty="0" smtClean="0">
                <a:ea typeface="Batang"/>
                <a:cs typeface="Traditional Arabic"/>
              </a:rPr>
              <a:t>سواء </a:t>
            </a:r>
            <a:r>
              <a:rPr lang="ar-LB" sz="2400" b="1" dirty="0">
                <a:ea typeface="Batang"/>
                <a:cs typeface="Traditional Arabic"/>
              </a:rPr>
              <a:t>الكتب والمراجع المطبوعة أو الالكترونية </a:t>
            </a:r>
            <a:r>
              <a:rPr lang="ar-SA" sz="2400" b="1" dirty="0" smtClean="0">
                <a:ea typeface="Batang"/>
                <a:cs typeface="Traditional Arabic"/>
              </a:rPr>
              <a:t> والاشتراكات في الدوريات والمصادر الالكترونية </a:t>
            </a:r>
            <a:r>
              <a:rPr lang="ar-LB" sz="2400" b="1" dirty="0" smtClean="0">
                <a:ea typeface="Batang"/>
                <a:cs typeface="Traditional Arabic"/>
              </a:rPr>
              <a:t>وكذلك </a:t>
            </a:r>
            <a:r>
              <a:rPr lang="ar-LB" sz="2400" b="1" dirty="0">
                <a:ea typeface="Batang"/>
                <a:cs typeface="Traditional Arabic"/>
              </a:rPr>
              <a:t>التجهيزات والمرافق اللازمة</a:t>
            </a:r>
            <a:r>
              <a:rPr lang="ar-LB" sz="2400" b="1" dirty="0" smtClean="0">
                <a:ea typeface="Batang"/>
                <a:cs typeface="Traditional Arabic"/>
              </a:rPr>
              <a:t>.</a:t>
            </a:r>
            <a:endParaRPr lang="ar-SA" sz="2400" b="1" dirty="0" smtClean="0">
              <a:ea typeface="Batang"/>
              <a:cs typeface="Traditional Arabic"/>
            </a:endParaRPr>
          </a:p>
          <a:p>
            <a:pPr lvl="0" algn="just">
              <a:lnSpc>
                <a:spcPct val="115000"/>
              </a:lnSpc>
            </a:pPr>
            <a:r>
              <a:rPr lang="ar-SA" sz="2400" b="1" dirty="0" smtClean="0">
                <a:ea typeface="Batang"/>
                <a:cs typeface="Traditional Arabic"/>
              </a:rPr>
              <a:t>2-  </a:t>
            </a:r>
            <a:r>
              <a:rPr lang="ar-LB" sz="2400" b="1" dirty="0" smtClean="0">
                <a:ea typeface="Batang"/>
                <a:cs typeface="Traditional Arabic"/>
              </a:rPr>
              <a:t>تقدم </a:t>
            </a:r>
            <a:r>
              <a:rPr lang="ar-LB" sz="2400" b="1" dirty="0">
                <a:ea typeface="Batang"/>
                <a:cs typeface="Traditional Arabic"/>
              </a:rPr>
              <a:t>خدمات مصادر التعلم من خلال المكتبة المركزية بالجامعة </a:t>
            </a:r>
            <a:r>
              <a:rPr lang="ar-LB" sz="2400" b="1" dirty="0">
                <a:solidFill>
                  <a:srgbClr val="FF0000"/>
                </a:solidFill>
                <a:ea typeface="Batang"/>
                <a:cs typeface="Traditional Arabic"/>
              </a:rPr>
              <a:t>وفروعها بالكليات والبالغ عددها </a:t>
            </a:r>
            <a:r>
              <a:rPr lang="ar-LB" sz="2400" b="1" dirty="0" smtClean="0">
                <a:solidFill>
                  <a:srgbClr val="FF0000"/>
                </a:solidFill>
                <a:ea typeface="Batang"/>
                <a:cs typeface="Traditional Arabic"/>
              </a:rPr>
              <a:t>(</a:t>
            </a:r>
            <a:r>
              <a:rPr lang="en-US" sz="2400" b="1" dirty="0" smtClean="0">
                <a:solidFill>
                  <a:srgbClr val="FF0000"/>
                </a:solidFill>
                <a:latin typeface="Traditional Arabic"/>
                <a:ea typeface="Batang"/>
              </a:rPr>
              <a:t>10</a:t>
            </a:r>
            <a:r>
              <a:rPr lang="ar-LB" sz="2400" b="1" dirty="0" smtClean="0">
                <a:solidFill>
                  <a:srgbClr val="FF0000"/>
                </a:solidFill>
                <a:latin typeface="Traditional Arabic"/>
                <a:ea typeface="Batang"/>
              </a:rPr>
              <a:t>)</a:t>
            </a:r>
            <a:r>
              <a:rPr lang="ar-LB" sz="2400" b="1" dirty="0" smtClean="0">
                <a:ea typeface="Batang"/>
                <a:cs typeface="Traditional Arabic"/>
              </a:rPr>
              <a:t> </a:t>
            </a:r>
            <a:r>
              <a:rPr lang="ar-LB" sz="2400" b="1" dirty="0">
                <a:ea typeface="Batang"/>
                <a:cs typeface="Traditional Arabic"/>
              </a:rPr>
              <a:t>حتى عام </a:t>
            </a:r>
            <a:r>
              <a:rPr lang="ar-LB" sz="2400" b="1" dirty="0" smtClean="0">
                <a:ea typeface="Batang"/>
                <a:cs typeface="Traditional Arabic"/>
              </a:rPr>
              <a:t>143</a:t>
            </a:r>
            <a:r>
              <a:rPr lang="ar-SA" sz="2400" b="1" dirty="0" smtClean="0">
                <a:ea typeface="Batang"/>
                <a:cs typeface="Traditional Arabic"/>
              </a:rPr>
              <a:t>8</a:t>
            </a:r>
            <a:r>
              <a:rPr lang="ar-LB" sz="2400" b="1" dirty="0" smtClean="0">
                <a:ea typeface="Batang"/>
                <a:cs typeface="Traditional Arabic"/>
              </a:rPr>
              <a:t>هـ </a:t>
            </a:r>
            <a:r>
              <a:rPr lang="ar-LB" sz="2400" b="1" dirty="0">
                <a:ea typeface="Batang"/>
                <a:cs typeface="Traditional Arabic"/>
              </a:rPr>
              <a:t>وهى مكتبة كلية التربية الزلفى ومكتبة كلية التربية بالمجمعة ومكتبة كلية العلوم الطبية التطبيقية لقسم الطالبات ومكتبة مجمع الكليات </a:t>
            </a:r>
            <a:r>
              <a:rPr lang="ar-SA" sz="2400" b="1" dirty="0">
                <a:ea typeface="Batang"/>
                <a:cs typeface="Traditional Arabic"/>
              </a:rPr>
              <a:t>ب</a:t>
            </a:r>
            <a:r>
              <a:rPr lang="ar-LB" sz="2400" b="1" dirty="0">
                <a:ea typeface="Batang"/>
                <a:cs typeface="Traditional Arabic"/>
              </a:rPr>
              <a:t>الزلفى ومكتبتي كلية العلوم والدراسات الإنسانية بحوطة سدير للطلبة والطالبات ومكتبتي كلية العلوم والدراسات  الإنسانية برماح طلبة وطالبات </a:t>
            </a:r>
            <a:r>
              <a:rPr lang="ar-LB" sz="2400" b="1" dirty="0" smtClean="0">
                <a:ea typeface="Batang"/>
                <a:cs typeface="Traditional Arabic"/>
              </a:rPr>
              <a:t>ومكتب</a:t>
            </a:r>
            <a:r>
              <a:rPr lang="ar-SA" sz="2400" b="1" dirty="0" err="1" smtClean="0">
                <a:ea typeface="Batang"/>
                <a:cs typeface="Traditional Arabic"/>
              </a:rPr>
              <a:t>تى</a:t>
            </a:r>
            <a:r>
              <a:rPr lang="ar-LB" sz="2400" b="1" dirty="0" smtClean="0">
                <a:ea typeface="Batang"/>
                <a:cs typeface="Traditional Arabic"/>
              </a:rPr>
              <a:t> </a:t>
            </a:r>
            <a:r>
              <a:rPr lang="ar-LB" sz="2400" b="1" dirty="0">
                <a:ea typeface="Batang"/>
                <a:cs typeface="Traditional Arabic"/>
              </a:rPr>
              <a:t>كلية العلوم والدراسات الإنسانية بالغاط </a:t>
            </a:r>
            <a:r>
              <a:rPr lang="ar-LB" sz="2400" b="1" dirty="0" smtClean="0">
                <a:ea typeface="Batang"/>
                <a:cs typeface="Traditional Arabic"/>
              </a:rPr>
              <a:t>بنين</a:t>
            </a:r>
            <a:r>
              <a:rPr lang="ar-SA" sz="2400" b="1" dirty="0" smtClean="0">
                <a:ea typeface="Batang"/>
                <a:cs typeface="Traditional Arabic"/>
              </a:rPr>
              <a:t> وبنات</a:t>
            </a:r>
            <a:r>
              <a:rPr lang="ar-LB" sz="2400" b="1" dirty="0" smtClean="0">
                <a:ea typeface="Batang"/>
                <a:cs typeface="Traditional Arabic"/>
              </a:rPr>
              <a:t> </a:t>
            </a:r>
            <a:r>
              <a:rPr lang="ar-LB" sz="2400" b="1" dirty="0">
                <a:solidFill>
                  <a:srgbClr val="FF0000"/>
                </a:solidFill>
                <a:ea typeface="Batang"/>
                <a:cs typeface="Traditional Arabic"/>
              </a:rPr>
              <a:t>(التقرير السنوي للعمادة </a:t>
            </a:r>
            <a:r>
              <a:rPr lang="ar-LB" sz="2400" b="1" dirty="0" smtClean="0">
                <a:solidFill>
                  <a:srgbClr val="FF0000"/>
                </a:solidFill>
                <a:ea typeface="Batang"/>
                <a:cs typeface="Traditional Arabic"/>
              </a:rPr>
              <a:t>143</a:t>
            </a:r>
            <a:r>
              <a:rPr lang="ar-SA" sz="2400" b="1" dirty="0" smtClean="0">
                <a:solidFill>
                  <a:srgbClr val="FF0000"/>
                </a:solidFill>
                <a:ea typeface="Batang"/>
                <a:cs typeface="Traditional Arabic"/>
              </a:rPr>
              <a:t>7</a:t>
            </a:r>
            <a:r>
              <a:rPr lang="ar-LB" sz="2400" b="1" dirty="0" smtClean="0">
                <a:solidFill>
                  <a:srgbClr val="FF0000"/>
                </a:solidFill>
                <a:ea typeface="Batang"/>
                <a:cs typeface="Traditional Arabic"/>
              </a:rPr>
              <a:t>)</a:t>
            </a:r>
            <a:endParaRPr lang="ar-SA" sz="2400" dirty="0"/>
          </a:p>
        </p:txBody>
      </p:sp>
    </p:spTree>
    <p:extLst>
      <p:ext uri="{BB962C8B-B14F-4D97-AF65-F5344CB8AC3E}">
        <p14:creationId xmlns:p14="http://schemas.microsoft.com/office/powerpoint/2010/main" val="236540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914400" y="1029422"/>
            <a:ext cx="10463513" cy="3153684"/>
          </a:xfrm>
          <a:prstGeom prst="rect">
            <a:avLst/>
          </a:prstGeom>
        </p:spPr>
        <p:txBody>
          <a:bodyPr wrap="square">
            <a:spAutoFit/>
          </a:bodyPr>
          <a:lstStyle/>
          <a:p>
            <a:pPr lvl="0" algn="just">
              <a:lnSpc>
                <a:spcPct val="115000"/>
              </a:lnSpc>
              <a:spcAft>
                <a:spcPts val="1000"/>
              </a:spcAft>
            </a:pPr>
            <a:r>
              <a:rPr lang="ar-SA" sz="2400" b="1" dirty="0" smtClean="0">
                <a:ea typeface="Batang"/>
                <a:cs typeface="Traditional Arabic"/>
              </a:rPr>
              <a:t>3- </a:t>
            </a:r>
            <a:r>
              <a:rPr lang="ar-LB" sz="2400" b="1" dirty="0" smtClean="0">
                <a:ea typeface="Batang"/>
                <a:cs typeface="Traditional Arabic"/>
              </a:rPr>
              <a:t>يتم </a:t>
            </a:r>
            <a:r>
              <a:rPr lang="ar-LB" sz="2400" b="1" dirty="0" smtClean="0">
                <a:solidFill>
                  <a:srgbClr val="FF0000"/>
                </a:solidFill>
                <a:ea typeface="Batang"/>
                <a:cs typeface="Traditional Arabic"/>
              </a:rPr>
              <a:t>تحديث الكتب والمراجع المطبوعة سنويا </a:t>
            </a:r>
            <a:r>
              <a:rPr lang="ar-LB" sz="2400" b="1" dirty="0" smtClean="0">
                <a:ea typeface="Batang"/>
                <a:cs typeface="Traditional Arabic"/>
              </a:rPr>
              <a:t>بما يتواكب مع </a:t>
            </a:r>
            <a:r>
              <a:rPr lang="ar-LB" sz="2400" b="1" dirty="0" smtClean="0">
                <a:solidFill>
                  <a:srgbClr val="FF0000"/>
                </a:solidFill>
                <a:ea typeface="Batang"/>
                <a:cs typeface="Traditional Arabic"/>
              </a:rPr>
              <a:t>متطلبات البرامج </a:t>
            </a:r>
            <a:r>
              <a:rPr lang="ar-LB" sz="2400" b="1" dirty="0" smtClean="0">
                <a:ea typeface="Batang"/>
                <a:cs typeface="Traditional Arabic"/>
              </a:rPr>
              <a:t>الأكاديمية </a:t>
            </a:r>
            <a:r>
              <a:rPr lang="ar-LB" sz="2400" b="1" dirty="0" smtClean="0">
                <a:solidFill>
                  <a:srgbClr val="FF0000"/>
                </a:solidFill>
                <a:ea typeface="Batang"/>
                <a:cs typeface="Traditional Arabic"/>
              </a:rPr>
              <a:t>واحتياجات الطلبة </a:t>
            </a:r>
            <a:r>
              <a:rPr lang="ar-LB" sz="2400" b="1" dirty="0" smtClean="0">
                <a:ea typeface="Batang"/>
                <a:cs typeface="Traditional Arabic"/>
              </a:rPr>
              <a:t>من خلال التنسيق مع البرامج الأكاديمية </a:t>
            </a:r>
            <a:r>
              <a:rPr lang="ar-LB" sz="2400" b="1" dirty="0" smtClean="0">
                <a:solidFill>
                  <a:srgbClr val="FFFF00"/>
                </a:solidFill>
                <a:ea typeface="Batang"/>
                <a:cs typeface="Traditional Arabic"/>
              </a:rPr>
              <a:t>والكليات بحصر احتياجاتهم </a:t>
            </a:r>
            <a:r>
              <a:rPr lang="ar-LB" sz="2400" b="1" dirty="0" smtClean="0">
                <a:ea typeface="Batang"/>
                <a:cs typeface="Traditional Arabic"/>
              </a:rPr>
              <a:t>من الكتب والمراجع</a:t>
            </a:r>
            <a:endParaRPr lang="ar-SA" sz="2400" b="1" dirty="0" smtClean="0">
              <a:ea typeface="Batang"/>
              <a:cs typeface="Traditional Arabic"/>
            </a:endParaRPr>
          </a:p>
          <a:p>
            <a:pPr lvl="0" algn="just">
              <a:lnSpc>
                <a:spcPct val="115000"/>
              </a:lnSpc>
              <a:spcAft>
                <a:spcPts val="1000"/>
              </a:spcAft>
            </a:pPr>
            <a:endParaRPr lang="ar-SA" sz="2400" b="1" dirty="0">
              <a:ea typeface="Batang"/>
              <a:cs typeface="Traditional Arabic"/>
            </a:endParaRPr>
          </a:p>
          <a:p>
            <a:pPr marL="457200" algn="ctr">
              <a:lnSpc>
                <a:spcPct val="115000"/>
              </a:lnSpc>
              <a:spcAft>
                <a:spcPts val="1000"/>
              </a:spcAft>
            </a:pPr>
            <a:r>
              <a:rPr lang="ar-SA" sz="2400" dirty="0">
                <a:solidFill>
                  <a:srgbClr val="000000"/>
                </a:solidFill>
                <a:latin typeface="Traditional Arabic" panose="02020603050405020304" pitchFamily="18" charset="-78"/>
                <a:ea typeface="Calibri" panose="020F0502020204030204" pitchFamily="34" charset="0"/>
                <a:cs typeface="AL-Mohanad"/>
              </a:rPr>
              <a:t>تطور أعداد الكتب في مكتبات الجامعة في الفترة من </a:t>
            </a:r>
            <a:r>
              <a:rPr lang="ar-LB" sz="2400" b="1" dirty="0">
                <a:latin typeface="Calibri" panose="020F0502020204030204" pitchFamily="34" charset="0"/>
                <a:ea typeface="Batang" panose="02030600000101010101" pitchFamily="18" charset="-127"/>
                <a:cs typeface="Traditional Arabic" panose="02020603050405020304" pitchFamily="18" charset="-78"/>
              </a:rPr>
              <a:t>عام 1431 وحتى عام 1435هـ</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Aft>
                <a:spcPts val="1000"/>
              </a:spcAft>
            </a:pPr>
            <a:endParaRPr lang="ar-SA" sz="2400" b="1" dirty="0" smtClean="0">
              <a:ea typeface="Batang"/>
              <a:cs typeface="Traditional Arabic"/>
            </a:endParaRPr>
          </a:p>
          <a:p>
            <a:pPr marL="342900" lvl="0" indent="-342900" algn="just">
              <a:lnSpc>
                <a:spcPct val="115000"/>
              </a:lnSpc>
              <a:spcAft>
                <a:spcPts val="1000"/>
              </a:spcAft>
              <a:buFont typeface="+mj-lt"/>
              <a:buAutoNum type="arabicPeriod"/>
            </a:pPr>
            <a:endParaRPr lang="en-US" sz="2400" dirty="0">
              <a:ea typeface="Calibri"/>
              <a:cs typeface="Arial"/>
            </a:endParaRPr>
          </a:p>
        </p:txBody>
      </p:sp>
      <p:graphicFrame>
        <p:nvGraphicFramePr>
          <p:cNvPr id="4" name="جدول 3"/>
          <p:cNvGraphicFramePr>
            <a:graphicFrameLocks noGrp="1"/>
          </p:cNvGraphicFramePr>
          <p:nvPr>
            <p:extLst>
              <p:ext uri="{D42A27DB-BD31-4B8C-83A1-F6EECF244321}">
                <p14:modId xmlns:p14="http://schemas.microsoft.com/office/powerpoint/2010/main" val="1389979179"/>
              </p:ext>
            </p:extLst>
          </p:nvPr>
        </p:nvGraphicFramePr>
        <p:xfrm>
          <a:off x="1384301" y="3215389"/>
          <a:ext cx="8635999" cy="1402080"/>
        </p:xfrm>
        <a:graphic>
          <a:graphicData uri="http://schemas.openxmlformats.org/drawingml/2006/table">
            <a:tbl>
              <a:tblPr rtl="1" firstRow="1" firstCol="1" bandRow="1">
                <a:tableStyleId>{5C22544A-7EE6-4342-B048-85BDC9FD1C3A}</a:tableStyleId>
              </a:tblPr>
              <a:tblGrid>
                <a:gridCol w="1003891"/>
                <a:gridCol w="1497326"/>
                <a:gridCol w="1497326"/>
                <a:gridCol w="1497326"/>
                <a:gridCol w="1570065"/>
                <a:gridCol w="1570065"/>
              </a:tblGrid>
              <a:tr h="465518">
                <a:tc>
                  <a:txBody>
                    <a:bodyPr/>
                    <a:lstStyle/>
                    <a:p>
                      <a:pPr algn="just" rtl="1">
                        <a:lnSpc>
                          <a:spcPct val="115000"/>
                        </a:lnSpc>
                        <a:spcAft>
                          <a:spcPts val="0"/>
                        </a:spcAft>
                      </a:pPr>
                      <a:r>
                        <a:rPr lang="ar-SA" sz="2000" dirty="0">
                          <a:effectLst/>
                        </a:rPr>
                        <a:t>العام الجامعي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1431 - 1432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a:effectLst/>
                        </a:rPr>
                        <a:t>1432 - 1433</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a:effectLst/>
                        </a:rPr>
                        <a:t>1433 - 1434</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1434 – 1435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indent="0" algn="just" defTabSz="914400" rtl="1" eaLnBrk="1" fontAlgn="auto" latinLnBrk="0" hangingPunct="1">
                        <a:lnSpc>
                          <a:spcPct val="115000"/>
                        </a:lnSpc>
                        <a:spcBef>
                          <a:spcPts val="0"/>
                        </a:spcBef>
                        <a:spcAft>
                          <a:spcPts val="0"/>
                        </a:spcAft>
                        <a:buClrTx/>
                        <a:buSzTx/>
                        <a:buFontTx/>
                        <a:buNone/>
                        <a:tabLst/>
                        <a:defRPr/>
                      </a:pPr>
                      <a:r>
                        <a:rPr lang="ar-SA" sz="2000" dirty="0" smtClean="0">
                          <a:effectLst/>
                        </a:rPr>
                        <a:t>1435 – 1436</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33893">
                <a:tc>
                  <a:txBody>
                    <a:bodyPr/>
                    <a:lstStyle/>
                    <a:p>
                      <a:pPr algn="just" rtl="1">
                        <a:lnSpc>
                          <a:spcPct val="115000"/>
                        </a:lnSpc>
                        <a:spcAft>
                          <a:spcPts val="0"/>
                        </a:spcAft>
                      </a:pPr>
                      <a:r>
                        <a:rPr lang="ar-SA" sz="2000" dirty="0">
                          <a:effectLst/>
                        </a:rPr>
                        <a:t>عدد العناوين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1709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22743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35081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51254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smtClean="0">
                          <a:effectLst/>
                          <a:latin typeface="Calibri" panose="020F0502020204030204" pitchFamily="34" charset="0"/>
                          <a:ea typeface="Calibri" panose="020F0502020204030204" pitchFamily="34" charset="0"/>
                          <a:cs typeface="Arial" panose="020B0604020202020204" pitchFamily="34" charset="0"/>
                        </a:rPr>
                        <a:t>74365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941948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82700" y="1447060"/>
            <a:ext cx="9753600" cy="1791260"/>
          </a:xfrm>
          <a:prstGeom prst="rect">
            <a:avLst/>
          </a:prstGeom>
        </p:spPr>
        <p:txBody>
          <a:bodyPr wrap="square">
            <a:spAutoFit/>
          </a:bodyPr>
          <a:lstStyle/>
          <a:p>
            <a:pPr lvl="0" algn="just">
              <a:lnSpc>
                <a:spcPct val="115000"/>
              </a:lnSpc>
            </a:pPr>
            <a:r>
              <a:rPr lang="ar-SA" sz="2400" b="1" dirty="0" smtClean="0">
                <a:ea typeface="Batang"/>
                <a:cs typeface="Traditional Arabic"/>
              </a:rPr>
              <a:t>4- </a:t>
            </a:r>
            <a:r>
              <a:rPr lang="ar-LB" sz="2400" b="1" dirty="0" smtClean="0">
                <a:ea typeface="Batang"/>
                <a:cs typeface="Traditional Arabic"/>
              </a:rPr>
              <a:t>توفر </a:t>
            </a:r>
            <a:r>
              <a:rPr lang="ar-LB" sz="2400" b="1" dirty="0">
                <a:ea typeface="Batang"/>
                <a:cs typeface="Traditional Arabic"/>
              </a:rPr>
              <a:t>الجامعة المصادر الالكترونية بالمكتبة من خلال الاشتراك السنوي فيها وقد وصل عدد المصادر الالكترونية إلى (239) عام 1435هـ ،والجدول التالي يوضح تطور اشتراك الجامعة في مصادر المعلومات الالكترونية  </a:t>
            </a:r>
            <a:endParaRPr lang="ar-SA" sz="2400" b="1" dirty="0" smtClean="0">
              <a:ea typeface="Batang"/>
              <a:cs typeface="Traditional Arabic"/>
            </a:endParaRPr>
          </a:p>
          <a:p>
            <a:pPr lvl="0" algn="just">
              <a:lnSpc>
                <a:spcPct val="115000"/>
              </a:lnSpc>
            </a:pPr>
            <a:endParaRPr lang="ar-SA" sz="2400" b="1" dirty="0">
              <a:ea typeface="Batang"/>
              <a:cs typeface="Traditional Arabic"/>
            </a:endParaRPr>
          </a:p>
          <a:p>
            <a:pPr lvl="0" algn="just">
              <a:lnSpc>
                <a:spcPct val="115000"/>
              </a:lnSpc>
            </a:pPr>
            <a:r>
              <a:rPr lang="ar-LB" sz="2400" b="1" dirty="0" smtClean="0">
                <a:ea typeface="Batang"/>
                <a:cs typeface="Traditional Arabic"/>
              </a:rPr>
              <a:t>             </a:t>
            </a:r>
            <a:endParaRPr lang="en-US" sz="2400" dirty="0">
              <a:ea typeface="Calibri"/>
              <a:cs typeface="Arial"/>
            </a:endParaRPr>
          </a:p>
        </p:txBody>
      </p:sp>
      <p:graphicFrame>
        <p:nvGraphicFramePr>
          <p:cNvPr id="5" name="جدول 4"/>
          <p:cNvGraphicFramePr>
            <a:graphicFrameLocks noGrp="1"/>
          </p:cNvGraphicFramePr>
          <p:nvPr>
            <p:extLst>
              <p:ext uri="{D42A27DB-BD31-4B8C-83A1-F6EECF244321}">
                <p14:modId xmlns:p14="http://schemas.microsoft.com/office/powerpoint/2010/main" val="4163832256"/>
              </p:ext>
            </p:extLst>
          </p:nvPr>
        </p:nvGraphicFramePr>
        <p:xfrm>
          <a:off x="2183918" y="2537280"/>
          <a:ext cx="8052281" cy="1402080"/>
        </p:xfrm>
        <a:graphic>
          <a:graphicData uri="http://schemas.openxmlformats.org/drawingml/2006/table">
            <a:tbl>
              <a:tblPr rtl="1" firstRow="1" firstCol="1" bandRow="1">
                <a:tableStyleId>{69012ECD-51FC-41F1-AA8D-1B2483CD663E}</a:tableStyleId>
              </a:tblPr>
              <a:tblGrid>
                <a:gridCol w="1624160"/>
                <a:gridCol w="1048204"/>
                <a:gridCol w="1037093"/>
                <a:gridCol w="1011165"/>
                <a:gridCol w="1110553"/>
                <a:gridCol w="1110553"/>
                <a:gridCol w="1110553"/>
              </a:tblGrid>
              <a:tr h="0">
                <a:tc>
                  <a:txBody>
                    <a:bodyPr/>
                    <a:lstStyle/>
                    <a:p>
                      <a:pPr algn="just" rtl="1">
                        <a:lnSpc>
                          <a:spcPct val="115000"/>
                        </a:lnSpc>
                        <a:spcAft>
                          <a:spcPts val="0"/>
                        </a:spcAft>
                      </a:pPr>
                      <a:r>
                        <a:rPr lang="ar-SA" sz="2000" dirty="0">
                          <a:effectLst/>
                        </a:rPr>
                        <a:t>العام الجامعي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1431- 1432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smtClean="0">
                          <a:effectLst/>
                        </a:rPr>
                        <a:t>1432-1433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1433-1434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a:effectLst/>
                        </a:rPr>
                        <a:t>1434 - 1435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smtClean="0">
                          <a:effectLst/>
                          <a:latin typeface="Calibri" panose="020F0502020204030204" pitchFamily="34" charset="0"/>
                          <a:ea typeface="Calibri" panose="020F0502020204030204" pitchFamily="34" charset="0"/>
                          <a:cs typeface="Arial" panose="020B0604020202020204" pitchFamily="34" charset="0"/>
                        </a:rPr>
                        <a:t>1435/1436</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15000"/>
                        </a:lnSpc>
                        <a:spcAft>
                          <a:spcPts val="0"/>
                        </a:spcAft>
                      </a:pPr>
                      <a:r>
                        <a:rPr lang="ar-SA" sz="2000" dirty="0" smtClean="0">
                          <a:effectLst/>
                          <a:latin typeface="Calibri" panose="020F0502020204030204" pitchFamily="34" charset="0"/>
                          <a:ea typeface="Calibri" panose="020F0502020204030204" pitchFamily="34" charset="0"/>
                          <a:cs typeface="Arial" panose="020B0604020202020204" pitchFamily="34" charset="0"/>
                        </a:rPr>
                        <a:t>1436/1437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algn="r" rtl="1">
                        <a:lnSpc>
                          <a:spcPct val="115000"/>
                        </a:lnSpc>
                        <a:spcAft>
                          <a:spcPts val="0"/>
                        </a:spcAft>
                      </a:pPr>
                      <a:r>
                        <a:rPr lang="ar-SA" sz="2000" dirty="0">
                          <a:effectLst/>
                        </a:rPr>
                        <a:t>عدد القواعد الالكترونية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a:effectLst/>
                        </a:rPr>
                        <a:t>31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a:effectLst/>
                        </a:rPr>
                        <a:t>35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a:effectLst/>
                        </a:rPr>
                        <a:t>149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a:effectLst/>
                        </a:rPr>
                        <a:t>239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smtClean="0">
                          <a:effectLst/>
                          <a:latin typeface="Calibri" panose="020F0502020204030204" pitchFamily="34" charset="0"/>
                          <a:ea typeface="Calibri" panose="020F0502020204030204" pitchFamily="34" charset="0"/>
                          <a:cs typeface="Arial" panose="020B0604020202020204" pitchFamily="34" charset="0"/>
                        </a:rPr>
                        <a:t>242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000" dirty="0" smtClean="0">
                          <a:effectLst/>
                          <a:latin typeface="Calibri" panose="020F0502020204030204" pitchFamily="34" charset="0"/>
                          <a:ea typeface="Calibri" panose="020F0502020204030204" pitchFamily="34" charset="0"/>
                          <a:cs typeface="Arial" panose="020B0604020202020204" pitchFamily="34" charset="0"/>
                        </a:rPr>
                        <a:t>172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40162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98500" y="508000"/>
            <a:ext cx="11176000" cy="4764381"/>
          </a:xfrm>
          <a:prstGeom prst="rect">
            <a:avLst/>
          </a:prstGeom>
        </p:spPr>
        <p:txBody>
          <a:bodyPr wrap="square">
            <a:spAutoFit/>
          </a:bodyPr>
          <a:lstStyle/>
          <a:p>
            <a:pPr lvl="0" algn="just">
              <a:lnSpc>
                <a:spcPct val="115000"/>
              </a:lnSpc>
            </a:pPr>
            <a:r>
              <a:rPr lang="ar-SA" sz="2400" b="1" dirty="0">
                <a:ea typeface="Batang"/>
                <a:cs typeface="Traditional Arabic"/>
              </a:rPr>
              <a:t>5- يتم </a:t>
            </a:r>
            <a:r>
              <a:rPr lang="ar-LB" sz="2400" b="1" dirty="0">
                <a:ea typeface="Batang"/>
                <a:cs typeface="Traditional Arabic"/>
              </a:rPr>
              <a:t> ادارة مقتنيات المكتبة الكترونيا من خلال نظام كوها </a:t>
            </a:r>
            <a:r>
              <a:rPr lang="en-US" sz="2400" b="1" dirty="0">
                <a:ea typeface="Batang"/>
                <a:cs typeface="Traditional Arabic"/>
              </a:rPr>
              <a:t>KOHA</a:t>
            </a:r>
          </a:p>
          <a:p>
            <a:pPr marL="457200" lvl="0" indent="-457200" algn="just">
              <a:lnSpc>
                <a:spcPct val="115000"/>
              </a:lnSpc>
              <a:buFont typeface="+mj-lt"/>
              <a:buAutoNum type="arabicPeriod" startAt="6"/>
            </a:pPr>
            <a:r>
              <a:rPr lang="ar-LB" sz="2400" b="1" dirty="0">
                <a:ea typeface="Batang"/>
                <a:cs typeface="Traditional Arabic"/>
              </a:rPr>
              <a:t>تشترط الجامعة عند اعتماد لجنة الخطط والمقررات لتحديث برنامج قائم أو إنشاء برنامج جديد توفير قائمة بالكتب والمراجع التي تلبى احتياجات البرنامج وتدعم عمليتي التعليم والتعلم والبحث العلمي. (</a:t>
            </a:r>
            <a:r>
              <a:rPr lang="ar-LB" sz="2400" b="1" dirty="0">
                <a:solidFill>
                  <a:srgbClr val="FF0000"/>
                </a:solidFill>
                <a:ea typeface="Batang"/>
                <a:cs typeface="Traditional Arabic"/>
              </a:rPr>
              <a:t>دليل لجنة الخطط والمقررات لاعتماد برنامج قائم أو برنامج جديد سيق توفيره في المعيار الرابع)</a:t>
            </a:r>
            <a:endParaRPr lang="en-US" sz="2400" b="1" dirty="0">
              <a:solidFill>
                <a:srgbClr val="FF0000"/>
              </a:solidFill>
              <a:ea typeface="Batang"/>
              <a:cs typeface="Traditional Arabic"/>
            </a:endParaRPr>
          </a:p>
          <a:p>
            <a:pPr marL="342900" lvl="0" indent="-342900">
              <a:lnSpc>
                <a:spcPct val="115000"/>
              </a:lnSpc>
              <a:buFont typeface="+mj-lt"/>
              <a:buAutoNum type="arabicPeriod" startAt="6"/>
            </a:pPr>
            <a:r>
              <a:rPr lang="ar-LB" sz="2400" b="1" dirty="0">
                <a:ea typeface="Batang"/>
                <a:cs typeface="Traditional Arabic"/>
              </a:rPr>
              <a:t>تستطلع الجامعة من خلال </a:t>
            </a:r>
            <a:r>
              <a:rPr lang="ar-SA" sz="2400" b="1" dirty="0">
                <a:ea typeface="Batang"/>
                <a:cs typeface="Traditional Arabic"/>
              </a:rPr>
              <a:t>وكالة الدراسات العليا والبحث </a:t>
            </a:r>
            <a:r>
              <a:rPr lang="ar-SA" sz="2400" b="1" dirty="0" err="1">
                <a:ea typeface="Batang"/>
                <a:cs typeface="Traditional Arabic"/>
              </a:rPr>
              <a:t>العلمى</a:t>
            </a:r>
            <a:r>
              <a:rPr lang="ar-SA" sz="2400" b="1" dirty="0">
                <a:ea typeface="Batang"/>
                <a:cs typeface="Traditional Arabic"/>
              </a:rPr>
              <a:t> </a:t>
            </a:r>
            <a:r>
              <a:rPr lang="ar-LB" sz="2400" b="1" dirty="0">
                <a:ea typeface="Batang"/>
                <a:cs typeface="Traditional Arabic"/>
              </a:rPr>
              <a:t>آراء المستفيدين من خدمات المكتبة المركزية وفروعها وتستفيد من نتائج ذلك الاستطلاع في تطوير خدمات</a:t>
            </a:r>
            <a:r>
              <a:rPr lang="ar-SA" sz="2400" b="1" dirty="0">
                <a:ea typeface="Batang"/>
                <a:cs typeface="Traditional Arabic"/>
              </a:rPr>
              <a:t> المكتبة</a:t>
            </a:r>
            <a:r>
              <a:rPr lang="ar-LB" sz="2400" b="1" dirty="0">
                <a:ea typeface="Batang"/>
                <a:cs typeface="Traditional Arabic"/>
              </a:rPr>
              <a:t> </a:t>
            </a:r>
            <a:r>
              <a:rPr lang="ar-SA" sz="2400" b="1" dirty="0" smtClean="0">
                <a:ea typeface="Batang"/>
                <a:cs typeface="Traditional Arabic"/>
              </a:rPr>
              <a:t>    </a:t>
            </a:r>
            <a:r>
              <a:rPr lang="ar-LB" sz="2400" b="1" dirty="0" smtClean="0">
                <a:solidFill>
                  <a:srgbClr val="FF0000"/>
                </a:solidFill>
                <a:ea typeface="Batang"/>
                <a:cs typeface="Traditional Arabic"/>
              </a:rPr>
              <a:t>( </a:t>
            </a:r>
            <a:r>
              <a:rPr lang="ar-LB" sz="2400" b="1" dirty="0">
                <a:solidFill>
                  <a:srgbClr val="FF0000"/>
                </a:solidFill>
                <a:ea typeface="Batang"/>
                <a:cs typeface="Traditional Arabic"/>
              </a:rPr>
              <a:t>نتائج الاستطلاعات)</a:t>
            </a:r>
            <a:endParaRPr lang="en-US" sz="2400" b="1" dirty="0">
              <a:solidFill>
                <a:srgbClr val="FF0000"/>
              </a:solidFill>
              <a:ea typeface="Batang"/>
              <a:cs typeface="Traditional Arabic"/>
            </a:endParaRPr>
          </a:p>
          <a:p>
            <a:pPr marL="342900" lvl="0" indent="-342900" algn="just">
              <a:lnSpc>
                <a:spcPct val="115000"/>
              </a:lnSpc>
              <a:buFont typeface="+mj-lt"/>
              <a:buAutoNum type="arabicPeriod" startAt="6"/>
            </a:pPr>
            <a:r>
              <a:rPr lang="ar-LB" sz="2400" b="1" dirty="0">
                <a:ea typeface="Batang"/>
                <a:cs typeface="Traditional Arabic"/>
              </a:rPr>
              <a:t>تقدم الجامعة من خلال عمادة شؤون  المكتبات دورات تدريبية وورش عمل متخصصة بطريقة مستمرة لأعضاء هيئة التدريس والطلبة بهدف تعظيم الاستفادة من خدمات مصادر </a:t>
            </a:r>
            <a:r>
              <a:rPr lang="ar-LB" sz="2400" b="1" dirty="0" err="1">
                <a:ea typeface="Batang"/>
                <a:cs typeface="Traditional Arabic"/>
              </a:rPr>
              <a:t>التعلم،وقد</a:t>
            </a:r>
            <a:r>
              <a:rPr lang="ar-LB" sz="2400" b="1" dirty="0">
                <a:ea typeface="Batang"/>
                <a:cs typeface="Traditional Arabic"/>
              </a:rPr>
              <a:t> بلغ عدد الدورات المقدمة خلال عام </a:t>
            </a:r>
            <a:r>
              <a:rPr lang="ar-LB" sz="2400" b="1" dirty="0" smtClean="0">
                <a:ea typeface="Batang"/>
                <a:cs typeface="Traditional Arabic"/>
              </a:rPr>
              <a:t>143</a:t>
            </a:r>
            <a:r>
              <a:rPr lang="ar-SA" sz="2400" b="1" dirty="0" smtClean="0">
                <a:ea typeface="Batang"/>
                <a:cs typeface="Traditional Arabic"/>
              </a:rPr>
              <a:t>6</a:t>
            </a:r>
            <a:r>
              <a:rPr lang="ar-LB" sz="2400" b="1" dirty="0" smtClean="0">
                <a:ea typeface="Batang"/>
                <a:cs typeface="Traditional Arabic"/>
              </a:rPr>
              <a:t> (</a:t>
            </a:r>
            <a:r>
              <a:rPr lang="en-US" sz="2400" b="1" dirty="0" smtClean="0">
                <a:ea typeface="Batang"/>
                <a:cs typeface="Traditional Arabic"/>
              </a:rPr>
              <a:t>23</a:t>
            </a:r>
            <a:r>
              <a:rPr lang="ar-LB" sz="2400" b="1" dirty="0" smtClean="0">
                <a:ea typeface="Batang"/>
                <a:cs typeface="Traditional Arabic"/>
              </a:rPr>
              <a:t>) </a:t>
            </a:r>
            <a:r>
              <a:rPr lang="ar-LB" sz="2400" b="1" dirty="0">
                <a:ea typeface="Batang"/>
                <a:cs typeface="Traditional Arabic"/>
              </a:rPr>
              <a:t>وبلغ عدد المستفيدين منها </a:t>
            </a:r>
            <a:r>
              <a:rPr lang="ar-LB" sz="2400" b="1" dirty="0" smtClean="0">
                <a:ea typeface="Batang"/>
                <a:cs typeface="Traditional Arabic"/>
              </a:rPr>
              <a:t>(</a:t>
            </a:r>
            <a:r>
              <a:rPr lang="ar-SA" sz="2400" b="1" dirty="0" smtClean="0">
                <a:ea typeface="Batang"/>
                <a:cs typeface="Traditional Arabic"/>
              </a:rPr>
              <a:t>489</a:t>
            </a:r>
            <a:r>
              <a:rPr lang="ar-LB" sz="2400" b="1" dirty="0" smtClean="0">
                <a:solidFill>
                  <a:srgbClr val="FF0000"/>
                </a:solidFill>
                <a:ea typeface="Batang"/>
                <a:cs typeface="Traditional Arabic"/>
              </a:rPr>
              <a:t>)  </a:t>
            </a:r>
            <a:r>
              <a:rPr lang="ar-SA" sz="2400" b="1" dirty="0" smtClean="0">
                <a:solidFill>
                  <a:srgbClr val="FF0000"/>
                </a:solidFill>
                <a:ea typeface="Batang"/>
                <a:cs typeface="Traditional Arabic"/>
              </a:rPr>
              <a:t>، وعام 1437</a:t>
            </a:r>
            <a:r>
              <a:rPr lang="ar-LB" sz="2400" b="1" dirty="0" smtClean="0">
                <a:solidFill>
                  <a:srgbClr val="FF0000"/>
                </a:solidFill>
                <a:ea typeface="Batang"/>
                <a:cs typeface="Traditional Arabic"/>
              </a:rPr>
              <a:t>  </a:t>
            </a:r>
            <a:r>
              <a:rPr lang="ar-SA" sz="2400" b="1" dirty="0" smtClean="0">
                <a:solidFill>
                  <a:srgbClr val="FF0000"/>
                </a:solidFill>
                <a:ea typeface="Batang"/>
                <a:cs typeface="Traditional Arabic"/>
              </a:rPr>
              <a:t> ( 22)</a:t>
            </a:r>
            <a:r>
              <a:rPr lang="ar-LB" sz="2400" b="1" dirty="0" smtClean="0">
                <a:solidFill>
                  <a:srgbClr val="FF0000"/>
                </a:solidFill>
                <a:ea typeface="Batang"/>
                <a:cs typeface="Traditional Arabic"/>
              </a:rPr>
              <a:t>   </a:t>
            </a:r>
            <a:r>
              <a:rPr lang="ar-SA" sz="2400" b="1" dirty="0">
                <a:solidFill>
                  <a:srgbClr val="FF0000"/>
                </a:solidFill>
                <a:ea typeface="Batang"/>
                <a:cs typeface="Traditional Arabic"/>
              </a:rPr>
              <a:t>واستفاد </a:t>
            </a:r>
            <a:r>
              <a:rPr lang="ar-SA" sz="2400" b="1" dirty="0" smtClean="0">
                <a:solidFill>
                  <a:srgbClr val="FF0000"/>
                </a:solidFill>
                <a:ea typeface="Batang"/>
                <a:cs typeface="Traditional Arabic"/>
              </a:rPr>
              <a:t>(</a:t>
            </a:r>
            <a:r>
              <a:rPr lang="ar-SA" sz="2400" b="1" dirty="0">
                <a:solidFill>
                  <a:srgbClr val="FF0000"/>
                </a:solidFill>
                <a:ea typeface="Batang"/>
                <a:cs typeface="Traditional Arabic"/>
              </a:rPr>
              <a:t>666)</a:t>
            </a:r>
            <a:r>
              <a:rPr lang="ar-LB" sz="2400" b="1" dirty="0" smtClean="0">
                <a:solidFill>
                  <a:srgbClr val="FF0000"/>
                </a:solidFill>
                <a:ea typeface="Batang"/>
                <a:cs typeface="Traditional Arabic"/>
              </a:rPr>
              <a:t>                 </a:t>
            </a:r>
            <a:r>
              <a:rPr lang="ar-LB" sz="2400" b="1" dirty="0">
                <a:solidFill>
                  <a:srgbClr val="FF0000"/>
                </a:solidFill>
                <a:ea typeface="Batang"/>
                <a:cs typeface="Traditional Arabic"/>
              </a:rPr>
              <a:t>( التقرير السنوي </a:t>
            </a:r>
            <a:r>
              <a:rPr lang="ar-LB" sz="2400" b="1" dirty="0" smtClean="0">
                <a:solidFill>
                  <a:srgbClr val="FF0000"/>
                </a:solidFill>
                <a:ea typeface="Batang"/>
                <a:cs typeface="Traditional Arabic"/>
              </a:rPr>
              <a:t>143</a:t>
            </a:r>
            <a:r>
              <a:rPr lang="ar-SA" sz="2400" b="1" dirty="0" smtClean="0">
                <a:solidFill>
                  <a:srgbClr val="FF0000"/>
                </a:solidFill>
                <a:ea typeface="Batang"/>
                <a:cs typeface="Traditional Arabic"/>
              </a:rPr>
              <a:t>7</a:t>
            </a:r>
            <a:r>
              <a:rPr lang="ar-LB" sz="2400" b="1" dirty="0" smtClean="0">
                <a:solidFill>
                  <a:srgbClr val="FF0000"/>
                </a:solidFill>
                <a:ea typeface="Batang"/>
                <a:cs typeface="Traditional Arabic"/>
              </a:rPr>
              <a:t>)</a:t>
            </a:r>
            <a:endParaRPr lang="en-US" sz="2400" b="1" dirty="0">
              <a:solidFill>
                <a:srgbClr val="FF0000"/>
              </a:solidFill>
              <a:ea typeface="Batang"/>
              <a:cs typeface="Traditional Arabic"/>
            </a:endParaRPr>
          </a:p>
          <a:p>
            <a:pPr marL="342900" lvl="0" indent="-342900" algn="just">
              <a:lnSpc>
                <a:spcPct val="115000"/>
              </a:lnSpc>
              <a:buFont typeface="+mj-lt"/>
              <a:buAutoNum type="arabicPeriod" startAt="6"/>
            </a:pPr>
            <a:r>
              <a:rPr lang="ar-LB" sz="2400" b="1" dirty="0">
                <a:ea typeface="Batang"/>
                <a:cs typeface="Traditional Arabic"/>
              </a:rPr>
              <a:t>توفر الجامعة التجهيزات والتقنيات اللازمة لتسهيل عمليات الاطلاع والاستعارة والنسخ وغيرها  وهى أجهزة البوابات الأمنية، وأجهزة الإعارة الذاتية، وأجهزة الماسحات الضوئية   </a:t>
            </a:r>
            <a:endParaRPr lang="en-US" sz="2400" b="1" dirty="0">
              <a:ea typeface="Batang"/>
              <a:cs typeface="Traditional Arabic"/>
            </a:endParaRPr>
          </a:p>
        </p:txBody>
      </p:sp>
    </p:spTree>
    <p:extLst>
      <p:ext uri="{BB962C8B-B14F-4D97-AF65-F5344CB8AC3E}">
        <p14:creationId xmlns:p14="http://schemas.microsoft.com/office/powerpoint/2010/main" val="1644734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عرض تقديمي1" id="{870C5BB3-60E0-4E2F-9E81-D417646ECCA8}" vid="{85DFD168-1316-4D3C-AFD3-AC671539F499}"/>
    </a:ext>
  </a:extLst>
</a:theme>
</file>

<file path=docProps/app.xml><?xml version="1.0" encoding="utf-8"?>
<Properties xmlns="http://schemas.openxmlformats.org/officeDocument/2006/extended-properties" xmlns:vt="http://schemas.openxmlformats.org/officeDocument/2006/docPropsVTypes">
  <Template/>
  <TotalTime>42</TotalTime>
  <Words>1695</Words>
  <Application>Microsoft Office PowerPoint</Application>
  <PresentationFormat>ملء الشاشة</PresentationFormat>
  <Paragraphs>154</Paragraphs>
  <Slides>23</Slides>
  <Notes>0</Notes>
  <HiddenSlides>0</HiddenSlides>
  <MMClips>0</MMClips>
  <ScaleCrop>false</ScaleCrop>
  <HeadingPairs>
    <vt:vector size="8" baseType="variant">
      <vt:variant>
        <vt:lpstr>الخطوط المستخدمة</vt:lpstr>
      </vt:variant>
      <vt:variant>
        <vt:i4>11</vt:i4>
      </vt:variant>
      <vt:variant>
        <vt:lpstr>نسق</vt:lpstr>
      </vt:variant>
      <vt:variant>
        <vt:i4>1</vt:i4>
      </vt:variant>
      <vt:variant>
        <vt:lpstr>خوادم OLE مضمنة</vt:lpstr>
      </vt:variant>
      <vt:variant>
        <vt:i4>1</vt:i4>
      </vt:variant>
      <vt:variant>
        <vt:lpstr>عناوين الشرائح</vt:lpstr>
      </vt:variant>
      <vt:variant>
        <vt:i4>23</vt:i4>
      </vt:variant>
    </vt:vector>
  </HeadingPairs>
  <TitlesOfParts>
    <vt:vector size="36" baseType="lpstr">
      <vt:lpstr>AL-Mohanad</vt:lpstr>
      <vt:lpstr>Arial</vt:lpstr>
      <vt:lpstr>Batang</vt:lpstr>
      <vt:lpstr>Calibri</vt:lpstr>
      <vt:lpstr>Calibri Light</vt:lpstr>
      <vt:lpstr>Cambria</vt:lpstr>
      <vt:lpstr>PT Bold Heading</vt:lpstr>
      <vt:lpstr>Simplified Arabic</vt:lpstr>
      <vt:lpstr>Symbol</vt:lpstr>
      <vt:lpstr>Times New Roman</vt:lpstr>
      <vt:lpstr>Traditional Arabic</vt:lpstr>
      <vt:lpstr>نسق Office</vt:lpstr>
      <vt:lpstr>Microsoft Word Document</vt:lpstr>
      <vt:lpstr>عرض تقديمي في PowerPoint</vt:lpstr>
      <vt:lpstr>عرض تقديمي في PowerPoint</vt:lpstr>
      <vt:lpstr>عرض تقديمي في PowerPoint</vt:lpstr>
      <vt:lpstr>عرض تقديمي في PowerPoint</vt:lpstr>
      <vt:lpstr>المعايير الفرعية وتقييمها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 Mohamed Gazer</dc:creator>
  <cp:lastModifiedBy>PC</cp:lastModifiedBy>
  <cp:revision>18</cp:revision>
  <dcterms:created xsi:type="dcterms:W3CDTF">2017-04-14T19:20:27Z</dcterms:created>
  <dcterms:modified xsi:type="dcterms:W3CDTF">2017-04-22T10:05:32Z</dcterms:modified>
</cp:coreProperties>
</file>