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1"/>
  </p:notesMasterIdLst>
  <p:sldIdLst>
    <p:sldId id="256" r:id="rId2"/>
    <p:sldId id="322" r:id="rId3"/>
    <p:sldId id="261" r:id="rId4"/>
    <p:sldId id="262" r:id="rId5"/>
    <p:sldId id="263" r:id="rId6"/>
    <p:sldId id="325" r:id="rId7"/>
    <p:sldId id="326" r:id="rId8"/>
    <p:sldId id="327" r:id="rId9"/>
    <p:sldId id="328" r:id="rId10"/>
    <p:sldId id="269" r:id="rId11"/>
    <p:sldId id="323" r:id="rId12"/>
    <p:sldId id="324" r:id="rId13"/>
    <p:sldId id="270" r:id="rId14"/>
    <p:sldId id="297" r:id="rId15"/>
    <p:sldId id="329" r:id="rId16"/>
    <p:sldId id="330" r:id="rId17"/>
    <p:sldId id="331" r:id="rId18"/>
    <p:sldId id="334" r:id="rId19"/>
    <p:sldId id="336" r:id="rId20"/>
    <p:sldId id="335" r:id="rId21"/>
    <p:sldId id="283" r:id="rId22"/>
    <p:sldId id="337" r:id="rId23"/>
    <p:sldId id="338" r:id="rId24"/>
    <p:sldId id="343" r:id="rId25"/>
    <p:sldId id="339" r:id="rId26"/>
    <p:sldId id="344" r:id="rId27"/>
    <p:sldId id="345" r:id="rId28"/>
    <p:sldId id="346" r:id="rId29"/>
    <p:sldId id="347" r:id="rId30"/>
    <p:sldId id="348" r:id="rId31"/>
    <p:sldId id="349" r:id="rId32"/>
    <p:sldId id="350" r:id="rId33"/>
    <p:sldId id="351" r:id="rId34"/>
    <p:sldId id="356" r:id="rId35"/>
    <p:sldId id="353" r:id="rId36"/>
    <p:sldId id="357" r:id="rId37"/>
    <p:sldId id="358" r:id="rId38"/>
    <p:sldId id="359" r:id="rId39"/>
    <p:sldId id="360" r:id="rId40"/>
    <p:sldId id="361" r:id="rId41"/>
    <p:sldId id="362" r:id="rId42"/>
    <p:sldId id="363" r:id="rId43"/>
    <p:sldId id="364" r:id="rId44"/>
    <p:sldId id="367" r:id="rId45"/>
    <p:sldId id="368" r:id="rId46"/>
    <p:sldId id="369" r:id="rId47"/>
    <p:sldId id="366" r:id="rId48"/>
    <p:sldId id="370" r:id="rId49"/>
    <p:sldId id="371" r:id="rId50"/>
    <p:sldId id="372" r:id="rId51"/>
    <p:sldId id="373" r:id="rId52"/>
    <p:sldId id="374" r:id="rId53"/>
    <p:sldId id="376" r:id="rId54"/>
    <p:sldId id="375"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4" r:id="rId70"/>
    <p:sldId id="391" r:id="rId71"/>
    <p:sldId id="392" r:id="rId72"/>
    <p:sldId id="393" r:id="rId73"/>
    <p:sldId id="395" r:id="rId74"/>
    <p:sldId id="396" r:id="rId75"/>
    <p:sldId id="397" r:id="rId76"/>
    <p:sldId id="398" r:id="rId77"/>
    <p:sldId id="399" r:id="rId78"/>
    <p:sldId id="286" r:id="rId79"/>
    <p:sldId id="400" r:id="rId80"/>
    <p:sldId id="401" r:id="rId81"/>
    <p:sldId id="288" r:id="rId82"/>
    <p:sldId id="402" r:id="rId83"/>
    <p:sldId id="403" r:id="rId84"/>
    <p:sldId id="404" r:id="rId85"/>
    <p:sldId id="405" r:id="rId86"/>
    <p:sldId id="406" r:id="rId87"/>
    <p:sldId id="407" r:id="rId88"/>
    <p:sldId id="408" r:id="rId89"/>
    <p:sldId id="287" r:id="rId90"/>
  </p:sldIdLst>
  <p:sldSz cx="12192000" cy="6858000"/>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89" autoAdjust="0"/>
    <p:restoredTop sz="94660"/>
  </p:normalViewPr>
  <p:slideViewPr>
    <p:cSldViewPr snapToGrid="0">
      <p:cViewPr varScale="1">
        <p:scale>
          <a:sx n="47" d="100"/>
          <a:sy n="47" d="100"/>
        </p:scale>
        <p:origin x="915"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ar-SA" sz="2400" dirty="0"/>
              <a:t>النسبة المئوية التي تم مراجعتها داخليا من خلال عمادة الجودة</a:t>
            </a:r>
            <a:endParaRPr lang="en-US" sz="2400" dirty="0"/>
          </a:p>
        </c:rich>
      </c:tx>
      <c:overlay val="0"/>
    </c:title>
    <c:autoTitleDeleted val="0"/>
    <c:plotArea>
      <c:layout/>
      <c:barChart>
        <c:barDir val="bar"/>
        <c:grouping val="clustered"/>
        <c:varyColors val="0"/>
        <c:ser>
          <c:idx val="0"/>
          <c:order val="0"/>
          <c:tx>
            <c:strRef>
              <c:f>Sheet1!$B$1</c:f>
              <c:strCache>
                <c:ptCount val="1"/>
                <c:pt idx="0">
                  <c:v> Internal reviewing for programes </c:v>
                </c:pt>
              </c:strCache>
            </c:strRef>
          </c:tx>
          <c:invertIfNegative val="0"/>
          <c:cat>
            <c:strRef>
              <c:f>Sheet1!$A$2:$A$4</c:f>
              <c:strCache>
                <c:ptCount val="3"/>
                <c:pt idx="0">
                  <c:v>2012-2013</c:v>
                </c:pt>
                <c:pt idx="1">
                  <c:v>2013/2014</c:v>
                </c:pt>
                <c:pt idx="2">
                  <c:v>2014-2015</c:v>
                </c:pt>
              </c:strCache>
            </c:strRef>
          </c:cat>
          <c:val>
            <c:numRef>
              <c:f>Sheet1!$B$2:$B$4</c:f>
              <c:numCache>
                <c:formatCode>0%</c:formatCode>
                <c:ptCount val="3"/>
                <c:pt idx="0">
                  <c:v>0.3</c:v>
                </c:pt>
                <c:pt idx="1">
                  <c:v>0.6</c:v>
                </c:pt>
                <c:pt idx="2">
                  <c:v>1</c:v>
                </c:pt>
              </c:numCache>
            </c:numRef>
          </c:val>
          <c:extLst>
            <c:ext xmlns:c16="http://schemas.microsoft.com/office/drawing/2014/chart" uri="{C3380CC4-5D6E-409C-BE32-E72D297353CC}">
              <c16:uniqueId val="{00000000-BC00-4026-8657-1368893F2DC0}"/>
            </c:ext>
          </c:extLst>
        </c:ser>
        <c:dLbls>
          <c:showLegendKey val="0"/>
          <c:showVal val="0"/>
          <c:showCatName val="0"/>
          <c:showSerName val="0"/>
          <c:showPercent val="0"/>
          <c:showBubbleSize val="0"/>
        </c:dLbls>
        <c:gapWidth val="150"/>
        <c:axId val="285093968"/>
        <c:axId val="285097104"/>
      </c:barChart>
      <c:catAx>
        <c:axId val="285093968"/>
        <c:scaling>
          <c:orientation val="minMax"/>
        </c:scaling>
        <c:delete val="0"/>
        <c:axPos val="l"/>
        <c:numFmt formatCode="General" sourceLinked="0"/>
        <c:majorTickMark val="out"/>
        <c:minorTickMark val="none"/>
        <c:tickLblPos val="nextTo"/>
        <c:txPr>
          <a:bodyPr/>
          <a:lstStyle/>
          <a:p>
            <a:pPr>
              <a:defRPr sz="1800"/>
            </a:pPr>
            <a:endParaRPr lang="en-US"/>
          </a:p>
        </c:txPr>
        <c:crossAx val="285097104"/>
        <c:crossesAt val="0"/>
        <c:auto val="1"/>
        <c:lblAlgn val="ctr"/>
        <c:lblOffset val="100"/>
        <c:noMultiLvlLbl val="0"/>
      </c:catAx>
      <c:valAx>
        <c:axId val="285097104"/>
        <c:scaling>
          <c:orientation val="minMax"/>
          <c:max val="1"/>
        </c:scaling>
        <c:delete val="0"/>
        <c:axPos val="b"/>
        <c:majorGridlines/>
        <c:numFmt formatCode="0%" sourceLinked="1"/>
        <c:majorTickMark val="out"/>
        <c:minorTickMark val="none"/>
        <c:tickLblPos val="nextTo"/>
        <c:txPr>
          <a:bodyPr/>
          <a:lstStyle/>
          <a:p>
            <a:pPr>
              <a:defRPr sz="1800"/>
            </a:pPr>
            <a:endParaRPr lang="en-US"/>
          </a:p>
        </c:txPr>
        <c:crossAx val="28509396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D8792-F6E0-4F96-B5CD-17E3D56BD99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607FA24-C6AD-4323-85E5-8E8AFCECBB4E}">
      <dgm:prSet phldrT="[Text]"/>
      <dgm:spPr>
        <a:xfrm>
          <a:off x="2269366" y="1606"/>
          <a:ext cx="1245539" cy="6227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a:ea typeface="+mn-ea"/>
              <a:cs typeface="+mn-cs"/>
            </a:rPr>
            <a:t>learning outcomes achievement, surveys and discussions data</a:t>
          </a:r>
        </a:p>
      </dgm:t>
    </dgm:pt>
    <dgm:pt modelId="{58A3A7EE-769D-44DE-846C-C3E09516159C}" type="parTrans" cxnId="{71EAC8B9-0246-41B6-8838-DA7C4538C049}">
      <dgm:prSet/>
      <dgm:spPr/>
      <dgm:t>
        <a:bodyPr/>
        <a:lstStyle/>
        <a:p>
          <a:pPr algn="ctr"/>
          <a:endParaRPr lang="en-US"/>
        </a:p>
      </dgm:t>
    </dgm:pt>
    <dgm:pt modelId="{6AD89960-2987-4C2F-93A9-10A9F6352358}" type="sibTrans" cxnId="{71EAC8B9-0246-41B6-8838-DA7C4538C049}">
      <dgm:prSet/>
      <dgm:spPr>
        <a:xfrm>
          <a:off x="1211734" y="-3076"/>
          <a:ext cx="3360803" cy="3360803"/>
        </a:xfrm>
        <a:solidFill>
          <a:srgbClr val="4F81BD">
            <a:tint val="40000"/>
            <a:hueOff val="0"/>
            <a:satOff val="0"/>
            <a:lumOff val="0"/>
            <a:alphaOff val="0"/>
          </a:srgbClr>
        </a:solidFill>
        <a:ln>
          <a:noFill/>
        </a:ln>
        <a:effectLst/>
      </dgm:spPr>
      <dgm:t>
        <a:bodyPr/>
        <a:lstStyle/>
        <a:p>
          <a:pPr algn="ctr"/>
          <a:endParaRPr lang="en-US"/>
        </a:p>
      </dgm:t>
    </dgm:pt>
    <dgm:pt modelId="{02B27374-7D73-4710-B80A-70CF90C005C7}">
      <dgm:prSet phldrT="[Text]"/>
      <dgm:spPr>
        <a:xfrm>
          <a:off x="3450113" y="683310"/>
          <a:ext cx="1245539" cy="6227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a:ea typeface="+mn-ea"/>
              <a:cs typeface="+mn-cs"/>
            </a:rPr>
            <a:t>SO Revision Proposal</a:t>
          </a:r>
        </a:p>
      </dgm:t>
    </dgm:pt>
    <dgm:pt modelId="{513E105B-388D-4EA6-9907-B521F44B2E40}" type="parTrans" cxnId="{4C6BF3C8-92EF-4FF7-B5F3-562BE7C83420}">
      <dgm:prSet/>
      <dgm:spPr/>
      <dgm:t>
        <a:bodyPr/>
        <a:lstStyle/>
        <a:p>
          <a:pPr algn="ctr"/>
          <a:endParaRPr lang="en-US"/>
        </a:p>
      </dgm:t>
    </dgm:pt>
    <dgm:pt modelId="{31AA0B3A-B4D8-4125-A614-B11F9B6A817C}" type="sibTrans" cxnId="{4C6BF3C8-92EF-4FF7-B5F3-562BE7C83420}">
      <dgm:prSet/>
      <dgm:spPr/>
      <dgm:t>
        <a:bodyPr/>
        <a:lstStyle/>
        <a:p>
          <a:pPr algn="ctr"/>
          <a:endParaRPr lang="en-US"/>
        </a:p>
      </dgm:t>
    </dgm:pt>
    <dgm:pt modelId="{4A4C621E-6876-40C4-B729-12095ECE78D7}">
      <dgm:prSet phldrT="[Text]"/>
      <dgm:spPr>
        <a:xfrm>
          <a:off x="3450113" y="2046719"/>
          <a:ext cx="1245539" cy="6227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r>
            <a:rPr lang="en-US" dirty="0" err="1">
              <a:solidFill>
                <a:sysClr val="window" lastClr="FFFFFF"/>
              </a:solidFill>
              <a:latin typeface="Calibri"/>
              <a:ea typeface="+mn-ea"/>
              <a:cs typeface="+mn-cs"/>
            </a:rPr>
            <a:t>Dept</a:t>
          </a:r>
          <a:r>
            <a:rPr lang="en-US" dirty="0">
              <a:solidFill>
                <a:sysClr val="window" lastClr="FFFFFF"/>
              </a:solidFill>
              <a:latin typeface="Calibri"/>
              <a:ea typeface="+mn-ea"/>
              <a:cs typeface="+mn-cs"/>
            </a:rPr>
            <a:t> Council Approval</a:t>
          </a:r>
        </a:p>
      </dgm:t>
    </dgm:pt>
    <dgm:pt modelId="{4AC14D86-CB3B-4B60-B0F7-EADC8F1D2E79}" type="parTrans" cxnId="{26F2364D-7A3C-4578-A62F-D62E9A44B87B}">
      <dgm:prSet/>
      <dgm:spPr/>
      <dgm:t>
        <a:bodyPr/>
        <a:lstStyle/>
        <a:p>
          <a:pPr algn="ctr"/>
          <a:endParaRPr lang="en-US"/>
        </a:p>
      </dgm:t>
    </dgm:pt>
    <dgm:pt modelId="{4170203F-244A-41FA-950E-14C14027D3E9}" type="sibTrans" cxnId="{26F2364D-7A3C-4578-A62F-D62E9A44B87B}">
      <dgm:prSet/>
      <dgm:spPr/>
      <dgm:t>
        <a:bodyPr/>
        <a:lstStyle/>
        <a:p>
          <a:pPr algn="ctr"/>
          <a:endParaRPr lang="en-US"/>
        </a:p>
      </dgm:t>
    </dgm:pt>
    <dgm:pt modelId="{442AACF4-FBC0-4334-B8E5-3799629436BA}">
      <dgm:prSet phldrT="[Text]"/>
      <dgm:spPr>
        <a:xfrm>
          <a:off x="2269366" y="2728424"/>
          <a:ext cx="1245539" cy="6227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r>
            <a:rPr lang="en-US" dirty="0" err="1">
              <a:solidFill>
                <a:sysClr val="window" lastClr="FFFFFF"/>
              </a:solidFill>
              <a:latin typeface="Calibri"/>
              <a:ea typeface="+mn-ea"/>
              <a:cs typeface="+mn-cs"/>
            </a:rPr>
            <a:t>College </a:t>
          </a:r>
          <a:r>
            <a:rPr lang="en-US" dirty="0">
              <a:solidFill>
                <a:sysClr val="window" lastClr="FFFFFF"/>
              </a:solidFill>
              <a:latin typeface="Calibri"/>
              <a:ea typeface="+mn-ea"/>
              <a:cs typeface="+mn-cs"/>
            </a:rPr>
            <a:t>Council Approval</a:t>
          </a:r>
        </a:p>
      </dgm:t>
    </dgm:pt>
    <dgm:pt modelId="{F8D56D5A-594C-4E44-863A-FACCC61A1B31}" type="parTrans" cxnId="{8C49F2DB-1618-4AE2-8E6C-386FF807CEEC}">
      <dgm:prSet/>
      <dgm:spPr/>
      <dgm:t>
        <a:bodyPr/>
        <a:lstStyle/>
        <a:p>
          <a:pPr algn="ctr"/>
          <a:endParaRPr lang="en-US"/>
        </a:p>
      </dgm:t>
    </dgm:pt>
    <dgm:pt modelId="{47AD3F44-A8CA-4ECD-8CDF-00A305231008}" type="sibTrans" cxnId="{8C49F2DB-1618-4AE2-8E6C-386FF807CEEC}">
      <dgm:prSet/>
      <dgm:spPr/>
      <dgm:t>
        <a:bodyPr/>
        <a:lstStyle/>
        <a:p>
          <a:pPr algn="ctr"/>
          <a:endParaRPr lang="en-US"/>
        </a:p>
      </dgm:t>
    </dgm:pt>
    <dgm:pt modelId="{C0638B46-5423-49CC-8D98-1A8C553A91B8}">
      <dgm:prSet phldrT="[Text]"/>
      <dgm:spPr>
        <a:xfrm>
          <a:off x="1088620" y="2046719"/>
          <a:ext cx="1245539" cy="6227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a:ea typeface="+mn-ea"/>
              <a:cs typeface="+mn-cs"/>
            </a:rPr>
            <a:t>Final Approval (Curreculum Committee and Uni. Council</a:t>
          </a:r>
        </a:p>
      </dgm:t>
    </dgm:pt>
    <dgm:pt modelId="{FD1D81B7-B20A-4920-99AF-FDF41990B578}" type="parTrans" cxnId="{9EC5B5FF-ACC4-4C4D-93C3-79176E0EAEC1}">
      <dgm:prSet/>
      <dgm:spPr/>
      <dgm:t>
        <a:bodyPr/>
        <a:lstStyle/>
        <a:p>
          <a:pPr algn="ctr"/>
          <a:endParaRPr lang="en-US"/>
        </a:p>
      </dgm:t>
    </dgm:pt>
    <dgm:pt modelId="{A5E92993-4BD9-4083-8390-A89C5DDE5673}" type="sibTrans" cxnId="{9EC5B5FF-ACC4-4C4D-93C3-79176E0EAEC1}">
      <dgm:prSet/>
      <dgm:spPr/>
      <dgm:t>
        <a:bodyPr/>
        <a:lstStyle/>
        <a:p>
          <a:pPr algn="ctr"/>
          <a:endParaRPr lang="en-US"/>
        </a:p>
      </dgm:t>
    </dgm:pt>
    <dgm:pt modelId="{D1BACD69-4D10-45E0-93CD-9926FE4B6392}">
      <dgm:prSet phldrT="[Text]"/>
      <dgm:spPr>
        <a:xfrm>
          <a:off x="1088620" y="683310"/>
          <a:ext cx="1245539" cy="6227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lgn="ctr"/>
          <a:r>
            <a:rPr lang="en-US" dirty="0">
              <a:solidFill>
                <a:sysClr val="window" lastClr="FFFFFF"/>
              </a:solidFill>
              <a:latin typeface="Calibri"/>
              <a:ea typeface="+mn-ea"/>
              <a:cs typeface="+mn-cs"/>
            </a:rPr>
            <a:t>Implementation</a:t>
          </a:r>
        </a:p>
      </dgm:t>
    </dgm:pt>
    <dgm:pt modelId="{CFA89A4C-54EB-407F-A6FF-8B151AF87A45}" type="parTrans" cxnId="{D840B607-835D-430B-AC2B-2C8EF66A181D}">
      <dgm:prSet/>
      <dgm:spPr/>
      <dgm:t>
        <a:bodyPr/>
        <a:lstStyle/>
        <a:p>
          <a:pPr algn="ctr"/>
          <a:endParaRPr lang="en-US"/>
        </a:p>
      </dgm:t>
    </dgm:pt>
    <dgm:pt modelId="{62C6372F-F1BC-4E41-8417-83A29D63B722}" type="sibTrans" cxnId="{D840B607-835D-430B-AC2B-2C8EF66A181D}">
      <dgm:prSet/>
      <dgm:spPr/>
      <dgm:t>
        <a:bodyPr/>
        <a:lstStyle/>
        <a:p>
          <a:pPr algn="ctr"/>
          <a:endParaRPr lang="en-US"/>
        </a:p>
      </dgm:t>
    </dgm:pt>
    <dgm:pt modelId="{00E81BD7-D44A-4DC4-9A76-20663A53771D}" type="pres">
      <dgm:prSet presAssocID="{F75D8792-F6E0-4F96-B5CD-17E3D56BD997}" presName="Name0" presStyleCnt="0">
        <dgm:presLayoutVars>
          <dgm:dir/>
          <dgm:resizeHandles val="exact"/>
        </dgm:presLayoutVars>
      </dgm:prSet>
      <dgm:spPr/>
    </dgm:pt>
    <dgm:pt modelId="{87B44ECB-A5E9-47D1-BD1E-927507A82BB8}" type="pres">
      <dgm:prSet presAssocID="{F75D8792-F6E0-4F96-B5CD-17E3D56BD997}" presName="cycle" presStyleCnt="0"/>
      <dgm:spPr/>
    </dgm:pt>
    <dgm:pt modelId="{C4681A34-7DBD-4B03-8DD7-EE1C73B0C9DB}" type="pres">
      <dgm:prSet presAssocID="{D607FA24-C6AD-4323-85E5-8E8AFCECBB4E}" presName="nodeFirstNode" presStyleLbl="node1" presStyleIdx="0" presStyleCnt="6">
        <dgm:presLayoutVars>
          <dgm:bulletEnabled val="1"/>
        </dgm:presLayoutVars>
      </dgm:prSet>
      <dgm:spPr>
        <a:prstGeom prst="roundRect">
          <a:avLst/>
        </a:prstGeom>
      </dgm:spPr>
    </dgm:pt>
    <dgm:pt modelId="{291A0A27-4ACF-4A4A-8744-C1572A97D77E}" type="pres">
      <dgm:prSet presAssocID="{6AD89960-2987-4C2F-93A9-10A9F6352358}" presName="sibTransFirstNode" presStyleLbl="bgShp" presStyleIdx="0" presStyleCnt="1"/>
      <dgm:spPr>
        <a:prstGeom prst="circularArrow">
          <a:avLst>
            <a:gd name="adj1" fmla="val 5274"/>
            <a:gd name="adj2" fmla="val 312630"/>
            <a:gd name="adj3" fmla="val 14269950"/>
            <a:gd name="adj4" fmla="val 17102589"/>
            <a:gd name="adj5" fmla="val 5477"/>
          </a:avLst>
        </a:prstGeom>
      </dgm:spPr>
    </dgm:pt>
    <dgm:pt modelId="{424D1CF0-8258-4D3C-87F1-E2003F7E6F05}" type="pres">
      <dgm:prSet presAssocID="{02B27374-7D73-4710-B80A-70CF90C005C7}" presName="nodeFollowingNodes" presStyleLbl="node1" presStyleIdx="1" presStyleCnt="6">
        <dgm:presLayoutVars>
          <dgm:bulletEnabled val="1"/>
        </dgm:presLayoutVars>
      </dgm:prSet>
      <dgm:spPr>
        <a:prstGeom prst="roundRect">
          <a:avLst/>
        </a:prstGeom>
      </dgm:spPr>
    </dgm:pt>
    <dgm:pt modelId="{5DCCD3D6-3E7D-4843-BA83-D152BD9038E9}" type="pres">
      <dgm:prSet presAssocID="{4A4C621E-6876-40C4-B729-12095ECE78D7}" presName="nodeFollowingNodes" presStyleLbl="node1" presStyleIdx="2" presStyleCnt="6">
        <dgm:presLayoutVars>
          <dgm:bulletEnabled val="1"/>
        </dgm:presLayoutVars>
      </dgm:prSet>
      <dgm:spPr>
        <a:prstGeom prst="roundRect">
          <a:avLst/>
        </a:prstGeom>
      </dgm:spPr>
    </dgm:pt>
    <dgm:pt modelId="{EDF9E067-C907-4539-8E53-701370D5EB6E}" type="pres">
      <dgm:prSet presAssocID="{442AACF4-FBC0-4334-B8E5-3799629436BA}" presName="nodeFollowingNodes" presStyleLbl="node1" presStyleIdx="3" presStyleCnt="6">
        <dgm:presLayoutVars>
          <dgm:bulletEnabled val="1"/>
        </dgm:presLayoutVars>
      </dgm:prSet>
      <dgm:spPr>
        <a:prstGeom prst="roundRect">
          <a:avLst/>
        </a:prstGeom>
      </dgm:spPr>
    </dgm:pt>
    <dgm:pt modelId="{623F49D5-00A9-48E0-9027-7A1F44B5CAC5}" type="pres">
      <dgm:prSet presAssocID="{C0638B46-5423-49CC-8D98-1A8C553A91B8}" presName="nodeFollowingNodes" presStyleLbl="node1" presStyleIdx="4" presStyleCnt="6">
        <dgm:presLayoutVars>
          <dgm:bulletEnabled val="1"/>
        </dgm:presLayoutVars>
      </dgm:prSet>
      <dgm:spPr>
        <a:prstGeom prst="roundRect">
          <a:avLst/>
        </a:prstGeom>
      </dgm:spPr>
    </dgm:pt>
    <dgm:pt modelId="{A50208BE-55C7-4916-8467-A01D9F552E5A}" type="pres">
      <dgm:prSet presAssocID="{D1BACD69-4D10-45E0-93CD-9926FE4B6392}" presName="nodeFollowingNodes" presStyleLbl="node1" presStyleIdx="5" presStyleCnt="6">
        <dgm:presLayoutVars>
          <dgm:bulletEnabled val="1"/>
        </dgm:presLayoutVars>
      </dgm:prSet>
      <dgm:spPr>
        <a:prstGeom prst="roundRect">
          <a:avLst/>
        </a:prstGeom>
      </dgm:spPr>
    </dgm:pt>
  </dgm:ptLst>
  <dgm:cxnLst>
    <dgm:cxn modelId="{D840B607-835D-430B-AC2B-2C8EF66A181D}" srcId="{F75D8792-F6E0-4F96-B5CD-17E3D56BD997}" destId="{D1BACD69-4D10-45E0-93CD-9926FE4B6392}" srcOrd="5" destOrd="0" parTransId="{CFA89A4C-54EB-407F-A6FF-8B151AF87A45}" sibTransId="{62C6372F-F1BC-4E41-8417-83A29D63B722}"/>
    <dgm:cxn modelId="{F292EB10-DF31-4BBA-A966-846FFB9184BB}" type="presOf" srcId="{442AACF4-FBC0-4334-B8E5-3799629436BA}" destId="{EDF9E067-C907-4539-8E53-701370D5EB6E}" srcOrd="0" destOrd="0" presId="urn:microsoft.com/office/officeart/2005/8/layout/cycle3"/>
    <dgm:cxn modelId="{BBF1D41B-1E2E-4524-A2C3-492BE1455725}" type="presOf" srcId="{6AD89960-2987-4C2F-93A9-10A9F6352358}" destId="{291A0A27-4ACF-4A4A-8744-C1572A97D77E}" srcOrd="0" destOrd="0" presId="urn:microsoft.com/office/officeart/2005/8/layout/cycle3"/>
    <dgm:cxn modelId="{330F6737-FC49-4707-B137-62DFB4F9EEDD}" type="presOf" srcId="{D607FA24-C6AD-4323-85E5-8E8AFCECBB4E}" destId="{C4681A34-7DBD-4B03-8DD7-EE1C73B0C9DB}" srcOrd="0" destOrd="0" presId="urn:microsoft.com/office/officeart/2005/8/layout/cycle3"/>
    <dgm:cxn modelId="{972E6F38-A603-4451-B110-8A2A777A2286}" type="presOf" srcId="{C0638B46-5423-49CC-8D98-1A8C553A91B8}" destId="{623F49D5-00A9-48E0-9027-7A1F44B5CAC5}" srcOrd="0" destOrd="0" presId="urn:microsoft.com/office/officeart/2005/8/layout/cycle3"/>
    <dgm:cxn modelId="{26F2364D-7A3C-4578-A62F-D62E9A44B87B}" srcId="{F75D8792-F6E0-4F96-B5CD-17E3D56BD997}" destId="{4A4C621E-6876-40C4-B729-12095ECE78D7}" srcOrd="2" destOrd="0" parTransId="{4AC14D86-CB3B-4B60-B0F7-EADC8F1D2E79}" sibTransId="{4170203F-244A-41FA-950E-14C14027D3E9}"/>
    <dgm:cxn modelId="{56293472-7DDC-4170-92B2-0C48104356CB}" type="presOf" srcId="{02B27374-7D73-4710-B80A-70CF90C005C7}" destId="{424D1CF0-8258-4D3C-87F1-E2003F7E6F05}" srcOrd="0" destOrd="0" presId="urn:microsoft.com/office/officeart/2005/8/layout/cycle3"/>
    <dgm:cxn modelId="{B11DF37F-C361-4BAC-83BA-CBFA63862787}" type="presOf" srcId="{F75D8792-F6E0-4F96-B5CD-17E3D56BD997}" destId="{00E81BD7-D44A-4DC4-9A76-20663A53771D}" srcOrd="0" destOrd="0" presId="urn:microsoft.com/office/officeart/2005/8/layout/cycle3"/>
    <dgm:cxn modelId="{25A8B089-46EF-4246-878D-D4BD5D20EC76}" type="presOf" srcId="{D1BACD69-4D10-45E0-93CD-9926FE4B6392}" destId="{A50208BE-55C7-4916-8467-A01D9F552E5A}" srcOrd="0" destOrd="0" presId="urn:microsoft.com/office/officeart/2005/8/layout/cycle3"/>
    <dgm:cxn modelId="{3F68338D-690D-4D55-BE8B-68AC7D6A8439}" type="presOf" srcId="{4A4C621E-6876-40C4-B729-12095ECE78D7}" destId="{5DCCD3D6-3E7D-4843-BA83-D152BD9038E9}" srcOrd="0" destOrd="0" presId="urn:microsoft.com/office/officeart/2005/8/layout/cycle3"/>
    <dgm:cxn modelId="{71EAC8B9-0246-41B6-8838-DA7C4538C049}" srcId="{F75D8792-F6E0-4F96-B5CD-17E3D56BD997}" destId="{D607FA24-C6AD-4323-85E5-8E8AFCECBB4E}" srcOrd="0" destOrd="0" parTransId="{58A3A7EE-769D-44DE-846C-C3E09516159C}" sibTransId="{6AD89960-2987-4C2F-93A9-10A9F6352358}"/>
    <dgm:cxn modelId="{4C6BF3C8-92EF-4FF7-B5F3-562BE7C83420}" srcId="{F75D8792-F6E0-4F96-B5CD-17E3D56BD997}" destId="{02B27374-7D73-4710-B80A-70CF90C005C7}" srcOrd="1" destOrd="0" parTransId="{513E105B-388D-4EA6-9907-B521F44B2E40}" sibTransId="{31AA0B3A-B4D8-4125-A614-B11F9B6A817C}"/>
    <dgm:cxn modelId="{8C49F2DB-1618-4AE2-8E6C-386FF807CEEC}" srcId="{F75D8792-F6E0-4F96-B5CD-17E3D56BD997}" destId="{442AACF4-FBC0-4334-B8E5-3799629436BA}" srcOrd="3" destOrd="0" parTransId="{F8D56D5A-594C-4E44-863A-FACCC61A1B31}" sibTransId="{47AD3F44-A8CA-4ECD-8CDF-00A305231008}"/>
    <dgm:cxn modelId="{9EC5B5FF-ACC4-4C4D-93C3-79176E0EAEC1}" srcId="{F75D8792-F6E0-4F96-B5CD-17E3D56BD997}" destId="{C0638B46-5423-49CC-8D98-1A8C553A91B8}" srcOrd="4" destOrd="0" parTransId="{FD1D81B7-B20A-4920-99AF-FDF41990B578}" sibTransId="{A5E92993-4BD9-4083-8390-A89C5DDE5673}"/>
    <dgm:cxn modelId="{956C5783-B7E7-4057-A448-A2DBB781E265}" type="presParOf" srcId="{00E81BD7-D44A-4DC4-9A76-20663A53771D}" destId="{87B44ECB-A5E9-47D1-BD1E-927507A82BB8}" srcOrd="0" destOrd="0" presId="urn:microsoft.com/office/officeart/2005/8/layout/cycle3"/>
    <dgm:cxn modelId="{E6CA970F-47F0-4633-A1FE-82EF0A9A7D1F}" type="presParOf" srcId="{87B44ECB-A5E9-47D1-BD1E-927507A82BB8}" destId="{C4681A34-7DBD-4B03-8DD7-EE1C73B0C9DB}" srcOrd="0" destOrd="0" presId="urn:microsoft.com/office/officeart/2005/8/layout/cycle3"/>
    <dgm:cxn modelId="{F557B610-EB35-4AE8-AA11-20D2D4125F7D}" type="presParOf" srcId="{87B44ECB-A5E9-47D1-BD1E-927507A82BB8}" destId="{291A0A27-4ACF-4A4A-8744-C1572A97D77E}" srcOrd="1" destOrd="0" presId="urn:microsoft.com/office/officeart/2005/8/layout/cycle3"/>
    <dgm:cxn modelId="{5BE6AEB6-1242-4769-8393-7293FCD18FD9}" type="presParOf" srcId="{87B44ECB-A5E9-47D1-BD1E-927507A82BB8}" destId="{424D1CF0-8258-4D3C-87F1-E2003F7E6F05}" srcOrd="2" destOrd="0" presId="urn:microsoft.com/office/officeart/2005/8/layout/cycle3"/>
    <dgm:cxn modelId="{14E811E5-823E-484B-AA18-77088C3DE271}" type="presParOf" srcId="{87B44ECB-A5E9-47D1-BD1E-927507A82BB8}" destId="{5DCCD3D6-3E7D-4843-BA83-D152BD9038E9}" srcOrd="3" destOrd="0" presId="urn:microsoft.com/office/officeart/2005/8/layout/cycle3"/>
    <dgm:cxn modelId="{70C5575A-7613-4612-BAD7-49A392C80E30}" type="presParOf" srcId="{87B44ECB-A5E9-47D1-BD1E-927507A82BB8}" destId="{EDF9E067-C907-4539-8E53-701370D5EB6E}" srcOrd="4" destOrd="0" presId="urn:microsoft.com/office/officeart/2005/8/layout/cycle3"/>
    <dgm:cxn modelId="{59BCA67A-1BE0-4E88-90A7-11ABE2787349}" type="presParOf" srcId="{87B44ECB-A5E9-47D1-BD1E-927507A82BB8}" destId="{623F49D5-00A9-48E0-9027-7A1F44B5CAC5}" srcOrd="5" destOrd="0" presId="urn:microsoft.com/office/officeart/2005/8/layout/cycle3"/>
    <dgm:cxn modelId="{AED05AF3-ACC4-4C55-AE14-2831C5DAB2D4}" type="presParOf" srcId="{87B44ECB-A5E9-47D1-BD1E-927507A82BB8}" destId="{A50208BE-55C7-4916-8467-A01D9F552E5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A0A27-4ACF-4A4A-8744-C1572A97D77E}">
      <dsp:nvSpPr>
        <dsp:cNvPr id="0" name=""/>
        <dsp:cNvSpPr/>
      </dsp:nvSpPr>
      <dsp:spPr>
        <a:xfrm>
          <a:off x="1330377" y="-3615"/>
          <a:ext cx="5053029" cy="5053029"/>
        </a:xfrm>
        <a:prstGeom prst="circularArrow">
          <a:avLst>
            <a:gd name="adj1" fmla="val 5274"/>
            <a:gd name="adj2" fmla="val 312630"/>
            <a:gd name="adj3" fmla="val 14269950"/>
            <a:gd name="adj4" fmla="val 17102589"/>
            <a:gd name="adj5" fmla="val 5477"/>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4681A34-7DBD-4B03-8DD7-EE1C73B0C9DB}">
      <dsp:nvSpPr>
        <dsp:cNvPr id="0" name=""/>
        <dsp:cNvSpPr/>
      </dsp:nvSpPr>
      <dsp:spPr>
        <a:xfrm>
          <a:off x="2899260" y="2632"/>
          <a:ext cx="1915263" cy="95763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a:ea typeface="+mn-ea"/>
              <a:cs typeface="+mn-cs"/>
            </a:rPr>
            <a:t>learning outcomes achievement, surveys and discussions data</a:t>
          </a:r>
        </a:p>
      </dsp:txBody>
      <dsp:txXfrm>
        <a:off x="2946008" y="49380"/>
        <a:ext cx="1821767" cy="864135"/>
      </dsp:txXfrm>
    </dsp:sp>
    <dsp:sp modelId="{424D1CF0-8258-4D3C-87F1-E2003F7E6F05}">
      <dsp:nvSpPr>
        <dsp:cNvPr id="0" name=""/>
        <dsp:cNvSpPr/>
      </dsp:nvSpPr>
      <dsp:spPr>
        <a:xfrm>
          <a:off x="4674534" y="1027587"/>
          <a:ext cx="1915263" cy="95763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a:ea typeface="+mn-ea"/>
              <a:cs typeface="+mn-cs"/>
            </a:rPr>
            <a:t>SO Revision Proposal</a:t>
          </a:r>
        </a:p>
      </dsp:txBody>
      <dsp:txXfrm>
        <a:off x="4721282" y="1074335"/>
        <a:ext cx="1821767" cy="864135"/>
      </dsp:txXfrm>
    </dsp:sp>
    <dsp:sp modelId="{5DCCD3D6-3E7D-4843-BA83-D152BD9038E9}">
      <dsp:nvSpPr>
        <dsp:cNvPr id="0" name=""/>
        <dsp:cNvSpPr/>
      </dsp:nvSpPr>
      <dsp:spPr>
        <a:xfrm>
          <a:off x="4674534" y="3077497"/>
          <a:ext cx="1915263" cy="95763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solidFill>
                <a:sysClr val="window" lastClr="FFFFFF"/>
              </a:solidFill>
              <a:latin typeface="Calibri"/>
              <a:ea typeface="+mn-ea"/>
              <a:cs typeface="+mn-cs"/>
            </a:rPr>
            <a:t>Dept</a:t>
          </a:r>
          <a:r>
            <a:rPr lang="en-US" sz="1300" kern="1200" dirty="0">
              <a:solidFill>
                <a:sysClr val="window" lastClr="FFFFFF"/>
              </a:solidFill>
              <a:latin typeface="Calibri"/>
              <a:ea typeface="+mn-ea"/>
              <a:cs typeface="+mn-cs"/>
            </a:rPr>
            <a:t> Council Approval</a:t>
          </a:r>
        </a:p>
      </dsp:txBody>
      <dsp:txXfrm>
        <a:off x="4721282" y="3124245"/>
        <a:ext cx="1821767" cy="864135"/>
      </dsp:txXfrm>
    </dsp:sp>
    <dsp:sp modelId="{EDF9E067-C907-4539-8E53-701370D5EB6E}">
      <dsp:nvSpPr>
        <dsp:cNvPr id="0" name=""/>
        <dsp:cNvSpPr/>
      </dsp:nvSpPr>
      <dsp:spPr>
        <a:xfrm>
          <a:off x="2899260" y="4102453"/>
          <a:ext cx="1915263" cy="95763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solidFill>
                <a:sysClr val="window" lastClr="FFFFFF"/>
              </a:solidFill>
              <a:latin typeface="Calibri"/>
              <a:ea typeface="+mn-ea"/>
              <a:cs typeface="+mn-cs"/>
            </a:rPr>
            <a:t>College </a:t>
          </a:r>
          <a:r>
            <a:rPr lang="en-US" sz="1300" kern="1200" dirty="0">
              <a:solidFill>
                <a:sysClr val="window" lastClr="FFFFFF"/>
              </a:solidFill>
              <a:latin typeface="Calibri"/>
              <a:ea typeface="+mn-ea"/>
              <a:cs typeface="+mn-cs"/>
            </a:rPr>
            <a:t>Council Approval</a:t>
          </a:r>
        </a:p>
      </dsp:txBody>
      <dsp:txXfrm>
        <a:off x="2946008" y="4149201"/>
        <a:ext cx="1821767" cy="864135"/>
      </dsp:txXfrm>
    </dsp:sp>
    <dsp:sp modelId="{623F49D5-00A9-48E0-9027-7A1F44B5CAC5}">
      <dsp:nvSpPr>
        <dsp:cNvPr id="0" name=""/>
        <dsp:cNvSpPr/>
      </dsp:nvSpPr>
      <dsp:spPr>
        <a:xfrm>
          <a:off x="1123985" y="3077497"/>
          <a:ext cx="1915263" cy="95763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a:ea typeface="+mn-ea"/>
              <a:cs typeface="+mn-cs"/>
            </a:rPr>
            <a:t>Final Approval (Curreculum Committee and Uni. Council</a:t>
          </a:r>
        </a:p>
      </dsp:txBody>
      <dsp:txXfrm>
        <a:off x="1170733" y="3124245"/>
        <a:ext cx="1821767" cy="864135"/>
      </dsp:txXfrm>
    </dsp:sp>
    <dsp:sp modelId="{A50208BE-55C7-4916-8467-A01D9F552E5A}">
      <dsp:nvSpPr>
        <dsp:cNvPr id="0" name=""/>
        <dsp:cNvSpPr/>
      </dsp:nvSpPr>
      <dsp:spPr>
        <a:xfrm>
          <a:off x="1123985" y="1027587"/>
          <a:ext cx="1915263" cy="95763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a:ea typeface="+mn-ea"/>
              <a:cs typeface="+mn-cs"/>
            </a:rPr>
            <a:t>Implementation</a:t>
          </a:r>
        </a:p>
      </dsp:txBody>
      <dsp:txXfrm>
        <a:off x="1170733" y="1074335"/>
        <a:ext cx="1821767" cy="86413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A04E142-A710-4CD0-A657-B94DB978236C}" type="datetimeFigureOut">
              <a:rPr lang="en-US" smtClean="0"/>
              <a:t>4/23/2017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5D704C8-5E87-4278-8571-47B50D7A2CA7}" type="slidenum">
              <a:rPr lang="en-US" smtClean="0"/>
              <a:t>‹#›</a:t>
            </a:fld>
            <a:endParaRPr lang="en-US"/>
          </a:p>
        </p:txBody>
      </p:sp>
    </p:spTree>
    <p:extLst>
      <p:ext uri="{BB962C8B-B14F-4D97-AF65-F5344CB8AC3E}">
        <p14:creationId xmlns:p14="http://schemas.microsoft.com/office/powerpoint/2010/main" val="48547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a:t>
            </a:fld>
            <a:endParaRPr lang="en-US"/>
          </a:p>
        </p:txBody>
      </p:sp>
    </p:spTree>
    <p:extLst>
      <p:ext uri="{BB962C8B-B14F-4D97-AF65-F5344CB8AC3E}">
        <p14:creationId xmlns:p14="http://schemas.microsoft.com/office/powerpoint/2010/main" val="244613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12</a:t>
            </a:fld>
            <a:endParaRPr lang="en-US"/>
          </a:p>
        </p:txBody>
      </p:sp>
    </p:spTree>
    <p:extLst>
      <p:ext uri="{BB962C8B-B14F-4D97-AF65-F5344CB8AC3E}">
        <p14:creationId xmlns:p14="http://schemas.microsoft.com/office/powerpoint/2010/main" val="95674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13</a:t>
            </a:fld>
            <a:endParaRPr lang="en-US"/>
          </a:p>
        </p:txBody>
      </p:sp>
    </p:spTree>
    <p:extLst>
      <p:ext uri="{BB962C8B-B14F-4D97-AF65-F5344CB8AC3E}">
        <p14:creationId xmlns:p14="http://schemas.microsoft.com/office/powerpoint/2010/main" val="292967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14</a:t>
            </a:fld>
            <a:endParaRPr lang="en-US"/>
          </a:p>
        </p:txBody>
      </p:sp>
    </p:spTree>
    <p:extLst>
      <p:ext uri="{BB962C8B-B14F-4D97-AF65-F5344CB8AC3E}">
        <p14:creationId xmlns:p14="http://schemas.microsoft.com/office/powerpoint/2010/main" val="281037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15</a:t>
            </a:fld>
            <a:endParaRPr lang="en-US"/>
          </a:p>
        </p:txBody>
      </p:sp>
    </p:spTree>
    <p:extLst>
      <p:ext uri="{BB962C8B-B14F-4D97-AF65-F5344CB8AC3E}">
        <p14:creationId xmlns:p14="http://schemas.microsoft.com/office/powerpoint/2010/main" val="72664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17</a:t>
            </a:fld>
            <a:endParaRPr lang="en-US"/>
          </a:p>
        </p:txBody>
      </p:sp>
    </p:spTree>
    <p:extLst>
      <p:ext uri="{BB962C8B-B14F-4D97-AF65-F5344CB8AC3E}">
        <p14:creationId xmlns:p14="http://schemas.microsoft.com/office/powerpoint/2010/main" val="401653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18</a:t>
            </a:fld>
            <a:endParaRPr lang="en-US"/>
          </a:p>
        </p:txBody>
      </p:sp>
    </p:spTree>
    <p:extLst>
      <p:ext uri="{BB962C8B-B14F-4D97-AF65-F5344CB8AC3E}">
        <p14:creationId xmlns:p14="http://schemas.microsoft.com/office/powerpoint/2010/main" val="301048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19</a:t>
            </a:fld>
            <a:endParaRPr lang="en-US"/>
          </a:p>
        </p:txBody>
      </p:sp>
    </p:spTree>
    <p:extLst>
      <p:ext uri="{BB962C8B-B14F-4D97-AF65-F5344CB8AC3E}">
        <p14:creationId xmlns:p14="http://schemas.microsoft.com/office/powerpoint/2010/main" val="160967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20</a:t>
            </a:fld>
            <a:endParaRPr lang="en-US"/>
          </a:p>
        </p:txBody>
      </p:sp>
    </p:spTree>
    <p:extLst>
      <p:ext uri="{BB962C8B-B14F-4D97-AF65-F5344CB8AC3E}">
        <p14:creationId xmlns:p14="http://schemas.microsoft.com/office/powerpoint/2010/main" val="13352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21</a:t>
            </a:fld>
            <a:endParaRPr lang="en-US"/>
          </a:p>
        </p:txBody>
      </p:sp>
    </p:spTree>
    <p:extLst>
      <p:ext uri="{BB962C8B-B14F-4D97-AF65-F5344CB8AC3E}">
        <p14:creationId xmlns:p14="http://schemas.microsoft.com/office/powerpoint/2010/main" val="302297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23</a:t>
            </a:fld>
            <a:endParaRPr lang="en-US"/>
          </a:p>
        </p:txBody>
      </p:sp>
    </p:spTree>
    <p:extLst>
      <p:ext uri="{BB962C8B-B14F-4D97-AF65-F5344CB8AC3E}">
        <p14:creationId xmlns:p14="http://schemas.microsoft.com/office/powerpoint/2010/main" val="327771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a:t>
            </a:fld>
            <a:endParaRPr lang="en-US"/>
          </a:p>
        </p:txBody>
      </p:sp>
    </p:spTree>
    <p:extLst>
      <p:ext uri="{BB962C8B-B14F-4D97-AF65-F5344CB8AC3E}">
        <p14:creationId xmlns:p14="http://schemas.microsoft.com/office/powerpoint/2010/main" val="12218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24</a:t>
            </a:fld>
            <a:endParaRPr lang="en-US"/>
          </a:p>
        </p:txBody>
      </p:sp>
    </p:spTree>
    <p:extLst>
      <p:ext uri="{BB962C8B-B14F-4D97-AF65-F5344CB8AC3E}">
        <p14:creationId xmlns:p14="http://schemas.microsoft.com/office/powerpoint/2010/main" val="62913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25</a:t>
            </a:fld>
            <a:endParaRPr lang="en-US"/>
          </a:p>
        </p:txBody>
      </p:sp>
    </p:spTree>
    <p:extLst>
      <p:ext uri="{BB962C8B-B14F-4D97-AF65-F5344CB8AC3E}">
        <p14:creationId xmlns:p14="http://schemas.microsoft.com/office/powerpoint/2010/main" val="125247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27</a:t>
            </a:fld>
            <a:endParaRPr lang="en-US"/>
          </a:p>
        </p:txBody>
      </p:sp>
    </p:spTree>
    <p:extLst>
      <p:ext uri="{BB962C8B-B14F-4D97-AF65-F5344CB8AC3E}">
        <p14:creationId xmlns:p14="http://schemas.microsoft.com/office/powerpoint/2010/main" val="3306838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28</a:t>
            </a:fld>
            <a:endParaRPr lang="en-US"/>
          </a:p>
        </p:txBody>
      </p:sp>
    </p:spTree>
    <p:extLst>
      <p:ext uri="{BB962C8B-B14F-4D97-AF65-F5344CB8AC3E}">
        <p14:creationId xmlns:p14="http://schemas.microsoft.com/office/powerpoint/2010/main" val="41087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29</a:t>
            </a:fld>
            <a:endParaRPr lang="en-US"/>
          </a:p>
        </p:txBody>
      </p:sp>
    </p:spTree>
    <p:extLst>
      <p:ext uri="{BB962C8B-B14F-4D97-AF65-F5344CB8AC3E}">
        <p14:creationId xmlns:p14="http://schemas.microsoft.com/office/powerpoint/2010/main" val="95314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30</a:t>
            </a:fld>
            <a:endParaRPr lang="en-US"/>
          </a:p>
        </p:txBody>
      </p:sp>
    </p:spTree>
    <p:extLst>
      <p:ext uri="{BB962C8B-B14F-4D97-AF65-F5344CB8AC3E}">
        <p14:creationId xmlns:p14="http://schemas.microsoft.com/office/powerpoint/2010/main" val="141555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31</a:t>
            </a:fld>
            <a:endParaRPr lang="en-US"/>
          </a:p>
        </p:txBody>
      </p:sp>
    </p:spTree>
    <p:extLst>
      <p:ext uri="{BB962C8B-B14F-4D97-AF65-F5344CB8AC3E}">
        <p14:creationId xmlns:p14="http://schemas.microsoft.com/office/powerpoint/2010/main" val="15430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33</a:t>
            </a:fld>
            <a:endParaRPr lang="en-US"/>
          </a:p>
        </p:txBody>
      </p:sp>
    </p:spTree>
    <p:extLst>
      <p:ext uri="{BB962C8B-B14F-4D97-AF65-F5344CB8AC3E}">
        <p14:creationId xmlns:p14="http://schemas.microsoft.com/office/powerpoint/2010/main" val="240420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34</a:t>
            </a:fld>
            <a:endParaRPr lang="en-US"/>
          </a:p>
        </p:txBody>
      </p:sp>
    </p:spTree>
    <p:extLst>
      <p:ext uri="{BB962C8B-B14F-4D97-AF65-F5344CB8AC3E}">
        <p14:creationId xmlns:p14="http://schemas.microsoft.com/office/powerpoint/2010/main" val="1649595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35</a:t>
            </a:fld>
            <a:endParaRPr lang="en-US"/>
          </a:p>
        </p:txBody>
      </p:sp>
    </p:spTree>
    <p:extLst>
      <p:ext uri="{BB962C8B-B14F-4D97-AF65-F5344CB8AC3E}">
        <p14:creationId xmlns:p14="http://schemas.microsoft.com/office/powerpoint/2010/main" val="304766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a:t>
            </a:fld>
            <a:endParaRPr lang="en-US"/>
          </a:p>
        </p:txBody>
      </p:sp>
    </p:spTree>
    <p:extLst>
      <p:ext uri="{BB962C8B-B14F-4D97-AF65-F5344CB8AC3E}">
        <p14:creationId xmlns:p14="http://schemas.microsoft.com/office/powerpoint/2010/main" val="26854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36</a:t>
            </a:fld>
            <a:endParaRPr lang="en-US"/>
          </a:p>
        </p:txBody>
      </p:sp>
    </p:spTree>
    <p:extLst>
      <p:ext uri="{BB962C8B-B14F-4D97-AF65-F5344CB8AC3E}">
        <p14:creationId xmlns:p14="http://schemas.microsoft.com/office/powerpoint/2010/main" val="3860654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37</a:t>
            </a:fld>
            <a:endParaRPr lang="en-US"/>
          </a:p>
        </p:txBody>
      </p:sp>
    </p:spTree>
    <p:extLst>
      <p:ext uri="{BB962C8B-B14F-4D97-AF65-F5344CB8AC3E}">
        <p14:creationId xmlns:p14="http://schemas.microsoft.com/office/powerpoint/2010/main" val="392093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38</a:t>
            </a:fld>
            <a:endParaRPr lang="en-US"/>
          </a:p>
        </p:txBody>
      </p:sp>
    </p:spTree>
    <p:extLst>
      <p:ext uri="{BB962C8B-B14F-4D97-AF65-F5344CB8AC3E}">
        <p14:creationId xmlns:p14="http://schemas.microsoft.com/office/powerpoint/2010/main" val="1614703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39</a:t>
            </a:fld>
            <a:endParaRPr lang="en-US"/>
          </a:p>
        </p:txBody>
      </p:sp>
    </p:spTree>
    <p:extLst>
      <p:ext uri="{BB962C8B-B14F-4D97-AF65-F5344CB8AC3E}">
        <p14:creationId xmlns:p14="http://schemas.microsoft.com/office/powerpoint/2010/main" val="1773991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40</a:t>
            </a:fld>
            <a:endParaRPr lang="en-US"/>
          </a:p>
        </p:txBody>
      </p:sp>
    </p:spTree>
    <p:extLst>
      <p:ext uri="{BB962C8B-B14F-4D97-AF65-F5344CB8AC3E}">
        <p14:creationId xmlns:p14="http://schemas.microsoft.com/office/powerpoint/2010/main" val="2425635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41</a:t>
            </a:fld>
            <a:endParaRPr lang="en-US"/>
          </a:p>
        </p:txBody>
      </p:sp>
    </p:spTree>
    <p:extLst>
      <p:ext uri="{BB962C8B-B14F-4D97-AF65-F5344CB8AC3E}">
        <p14:creationId xmlns:p14="http://schemas.microsoft.com/office/powerpoint/2010/main" val="741131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43</a:t>
            </a:fld>
            <a:endParaRPr lang="en-US"/>
          </a:p>
        </p:txBody>
      </p:sp>
    </p:spTree>
    <p:extLst>
      <p:ext uri="{BB962C8B-B14F-4D97-AF65-F5344CB8AC3E}">
        <p14:creationId xmlns:p14="http://schemas.microsoft.com/office/powerpoint/2010/main" val="132125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44</a:t>
            </a:fld>
            <a:endParaRPr lang="en-US"/>
          </a:p>
        </p:txBody>
      </p:sp>
    </p:spTree>
    <p:extLst>
      <p:ext uri="{BB962C8B-B14F-4D97-AF65-F5344CB8AC3E}">
        <p14:creationId xmlns:p14="http://schemas.microsoft.com/office/powerpoint/2010/main" val="3828079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45</a:t>
            </a:fld>
            <a:endParaRPr lang="en-US"/>
          </a:p>
        </p:txBody>
      </p:sp>
    </p:spTree>
    <p:extLst>
      <p:ext uri="{BB962C8B-B14F-4D97-AF65-F5344CB8AC3E}">
        <p14:creationId xmlns:p14="http://schemas.microsoft.com/office/powerpoint/2010/main" val="862743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46</a:t>
            </a:fld>
            <a:endParaRPr lang="en-US"/>
          </a:p>
        </p:txBody>
      </p:sp>
    </p:spTree>
    <p:extLst>
      <p:ext uri="{BB962C8B-B14F-4D97-AF65-F5344CB8AC3E}">
        <p14:creationId xmlns:p14="http://schemas.microsoft.com/office/powerpoint/2010/main" val="15167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a:t>
            </a:fld>
            <a:endParaRPr lang="en-US"/>
          </a:p>
        </p:txBody>
      </p:sp>
    </p:spTree>
    <p:extLst>
      <p:ext uri="{BB962C8B-B14F-4D97-AF65-F5344CB8AC3E}">
        <p14:creationId xmlns:p14="http://schemas.microsoft.com/office/powerpoint/2010/main" val="670492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47</a:t>
            </a:fld>
            <a:endParaRPr lang="en-US"/>
          </a:p>
        </p:txBody>
      </p:sp>
    </p:spTree>
    <p:extLst>
      <p:ext uri="{BB962C8B-B14F-4D97-AF65-F5344CB8AC3E}">
        <p14:creationId xmlns:p14="http://schemas.microsoft.com/office/powerpoint/2010/main" val="789385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48</a:t>
            </a:fld>
            <a:endParaRPr lang="en-US"/>
          </a:p>
        </p:txBody>
      </p:sp>
    </p:spTree>
    <p:extLst>
      <p:ext uri="{BB962C8B-B14F-4D97-AF65-F5344CB8AC3E}">
        <p14:creationId xmlns:p14="http://schemas.microsoft.com/office/powerpoint/2010/main" val="181792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49</a:t>
            </a:fld>
            <a:endParaRPr lang="en-US"/>
          </a:p>
        </p:txBody>
      </p:sp>
    </p:spTree>
    <p:extLst>
      <p:ext uri="{BB962C8B-B14F-4D97-AF65-F5344CB8AC3E}">
        <p14:creationId xmlns:p14="http://schemas.microsoft.com/office/powerpoint/2010/main" val="2241336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51</a:t>
            </a:fld>
            <a:endParaRPr lang="en-US"/>
          </a:p>
        </p:txBody>
      </p:sp>
    </p:spTree>
    <p:extLst>
      <p:ext uri="{BB962C8B-B14F-4D97-AF65-F5344CB8AC3E}">
        <p14:creationId xmlns:p14="http://schemas.microsoft.com/office/powerpoint/2010/main" val="4285848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52</a:t>
            </a:fld>
            <a:endParaRPr lang="en-US"/>
          </a:p>
        </p:txBody>
      </p:sp>
    </p:spTree>
    <p:extLst>
      <p:ext uri="{BB962C8B-B14F-4D97-AF65-F5344CB8AC3E}">
        <p14:creationId xmlns:p14="http://schemas.microsoft.com/office/powerpoint/2010/main" val="1268498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53</a:t>
            </a:fld>
            <a:endParaRPr lang="en-US"/>
          </a:p>
        </p:txBody>
      </p:sp>
    </p:spTree>
    <p:extLst>
      <p:ext uri="{BB962C8B-B14F-4D97-AF65-F5344CB8AC3E}">
        <p14:creationId xmlns:p14="http://schemas.microsoft.com/office/powerpoint/2010/main" val="3701615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54</a:t>
            </a:fld>
            <a:endParaRPr lang="en-US"/>
          </a:p>
        </p:txBody>
      </p:sp>
    </p:spTree>
    <p:extLst>
      <p:ext uri="{BB962C8B-B14F-4D97-AF65-F5344CB8AC3E}">
        <p14:creationId xmlns:p14="http://schemas.microsoft.com/office/powerpoint/2010/main" val="1414287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55</a:t>
            </a:fld>
            <a:endParaRPr lang="en-US"/>
          </a:p>
        </p:txBody>
      </p:sp>
    </p:spTree>
    <p:extLst>
      <p:ext uri="{BB962C8B-B14F-4D97-AF65-F5344CB8AC3E}">
        <p14:creationId xmlns:p14="http://schemas.microsoft.com/office/powerpoint/2010/main" val="116707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56</a:t>
            </a:fld>
            <a:endParaRPr lang="en-US"/>
          </a:p>
        </p:txBody>
      </p:sp>
    </p:spTree>
    <p:extLst>
      <p:ext uri="{BB962C8B-B14F-4D97-AF65-F5344CB8AC3E}">
        <p14:creationId xmlns:p14="http://schemas.microsoft.com/office/powerpoint/2010/main" val="209020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58</a:t>
            </a:fld>
            <a:endParaRPr lang="en-US"/>
          </a:p>
        </p:txBody>
      </p:sp>
    </p:spTree>
    <p:extLst>
      <p:ext uri="{BB962C8B-B14F-4D97-AF65-F5344CB8AC3E}">
        <p14:creationId xmlns:p14="http://schemas.microsoft.com/office/powerpoint/2010/main" val="334223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a:t>
            </a:fld>
            <a:endParaRPr lang="en-US"/>
          </a:p>
        </p:txBody>
      </p:sp>
    </p:spTree>
    <p:extLst>
      <p:ext uri="{BB962C8B-B14F-4D97-AF65-F5344CB8AC3E}">
        <p14:creationId xmlns:p14="http://schemas.microsoft.com/office/powerpoint/2010/main" val="1212715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59</a:t>
            </a:fld>
            <a:endParaRPr lang="en-US"/>
          </a:p>
        </p:txBody>
      </p:sp>
    </p:spTree>
    <p:extLst>
      <p:ext uri="{BB962C8B-B14F-4D97-AF65-F5344CB8AC3E}">
        <p14:creationId xmlns:p14="http://schemas.microsoft.com/office/powerpoint/2010/main" val="2902875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61</a:t>
            </a:fld>
            <a:endParaRPr lang="en-US"/>
          </a:p>
        </p:txBody>
      </p:sp>
    </p:spTree>
    <p:extLst>
      <p:ext uri="{BB962C8B-B14F-4D97-AF65-F5344CB8AC3E}">
        <p14:creationId xmlns:p14="http://schemas.microsoft.com/office/powerpoint/2010/main" val="3940546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62</a:t>
            </a:fld>
            <a:endParaRPr lang="en-US"/>
          </a:p>
        </p:txBody>
      </p:sp>
    </p:spTree>
    <p:extLst>
      <p:ext uri="{BB962C8B-B14F-4D97-AF65-F5344CB8AC3E}">
        <p14:creationId xmlns:p14="http://schemas.microsoft.com/office/powerpoint/2010/main" val="711747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63</a:t>
            </a:fld>
            <a:endParaRPr lang="en-US"/>
          </a:p>
        </p:txBody>
      </p:sp>
    </p:spTree>
    <p:extLst>
      <p:ext uri="{BB962C8B-B14F-4D97-AF65-F5344CB8AC3E}">
        <p14:creationId xmlns:p14="http://schemas.microsoft.com/office/powerpoint/2010/main" val="1702599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64</a:t>
            </a:fld>
            <a:endParaRPr lang="en-US"/>
          </a:p>
        </p:txBody>
      </p:sp>
    </p:spTree>
    <p:extLst>
      <p:ext uri="{BB962C8B-B14F-4D97-AF65-F5344CB8AC3E}">
        <p14:creationId xmlns:p14="http://schemas.microsoft.com/office/powerpoint/2010/main" val="39501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66</a:t>
            </a:fld>
            <a:endParaRPr lang="en-US"/>
          </a:p>
        </p:txBody>
      </p:sp>
    </p:spTree>
    <p:extLst>
      <p:ext uri="{BB962C8B-B14F-4D97-AF65-F5344CB8AC3E}">
        <p14:creationId xmlns:p14="http://schemas.microsoft.com/office/powerpoint/2010/main" val="2889540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67</a:t>
            </a:fld>
            <a:endParaRPr lang="en-US"/>
          </a:p>
        </p:txBody>
      </p:sp>
    </p:spTree>
    <p:extLst>
      <p:ext uri="{BB962C8B-B14F-4D97-AF65-F5344CB8AC3E}">
        <p14:creationId xmlns:p14="http://schemas.microsoft.com/office/powerpoint/2010/main" val="1973561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68</a:t>
            </a:fld>
            <a:endParaRPr lang="en-US"/>
          </a:p>
        </p:txBody>
      </p:sp>
    </p:spTree>
    <p:extLst>
      <p:ext uri="{BB962C8B-B14F-4D97-AF65-F5344CB8AC3E}">
        <p14:creationId xmlns:p14="http://schemas.microsoft.com/office/powerpoint/2010/main" val="1421408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69</a:t>
            </a:fld>
            <a:endParaRPr lang="en-US"/>
          </a:p>
        </p:txBody>
      </p:sp>
    </p:spTree>
    <p:extLst>
      <p:ext uri="{BB962C8B-B14F-4D97-AF65-F5344CB8AC3E}">
        <p14:creationId xmlns:p14="http://schemas.microsoft.com/office/powerpoint/2010/main" val="1886788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71</a:t>
            </a:fld>
            <a:endParaRPr lang="en-US"/>
          </a:p>
        </p:txBody>
      </p:sp>
    </p:spTree>
    <p:extLst>
      <p:ext uri="{BB962C8B-B14F-4D97-AF65-F5344CB8AC3E}">
        <p14:creationId xmlns:p14="http://schemas.microsoft.com/office/powerpoint/2010/main" val="238298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a:t>
            </a:fld>
            <a:endParaRPr lang="en-US"/>
          </a:p>
        </p:txBody>
      </p:sp>
    </p:spTree>
    <p:extLst>
      <p:ext uri="{BB962C8B-B14F-4D97-AF65-F5344CB8AC3E}">
        <p14:creationId xmlns:p14="http://schemas.microsoft.com/office/powerpoint/2010/main" val="3878453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72</a:t>
            </a:fld>
            <a:endParaRPr lang="en-US"/>
          </a:p>
        </p:txBody>
      </p:sp>
    </p:spTree>
    <p:extLst>
      <p:ext uri="{BB962C8B-B14F-4D97-AF65-F5344CB8AC3E}">
        <p14:creationId xmlns:p14="http://schemas.microsoft.com/office/powerpoint/2010/main" val="37092486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73</a:t>
            </a:fld>
            <a:endParaRPr lang="en-US"/>
          </a:p>
        </p:txBody>
      </p:sp>
    </p:spTree>
    <p:extLst>
      <p:ext uri="{BB962C8B-B14F-4D97-AF65-F5344CB8AC3E}">
        <p14:creationId xmlns:p14="http://schemas.microsoft.com/office/powerpoint/2010/main" val="3345015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74</a:t>
            </a:fld>
            <a:endParaRPr lang="en-US"/>
          </a:p>
        </p:txBody>
      </p:sp>
    </p:spTree>
    <p:extLst>
      <p:ext uri="{BB962C8B-B14F-4D97-AF65-F5344CB8AC3E}">
        <p14:creationId xmlns:p14="http://schemas.microsoft.com/office/powerpoint/2010/main" val="109918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75</a:t>
            </a:fld>
            <a:endParaRPr lang="en-US"/>
          </a:p>
        </p:txBody>
      </p:sp>
    </p:spTree>
    <p:extLst>
      <p:ext uri="{BB962C8B-B14F-4D97-AF65-F5344CB8AC3E}">
        <p14:creationId xmlns:p14="http://schemas.microsoft.com/office/powerpoint/2010/main" val="1526740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76</a:t>
            </a:fld>
            <a:endParaRPr lang="en-US"/>
          </a:p>
        </p:txBody>
      </p:sp>
    </p:spTree>
    <p:extLst>
      <p:ext uri="{BB962C8B-B14F-4D97-AF65-F5344CB8AC3E}">
        <p14:creationId xmlns:p14="http://schemas.microsoft.com/office/powerpoint/2010/main" val="1571750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77</a:t>
            </a:fld>
            <a:endParaRPr lang="en-US"/>
          </a:p>
        </p:txBody>
      </p:sp>
    </p:spTree>
    <p:extLst>
      <p:ext uri="{BB962C8B-B14F-4D97-AF65-F5344CB8AC3E}">
        <p14:creationId xmlns:p14="http://schemas.microsoft.com/office/powerpoint/2010/main" val="16334782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78</a:t>
            </a:fld>
            <a:endParaRPr lang="en-US"/>
          </a:p>
        </p:txBody>
      </p:sp>
    </p:spTree>
    <p:extLst>
      <p:ext uri="{BB962C8B-B14F-4D97-AF65-F5344CB8AC3E}">
        <p14:creationId xmlns:p14="http://schemas.microsoft.com/office/powerpoint/2010/main" val="28144198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79</a:t>
            </a:fld>
            <a:endParaRPr lang="en-US"/>
          </a:p>
        </p:txBody>
      </p:sp>
    </p:spTree>
    <p:extLst>
      <p:ext uri="{BB962C8B-B14F-4D97-AF65-F5344CB8AC3E}">
        <p14:creationId xmlns:p14="http://schemas.microsoft.com/office/powerpoint/2010/main" val="29913609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80</a:t>
            </a:fld>
            <a:endParaRPr lang="en-US"/>
          </a:p>
        </p:txBody>
      </p:sp>
    </p:spTree>
    <p:extLst>
      <p:ext uri="{BB962C8B-B14F-4D97-AF65-F5344CB8AC3E}">
        <p14:creationId xmlns:p14="http://schemas.microsoft.com/office/powerpoint/2010/main" val="2876226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81</a:t>
            </a:fld>
            <a:endParaRPr lang="en-US"/>
          </a:p>
        </p:txBody>
      </p:sp>
    </p:spTree>
    <p:extLst>
      <p:ext uri="{BB962C8B-B14F-4D97-AF65-F5344CB8AC3E}">
        <p14:creationId xmlns:p14="http://schemas.microsoft.com/office/powerpoint/2010/main" val="266741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a:t>
            </a:fld>
            <a:endParaRPr lang="en-US"/>
          </a:p>
        </p:txBody>
      </p:sp>
    </p:spTree>
    <p:extLst>
      <p:ext uri="{BB962C8B-B14F-4D97-AF65-F5344CB8AC3E}">
        <p14:creationId xmlns:p14="http://schemas.microsoft.com/office/powerpoint/2010/main" val="3668384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82</a:t>
            </a:fld>
            <a:endParaRPr lang="en-US"/>
          </a:p>
        </p:txBody>
      </p:sp>
    </p:spTree>
    <p:extLst>
      <p:ext uri="{BB962C8B-B14F-4D97-AF65-F5344CB8AC3E}">
        <p14:creationId xmlns:p14="http://schemas.microsoft.com/office/powerpoint/2010/main" val="22973728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83</a:t>
            </a:fld>
            <a:endParaRPr lang="en-US"/>
          </a:p>
        </p:txBody>
      </p:sp>
    </p:spTree>
    <p:extLst>
      <p:ext uri="{BB962C8B-B14F-4D97-AF65-F5344CB8AC3E}">
        <p14:creationId xmlns:p14="http://schemas.microsoft.com/office/powerpoint/2010/main" val="1999241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84</a:t>
            </a:fld>
            <a:endParaRPr lang="en-US"/>
          </a:p>
        </p:txBody>
      </p:sp>
    </p:spTree>
    <p:extLst>
      <p:ext uri="{BB962C8B-B14F-4D97-AF65-F5344CB8AC3E}">
        <p14:creationId xmlns:p14="http://schemas.microsoft.com/office/powerpoint/2010/main" val="20641567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85</a:t>
            </a:fld>
            <a:endParaRPr lang="en-US"/>
          </a:p>
        </p:txBody>
      </p:sp>
    </p:spTree>
    <p:extLst>
      <p:ext uri="{BB962C8B-B14F-4D97-AF65-F5344CB8AC3E}">
        <p14:creationId xmlns:p14="http://schemas.microsoft.com/office/powerpoint/2010/main" val="6251390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86</a:t>
            </a:fld>
            <a:endParaRPr lang="en-US"/>
          </a:p>
        </p:txBody>
      </p:sp>
    </p:spTree>
    <p:extLst>
      <p:ext uri="{BB962C8B-B14F-4D97-AF65-F5344CB8AC3E}">
        <p14:creationId xmlns:p14="http://schemas.microsoft.com/office/powerpoint/2010/main" val="15954093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87</a:t>
            </a:fld>
            <a:endParaRPr lang="en-US"/>
          </a:p>
        </p:txBody>
      </p:sp>
    </p:spTree>
    <p:extLst>
      <p:ext uri="{BB962C8B-B14F-4D97-AF65-F5344CB8AC3E}">
        <p14:creationId xmlns:p14="http://schemas.microsoft.com/office/powerpoint/2010/main" val="2472846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88</a:t>
            </a:fld>
            <a:endParaRPr lang="en-US"/>
          </a:p>
        </p:txBody>
      </p:sp>
    </p:spTree>
    <p:extLst>
      <p:ext uri="{BB962C8B-B14F-4D97-AF65-F5344CB8AC3E}">
        <p14:creationId xmlns:p14="http://schemas.microsoft.com/office/powerpoint/2010/main" val="14841891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89</a:t>
            </a:fld>
            <a:endParaRPr lang="en-US"/>
          </a:p>
        </p:txBody>
      </p:sp>
    </p:spTree>
    <p:extLst>
      <p:ext uri="{BB962C8B-B14F-4D97-AF65-F5344CB8AC3E}">
        <p14:creationId xmlns:p14="http://schemas.microsoft.com/office/powerpoint/2010/main" val="400145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9</a:t>
            </a:fld>
            <a:endParaRPr lang="en-US"/>
          </a:p>
        </p:txBody>
      </p:sp>
    </p:spTree>
    <p:extLst>
      <p:ext uri="{BB962C8B-B14F-4D97-AF65-F5344CB8AC3E}">
        <p14:creationId xmlns:p14="http://schemas.microsoft.com/office/powerpoint/2010/main" val="27544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11</a:t>
            </a:fld>
            <a:endParaRPr lang="en-US"/>
          </a:p>
        </p:txBody>
      </p:sp>
    </p:spTree>
    <p:extLst>
      <p:ext uri="{BB962C8B-B14F-4D97-AF65-F5344CB8AC3E}">
        <p14:creationId xmlns:p14="http://schemas.microsoft.com/office/powerpoint/2010/main" val="146204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55AE767A-A481-408B-9482-A1C0398082EB}" type="datetimeFigureOut">
              <a:rPr lang="ar-SA" smtClean="0"/>
              <a:t>27/07/1438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396349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5AE767A-A481-408B-9482-A1C0398082EB}" type="datetimeFigureOut">
              <a:rPr lang="ar-SA" smtClean="0"/>
              <a:t>27/07/1438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662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5AE767A-A481-408B-9482-A1C0398082EB}" type="datetimeFigureOut">
              <a:rPr lang="ar-SA" smtClean="0"/>
              <a:t>27/07/1438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300917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5AE767A-A481-408B-9482-A1C0398082EB}" type="datetimeFigureOut">
              <a:rPr lang="ar-SA" smtClean="0"/>
              <a:t>27/07/1438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304783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5AE767A-A481-408B-9482-A1C0398082EB}" type="datetimeFigureOut">
              <a:rPr lang="ar-SA" smtClean="0"/>
              <a:t>27/07/1438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28114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5AE767A-A481-408B-9482-A1C0398082EB}" type="datetimeFigureOut">
              <a:rPr lang="ar-SA" smtClean="0"/>
              <a:t>27/07/1438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3955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55AE767A-A481-408B-9482-A1C0398082EB}" type="datetimeFigureOut">
              <a:rPr lang="ar-SA" smtClean="0"/>
              <a:t>27/07/1438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1569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5AE767A-A481-408B-9482-A1C0398082EB}" type="datetimeFigureOut">
              <a:rPr lang="ar-SA" smtClean="0"/>
              <a:t>27/07/1438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268202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5AE767A-A481-408B-9482-A1C0398082EB}" type="datetimeFigureOut">
              <a:rPr lang="ar-SA" smtClean="0"/>
              <a:t>27/07/1438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42922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5AE767A-A481-408B-9482-A1C0398082EB}" type="datetimeFigureOut">
              <a:rPr lang="ar-SA" smtClean="0"/>
              <a:t>27/07/1438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31782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5AE767A-A481-408B-9482-A1C0398082EB}" type="datetimeFigureOut">
              <a:rPr lang="ar-SA" smtClean="0"/>
              <a:t>27/07/1438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A3C822B-3CF0-440B-80A0-8FB74DC1F3EF}" type="slidenum">
              <a:rPr lang="ar-SA" smtClean="0"/>
              <a:t>‹#›</a:t>
            </a:fld>
            <a:endParaRPr lang="ar-SA"/>
          </a:p>
        </p:txBody>
      </p:sp>
    </p:spTree>
    <p:extLst>
      <p:ext uri="{BB962C8B-B14F-4D97-AF65-F5344CB8AC3E}">
        <p14:creationId xmlns:p14="http://schemas.microsoft.com/office/powerpoint/2010/main" val="153032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5AE767A-A481-408B-9482-A1C0398082EB}" type="datetimeFigureOut">
              <a:rPr lang="ar-SA" smtClean="0"/>
              <a:t>27/07/1438</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3C822B-3CF0-440B-80A0-8FB74DC1F3EF}" type="slidenum">
              <a:rPr lang="ar-SA" smtClean="0"/>
              <a:t>‹#›</a:t>
            </a:fld>
            <a:endParaRPr lang="ar-SA"/>
          </a:p>
        </p:txBody>
      </p:sp>
    </p:spTree>
    <p:extLst>
      <p:ext uri="{BB962C8B-B14F-4D97-AF65-F5344CB8AC3E}">
        <p14:creationId xmlns:p14="http://schemas.microsoft.com/office/powerpoint/2010/main" val="266048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0775849"/>
              </p:ext>
            </p:extLst>
          </p:nvPr>
        </p:nvGraphicFramePr>
        <p:xfrm>
          <a:off x="2149209" y="2924614"/>
          <a:ext cx="9389110" cy="1542288"/>
        </p:xfrm>
        <a:graphic>
          <a:graphicData uri="http://schemas.openxmlformats.org/drawingml/2006/table">
            <a:tbl>
              <a:tblPr firstRow="1" firstCol="1" bandRow="1">
                <a:tableStyleId>{5C22544A-7EE6-4342-B048-85BDC9FD1C3A}</a:tableStyleId>
              </a:tblPr>
              <a:tblGrid>
                <a:gridCol w="4694555">
                  <a:extLst>
                    <a:ext uri="{9D8B030D-6E8A-4147-A177-3AD203B41FA5}">
                      <a16:colId xmlns:a16="http://schemas.microsoft.com/office/drawing/2014/main" val="20000"/>
                    </a:ext>
                  </a:extLst>
                </a:gridCol>
                <a:gridCol w="4694555">
                  <a:extLst>
                    <a:ext uri="{9D8B030D-6E8A-4147-A177-3AD203B41FA5}">
                      <a16:colId xmlns:a16="http://schemas.microsoft.com/office/drawing/2014/main" val="20001"/>
                    </a:ext>
                  </a:extLst>
                </a:gridCol>
              </a:tblGrid>
              <a:tr h="445135">
                <a:tc>
                  <a:txBody>
                    <a:bodyPr/>
                    <a:lstStyle/>
                    <a:p>
                      <a:pPr algn="ctr" rtl="0">
                        <a:spcAft>
                          <a:spcPts val="0"/>
                        </a:spcAft>
                        <a:tabLst>
                          <a:tab pos="2637155" algn="ctr"/>
                          <a:tab pos="5274310" algn="r"/>
                          <a:tab pos="457200" algn="l"/>
                        </a:tabLst>
                      </a:pPr>
                      <a:r>
                        <a:rPr lang="en-US" sz="4400" dirty="0">
                          <a:solidFill>
                            <a:schemeClr val="accent6">
                              <a:lumMod val="50000"/>
                            </a:schemeClr>
                          </a:solidFill>
                          <a:effectLst/>
                          <a:latin typeface="Sakkal Majalla" panose="02000000000000000000" pitchFamily="2" charset="-78"/>
                          <a:cs typeface="+mn-cs"/>
                        </a:rPr>
                        <a:t>Standard 4  </a:t>
                      </a:r>
                    </a:p>
                    <a:p>
                      <a:pPr algn="ctr" rtl="0">
                        <a:spcAft>
                          <a:spcPts val="0"/>
                        </a:spcAft>
                        <a:tabLst>
                          <a:tab pos="2637155" algn="ctr"/>
                          <a:tab pos="5274310" algn="r"/>
                          <a:tab pos="457200" algn="l"/>
                        </a:tabLst>
                      </a:pPr>
                      <a:r>
                        <a:rPr lang="en-US" sz="4400" dirty="0">
                          <a:solidFill>
                            <a:schemeClr val="accent6">
                              <a:lumMod val="50000"/>
                            </a:schemeClr>
                          </a:solidFill>
                          <a:effectLst/>
                          <a:latin typeface="Sakkal Majalla" panose="02000000000000000000" pitchFamily="2" charset="-78"/>
                          <a:cs typeface="+mn-cs"/>
                        </a:rPr>
                        <a:t>Learning and Teaching </a:t>
                      </a:r>
                      <a:endParaRPr lang="en-US" sz="3200" dirty="0">
                        <a:solidFill>
                          <a:schemeClr val="accent6">
                            <a:lumMod val="50000"/>
                          </a:schemeClr>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4400" dirty="0">
                          <a:solidFill>
                            <a:schemeClr val="accent6">
                              <a:lumMod val="50000"/>
                            </a:schemeClr>
                          </a:solidFill>
                          <a:effectLst/>
                          <a:latin typeface="Sakkal Majalla" panose="02000000000000000000" pitchFamily="2" charset="-78"/>
                          <a:cs typeface="Sakkal Majalla" panose="02000000000000000000" pitchFamily="2" charset="-78"/>
                        </a:rPr>
                        <a:t>المعيار </a:t>
                      </a:r>
                      <a:r>
                        <a:rPr lang="ar-SA" sz="4400" dirty="0">
                          <a:solidFill>
                            <a:schemeClr val="accent6">
                              <a:lumMod val="50000"/>
                            </a:schemeClr>
                          </a:solidFill>
                          <a:effectLst/>
                          <a:latin typeface="Sakkal Majalla" panose="02000000000000000000" pitchFamily="2" charset="-78"/>
                          <a:cs typeface="Sakkal Majalla" panose="02000000000000000000" pitchFamily="2" charset="-78"/>
                        </a:rPr>
                        <a:t>الرابع</a:t>
                      </a:r>
                      <a:endParaRPr lang="en-US" sz="4400" dirty="0">
                        <a:solidFill>
                          <a:schemeClr val="accent6">
                            <a:lumMod val="50000"/>
                          </a:schemeClr>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4400" dirty="0">
                          <a:solidFill>
                            <a:schemeClr val="accent6">
                              <a:lumMod val="50000"/>
                            </a:schemeClr>
                          </a:solidFill>
                          <a:effectLst/>
                          <a:latin typeface="Sakkal Majalla" panose="02000000000000000000" pitchFamily="2" charset="-78"/>
                          <a:cs typeface="Sakkal Majalla" panose="02000000000000000000" pitchFamily="2" charset="-78"/>
                        </a:rPr>
                        <a:t> </a:t>
                      </a:r>
                      <a:r>
                        <a:rPr lang="ar-SA" sz="4400" dirty="0">
                          <a:solidFill>
                            <a:schemeClr val="accent6">
                              <a:lumMod val="50000"/>
                            </a:schemeClr>
                          </a:solidFill>
                          <a:effectLst/>
                          <a:latin typeface="Sakkal Majalla" panose="02000000000000000000" pitchFamily="2" charset="-78"/>
                          <a:cs typeface="Sakkal Majalla" panose="02000000000000000000" pitchFamily="2" charset="-78"/>
                        </a:rPr>
                        <a:t>التعليم والتعلم</a:t>
                      </a:r>
                      <a:endParaRPr lang="en-US" sz="3200" dirty="0">
                        <a:solidFill>
                          <a:schemeClr val="accent6">
                            <a:lumMod val="50000"/>
                          </a:schemeClr>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2783812" y="4799019"/>
            <a:ext cx="6760028" cy="1015663"/>
          </a:xfrm>
          <a:prstGeom prst="rect">
            <a:avLst/>
          </a:prstGeom>
          <a:noFill/>
        </p:spPr>
        <p:txBody>
          <a:bodyPr wrap="square" rtlCol="0">
            <a:spAutoFit/>
          </a:bodyPr>
          <a:lstStyle/>
          <a:p>
            <a:pPr algn="ctr"/>
            <a:r>
              <a:rPr lang="ar-SA" sz="6000" b="1" dirty="0">
                <a:solidFill>
                  <a:schemeClr val="bg1"/>
                </a:solidFill>
                <a:latin typeface="Sakkal Majalla" panose="02000000000000000000" pitchFamily="2" charset="-78"/>
                <a:cs typeface="Sakkal Majalla" panose="02000000000000000000" pitchFamily="2" charset="-78"/>
              </a:rPr>
              <a:t>التقدير العام :         </a:t>
            </a:r>
            <a:r>
              <a:rPr lang="ar-SA" sz="6000" b="1" dirty="0">
                <a:solidFill>
                  <a:schemeClr val="accent6">
                    <a:lumMod val="50000"/>
                  </a:schemeClr>
                </a:solidFill>
                <a:latin typeface="Sakkal Majalla" panose="02000000000000000000" pitchFamily="2" charset="-78"/>
                <a:cs typeface="Sakkal Majalla" panose="02000000000000000000" pitchFamily="2" charset="-78"/>
              </a:rPr>
              <a:t>***</a:t>
            </a:r>
            <a:endParaRPr lang="en-US" sz="6000" b="1" dirty="0">
              <a:solidFill>
                <a:schemeClr val="accent6">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525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0345311"/>
              </p:ext>
            </p:extLst>
          </p:nvPr>
        </p:nvGraphicFramePr>
        <p:xfrm>
          <a:off x="1651815" y="380706"/>
          <a:ext cx="10344241" cy="1280160"/>
        </p:xfrm>
        <a:graphic>
          <a:graphicData uri="http://schemas.openxmlformats.org/drawingml/2006/table">
            <a:tbl>
              <a:tblPr firstRow="1" firstCol="1" bandRow="1">
                <a:tableStyleId>{5C22544A-7EE6-4342-B048-85BDC9FD1C3A}</a:tableStyleId>
              </a:tblPr>
              <a:tblGrid>
                <a:gridCol w="4465956">
                  <a:extLst>
                    <a:ext uri="{9D8B030D-6E8A-4147-A177-3AD203B41FA5}">
                      <a16:colId xmlns:a16="http://schemas.microsoft.com/office/drawing/2014/main" val="20000"/>
                    </a:ext>
                  </a:extLst>
                </a:gridCol>
                <a:gridCol w="5878285">
                  <a:extLst>
                    <a:ext uri="{9D8B030D-6E8A-4147-A177-3AD203B41FA5}">
                      <a16:colId xmlns:a16="http://schemas.microsoft.com/office/drawing/2014/main" val="20001"/>
                    </a:ext>
                  </a:extLst>
                </a:gridCol>
              </a:tblGrid>
              <a:tr h="1110637">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4-1 </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Institutional Oversight of Quality of Learning and Teaching</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4-1</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 المراقبةُ المؤسسية لجودة التعلم والتعليم</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rmAutofit fontScale="850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b="1" dirty="0"/>
              <a:t>يجبُ أن يكون لدى المؤسسة التعليمية نظامٌ فعّالٌ لضمان تحقيق مستويات (معايير) عالية للتعلم والتعليم في جميع البرامج المقدمة ، ولدعم تحسينها ، </a:t>
            </a:r>
            <a:endParaRPr lang="en-US" b="1" dirty="0"/>
          </a:p>
          <a:p>
            <a:pPr marL="342900" indent="-342900" algn="just">
              <a:lnSpc>
                <a:spcPct val="115000"/>
              </a:lnSpc>
              <a:buFont typeface="Arial" panose="020B0604020202020204" pitchFamily="34" charset="0"/>
              <a:buChar char="•"/>
            </a:pPr>
            <a:r>
              <a:rPr lang="ar-LB" b="1" dirty="0">
                <a:solidFill>
                  <a:srgbClr val="0070C0"/>
                </a:solidFill>
              </a:rPr>
              <a:t>يجب أن يكون لدى المؤسسة الإجراءات اللازمة للمراقبة ورفع التقارير التي تبين أن المتطلبات المنصوص عليها في معيار التعلم والتعليم تم تحقيقها في جميع البرامج التي تقدمها المؤسسة،</a:t>
            </a:r>
            <a:endParaRPr lang="en-US" b="1" dirty="0">
              <a:solidFill>
                <a:srgbClr val="0070C0"/>
              </a:solidFill>
            </a:endParaRPr>
          </a:p>
          <a:p>
            <a:pPr marL="342900" indent="-342900" algn="just">
              <a:lnSpc>
                <a:spcPct val="115000"/>
              </a:lnSpc>
              <a:buFont typeface="Arial" panose="020B0604020202020204" pitchFamily="34" charset="0"/>
              <a:buChar char="•"/>
            </a:pPr>
            <a:r>
              <a:rPr lang="ar-LB" b="1" dirty="0"/>
              <a:t>يجب أن يتمَّ اتخاذ الإجراءات المناسبة من قبل المؤسسة للتعامل مع أي مشكلات تطرأ , ولتقديم الدعم للتحسينات من خلال استراتيجيات عامة للمؤسسة أو من خلال دعم المبادرات ضمن نطاق الوحدات التنظيمية التي تحتاج لمثل هذه المبادرات.</a:t>
            </a:r>
            <a:endParaRPr lang="ar-SA" b="1" dirty="0"/>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10</a:t>
            </a:fld>
            <a:r>
              <a:rPr lang="ar-SA" sz="1800" dirty="0">
                <a:solidFill>
                  <a:schemeClr val="tx1"/>
                </a:solidFill>
              </a:rPr>
              <a:t> </a:t>
            </a:r>
          </a:p>
        </p:txBody>
      </p:sp>
    </p:spTree>
    <p:extLst>
      <p:ext uri="{BB962C8B-B14F-4D97-AF65-F5344CB8AC3E}">
        <p14:creationId xmlns:p14="http://schemas.microsoft.com/office/powerpoint/2010/main" val="142367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4-1</a:t>
            </a:r>
            <a:endParaRPr lang="en-US" b="1" dirty="0"/>
          </a:p>
        </p:txBody>
      </p:sp>
      <p:sp>
        <p:nvSpPr>
          <p:cNvPr id="7" name="Content Placeholder 6"/>
          <p:cNvSpPr>
            <a:spLocks noGrp="1"/>
          </p:cNvSpPr>
          <p:nvPr>
            <p:ph idx="1"/>
          </p:nvPr>
        </p:nvSpPr>
        <p:spPr>
          <a:xfrm>
            <a:off x="1132114" y="1480456"/>
            <a:ext cx="10221686" cy="4721052"/>
          </a:xfrm>
        </p:spPr>
        <p:txBody>
          <a:bodyPr>
            <a:noAutofit/>
          </a:bodyPr>
          <a:lstStyle/>
          <a:p>
            <a:pPr marL="514350" lvl="0" indent="-514350" algn="just">
              <a:lnSpc>
                <a:spcPct val="120000"/>
              </a:lnSpc>
              <a:buFont typeface="+mj-lt"/>
              <a:buAutoNum type="arabicPeriod"/>
            </a:pPr>
            <a:r>
              <a:rPr lang="ar-EG" sz="2000" b="1" dirty="0"/>
              <a:t>يتمُّ إجراء تقويم شامل لجميع المقترحات الخاصة باستحداث برامج جديدة أو تلك المتعلقة بإجراء  تغييرات كبيرة في  برامج قائمة ، ومن ثم تتمّ الموافقة على هذه المقترحات من قبل اللجنة الأكاديمية العليا ( المجلس العلمي ) في المؤسسة التعليمية.</a:t>
            </a:r>
          </a:p>
          <a:p>
            <a:pPr marL="514350" lvl="0" indent="-514350" algn="just">
              <a:lnSpc>
                <a:spcPct val="120000"/>
              </a:lnSpc>
              <a:buFont typeface="+mj-lt"/>
              <a:buAutoNum type="arabicPeriod"/>
            </a:pPr>
            <a:r>
              <a:rPr lang="ar-EG" sz="2000" b="1" dirty="0">
                <a:solidFill>
                  <a:srgbClr val="0070C0"/>
                </a:solidFill>
              </a:rPr>
              <a:t>عند تقويم البرامج الجديدة أو التغييرات الكبيرة في البرامج من قِبل اللجنة الأكاديمية العليا في المؤسسة يتمّ أخذ القضايا والمتطلبات التي  نُصّ عليها في معيار التعلم والتعليم في الاعتبار بما في ذلك أية متطلبات خاصة تنطبق على الحقل الدراسي المعني , والمتطلبات الخاصة بالخريجين في ذلك التخصص الدراسي في المملكة العربية السعودية .</a:t>
            </a:r>
          </a:p>
          <a:p>
            <a:pPr marL="514350" lvl="0" indent="-514350" algn="just">
              <a:lnSpc>
                <a:spcPct val="120000"/>
              </a:lnSpc>
              <a:buFont typeface="+mj-lt"/>
              <a:buAutoNum type="arabicPeriod"/>
            </a:pPr>
            <a:r>
              <a:rPr lang="ar-EG" sz="2000" b="1" dirty="0"/>
              <a:t>تُوضع أدلةٌ إرشادية لتحديد مستويات القرارات اللازمة للموافقة على تغيير المقررات والبرامج وللنظر في المؤشرات والتقارير المطلوبة حول المقررات والبرامج</a:t>
            </a:r>
          </a:p>
          <a:p>
            <a:pPr marL="514350" lvl="0" indent="-514350" algn="just">
              <a:lnSpc>
                <a:spcPct val="120000"/>
              </a:lnSpc>
              <a:buFont typeface="+mj-lt"/>
              <a:buAutoNum type="arabicPeriod"/>
            </a:pPr>
            <a:r>
              <a:rPr lang="ar-SA" sz="2000" b="1" dirty="0">
                <a:solidFill>
                  <a:srgbClr val="0070C0"/>
                </a:solidFill>
              </a:rPr>
              <a:t>ت</a:t>
            </a:r>
            <a:r>
              <a:rPr lang="ar-EG" sz="2000" b="1" dirty="0">
                <a:solidFill>
                  <a:srgbClr val="0070C0"/>
                </a:solidFill>
              </a:rPr>
              <a:t>وضعُ إرشاداتٌ توجيهية لتحديد مستويات الموافقة على التغييرات التي تجرى في المقررات والبرامج ، وينبغي أن تـُجرى التغييرات الطفيفة ، اللازمة للحفاظ على حداثة البرامج ومواكبتها والتي تستجيب لتقييمات المقررات والبرامج ، بشكل مرن وسريع على مستوى الأقسام  وأن تحوَّل التغييرات الجوهرية إلى اللجان العليا للموافقة عليها.</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11</a:t>
            </a:fld>
            <a:r>
              <a:rPr lang="ar-SA" sz="1800" dirty="0">
                <a:solidFill>
                  <a:schemeClr val="tx1"/>
                </a:solidFill>
              </a:rPr>
              <a:t> </a:t>
            </a:r>
          </a:p>
        </p:txBody>
      </p:sp>
    </p:spTree>
    <p:extLst>
      <p:ext uri="{BB962C8B-B14F-4D97-AF65-F5344CB8AC3E}">
        <p14:creationId xmlns:p14="http://schemas.microsoft.com/office/powerpoint/2010/main" val="2175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4-1</a:t>
            </a:r>
            <a:endParaRPr lang="en-US" b="1" dirty="0"/>
          </a:p>
        </p:txBody>
      </p:sp>
      <p:sp>
        <p:nvSpPr>
          <p:cNvPr id="7" name="Content Placeholder 6"/>
          <p:cNvSpPr>
            <a:spLocks noGrp="1"/>
          </p:cNvSpPr>
          <p:nvPr>
            <p:ph idx="1"/>
          </p:nvPr>
        </p:nvSpPr>
        <p:spPr>
          <a:xfrm>
            <a:off x="1132114" y="1480456"/>
            <a:ext cx="10221686" cy="4721052"/>
          </a:xfrm>
        </p:spPr>
        <p:txBody>
          <a:bodyPr>
            <a:noAutofit/>
          </a:bodyPr>
          <a:lstStyle/>
          <a:p>
            <a:pPr marL="514350" lvl="0" indent="-514350" algn="just">
              <a:lnSpc>
                <a:spcPct val="120000"/>
              </a:lnSpc>
              <a:buFont typeface="+mj-lt"/>
              <a:buAutoNum type="arabicPeriod" startAt="5"/>
            </a:pPr>
            <a:r>
              <a:rPr lang="ar-EG" sz="2000" b="1" dirty="0"/>
              <a:t>تتمُّ مراجعة البيانات المتعلقة بمؤشرات الأداء الرئيسية لكل البرامج على الأقل مرة في كل عام دراسي من قِبل كبار الإداريين المسؤولين في الإدارة العليا عن الشؤون الأكاديمية في المؤسسة التعليمية , وكذلك من قِبل اللجنة العامة للجودة في المؤسسة , واللجنة الأكاديمية العليا ( المجلس العلمي )  مع أهمية أن يطلع المجلس الإداري الأعلى للمؤسسة ( مجلس الجامعة أو مجلس الأمناء ) على تقرير عام حول أداء المؤسسة .</a:t>
            </a:r>
          </a:p>
          <a:p>
            <a:pPr marL="514350" lvl="0" indent="-514350" algn="just">
              <a:lnSpc>
                <a:spcPct val="120000"/>
              </a:lnSpc>
              <a:buFont typeface="+mj-lt"/>
              <a:buAutoNum type="arabicPeriod" startAt="5"/>
            </a:pPr>
            <a:r>
              <a:rPr lang="ar-EG" sz="2000" b="1" dirty="0">
                <a:solidFill>
                  <a:srgbClr val="0070C0"/>
                </a:solidFill>
              </a:rPr>
              <a:t>يتمُّ إعداد التقارير السنوية لجميع البرامج ومراجعتها من قِبل الأقسام العلمية ( لجان الكليات ) , وتـُتّخذ الإجراءات المناسبة للاستجابة للتوصيات الواردة في تلك التقارير.</a:t>
            </a:r>
            <a:endParaRPr lang="ar-SA" sz="2000" b="1" dirty="0">
              <a:solidFill>
                <a:srgbClr val="0070C0"/>
              </a:solidFill>
            </a:endParaRPr>
          </a:p>
          <a:p>
            <a:pPr marL="514350" indent="-514350" algn="just">
              <a:lnSpc>
                <a:spcPct val="120000"/>
              </a:lnSpc>
              <a:buFont typeface="+mj-lt"/>
              <a:buAutoNum type="arabicPeriod" startAt="5"/>
            </a:pPr>
            <a:r>
              <a:rPr lang="ar-EG" sz="2000" b="1" dirty="0"/>
              <a:t>يتمُّ القيام بعمليات التقويم الذاتي بصورة دورية ( مثلًا مرة كل سنتين أو ثلاث ) لكل برنامج باستخدام مقاييس التقويم الذاتي , وهنالك تقارير تعد حول هذه العمليات من قِبل لجنة الجودة في المؤسسة وغيرها من اللجان الأكاديمية ذات العلاقة .</a:t>
            </a:r>
          </a:p>
          <a:p>
            <a:pPr marL="514350" indent="-514350" algn="just">
              <a:lnSpc>
                <a:spcPct val="120000"/>
              </a:lnSpc>
              <a:buFont typeface="+mj-lt"/>
              <a:buAutoNum type="arabicPeriod" startAt="5"/>
            </a:pPr>
            <a:r>
              <a:rPr lang="ar-EG" sz="2000" b="1" dirty="0">
                <a:solidFill>
                  <a:srgbClr val="0070C0"/>
                </a:solidFill>
              </a:rPr>
              <a:t>يتمُّ إعداد تقارير حول المستوى العام لجودة التعليم والتعلُّم للبرامج على مستوى المؤسسة ككل بصفة دورية ( مثلًا مرة كل ثلاث سنوات) بحيث تـُشير لنقاط القوة والضعف المشتركة , و مستويات التفاوت المهمة في الجودة بين البرامج في الأقسام أو الوحدات .</a:t>
            </a:r>
            <a:endParaRPr lang="ar-EG" sz="2000"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12</a:t>
            </a:fld>
            <a:r>
              <a:rPr lang="ar-SA" sz="1800" dirty="0">
                <a:solidFill>
                  <a:schemeClr val="tx1"/>
                </a:solidFill>
              </a:rPr>
              <a:t> </a:t>
            </a:r>
          </a:p>
        </p:txBody>
      </p:sp>
    </p:spTree>
    <p:extLst>
      <p:ext uri="{BB962C8B-B14F-4D97-AF65-F5344CB8AC3E}">
        <p14:creationId xmlns:p14="http://schemas.microsoft.com/office/powerpoint/2010/main" val="408520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4-1</a:t>
            </a:r>
            <a:endParaRPr lang="en-US" b="1" dirty="0"/>
          </a:p>
        </p:txBody>
      </p:sp>
      <p:sp>
        <p:nvSpPr>
          <p:cNvPr id="7" name="Content Placeholder 6"/>
          <p:cNvSpPr>
            <a:spLocks noGrp="1"/>
          </p:cNvSpPr>
          <p:nvPr>
            <p:ph idx="1"/>
          </p:nvPr>
        </p:nvSpPr>
        <p:spPr>
          <a:xfrm>
            <a:off x="1132114" y="1480456"/>
            <a:ext cx="10221686" cy="4721052"/>
          </a:xfrm>
        </p:spPr>
        <p:txBody>
          <a:bodyPr>
            <a:normAutofit fontScale="92500" lnSpcReduction="20000"/>
          </a:bodyPr>
          <a:lstStyle/>
          <a:p>
            <a:pPr marL="514350" indent="-514350" algn="just">
              <a:lnSpc>
                <a:spcPct val="140000"/>
              </a:lnSpc>
              <a:buFont typeface="+mj-lt"/>
              <a:buAutoNum type="arabicPeriod" startAt="9"/>
            </a:pPr>
            <a:r>
              <a:rPr lang="ar-EG" sz="2200" b="1" dirty="0">
                <a:solidFill>
                  <a:srgbClr val="0070C0"/>
                </a:solidFill>
              </a:rPr>
              <a:t>يتمُّ الرد على تقارير الأقسام الموجهة للكليات أو تقارير الأقسام أو الكليات الموجهة للإدارة المركزية ( العليا ) بصورة  مناسبة مع تقديم الإجابات المطلوبة على أية تساؤلات أو مقترحات من قبل تلك الجهات .</a:t>
            </a:r>
          </a:p>
          <a:p>
            <a:pPr marL="514350" indent="-514350" algn="just">
              <a:lnSpc>
                <a:spcPct val="140000"/>
              </a:lnSpc>
              <a:buFont typeface="+mj-lt"/>
              <a:buAutoNum type="arabicPeriod" startAt="9"/>
            </a:pPr>
            <a:r>
              <a:rPr lang="ar-EG" sz="2200" b="1" dirty="0"/>
              <a:t>يتحملُ كبير المسؤولين في الإدارة العليا عن الشؤون الأكاديمية بالتعاون مع لجنة الجودة في المؤسسة , والعمداء ، ورؤساء الأقسام مسؤوليةَ تطوير وتطبيق استراتيجيات للتحسين عندما تـُطلب للتعامل مع القضايا العامة التي تؤثر على البرامج في المؤسسة  ككل .</a:t>
            </a:r>
          </a:p>
          <a:p>
            <a:pPr marL="514350" indent="-514350" algn="just">
              <a:lnSpc>
                <a:spcPct val="140000"/>
              </a:lnSpc>
              <a:buFont typeface="+mj-lt"/>
              <a:buAutoNum type="arabicPeriod" startAt="9"/>
            </a:pPr>
            <a:r>
              <a:rPr lang="ar-EG" sz="2200" b="1" dirty="0">
                <a:solidFill>
                  <a:srgbClr val="0070C0"/>
                </a:solidFill>
              </a:rPr>
              <a:t>تتعاونُ الكليات والأقسام العلمية المشاركة في تنفيذ استراتيجيات المؤسسة العامة للتحسين وتدعمها , كما تقوم بمبادرات إضافية للتعامل مع قضايا الجودة التي توجد في أقسامهم الخاصة بهم .</a:t>
            </a:r>
          </a:p>
          <a:p>
            <a:pPr marL="514350" indent="-514350" algn="just">
              <a:lnSpc>
                <a:spcPct val="140000"/>
              </a:lnSpc>
              <a:buFont typeface="+mj-lt"/>
              <a:buAutoNum type="arabicPeriod" startAt="9"/>
            </a:pPr>
            <a:r>
              <a:rPr lang="ar-EG" sz="2200" b="1" dirty="0"/>
              <a:t>تتكافأُ مستويات نواتج التعلم والموارد المقدّمة ( بما فيها مصادر التعلُّم وتوفير الموظفين والموارد اللازمة لإجراء البحوث )  في كل الأقسام ، وذلك في حالة تقديم البرامج في أقسام مختلفة  بما في ذلك أقسام الطلبة والطالبات أو فروع المؤسسة . ويتم توفير البيانات المستخدمة في عمليات التقويم ومؤشرات الأداء لجميع هذه الأقسام ولجميع البرامج  بشكل عام .</a:t>
            </a:r>
          </a:p>
          <a:p>
            <a:pPr marL="514350" lvl="0" indent="-514350" algn="just">
              <a:buFont typeface="+mj-lt"/>
              <a:buAutoNum type="arabicPeriod" startAt="9"/>
            </a:pPr>
            <a:endParaRPr lang="ar-EG" b="1" dirty="0"/>
          </a:p>
          <a:p>
            <a:pPr marL="514350" lvl="0" indent="-514350" algn="just">
              <a:buFont typeface="+mj-lt"/>
              <a:buAutoNum type="arabicPeriod" startAt="9"/>
            </a:pPr>
            <a:endParaRPr lang="ar-EG" b="1" dirty="0"/>
          </a:p>
          <a:p>
            <a:pPr marL="514350" lvl="0" indent="-514350" algn="just">
              <a:buFont typeface="+mj-lt"/>
              <a:buAutoNum type="arabicPeriod" startAt="9"/>
            </a:pPr>
            <a:endParaRPr lang="ar-EG" b="1" dirty="0"/>
          </a:p>
          <a:p>
            <a:pPr marL="514350" lvl="0" indent="-514350" algn="just">
              <a:buFont typeface="+mj-lt"/>
              <a:buAutoNum type="arabicPeriod" startAt="9"/>
            </a:pPr>
            <a:endParaRPr lang="ar-EG"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13</a:t>
            </a:fld>
            <a:r>
              <a:rPr lang="ar-SA" sz="1800" dirty="0">
                <a:solidFill>
                  <a:schemeClr val="tx1"/>
                </a:solidFill>
              </a:rPr>
              <a:t> </a:t>
            </a:r>
          </a:p>
        </p:txBody>
      </p:sp>
    </p:spTree>
    <p:extLst>
      <p:ext uri="{BB962C8B-B14F-4D97-AF65-F5344CB8AC3E}">
        <p14:creationId xmlns:p14="http://schemas.microsoft.com/office/powerpoint/2010/main" val="259242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4-1</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14</a:t>
            </a:fld>
            <a:r>
              <a:rPr lang="ar-SA" sz="1800" dirty="0">
                <a:solidFill>
                  <a:schemeClr val="tx1"/>
                </a:solidFill>
              </a:rPr>
              <a:t> </a:t>
            </a:r>
          </a:p>
        </p:txBody>
      </p:sp>
      <p:pic>
        <p:nvPicPr>
          <p:cNvPr id="9" name="صورة 17"/>
          <p:cNvPicPr/>
          <p:nvPr/>
        </p:nvPicPr>
        <p:blipFill rotWithShape="1">
          <a:blip r:embed="rId3" cstate="print">
            <a:extLst>
              <a:ext uri="{28A0092B-C50C-407E-A947-70E740481C1C}">
                <a14:useLocalDpi xmlns:a14="http://schemas.microsoft.com/office/drawing/2010/main" val="0"/>
              </a:ext>
            </a:extLst>
          </a:blip>
          <a:srcRect l="4905" t="14504"/>
          <a:stretch/>
        </p:blipFill>
        <p:spPr bwMode="auto">
          <a:xfrm>
            <a:off x="2247170" y="1326361"/>
            <a:ext cx="8198092" cy="4922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9772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4-1</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15</a:t>
            </a:fld>
            <a:r>
              <a:rPr lang="ar-SA" sz="1800" dirty="0">
                <a:solidFill>
                  <a:schemeClr val="tx1"/>
                </a:solidFill>
              </a:rPr>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0940" r="13152" b="3589"/>
          <a:stretch/>
        </p:blipFill>
        <p:spPr>
          <a:xfrm>
            <a:off x="756162" y="23447"/>
            <a:ext cx="5222044" cy="630644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547" t="25264" r="9759" b="71045"/>
          <a:stretch/>
        </p:blipFill>
        <p:spPr>
          <a:xfrm>
            <a:off x="5943037" y="5896707"/>
            <a:ext cx="6049672" cy="422516"/>
          </a:xfrm>
          <a:prstGeom prst="rect">
            <a:avLst/>
          </a:prstGeom>
        </p:spPr>
      </p:pic>
      <p:pic>
        <p:nvPicPr>
          <p:cNvPr id="5" name="Picture 4"/>
          <p:cNvPicPr>
            <a:picLocks noChangeAspect="1"/>
          </p:cNvPicPr>
          <p:nvPr/>
        </p:nvPicPr>
        <p:blipFill rotWithShape="1">
          <a:blip r:embed="rId4"/>
          <a:srcRect l="25577" t="35385" r="25288" b="12137"/>
          <a:stretch/>
        </p:blipFill>
        <p:spPr>
          <a:xfrm>
            <a:off x="6092647" y="1841348"/>
            <a:ext cx="5990493" cy="3598986"/>
          </a:xfrm>
          <a:prstGeom prst="rect">
            <a:avLst/>
          </a:prstGeom>
        </p:spPr>
      </p:pic>
    </p:spTree>
    <p:extLst>
      <p:ext uri="{BB962C8B-B14F-4D97-AF65-F5344CB8AC3E}">
        <p14:creationId xmlns:p14="http://schemas.microsoft.com/office/powerpoint/2010/main" val="3952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0519192"/>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4465956">
                  <a:extLst>
                    <a:ext uri="{9D8B030D-6E8A-4147-A177-3AD203B41FA5}">
                      <a16:colId xmlns:a16="http://schemas.microsoft.com/office/drawing/2014/main" val="20000"/>
                    </a:ext>
                  </a:extLst>
                </a:gridCol>
                <a:gridCol w="587828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4-2 </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Student Learning Outcomes </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4-2</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 نواتجُ  تعلُّم الطلبة </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300" b="1" dirty="0"/>
              <a:t>يجبُ أن تكون نواتج ( مخرجات أو حصيلة ) تعلُّم الطلبة المستهدفة متسقة مع " الإطار الوطني للمؤهلات "، ومع المستويات ( المعايير ) المقبولة في حقل التخصص المعنيّ  بما في ذلك متطلبات المهن التي يتمّ إعداد الطلبة لممارستها  </a:t>
            </a:r>
            <a:endParaRPr lang="en-US" sz="2300" b="1" dirty="0"/>
          </a:p>
          <a:p>
            <a:pPr marL="342900" indent="-342900" algn="just">
              <a:lnSpc>
                <a:spcPct val="115000"/>
              </a:lnSpc>
              <a:buFont typeface="Arial" panose="020B0604020202020204" pitchFamily="34" charset="0"/>
              <a:buChar char="•"/>
            </a:pPr>
            <a:r>
              <a:rPr lang="ar-LB" sz="2300" b="1" dirty="0">
                <a:solidFill>
                  <a:srgbClr val="0070C0"/>
                </a:solidFill>
              </a:rPr>
              <a:t>يجب أن يتمّ التخطيط للبرنامج بشكل يضمن إسهام كل مقرراته الدراسية في تحقيق نواتج تعلّم البرنامج بصورة متسقة .</a:t>
            </a:r>
            <a:endParaRPr lang="ar-SA" sz="23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16</a:t>
            </a:fld>
            <a:r>
              <a:rPr lang="ar-SA" sz="1800" dirty="0">
                <a:solidFill>
                  <a:schemeClr val="tx1"/>
                </a:solidFill>
              </a:rPr>
              <a:t> </a:t>
            </a:r>
          </a:p>
        </p:txBody>
      </p:sp>
    </p:spTree>
    <p:extLst>
      <p:ext uri="{BB962C8B-B14F-4D97-AF65-F5344CB8AC3E}">
        <p14:creationId xmlns:p14="http://schemas.microsoft.com/office/powerpoint/2010/main" val="58604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4-2</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a:pPr>
            <a:r>
              <a:rPr lang="ar-EG" sz="2000" b="1" dirty="0"/>
              <a:t>يتمُّ تحديد نواتج ( مخرجات ) التعلّم المستهدفة بعد دراسة رأي الخبراء الأكاديميين والمهنيين  ذوي العلاقة.</a:t>
            </a:r>
          </a:p>
          <a:p>
            <a:pPr marL="514350" lvl="0" indent="-514350" algn="just">
              <a:lnSpc>
                <a:spcPct val="120000"/>
              </a:lnSpc>
              <a:buFont typeface="+mj-lt"/>
              <a:buAutoNum type="arabicPeriod"/>
            </a:pPr>
            <a:r>
              <a:rPr lang="ar-EG" sz="2000" b="1" dirty="0">
                <a:solidFill>
                  <a:srgbClr val="0070C0"/>
                </a:solidFill>
              </a:rPr>
              <a:t>تتسقُ نواتج التعلّم المستهدفة مع " الإطار الوطني للمؤهلات " (تغطي كافة مجالات التعلّم بالمستوى المطلوب).</a:t>
            </a:r>
          </a:p>
          <a:p>
            <a:pPr marL="514350" lvl="0" indent="-514350" algn="just">
              <a:lnSpc>
                <a:spcPct val="120000"/>
              </a:lnSpc>
              <a:buFont typeface="+mj-lt"/>
              <a:buAutoNum type="arabicPeriod"/>
            </a:pPr>
            <a:r>
              <a:rPr lang="ar-EG" sz="2000" b="1" dirty="0"/>
              <a:t>تتسقُ نواتج التعلم المستهدفة مع متطلبـات الممارسة المهنية في المملكة العربية السعودية في حقل التخصص المعني. (تتضمن هذه المتطلبات متطلبات الاعتماد الوطني ، كما تأخذ بعين الاعتبار متطلبات الاعتماد العالمي لذلك المجال الدراسي ، وكذلك أية أنظمة سعودية أو احتياجات إقليمية).</a:t>
            </a:r>
          </a:p>
          <a:p>
            <a:pPr marL="514350" lvl="0" indent="-514350" algn="just">
              <a:lnSpc>
                <a:spcPct val="120000"/>
              </a:lnSpc>
              <a:buFont typeface="+mj-lt"/>
              <a:buAutoNum type="arabicPeriod"/>
            </a:pPr>
            <a:r>
              <a:rPr lang="ar-EG" sz="2000" b="1" dirty="0">
                <a:solidFill>
                  <a:srgbClr val="0070C0"/>
                </a:solidFill>
              </a:rPr>
              <a:t>تقومُ المؤسسة التعليمية بوضع استراتيجيات شاملة لتنمية الخصائص المعينة التي تحددها لدى خريجيها (وهذا يعني أن الخصائص التي ينبغي تنميتها لدى الطلبة تمّ تحديدها  بشكل واضح ، ووضعت الاستراتيجيات والآليّات المناسبة  لتحقيقها  وطبقت في كل برامج المؤسسة العلمية ، كما وُضعت آليّاتٌ للتقويم ولعمل التقارير اللازمة عن مـدى  تحقق هذه الخصائص لدى خريجيها).</a:t>
            </a:r>
          </a:p>
          <a:p>
            <a:pPr marL="514350" lvl="0" indent="-514350" algn="just">
              <a:lnSpc>
                <a:spcPct val="120000"/>
              </a:lnSpc>
              <a:buFont typeface="+mj-lt"/>
              <a:buAutoNum type="arabicPeriod"/>
            </a:pPr>
            <a:r>
              <a:rPr lang="ar-EG" sz="2000" b="1" dirty="0"/>
              <a:t>يتمُّ استخدام آليّات مناسبة لتقويم البرامج بما في ذلك استبيانات أراء الطلبة المتخرجين وبيانات مخرجات توظيف الخريجين وأراء جهات التوظيف و الأداء اللاحق للخريجين ، وذلك لتوفير الأدلة والبراهين على مناسبة نواتج التعلُّم المستهدفة ومدى تحققها</a:t>
            </a:r>
          </a:p>
          <a:p>
            <a:pPr marL="514350" lvl="0" indent="-514350" algn="just">
              <a:lnSpc>
                <a:spcPct val="120000"/>
              </a:lnSpc>
              <a:buFont typeface="+mj-lt"/>
              <a:buAutoNum type="arabicPeriod"/>
            </a:pPr>
            <a:endParaRPr lang="ar-EG" sz="2000"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17</a:t>
            </a:fld>
            <a:r>
              <a:rPr lang="ar-SA" sz="1800" dirty="0">
                <a:solidFill>
                  <a:schemeClr val="tx1"/>
                </a:solidFill>
              </a:rPr>
              <a:t> </a:t>
            </a:r>
          </a:p>
        </p:txBody>
      </p:sp>
    </p:spTree>
    <p:extLst>
      <p:ext uri="{BB962C8B-B14F-4D97-AF65-F5344CB8AC3E}">
        <p14:creationId xmlns:p14="http://schemas.microsoft.com/office/powerpoint/2010/main" val="146240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4-2</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18</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EG" sz="2400" b="1" dirty="0"/>
              <a:t>يتم مراجعة البرنامج بما في ذلك رسالته وأهدافه ومخرجات التعلم من قبل العديد من المراجعين الأكاديميين والمهنيين في المجال ذي الصلة قبل تقديم إستمارة تطور البرنامج لوكالة الجامعة للشؤون التعليمية.</a:t>
            </a:r>
          </a:p>
          <a:p>
            <a:pPr algn="just">
              <a:lnSpc>
                <a:spcPct val="120000"/>
              </a:lnSpc>
            </a:pPr>
            <a:r>
              <a:rPr lang="ar-EG" sz="2400" b="1" dirty="0"/>
              <a:t>يقدم البرنامج نماذج اتساق مخرجات تعلم الطالب في البرنامج مع مجاالت التعلم الخمسة التي أوصى بها الإطار الوطني للمؤهالت كجزء من استمارة تطوير البرامج.</a:t>
            </a:r>
            <a:endParaRPr lang="ar-SA" sz="2400" b="1" dirty="0"/>
          </a:p>
          <a:p>
            <a:pPr algn="just">
              <a:lnSpc>
                <a:spcPct val="120000"/>
              </a:lnSpc>
            </a:pPr>
            <a:r>
              <a:rPr lang="ar-EG" sz="2400" b="1" dirty="0"/>
              <a:t>تعتمد عدة برامج في الجامعة نتائج التعلم التي أوصت بها المعايير الدولية مثل </a:t>
            </a:r>
            <a:r>
              <a:rPr lang="en-US" sz="2400" b="1" dirty="0"/>
              <a:t>ABET</a:t>
            </a:r>
            <a:r>
              <a:rPr lang="ar-EG" sz="2400" b="1" dirty="0"/>
              <a:t>.</a:t>
            </a:r>
            <a:endParaRPr lang="en-US" sz="2400" b="1" dirty="0"/>
          </a:p>
          <a:p>
            <a:pPr algn="just">
              <a:lnSpc>
                <a:spcPct val="120000"/>
              </a:lnSpc>
            </a:pPr>
            <a:r>
              <a:rPr lang="ar-SA" sz="2400" b="1" dirty="0"/>
              <a:t>عمل المشروع </a:t>
            </a:r>
            <a:r>
              <a:rPr lang="ar-EG" sz="2400" b="1" dirty="0"/>
              <a:t>التطوير</a:t>
            </a:r>
            <a:r>
              <a:rPr lang="ar-SA" sz="2400" b="1" dirty="0"/>
              <a:t>ي لتأهيل</a:t>
            </a:r>
            <a:r>
              <a:rPr lang="ar-EG" sz="2400" b="1" dirty="0"/>
              <a:t> لجامعة </a:t>
            </a:r>
            <a:r>
              <a:rPr lang="ar-SA" sz="2400" b="1" dirty="0"/>
              <a:t>ل</a:t>
            </a:r>
            <a:r>
              <a:rPr lang="ar-EG" sz="2400" b="1" dirty="0"/>
              <a:t>لاعتماد الأكاديمي </a:t>
            </a:r>
            <a:r>
              <a:rPr lang="ar-SA" sz="2400" b="1" dirty="0"/>
              <a:t>على </a:t>
            </a:r>
            <a:r>
              <a:rPr lang="ar-EG" sz="2400" b="1" dirty="0"/>
              <a:t>ضم</a:t>
            </a:r>
            <a:r>
              <a:rPr lang="ar-SA" sz="2400" b="1" dirty="0"/>
              <a:t>ا</a:t>
            </a:r>
            <a:r>
              <a:rPr lang="ar-EG" sz="2400" b="1" dirty="0"/>
              <a:t>ن أن كل برنامج </a:t>
            </a:r>
            <a:r>
              <a:rPr lang="ar-SA" sz="2400" b="1" dirty="0"/>
              <a:t>:</a:t>
            </a:r>
          </a:p>
          <a:p>
            <a:pPr lvl="1" algn="just">
              <a:lnSpc>
                <a:spcPct val="120000"/>
              </a:lnSpc>
            </a:pPr>
            <a:r>
              <a:rPr lang="ar-EG" sz="1800" b="1" dirty="0">
                <a:solidFill>
                  <a:srgbClr val="0070C0"/>
                </a:solidFill>
              </a:rPr>
              <a:t>يحدد أهدافه بعيدة المدى التي تتفق مع </a:t>
            </a:r>
            <a:r>
              <a:rPr lang="ar-SA" sz="1800" b="1" dirty="0">
                <a:solidFill>
                  <a:srgbClr val="0070C0"/>
                </a:solidFill>
              </a:rPr>
              <a:t>رسالته</a:t>
            </a:r>
            <a:r>
              <a:rPr lang="ar-EG" sz="1800" b="1" dirty="0">
                <a:solidFill>
                  <a:srgbClr val="0070C0"/>
                </a:solidFill>
              </a:rPr>
              <a:t>، و</a:t>
            </a:r>
            <a:r>
              <a:rPr lang="ar-SA" sz="1800" b="1" dirty="0">
                <a:solidFill>
                  <a:srgbClr val="0070C0"/>
                </a:solidFill>
              </a:rPr>
              <a:t>مع رسالة</a:t>
            </a:r>
            <a:r>
              <a:rPr lang="ar-EG" sz="1800" b="1" dirty="0">
                <a:solidFill>
                  <a:srgbClr val="0070C0"/>
                </a:solidFill>
              </a:rPr>
              <a:t> الكلية، </a:t>
            </a:r>
            <a:r>
              <a:rPr lang="ar-SA" sz="1800" b="1" dirty="0">
                <a:solidFill>
                  <a:srgbClr val="0070C0"/>
                </a:solidFill>
              </a:rPr>
              <a:t>ومع رسالة الجامعة (نماذج الإتساق)</a:t>
            </a:r>
          </a:p>
          <a:p>
            <a:pPr lvl="1" algn="just">
              <a:lnSpc>
                <a:spcPct val="120000"/>
              </a:lnSpc>
            </a:pPr>
            <a:r>
              <a:rPr lang="ar-SA" sz="1800" b="1" dirty="0">
                <a:solidFill>
                  <a:srgbClr val="0070C0"/>
                </a:solidFill>
              </a:rPr>
              <a:t>يحدد مخرجات تعلم تتسق مع أهدافه ومع مخرجات التعلم للهيئة الوطنية للتقويم والغعتماد الاكاديمي</a:t>
            </a:r>
            <a:endParaRPr lang="ar-EG" b="1" dirty="0">
              <a:solidFill>
                <a:srgbClr val="0070C0"/>
              </a:solidFill>
            </a:endParaRPr>
          </a:p>
        </p:txBody>
      </p:sp>
    </p:spTree>
    <p:extLst>
      <p:ext uri="{BB962C8B-B14F-4D97-AF65-F5344CB8AC3E}">
        <p14:creationId xmlns:p14="http://schemas.microsoft.com/office/powerpoint/2010/main" val="392115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4-2</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19</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000" b="1" dirty="0"/>
              <a:t>عمل المشروع </a:t>
            </a:r>
            <a:r>
              <a:rPr lang="ar-EG" sz="2000" b="1" dirty="0"/>
              <a:t>التطوير</a:t>
            </a:r>
            <a:r>
              <a:rPr lang="ar-SA" sz="2000" b="1" dirty="0"/>
              <a:t>ي لتأهيل</a:t>
            </a:r>
            <a:r>
              <a:rPr lang="ar-EG" sz="2000" b="1" dirty="0"/>
              <a:t> لجامعة </a:t>
            </a:r>
            <a:r>
              <a:rPr lang="ar-SA" sz="2000" b="1" dirty="0"/>
              <a:t>ل</a:t>
            </a:r>
            <a:r>
              <a:rPr lang="ar-EG" sz="2000" b="1" dirty="0"/>
              <a:t>لاعتماد الأكاديمي </a:t>
            </a:r>
            <a:r>
              <a:rPr lang="ar-SA" sz="2000" b="1" dirty="0"/>
              <a:t>على تحديد مخرجات التعلم العامة للجامعة (مهارات الخريجين) وهي:</a:t>
            </a:r>
          </a:p>
          <a:p>
            <a:pPr lvl="1" algn="just">
              <a:lnSpc>
                <a:spcPct val="120000"/>
              </a:lnSpc>
            </a:pPr>
            <a:r>
              <a:rPr lang="ar-SA" sz="1800" b="1" dirty="0">
                <a:solidFill>
                  <a:srgbClr val="0070C0"/>
                </a:solidFill>
              </a:rPr>
              <a:t>مهارات التواصل الفعال</a:t>
            </a:r>
            <a:endParaRPr lang="en-US" sz="1800" b="1" dirty="0">
              <a:solidFill>
                <a:srgbClr val="0070C0"/>
              </a:solidFill>
            </a:endParaRPr>
          </a:p>
          <a:p>
            <a:pPr lvl="1" algn="just">
              <a:lnSpc>
                <a:spcPct val="120000"/>
              </a:lnSpc>
            </a:pPr>
            <a:r>
              <a:rPr lang="ar-SA" sz="1800" b="1" dirty="0">
                <a:solidFill>
                  <a:srgbClr val="0070C0"/>
                </a:solidFill>
              </a:rPr>
              <a:t>القدرة على العمل ضمن فريق متعدد التخصصات</a:t>
            </a:r>
            <a:endParaRPr lang="en-US" sz="1800" b="1" dirty="0">
              <a:solidFill>
                <a:srgbClr val="0070C0"/>
              </a:solidFill>
            </a:endParaRPr>
          </a:p>
          <a:p>
            <a:pPr lvl="1" algn="just">
              <a:lnSpc>
                <a:spcPct val="120000"/>
              </a:lnSpc>
            </a:pPr>
            <a:r>
              <a:rPr lang="ar-SA" sz="1800" b="1" dirty="0">
                <a:solidFill>
                  <a:srgbClr val="0070C0"/>
                </a:solidFill>
              </a:rPr>
              <a:t>القدرة على التعلم الذاتي المستمر</a:t>
            </a:r>
            <a:endParaRPr lang="en-US" sz="1800" b="1" dirty="0">
              <a:solidFill>
                <a:srgbClr val="0070C0"/>
              </a:solidFill>
            </a:endParaRPr>
          </a:p>
          <a:p>
            <a:pPr lvl="1" algn="just">
              <a:lnSpc>
                <a:spcPct val="120000"/>
              </a:lnSpc>
            </a:pPr>
            <a:r>
              <a:rPr lang="ar-SA" sz="1800" b="1" dirty="0">
                <a:solidFill>
                  <a:srgbClr val="0070C0"/>
                </a:solidFill>
              </a:rPr>
              <a:t>تحمل المسؤولية المهنية والاخلاقية</a:t>
            </a:r>
          </a:p>
          <a:p>
            <a:pPr marL="342900" lvl="0" indent="-342900" algn="just" rtl="0">
              <a:lnSpc>
                <a:spcPct val="107000"/>
              </a:lnSpc>
              <a:spcAft>
                <a:spcPts val="800"/>
              </a:spcAft>
              <a:buFont typeface="Symbol" panose="05050102010706020507" pitchFamily="18" charset="2"/>
              <a:buChar char=""/>
            </a:pPr>
            <a:r>
              <a:rPr lang="en-US" sz="20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ability to communicate effectively.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800"/>
              </a:spcAft>
              <a:buFont typeface="Symbol" panose="05050102010706020507" pitchFamily="18" charset="2"/>
              <a:buChar char=""/>
            </a:pPr>
            <a:r>
              <a:rPr lang="en-US" sz="20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ability to function on multidisciplinary teams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800"/>
              </a:spcAft>
              <a:buFont typeface="Symbol" panose="05050102010706020507" pitchFamily="18" charset="2"/>
              <a:buChar char=""/>
            </a:pPr>
            <a:r>
              <a:rPr lang="en-US" sz="2000" dirty="0">
                <a:solidFill>
                  <a:srgbClr val="0070C0"/>
                </a:solidFill>
                <a:latin typeface="Times New Roman" panose="02020603050405020304" pitchFamily="18" charset="0"/>
                <a:ea typeface="Calibri" panose="020F0502020204030204" pitchFamily="34" charset="0"/>
                <a:cs typeface="Arial" panose="020B0604020202020204" pitchFamily="34" charset="0"/>
              </a:rPr>
              <a:t>A recognition of the need for and an ability to engage in lifelong learning.</a:t>
            </a:r>
            <a:endParaRPr lang="ar-SA" sz="2000" dirty="0">
              <a:solidFill>
                <a:srgbClr val="0070C0"/>
              </a:solidFill>
              <a:latin typeface="Times New Roman" panose="02020603050405020304" pitchFamily="18" charset="0"/>
              <a:ea typeface="Calibri" panose="020F0502020204030204" pitchFamily="34" charset="0"/>
            </a:endParaRPr>
          </a:p>
          <a:p>
            <a:pPr marL="285750" indent="-285750" algn="l" rtl="0"/>
            <a:r>
              <a:rPr lang="en-US" sz="2000" dirty="0">
                <a:solidFill>
                  <a:srgbClr val="0070C0"/>
                </a:solidFill>
                <a:latin typeface="Times New Roman" panose="02020603050405020304" pitchFamily="18" charset="0"/>
                <a:ea typeface="Calibri" panose="020F0502020204030204" pitchFamily="34" charset="0"/>
              </a:rPr>
              <a:t>An understanding of professional and ethical responsibility</a:t>
            </a:r>
            <a:endParaRPr lang="en-US" sz="2000" dirty="0"/>
          </a:p>
          <a:p>
            <a:pPr lvl="1" algn="just">
              <a:lnSpc>
                <a:spcPct val="120000"/>
              </a:lnSpc>
            </a:pPr>
            <a:endParaRPr lang="ar-SA" sz="1800" b="1" dirty="0">
              <a:solidFill>
                <a:srgbClr val="0070C0"/>
              </a:solidFill>
            </a:endParaRPr>
          </a:p>
          <a:p>
            <a:pPr algn="just">
              <a:lnSpc>
                <a:spcPct val="120000"/>
              </a:lnSpc>
            </a:pPr>
            <a:endParaRPr lang="ar-EG" sz="2000" b="1" dirty="0"/>
          </a:p>
          <a:p>
            <a:pPr algn="just">
              <a:lnSpc>
                <a:spcPct val="120000"/>
              </a:lnSpc>
            </a:pPr>
            <a:endParaRPr lang="ar-EG" sz="2000" b="1" dirty="0"/>
          </a:p>
        </p:txBody>
      </p:sp>
    </p:spTree>
    <p:extLst>
      <p:ext uri="{BB962C8B-B14F-4D97-AF65-F5344CB8AC3E}">
        <p14:creationId xmlns:p14="http://schemas.microsoft.com/office/powerpoint/2010/main" val="418564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أهم متطلبات المعيار الرابع</a:t>
            </a:r>
            <a:endParaRPr lang="en-US" b="1" dirty="0"/>
          </a:p>
        </p:txBody>
      </p:sp>
      <p:sp>
        <p:nvSpPr>
          <p:cNvPr id="7" name="Content Placeholder 6"/>
          <p:cNvSpPr>
            <a:spLocks noGrp="1"/>
          </p:cNvSpPr>
          <p:nvPr>
            <p:ph idx="1"/>
          </p:nvPr>
        </p:nvSpPr>
        <p:spPr>
          <a:xfrm>
            <a:off x="838200" y="1480456"/>
            <a:ext cx="10515600" cy="4791390"/>
          </a:xfrm>
        </p:spPr>
        <p:txBody>
          <a:bodyPr>
            <a:noAutofit/>
          </a:bodyPr>
          <a:lstStyle/>
          <a:p>
            <a:pPr marL="457200" indent="-457200" algn="just">
              <a:lnSpc>
                <a:spcPct val="125000"/>
              </a:lnSpc>
            </a:pPr>
            <a:r>
              <a:rPr lang="ar-SA" b="1" dirty="0"/>
              <a:t>يجبُ أن يكون لدى الجامعة نظام فعّال لضمان أن جميع البرامج العلمية فيها تحقق المستويات العالية للتعلم والتعليم عند الموافقة الأولية عليها، ومن خلال متابعة الأداء وتقديم الخدمات المساندة على مستوى الجامعة. </a:t>
            </a:r>
          </a:p>
          <a:p>
            <a:pPr marL="457200" indent="-457200" algn="just">
              <a:lnSpc>
                <a:spcPct val="125000"/>
              </a:lnSpc>
            </a:pPr>
            <a:r>
              <a:rPr lang="ar-SA" b="1" dirty="0">
                <a:solidFill>
                  <a:srgbClr val="0070C0"/>
                </a:solidFill>
              </a:rPr>
              <a:t>يجب أن تكون نواتجُ ( مخرجات أو حصيلة ) تعلّمِ الطلبة محددة بدقة ومتسقة مع "الإطار الوطني للمؤهلات " وذلك في جميع البرامج العلمية، أما في البرامج المهنية فينبغي أن تتسق نواتج التعلُّم أيضًا مع متطلبات التوظيف أو ما تتطلبه ممارسة المهنة. </a:t>
            </a:r>
          </a:p>
          <a:p>
            <a:pPr marL="457200" indent="-457200" algn="just">
              <a:lnSpc>
                <a:spcPct val="125000"/>
              </a:lnSpc>
            </a:pPr>
            <a:r>
              <a:rPr lang="ar-SA" b="1" dirty="0"/>
              <a:t>يجب أن يتمَّ تقييم مستويات التعلُّم والتحققُ منها من خلال عمليات ملائمة، وأن تتمَّ مقارنتها بنقاط (معايير أو مستويات)  مرجعية خارجية مناسبة وذات مستوى رفيع . </a:t>
            </a:r>
          </a:p>
        </p:txBody>
      </p:sp>
      <p:sp>
        <p:nvSpPr>
          <p:cNvPr id="11"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2</a:t>
            </a:fld>
            <a:r>
              <a:rPr lang="ar-SA" sz="2400" dirty="0">
                <a:solidFill>
                  <a:schemeClr val="tx1"/>
                </a:solidFill>
              </a:rPr>
              <a:t> </a:t>
            </a: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284851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4-2</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20</a:t>
            </a:fld>
            <a:r>
              <a:rPr lang="ar-SA" sz="1800" dirty="0">
                <a:solidFill>
                  <a:schemeClr val="tx1"/>
                </a:solidFill>
              </a:rPr>
              <a:t> </a:t>
            </a:r>
          </a:p>
        </p:txBody>
      </p:sp>
      <p:graphicFrame>
        <p:nvGraphicFramePr>
          <p:cNvPr id="6" name="رسم تخطيطي 19"/>
          <p:cNvGraphicFramePr>
            <a:graphicFrameLocks/>
          </p:cNvGraphicFramePr>
          <p:nvPr>
            <p:extLst>
              <p:ext uri="{D42A27DB-BD31-4B8C-83A1-F6EECF244321}">
                <p14:modId xmlns:p14="http://schemas.microsoft.com/office/powerpoint/2010/main" val="986497259"/>
              </p:ext>
            </p:extLst>
          </p:nvPr>
        </p:nvGraphicFramePr>
        <p:xfrm>
          <a:off x="1312985" y="1220853"/>
          <a:ext cx="7713784" cy="506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57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21</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28366" t="31282" r="28269" b="12137"/>
          <a:stretch/>
        </p:blipFill>
        <p:spPr>
          <a:xfrm>
            <a:off x="1688122" y="1232576"/>
            <a:ext cx="8804031" cy="4921407"/>
          </a:xfrm>
          <a:prstGeom prst="rect">
            <a:avLst/>
          </a:prstGeom>
        </p:spPr>
      </p:pic>
    </p:spTree>
    <p:extLst>
      <p:ext uri="{BB962C8B-B14F-4D97-AF65-F5344CB8AC3E}">
        <p14:creationId xmlns:p14="http://schemas.microsoft.com/office/powerpoint/2010/main" val="55194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9465221"/>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4465956">
                  <a:extLst>
                    <a:ext uri="{9D8B030D-6E8A-4147-A177-3AD203B41FA5}">
                      <a16:colId xmlns:a16="http://schemas.microsoft.com/office/drawing/2014/main" val="20000"/>
                    </a:ext>
                  </a:extLst>
                </a:gridCol>
                <a:gridCol w="587828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4-3 </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Program Development Processes </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4-3</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 عملياتُ تطوير البرامج</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أن يتمَّ تخطيط البرامج في شكل حزم متكاملة من الخبرات التعليمية حيث تسهم كل المقررات ، وبطرق مخطط لها في تحقيق نواتج التعلّم المستهدفة للبرنامج المعني.</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22</a:t>
            </a:fld>
            <a:r>
              <a:rPr lang="ar-SA" sz="1800" dirty="0">
                <a:solidFill>
                  <a:schemeClr val="tx1"/>
                </a:solidFill>
              </a:rPr>
              <a:t> </a:t>
            </a:r>
          </a:p>
        </p:txBody>
      </p:sp>
    </p:spTree>
    <p:extLst>
      <p:ext uri="{BB962C8B-B14F-4D97-AF65-F5344CB8AC3E}">
        <p14:creationId xmlns:p14="http://schemas.microsoft.com/office/powerpoint/2010/main" val="390565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4-3</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a:pPr>
            <a:r>
              <a:rPr lang="ar-EG" sz="2300" b="1" dirty="0">
                <a:solidFill>
                  <a:srgbClr val="0070C0"/>
                </a:solidFill>
              </a:rPr>
              <a:t>تمَّ وضعُ خطط لتقديم البرامج وتقويمها بصورة مفصلة وواضحة في توصيف البرامج.  ( بحيث تشمل المعارف والمهارات التي يجب اكتسابها إضافة إلى استراتيجيات التدريس والتقييم اللازمة لإحداث التطوير المستمر في عملية التعلم  وذلك في جميع مجالات التعلم ).</a:t>
            </a:r>
          </a:p>
          <a:p>
            <a:pPr marL="514350" lvl="0" indent="-514350" algn="just">
              <a:lnSpc>
                <a:spcPct val="120000"/>
              </a:lnSpc>
              <a:buFont typeface="+mj-lt"/>
              <a:buAutoNum type="arabicPeriod"/>
            </a:pPr>
            <a:r>
              <a:rPr lang="ar-EG" sz="2300" b="1" dirty="0"/>
              <a:t>تمَّ وضعُ خطط للمقررات في توصيفات المقررات تـتضمن المعارف والمهارات التي يجب اكتسابها إضافة إلى استراتيجيات التدريس والتقييم اللازمة لمجالات التعلّم التي يجب التركيز عليها في كل مقرر.</a:t>
            </a:r>
          </a:p>
          <a:p>
            <a:pPr marL="514350" lvl="0" indent="-514350" algn="just">
              <a:lnSpc>
                <a:spcPct val="120000"/>
              </a:lnSpc>
              <a:buFont typeface="+mj-lt"/>
              <a:buAutoNum type="arabicPeriod"/>
            </a:pPr>
            <a:r>
              <a:rPr lang="ar-EG" sz="2300" b="1" dirty="0">
                <a:solidFill>
                  <a:srgbClr val="0070C0"/>
                </a:solidFill>
              </a:rPr>
              <a:t>تمَّ التنسيق بين المحتوى والاستراتيجيات التي يتمَّ تحديدها في توصيفات المقررات ، ويتمُّ تطبيقها في الواقع لضمان التطوير المستمر والفعال لعملية التعلّم لجميع مكونات البرنامج في جميع مجالات التعلم .</a:t>
            </a:r>
          </a:p>
          <a:p>
            <a:pPr marL="514350" lvl="0" indent="-514350" algn="just">
              <a:lnSpc>
                <a:spcPct val="120000"/>
              </a:lnSpc>
              <a:buFont typeface="+mj-lt"/>
              <a:buAutoNum type="arabicPeriod"/>
            </a:pPr>
            <a:r>
              <a:rPr lang="ar-EG" sz="2300" b="1" dirty="0"/>
              <a:t>تتضمنُ عمليةُ التخطيط للبرنامج اتخاذ أي إجراء ضروري لضمان أن هيئة التدريس لديهم إلمام بالاستراتيجيات المنصوص عليها في توصيف البرنامج وتوصيفات المقررات وقادرين على استخدامها.</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23</a:t>
            </a:fld>
            <a:r>
              <a:rPr lang="ar-SA" sz="1800" dirty="0">
                <a:solidFill>
                  <a:schemeClr val="tx1"/>
                </a:solidFill>
              </a:rPr>
              <a:t> </a:t>
            </a:r>
          </a:p>
        </p:txBody>
      </p:sp>
    </p:spTree>
    <p:extLst>
      <p:ext uri="{BB962C8B-B14F-4D97-AF65-F5344CB8AC3E}">
        <p14:creationId xmlns:p14="http://schemas.microsoft.com/office/powerpoint/2010/main" val="3344000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4-3</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startAt="5"/>
            </a:pPr>
            <a:r>
              <a:rPr lang="ar-EG" sz="2400" b="1" dirty="0">
                <a:solidFill>
                  <a:srgbClr val="0070C0"/>
                </a:solidFill>
              </a:rPr>
              <a:t>تتمُّ متابعة المجالات الأكاديمية والمهنية التي يُعدّ الطلبة لها بصورة مستمرة مع اتخاذ التعديلات الضرورية في البرامج وفي المحتوى والمراجع المقرّرة لضمان استمرارية مواءمتها وجودتها.</a:t>
            </a:r>
          </a:p>
          <a:p>
            <a:pPr marL="514350" lvl="0" indent="-514350" algn="just">
              <a:lnSpc>
                <a:spcPct val="120000"/>
              </a:lnSpc>
              <a:buFont typeface="+mj-lt"/>
              <a:buAutoNum type="arabicPeriod" startAt="5"/>
            </a:pPr>
            <a:r>
              <a:rPr lang="ar-SA" sz="2400" b="1" dirty="0"/>
              <a:t>ت</a:t>
            </a:r>
            <a:r>
              <a:rPr lang="ar-EG" sz="2400" b="1" dirty="0"/>
              <a:t>ستخدمُ المؤسسة التعليمية في كافة البرامج والتخصصات المهنية فِرقًا استشارية مستمرة يشارك في عضويتها ممارسون متميزون في المهن والوظائف ذات العلاقة بالبرامج للمتابعة ولتقديم المشورة حول محتوى وجودة البرامج.</a:t>
            </a:r>
          </a:p>
          <a:p>
            <a:pPr marL="514350" lvl="0" indent="-514350" algn="just">
              <a:lnSpc>
                <a:spcPct val="120000"/>
              </a:lnSpc>
              <a:buFont typeface="+mj-lt"/>
              <a:buAutoNum type="arabicPeriod" startAt="5"/>
            </a:pPr>
            <a:r>
              <a:rPr lang="ar-EG" sz="2400" b="1" dirty="0">
                <a:solidFill>
                  <a:srgbClr val="0070C0"/>
                </a:solidFill>
              </a:rPr>
              <a:t>يتمُّ تقييمُ وقبول أو رفض مقترحات البرامج الجديدة أو التعديلات الجوهرية للبرامج من قِبل اللجنة الأكاديمية العليا في المؤسسة التعليمية ، وذلك باستخدام المحكات التي تكفل إجراء مشاورات مناسبة وشاملة في عملية التخطيط والقدرة على التنفيذ الفعّال للبرنامج</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24</a:t>
            </a:fld>
            <a:r>
              <a:rPr lang="ar-SA" sz="1800" dirty="0">
                <a:solidFill>
                  <a:schemeClr val="tx1"/>
                </a:solidFill>
              </a:rPr>
              <a:t> </a:t>
            </a:r>
          </a:p>
        </p:txBody>
      </p:sp>
    </p:spTree>
    <p:extLst>
      <p:ext uri="{BB962C8B-B14F-4D97-AF65-F5344CB8AC3E}">
        <p14:creationId xmlns:p14="http://schemas.microsoft.com/office/powerpoint/2010/main" val="179668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4-3</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25</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EG" sz="2600" b="1" dirty="0">
                <a:solidFill>
                  <a:srgbClr val="0070C0"/>
                </a:solidFill>
              </a:rPr>
              <a:t>لدى </a:t>
            </a:r>
            <a:r>
              <a:rPr lang="ar-SA" sz="2600" b="1" dirty="0">
                <a:solidFill>
                  <a:srgbClr val="0070C0"/>
                </a:solidFill>
              </a:rPr>
              <a:t>الجامعة</a:t>
            </a:r>
            <a:r>
              <a:rPr lang="ar-EG" sz="2600" b="1" dirty="0">
                <a:solidFill>
                  <a:srgbClr val="0070C0"/>
                </a:solidFill>
              </a:rPr>
              <a:t> أدلة تثبت أن عمليات تطوير البرنامج </a:t>
            </a:r>
            <a:r>
              <a:rPr lang="ar-SA" sz="2600" b="1" dirty="0">
                <a:solidFill>
                  <a:srgbClr val="0070C0"/>
                </a:solidFill>
              </a:rPr>
              <a:t>تبنى من خلال</a:t>
            </a:r>
            <a:r>
              <a:rPr lang="ar-EG" sz="2600" b="1" dirty="0">
                <a:solidFill>
                  <a:srgbClr val="0070C0"/>
                </a:solidFill>
              </a:rPr>
              <a:t> ببيانات وآثار مخرجات تعلم الطالب</a:t>
            </a:r>
            <a:r>
              <a:rPr lang="ar-SA" sz="2600" b="1" dirty="0">
                <a:solidFill>
                  <a:srgbClr val="0070C0"/>
                </a:solidFill>
              </a:rPr>
              <a:t>، كما </a:t>
            </a:r>
            <a:r>
              <a:rPr lang="ar-EG" sz="2600" b="1" dirty="0">
                <a:solidFill>
                  <a:srgbClr val="0070C0"/>
                </a:solidFill>
              </a:rPr>
              <a:t>يتم رصد أداء </a:t>
            </a:r>
            <a:r>
              <a:rPr lang="ar-SA" sz="2600" b="1" dirty="0">
                <a:solidFill>
                  <a:srgbClr val="0070C0"/>
                </a:solidFill>
              </a:rPr>
              <a:t>ك</a:t>
            </a:r>
            <a:r>
              <a:rPr lang="ar-EG" sz="2600" b="1" dirty="0">
                <a:solidFill>
                  <a:srgbClr val="0070C0"/>
                </a:solidFill>
              </a:rPr>
              <a:t>ل البرنامج بحيث يظل متسقا مع </a:t>
            </a:r>
            <a:r>
              <a:rPr lang="ar-SA" sz="2600" b="1" dirty="0">
                <a:solidFill>
                  <a:srgbClr val="0070C0"/>
                </a:solidFill>
              </a:rPr>
              <a:t>مخرجاته</a:t>
            </a:r>
            <a:r>
              <a:rPr lang="ar-EG" sz="2600" b="1" dirty="0">
                <a:solidFill>
                  <a:srgbClr val="0070C0"/>
                </a:solidFill>
              </a:rPr>
              <a:t>. </a:t>
            </a:r>
            <a:endParaRPr lang="ar-SA" sz="2600" b="1" dirty="0">
              <a:solidFill>
                <a:srgbClr val="0070C0"/>
              </a:solidFill>
            </a:endParaRPr>
          </a:p>
          <a:p>
            <a:pPr algn="just">
              <a:lnSpc>
                <a:spcPct val="120000"/>
              </a:lnSpc>
            </a:pPr>
            <a:r>
              <a:rPr lang="ar-SA" sz="2600" b="1" dirty="0"/>
              <a:t>تتم إدارة </a:t>
            </a:r>
            <a:r>
              <a:rPr lang="ar-EG" sz="2600" b="1" dirty="0"/>
              <a:t>عمليات تطوير البرنامج من قبل </a:t>
            </a:r>
            <a:r>
              <a:rPr lang="ar-SA" sz="2600" b="1" dirty="0"/>
              <a:t>لجنة</a:t>
            </a:r>
            <a:r>
              <a:rPr lang="ar-EG" sz="2600" b="1" dirty="0"/>
              <a:t> الخطط والبرامج الدراسية </a:t>
            </a:r>
            <a:r>
              <a:rPr lang="ar-SA" sz="2600" b="1" dirty="0"/>
              <a:t>بالجامعة التابعة لوكالة الجامعة </a:t>
            </a:r>
            <a:r>
              <a:rPr lang="ar-EG" sz="2600" b="1" dirty="0"/>
              <a:t>للشؤون الأكاديمية</a:t>
            </a:r>
            <a:r>
              <a:rPr lang="ar-SA" sz="2600" b="1" dirty="0"/>
              <a:t> التعليمية، التي أعدت دليلا لإحداث وتطوير الخطط الدراسية.</a:t>
            </a:r>
          </a:p>
          <a:p>
            <a:pPr algn="just">
              <a:lnSpc>
                <a:spcPct val="120000"/>
              </a:lnSpc>
            </a:pPr>
            <a:r>
              <a:rPr lang="ar-SA" sz="2600" b="1" dirty="0">
                <a:solidFill>
                  <a:srgbClr val="0070C0"/>
                </a:solidFill>
              </a:rPr>
              <a:t>شكلت العديد من البرامج والكليات مجالس إستشارية تجتمع بصفة دورية لمناقشة التطورات التي تحدث على البرنامج</a:t>
            </a:r>
          </a:p>
          <a:p>
            <a:pPr algn="just">
              <a:lnSpc>
                <a:spcPct val="120000"/>
              </a:lnSpc>
            </a:pPr>
            <a:r>
              <a:rPr lang="ar-SA" sz="2600" b="1" dirty="0"/>
              <a:t>هنالك ضوابط محددة لإفتتاح برنامج جديد أوتحديثه (دليل إحداث وتطوير الخطط الدراسية)</a:t>
            </a:r>
          </a:p>
        </p:txBody>
      </p:sp>
    </p:spTree>
    <p:extLst>
      <p:ext uri="{BB962C8B-B14F-4D97-AF65-F5344CB8AC3E}">
        <p14:creationId xmlns:p14="http://schemas.microsoft.com/office/powerpoint/2010/main" val="2269712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3179124"/>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5171016">
                  <a:extLst>
                    <a:ext uri="{9D8B030D-6E8A-4147-A177-3AD203B41FA5}">
                      <a16:colId xmlns:a16="http://schemas.microsoft.com/office/drawing/2014/main" val="20000"/>
                    </a:ext>
                  </a:extLst>
                </a:gridCol>
                <a:gridCol w="517322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4-4 </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Program Evaluation and Review Processes</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4-4</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 عملياتُ تقويم البرامج ومراجعتها </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أن تتمَّ عملية مراقبة جودة كل من مقررات البرامج والبرامج ككل بشكل منتظم من خلال آليات مناسبة للتقويم، كما يجب تعديلها حسبما يتطلب الأمر مع إجراء عمليات مراجعة شاملة بشكل دوري.</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26</a:t>
            </a:fld>
            <a:r>
              <a:rPr lang="ar-SA" sz="1800" dirty="0">
                <a:solidFill>
                  <a:schemeClr val="tx1"/>
                </a:solidFill>
              </a:rPr>
              <a:t> </a:t>
            </a:r>
          </a:p>
        </p:txBody>
      </p:sp>
    </p:spTree>
    <p:extLst>
      <p:ext uri="{BB962C8B-B14F-4D97-AF65-F5344CB8AC3E}">
        <p14:creationId xmlns:p14="http://schemas.microsoft.com/office/powerpoint/2010/main" val="128562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4-4</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a:pPr>
            <a:r>
              <a:rPr lang="ar-EG" sz="2300" b="1" dirty="0"/>
              <a:t>يتمُّ تقويم المقررات والبرامج، وتُعد تقارير عنها بصورة سنوية، وتتضمن هذه التقارير معلومات كافية حول مدى فاعليّة الاستراتيجيات التي خطط لها ومدى تحقق نواتج التعلّم المستهدفة.</a:t>
            </a:r>
          </a:p>
          <a:p>
            <a:pPr marL="514350" lvl="0" indent="-514350" algn="just">
              <a:lnSpc>
                <a:spcPct val="120000"/>
              </a:lnSpc>
              <a:buFont typeface="+mj-lt"/>
              <a:buAutoNum type="arabicPeriod"/>
            </a:pPr>
            <a:r>
              <a:rPr lang="ar-EG" sz="2300" b="1" dirty="0">
                <a:solidFill>
                  <a:srgbClr val="0070C0"/>
                </a:solidFill>
              </a:rPr>
              <a:t>يتمُّ الاحتفاظ في ملف المقرر وملف البرنامج بتفاصيل التغييرات التي اتُّخذت والأسباب التي دعت إليها، وذلك عندما يتمّ القيام بهذه التغييرات نتيجة لعمليات التقويم الدورية.</a:t>
            </a:r>
          </a:p>
          <a:p>
            <a:pPr marL="514350" lvl="0" indent="-514350" algn="just">
              <a:lnSpc>
                <a:spcPct val="120000"/>
              </a:lnSpc>
              <a:buFont typeface="+mj-lt"/>
              <a:buAutoNum type="arabicPeriod"/>
            </a:pPr>
            <a:r>
              <a:rPr lang="ar-EG" sz="2300" b="1" dirty="0"/>
              <a:t>يتمُّ استخدام مؤشرات للجودة تتضمن مقاييس لنواتج ( مخرجات ) التعلّم وذلك لكافة المقررات والبرامج في المؤسسة ككل.</a:t>
            </a:r>
          </a:p>
          <a:p>
            <a:pPr marL="514350" lvl="0" indent="-514350" algn="just">
              <a:lnSpc>
                <a:spcPct val="120000"/>
              </a:lnSpc>
              <a:buFont typeface="+mj-lt"/>
              <a:buAutoNum type="arabicPeriod"/>
            </a:pPr>
            <a:r>
              <a:rPr lang="ar-EG" sz="2300" b="1" dirty="0">
                <a:solidFill>
                  <a:srgbClr val="0070C0"/>
                </a:solidFill>
              </a:rPr>
              <a:t>يتمُّ الاحتفاظ بسجلات معدلات إكمال الطلبة في جميع المقررات وفي البرامج ككل، ويتمّ استخدامها من ضمن مؤشرات الأداء.</a:t>
            </a:r>
          </a:p>
          <a:p>
            <a:pPr marL="514350" lvl="0" indent="-514350" algn="just">
              <a:lnSpc>
                <a:spcPct val="120000"/>
              </a:lnSpc>
              <a:buFont typeface="+mj-lt"/>
              <a:buAutoNum type="arabicPeriod"/>
            </a:pPr>
            <a:r>
              <a:rPr lang="ar-EG" sz="2300" b="1" dirty="0"/>
              <a:t>تراجعُ التقارير عن البرامج سنويًّا من قِبل كبار المسؤولين بالإدارة العليا ومن قِبل لجان الجودة في المؤسسة التعليمية.</a:t>
            </a:r>
          </a:p>
          <a:p>
            <a:pPr marL="514350" lvl="0" indent="-514350" algn="just">
              <a:lnSpc>
                <a:spcPct val="120000"/>
              </a:lnSpc>
              <a:buFont typeface="+mj-lt"/>
              <a:buAutoNum type="arabicPeriod"/>
            </a:pPr>
            <a:endParaRPr lang="ar-EG" sz="2300"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27</a:t>
            </a:fld>
            <a:r>
              <a:rPr lang="ar-SA" sz="1800" dirty="0">
                <a:solidFill>
                  <a:schemeClr val="tx1"/>
                </a:solidFill>
              </a:rPr>
              <a:t> </a:t>
            </a:r>
          </a:p>
        </p:txBody>
      </p:sp>
    </p:spTree>
    <p:extLst>
      <p:ext uri="{BB962C8B-B14F-4D97-AF65-F5344CB8AC3E}">
        <p14:creationId xmlns:p14="http://schemas.microsoft.com/office/powerpoint/2010/main" val="1631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4-4</a:t>
            </a:r>
            <a:endParaRPr lang="en-US" b="1" dirty="0"/>
          </a:p>
        </p:txBody>
      </p:sp>
      <p:sp>
        <p:nvSpPr>
          <p:cNvPr id="7" name="Content Placeholder 6"/>
          <p:cNvSpPr>
            <a:spLocks noGrp="1"/>
          </p:cNvSpPr>
          <p:nvPr>
            <p:ph idx="1"/>
          </p:nvPr>
        </p:nvSpPr>
        <p:spPr>
          <a:xfrm>
            <a:off x="1132114" y="1328057"/>
            <a:ext cx="10221686" cy="4721052"/>
          </a:xfrm>
        </p:spPr>
        <p:txBody>
          <a:bodyPr>
            <a:noAutofit/>
          </a:bodyPr>
          <a:lstStyle/>
          <a:p>
            <a:pPr marL="514350" lvl="0" indent="-514350" algn="just">
              <a:lnSpc>
                <a:spcPct val="120000"/>
              </a:lnSpc>
              <a:buFont typeface="+mj-lt"/>
              <a:buAutoNum type="arabicPeriod" startAt="6"/>
            </a:pPr>
            <a:r>
              <a:rPr lang="ar-EG" sz="2200" b="1" dirty="0">
                <a:solidFill>
                  <a:srgbClr val="0070C0"/>
                </a:solidFill>
              </a:rPr>
              <a:t>تتمُّ مقارنة البيانات المتعلقة بمؤشرات جودة البرامج وذلك عبر جميع البرامج بالمؤسسة التعليمية، كما تقارن كذلك بمعايير (نقاط أو مؤشرات) مقارنة مرجعية خارجية مناسبة.</a:t>
            </a:r>
          </a:p>
          <a:p>
            <a:pPr marL="514350" lvl="0" indent="-514350" algn="just">
              <a:lnSpc>
                <a:spcPct val="120000"/>
              </a:lnSpc>
              <a:buFont typeface="+mj-lt"/>
              <a:buAutoNum type="arabicPeriod" startAt="6"/>
            </a:pPr>
            <a:r>
              <a:rPr lang="ar-EG" sz="2200" b="1" dirty="0"/>
              <a:t>تُتّخذُ الإجراءات المناسبة لإجراء التحسينات اللازمة عندما يتم اكتشاف مشكلات أثناء تقويم البرامج سواء كان ذلك على مستوى البرنامج المعني أو على مستوى المؤسسة التعليمية حسب الأنسب.</a:t>
            </a:r>
          </a:p>
          <a:p>
            <a:pPr marL="514350" lvl="0" indent="-514350" algn="just">
              <a:lnSpc>
                <a:spcPct val="120000"/>
              </a:lnSpc>
              <a:buFont typeface="+mj-lt"/>
              <a:buAutoNum type="arabicPeriod" startAt="6"/>
            </a:pPr>
            <a:r>
              <a:rPr lang="ar-EG" sz="2200" b="1" dirty="0">
                <a:solidFill>
                  <a:srgbClr val="0070C0"/>
                </a:solidFill>
              </a:rPr>
              <a:t>يتمُّ إجراء تقويم شامل لكل برنامج علمي مرة واحدة على الأقل كل خمس سنوات إضافة إلى التقويمات السنوية.</a:t>
            </a:r>
          </a:p>
          <a:p>
            <a:pPr marL="514350" lvl="0" indent="-514350" algn="just">
              <a:lnSpc>
                <a:spcPct val="120000"/>
              </a:lnSpc>
              <a:buFont typeface="+mj-lt"/>
              <a:buAutoNum type="arabicPeriod" startAt="6"/>
            </a:pPr>
            <a:r>
              <a:rPr lang="ar-EG" sz="2200" b="1" dirty="0"/>
              <a:t>تتضمنُ عمليات مراجعة البرامج الاستعانة بالخبراء في القطاعات الصناعية والمهنية ذات العلاقة إضافة إلى أعضاء هيئة التدريس ذوي الخبرة من مؤسسات تعليمية أخرى.</a:t>
            </a:r>
          </a:p>
          <a:p>
            <a:pPr marL="514350" lvl="0" indent="-514350" algn="just">
              <a:lnSpc>
                <a:spcPct val="120000"/>
              </a:lnSpc>
              <a:buFont typeface="+mj-lt"/>
              <a:buAutoNum type="arabicPeriod" startAt="6"/>
            </a:pPr>
            <a:r>
              <a:rPr lang="ar-EG" sz="2200" b="1" dirty="0">
                <a:solidFill>
                  <a:srgbClr val="0070C0"/>
                </a:solidFill>
              </a:rPr>
              <a:t>تتمُّ الاستفادة من أراء الطلبة والخريجين حول جودة البرنامج المعني أثناء مراجعات للبرامج بما في ذلك مدى تحقق نواتج التعلم المستهدفة، وذلك من خلال الاستبيانات والمقابلات ومن خلال المناقشات مع أعضاء هيئة التدريس وغيرهم من المستفيدين مثل أرباب العمل.</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28</a:t>
            </a:fld>
            <a:r>
              <a:rPr lang="ar-SA" sz="1800" dirty="0">
                <a:solidFill>
                  <a:schemeClr val="tx1"/>
                </a:solidFill>
              </a:rPr>
              <a:t> </a:t>
            </a:r>
          </a:p>
        </p:txBody>
      </p:sp>
    </p:spTree>
    <p:extLst>
      <p:ext uri="{BB962C8B-B14F-4D97-AF65-F5344CB8AC3E}">
        <p14:creationId xmlns:p14="http://schemas.microsoft.com/office/powerpoint/2010/main" val="62826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4-4</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29</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EG" sz="2400" b="1" dirty="0"/>
              <a:t>يتم مراجعة جميع البرامج الأكاديمية القائمة أو التي تم تطويرها سنويا من خلال تقديم تقارير سنوية عن ما حدث والنظر في أي تعديلات قد تكون ضرورية</a:t>
            </a:r>
            <a:r>
              <a:rPr lang="ar-SA" sz="2400" b="1" dirty="0"/>
              <a:t>.</a:t>
            </a:r>
          </a:p>
          <a:p>
            <a:pPr algn="just">
              <a:lnSpc>
                <a:spcPct val="120000"/>
              </a:lnSpc>
            </a:pPr>
            <a:r>
              <a:rPr lang="ar-SA" sz="2400" b="1" dirty="0">
                <a:solidFill>
                  <a:srgbClr val="0070C0"/>
                </a:solidFill>
              </a:rPr>
              <a:t>تبدأ العملية الرئيسية بإعداد توصيف للبرنامج يحتوي جميع الاستراتيجيات للأنشطة التعليمية (استراتيجيات التدريس، أساليب التقييم، المتطلبات).</a:t>
            </a:r>
          </a:p>
          <a:p>
            <a:pPr algn="just">
              <a:lnSpc>
                <a:spcPct val="120000"/>
              </a:lnSpc>
            </a:pPr>
            <a:r>
              <a:rPr lang="ar-SA" sz="2400" b="1" dirty="0"/>
              <a:t>يقوم منسقي المقررات بالتعاون مع كل المدرسين بإعداد توصيف المقرر قبل بداية تدريس التدريس.</a:t>
            </a:r>
          </a:p>
          <a:p>
            <a:pPr algn="just">
              <a:lnSpc>
                <a:spcPct val="120000"/>
              </a:lnSpc>
            </a:pPr>
            <a:r>
              <a:rPr lang="ar-SA" sz="2400" b="1" dirty="0">
                <a:solidFill>
                  <a:srgbClr val="0070C0"/>
                </a:solidFill>
              </a:rPr>
              <a:t>في نهاية الفصل الدراسي يقوم منسق المقرر بإعداد تقرير المقرر اعتمادا على تقارير المقررات من كل المدرسين (في حالة عدة شعب) وعلى نتيجة التقييم، ويحتوي هذا التقرير مقترحات التحسين ويقدمه إلى وحدة الجودة في البرنامج.</a:t>
            </a:r>
          </a:p>
          <a:p>
            <a:pPr algn="just">
              <a:lnSpc>
                <a:spcPct val="120000"/>
              </a:lnSpc>
            </a:pPr>
            <a:endParaRPr lang="ar-SA" sz="2400" b="1" dirty="0">
              <a:solidFill>
                <a:srgbClr val="0070C0"/>
              </a:solidFill>
            </a:endParaRPr>
          </a:p>
        </p:txBody>
      </p:sp>
    </p:spTree>
    <p:extLst>
      <p:ext uri="{BB962C8B-B14F-4D97-AF65-F5344CB8AC3E}">
        <p14:creationId xmlns:p14="http://schemas.microsoft.com/office/powerpoint/2010/main" val="398333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أهم متطلبات المعيار الرابع</a:t>
            </a:r>
            <a:endParaRPr lang="en-US" b="1" dirty="0"/>
          </a:p>
        </p:txBody>
      </p:sp>
      <p:sp>
        <p:nvSpPr>
          <p:cNvPr id="7" name="Content Placeholder 6"/>
          <p:cNvSpPr>
            <a:spLocks noGrp="1"/>
          </p:cNvSpPr>
          <p:nvPr>
            <p:ph idx="1"/>
          </p:nvPr>
        </p:nvSpPr>
        <p:spPr>
          <a:xfrm>
            <a:off x="838200" y="1480456"/>
            <a:ext cx="10515600" cy="4791390"/>
          </a:xfrm>
        </p:spPr>
        <p:txBody>
          <a:bodyPr>
            <a:noAutofit/>
          </a:bodyPr>
          <a:lstStyle/>
          <a:p>
            <a:pPr marL="457200" indent="-457200" algn="just">
              <a:lnSpc>
                <a:spcPct val="125000"/>
              </a:lnSpc>
            </a:pPr>
            <a:r>
              <a:rPr lang="ar-SA" sz="2600" b="1" dirty="0">
                <a:solidFill>
                  <a:srgbClr val="0070C0"/>
                </a:solidFill>
              </a:rPr>
              <a:t>يجب أن يكون أفراد هيئة التدريس مؤهلين بصورة مناسبة ولديهم الخبرة اللازمة للقيام بمسؤولياتهم التدريسية ، وأن يطبقوا استراتيجيات تدريسية ملائمة للنواتج التعليمية المختلفة، وأن يشتركوا في الأنشطة المناسبة لتحسين كفاءاتهم التدريسية .  </a:t>
            </a:r>
          </a:p>
          <a:p>
            <a:pPr marL="457200" indent="-457200" algn="just">
              <a:lnSpc>
                <a:spcPct val="125000"/>
              </a:lnSpc>
            </a:pPr>
            <a:r>
              <a:rPr lang="ar-SA" sz="2600" b="1" dirty="0"/>
              <a:t>يجب أن يتمَّ تقويم جودة التدريس وفاعلية البرامج من خلال تقييمات الطلبة، ومن خلال استطلاعات آراء الخريجين وأصحاب الأعمال، مع أهمية استخدام الأدلة والنتائج المستخلصة من هذه المصادر كأساس لخطط التحسين .</a:t>
            </a:r>
          </a:p>
          <a:p>
            <a:pPr marL="457200" indent="-457200" algn="just">
              <a:lnSpc>
                <a:spcPct val="125000"/>
              </a:lnSpc>
            </a:pPr>
            <a:r>
              <a:rPr lang="ar-SA" sz="2600" b="1" dirty="0">
                <a:solidFill>
                  <a:srgbClr val="0070C0"/>
                </a:solidFill>
              </a:rPr>
              <a:t>في حالة تقديم البرامج في أقسام مختلفة للطلبة والطالبات، فإنه ينبغي أن تكون المستويات المطلوبة هي نفسها في القسمين، ولا بد من توفير الموارد بشكل متكافئ ، كما يجب أن يتضمن التقويم بيانات لكل من أقسام الطلاب والطالبات.</a:t>
            </a:r>
          </a:p>
        </p:txBody>
      </p:sp>
      <p:sp>
        <p:nvSpPr>
          <p:cNvPr id="11"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3</a:t>
            </a:fld>
            <a:r>
              <a:rPr lang="ar-SA" sz="2400" dirty="0">
                <a:solidFill>
                  <a:schemeClr val="tx1"/>
                </a:solidFill>
              </a:rPr>
              <a:t> </a:t>
            </a: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272823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4-4</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30</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600" b="1" dirty="0"/>
              <a:t>ت</a:t>
            </a:r>
            <a:r>
              <a:rPr lang="ar-EG" sz="2600" b="1" dirty="0"/>
              <a:t>قوم وحدة الجودة بمراجعة التوصيات الواردة في تقارير </a:t>
            </a:r>
            <a:r>
              <a:rPr lang="ar-SA" sz="2600" b="1" dirty="0"/>
              <a:t>المقررات</a:t>
            </a:r>
            <a:r>
              <a:rPr lang="ar-EG" sz="2600" b="1" dirty="0"/>
              <a:t> والتغذية المرتدة من المقيمين الداخليين أو الخارجيين وإعداد تقرير يحتوي على خطط عمل للتحسين </a:t>
            </a:r>
            <a:r>
              <a:rPr lang="ar-SA" sz="2600" b="1" dirty="0"/>
              <a:t>خلال الدورة</a:t>
            </a:r>
            <a:r>
              <a:rPr lang="ar-EG" sz="2600" b="1" dirty="0"/>
              <a:t> التالية من التقييم بعد موافقة مجلس </a:t>
            </a:r>
            <a:r>
              <a:rPr lang="ar-SA" sz="2600" b="1" dirty="0"/>
              <a:t>القسم الأكاديمي.</a:t>
            </a:r>
          </a:p>
          <a:p>
            <a:pPr algn="just">
              <a:lnSpc>
                <a:spcPct val="120000"/>
              </a:lnSpc>
            </a:pPr>
            <a:r>
              <a:rPr lang="ar-SA" sz="2600" b="1" dirty="0">
                <a:solidFill>
                  <a:srgbClr val="0070C0"/>
                </a:solidFill>
              </a:rPr>
              <a:t>بعد موافقة مجلس الكلية يتم إرسال هذه التقارير إلى عمادة الجودة وتطوير المهارات لاتخاذ المزيد من الإجراءات إذا رأت ضرورة لذلك.</a:t>
            </a:r>
          </a:p>
          <a:p>
            <a:pPr algn="just">
              <a:lnSpc>
                <a:spcPct val="120000"/>
              </a:lnSpc>
            </a:pPr>
            <a:r>
              <a:rPr lang="ar-SA" sz="2600" b="1" dirty="0"/>
              <a:t>تقوم عمادة الجودة وتطوير المهارات بإعداد تقرير سنوي مفصل عن وضع الجودة إلى وكيل الجامعة للشؤون التعليمية لجميع البرامج والكليات التي تمت مناقشتها في اللجنة المركزية للجودة ثم يتم إحالتها إلى مجلس الجامعة.</a:t>
            </a:r>
          </a:p>
          <a:p>
            <a:pPr marL="0" indent="0" algn="just">
              <a:lnSpc>
                <a:spcPct val="120000"/>
              </a:lnSpc>
              <a:buNone/>
            </a:pPr>
            <a:endParaRPr lang="ar-SA" sz="2600" b="1" dirty="0"/>
          </a:p>
        </p:txBody>
      </p:sp>
    </p:spTree>
    <p:extLst>
      <p:ext uri="{BB962C8B-B14F-4D97-AF65-F5344CB8AC3E}">
        <p14:creationId xmlns:p14="http://schemas.microsoft.com/office/powerpoint/2010/main" val="69827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4-4</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31</a:t>
            </a:fld>
            <a:r>
              <a:rPr lang="ar-SA" sz="1800" dirty="0">
                <a:solidFill>
                  <a:schemeClr val="tx1"/>
                </a:solidFill>
              </a:rPr>
              <a:t> </a:t>
            </a:r>
          </a:p>
        </p:txBody>
      </p:sp>
      <p:graphicFrame>
        <p:nvGraphicFramePr>
          <p:cNvPr id="9" name="Chart 8"/>
          <p:cNvGraphicFramePr/>
          <p:nvPr>
            <p:extLst>
              <p:ext uri="{D42A27DB-BD31-4B8C-83A1-F6EECF244321}">
                <p14:modId xmlns:p14="http://schemas.microsoft.com/office/powerpoint/2010/main" val="1572110775"/>
              </p:ext>
            </p:extLst>
          </p:nvPr>
        </p:nvGraphicFramePr>
        <p:xfrm>
          <a:off x="882582" y="1435171"/>
          <a:ext cx="10471217" cy="4625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725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2794436"/>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5171016">
                  <a:extLst>
                    <a:ext uri="{9D8B030D-6E8A-4147-A177-3AD203B41FA5}">
                      <a16:colId xmlns:a16="http://schemas.microsoft.com/office/drawing/2014/main" val="20000"/>
                    </a:ext>
                  </a:extLst>
                </a:gridCol>
                <a:gridCol w="517322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4-5</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Student Assessment</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4-5</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تقييم الطلبة</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أن تكون عمليات تقييم الطلبة مناسبة لنواتج التعليم المستهدفة، وأن يتمَّ تطبيقها بفاعلية وعدالة مع التحقق المستقل من المستوى الذي تمَّ تحقيقه.</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32</a:t>
            </a:fld>
            <a:r>
              <a:rPr lang="ar-SA" sz="1800" dirty="0">
                <a:solidFill>
                  <a:schemeClr val="tx1"/>
                </a:solidFill>
              </a:rPr>
              <a:t> </a:t>
            </a:r>
          </a:p>
        </p:txBody>
      </p:sp>
    </p:spTree>
    <p:extLst>
      <p:ext uri="{BB962C8B-B14F-4D97-AF65-F5344CB8AC3E}">
        <p14:creationId xmlns:p14="http://schemas.microsoft.com/office/powerpoint/2010/main" val="3553514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4-5</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a:pPr>
            <a:r>
              <a:rPr lang="ar-EG" sz="2400" b="1" dirty="0"/>
              <a:t>الآلياتُ المستخدمة في تقييم أداء الطلبة مناسبة لأنماط التعلم المطلوبة.</a:t>
            </a:r>
          </a:p>
          <a:p>
            <a:pPr marL="514350" lvl="0" indent="-514350" algn="just">
              <a:lnSpc>
                <a:spcPct val="120000"/>
              </a:lnSpc>
              <a:buFont typeface="+mj-lt"/>
              <a:buAutoNum type="arabicPeriod"/>
            </a:pPr>
            <a:r>
              <a:rPr lang="ar-EG" sz="2400" b="1" dirty="0">
                <a:solidFill>
                  <a:srgbClr val="0070C0"/>
                </a:solidFill>
              </a:rPr>
              <a:t>يتمُّ إبلاغ الطلبة بإجراءات تقييم أدائهم عند بداية تدريس المقررات.</a:t>
            </a:r>
          </a:p>
          <a:p>
            <a:pPr marL="514350" lvl="0" indent="-514350" algn="just">
              <a:lnSpc>
                <a:spcPct val="120000"/>
              </a:lnSpc>
              <a:buFont typeface="+mj-lt"/>
              <a:buAutoNum type="arabicPeriod"/>
            </a:pPr>
            <a:r>
              <a:rPr lang="ar-EG" sz="2400" b="1" dirty="0"/>
              <a:t>تُستخدمُ آلياتُ مناسبة (وصادقة وثابتة) بالبرامج في جميع أنحاء المؤسسة التعليمية  للتحقق من مستويات (معايير) تحصيل الطلبة مقارنة بالنقاط (المعايير أو المستويات) المرجعية ذات الصلة سواء على المستوى الداخلي أو الخارجي </a:t>
            </a:r>
            <a:r>
              <a:rPr lang="ar-EG" sz="2200" b="1" u="sng" dirty="0">
                <a:solidFill>
                  <a:schemeClr val="accent6">
                    <a:lumMod val="75000"/>
                  </a:schemeClr>
                </a:solidFill>
              </a:rPr>
              <a:t>(قد تشمل الترتيبات قياسات مثل فحص التصحيح لعينات عشوائية من أعمال الطلبة بواسطة هيئة تدريس من مؤسسات تعليمية أخرى وإجراء مقارنات مستقلة لمستويات التحصيل التي حققها الطلبة مع مؤسسات أخرى مشابهة داخل المملكة وعلى المستوى الدولي).</a:t>
            </a:r>
          </a:p>
          <a:p>
            <a:pPr marL="514350" lvl="0" indent="-514350" algn="just">
              <a:lnSpc>
                <a:spcPct val="120000"/>
              </a:lnSpc>
              <a:buFont typeface="+mj-lt"/>
              <a:buAutoNum type="arabicPeriod"/>
            </a:pPr>
            <a:r>
              <a:rPr lang="ar-EG" sz="2400" b="1" dirty="0">
                <a:solidFill>
                  <a:srgbClr val="0070C0"/>
                </a:solidFill>
              </a:rPr>
              <a:t>يتمُّ الاستعانة بالمصفوفات أو بأي وسائل أخرى عند تصحيح اختبارات الطلاب وواجباتهم ومشاريعهم لضمان أن كل مجالات نواتج تعلّم الطلبة المخطط لها قد تمت تغطيتها.</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33</a:t>
            </a:fld>
            <a:r>
              <a:rPr lang="ar-SA" sz="1800" dirty="0">
                <a:solidFill>
                  <a:schemeClr val="tx1"/>
                </a:solidFill>
              </a:rPr>
              <a:t> </a:t>
            </a:r>
          </a:p>
        </p:txBody>
      </p:sp>
    </p:spTree>
    <p:extLst>
      <p:ext uri="{BB962C8B-B14F-4D97-AF65-F5344CB8AC3E}">
        <p14:creationId xmlns:p14="http://schemas.microsoft.com/office/powerpoint/2010/main" val="376287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4-5</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startAt="5"/>
            </a:pPr>
            <a:r>
              <a:rPr lang="ar-EG" sz="2300" b="1" dirty="0"/>
              <a:t>تـُتخذ الترتيبات اللازمة داخل المؤسسة التعليمية لتدريب هيئة التدريس في الجانبين النظري والعملي من تـقييم الطلاب.</a:t>
            </a:r>
          </a:p>
          <a:p>
            <a:pPr marL="514350" lvl="0" indent="-514350" algn="just">
              <a:lnSpc>
                <a:spcPct val="120000"/>
              </a:lnSpc>
              <a:buFont typeface="+mj-lt"/>
              <a:buAutoNum type="arabicPeriod" startAt="5"/>
            </a:pPr>
            <a:r>
              <a:rPr lang="ar-EG" sz="2300" b="1" dirty="0">
                <a:solidFill>
                  <a:srgbClr val="0070C0"/>
                </a:solidFill>
              </a:rPr>
              <a:t>وُضعتْ سياساتٌ وإجراءاتٌ يتمُّ اتباعها للتعامل مع الحالات التي تكون فيها مستويات تحصيل الطلبة غير ملائمة أو قُيـِّمت بطرق غير منتظمة.</a:t>
            </a:r>
          </a:p>
          <a:p>
            <a:pPr marL="514350" lvl="0" indent="-514350" algn="just">
              <a:lnSpc>
                <a:spcPct val="120000"/>
              </a:lnSpc>
              <a:buFont typeface="+mj-lt"/>
              <a:buAutoNum type="arabicPeriod" startAt="5"/>
            </a:pPr>
            <a:r>
              <a:rPr lang="ar-EG" sz="2300" b="1" dirty="0"/>
              <a:t>تمَّ استخدام إجراءات فعّالة للتحقق من أن الأعمال التي يقدمها الطلبة هي بالفعل من عمل الطلبة أنفسهم.</a:t>
            </a:r>
          </a:p>
          <a:p>
            <a:pPr marL="514350" lvl="0" indent="-514350" algn="just">
              <a:lnSpc>
                <a:spcPct val="120000"/>
              </a:lnSpc>
              <a:buFont typeface="+mj-lt"/>
              <a:buAutoNum type="arabicPeriod" startAt="5"/>
            </a:pPr>
            <a:r>
              <a:rPr lang="ar-EG" sz="2300" b="1" dirty="0">
                <a:solidFill>
                  <a:srgbClr val="0070C0"/>
                </a:solidFill>
              </a:rPr>
              <a:t>تُعطَى وبصفة فورية تغذية راجعة للطلبة حول أدائهم ونتائج تقويمهم خلال كل فصل دراسي وتكون مصحوبة بآليّات للمساعدة عند الضرورة.</a:t>
            </a:r>
          </a:p>
          <a:p>
            <a:pPr marL="514350" lvl="0" indent="-514350" algn="just">
              <a:lnSpc>
                <a:spcPct val="120000"/>
              </a:lnSpc>
              <a:buFont typeface="+mj-lt"/>
              <a:buAutoNum type="arabicPeriod" startAt="5"/>
            </a:pPr>
            <a:r>
              <a:rPr lang="ar-EG" sz="2300" b="1" dirty="0"/>
              <a:t>يـتمُّ تـقييم أعمال الطلاب بعدالة وموضوعية.</a:t>
            </a:r>
          </a:p>
          <a:p>
            <a:pPr marL="514350" lvl="0" indent="-514350" algn="just">
              <a:lnSpc>
                <a:spcPct val="120000"/>
              </a:lnSpc>
              <a:buFont typeface="+mj-lt"/>
              <a:buAutoNum type="arabicPeriod" startAt="5"/>
            </a:pPr>
            <a:r>
              <a:rPr lang="ar-EG" sz="2300" b="1" dirty="0">
                <a:solidFill>
                  <a:srgbClr val="0070C0"/>
                </a:solidFill>
              </a:rPr>
              <a:t>محكاتُ وعمليات التظلم الأكاديمي معروفة للطلبة ، ويتمُّ تطبيقها بكل إنصاف.</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34</a:t>
            </a:fld>
            <a:r>
              <a:rPr lang="ar-SA" sz="1800" dirty="0">
                <a:solidFill>
                  <a:schemeClr val="tx1"/>
                </a:solidFill>
              </a:rPr>
              <a:t> </a:t>
            </a:r>
          </a:p>
        </p:txBody>
      </p:sp>
    </p:spTree>
    <p:extLst>
      <p:ext uri="{BB962C8B-B14F-4D97-AF65-F5344CB8AC3E}">
        <p14:creationId xmlns:p14="http://schemas.microsoft.com/office/powerpoint/2010/main" val="40487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4-5</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35</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EG" sz="2400" b="1" dirty="0"/>
              <a:t>تستخدم</a:t>
            </a:r>
            <a:r>
              <a:rPr lang="ar-SA" sz="2400" b="1" dirty="0"/>
              <a:t> </a:t>
            </a:r>
            <a:r>
              <a:rPr lang="ar-EG" sz="2400" b="1" dirty="0"/>
              <a:t>جميع برامج </a:t>
            </a:r>
            <a:r>
              <a:rPr lang="ar-SA" sz="2400" b="1" dirty="0"/>
              <a:t>الجامعة</a:t>
            </a:r>
            <a:r>
              <a:rPr lang="ar-EG" sz="2400" b="1" dirty="0"/>
              <a:t> أساليب التقييم المباشر وغير المباشر المختلفة لقياس </a:t>
            </a:r>
            <a:r>
              <a:rPr lang="ar-SA" sz="2400" b="1" dirty="0"/>
              <a:t>تعلم</a:t>
            </a:r>
            <a:r>
              <a:rPr lang="ar-EG" sz="2400" b="1" dirty="0"/>
              <a:t> الطلاب على مستوى </a:t>
            </a:r>
            <a:r>
              <a:rPr lang="ar-SA" sz="2400" b="1" dirty="0"/>
              <a:t>المقرر</a:t>
            </a:r>
            <a:r>
              <a:rPr lang="ar-EG" sz="2400" b="1" dirty="0"/>
              <a:t> والبرنامج، </a:t>
            </a:r>
            <a:r>
              <a:rPr lang="ar-SA" sz="2400" b="1" dirty="0"/>
              <a:t>و</a:t>
            </a:r>
            <a:r>
              <a:rPr lang="ar-EG" sz="2400" b="1" dirty="0"/>
              <a:t>يتم تضمين هذه الأساليب في </a:t>
            </a:r>
            <a:r>
              <a:rPr lang="ar-SA" sz="2400" b="1" dirty="0"/>
              <a:t>توصيفات</a:t>
            </a:r>
            <a:r>
              <a:rPr lang="ar-EG" sz="2400" b="1" dirty="0"/>
              <a:t> البرنامج و</a:t>
            </a:r>
            <a:r>
              <a:rPr lang="ar-SA" sz="2400" b="1" dirty="0"/>
              <a:t>المقررات</a:t>
            </a:r>
            <a:r>
              <a:rPr lang="ar-EG" sz="2400" b="1" dirty="0"/>
              <a:t> قبل التدريس.</a:t>
            </a:r>
            <a:endParaRPr lang="ar-SA" sz="2400" b="1" dirty="0"/>
          </a:p>
          <a:p>
            <a:pPr algn="just">
              <a:lnSpc>
                <a:spcPct val="120000"/>
              </a:lnSpc>
            </a:pPr>
            <a:r>
              <a:rPr lang="ar-SA" sz="2400" b="1" dirty="0">
                <a:solidFill>
                  <a:srgbClr val="0070C0"/>
                </a:solidFill>
              </a:rPr>
              <a:t>وللتأكد من أن أساليب التقييم تتفق مع نتائج التعلم، فإن جامعة المجمعة تتبنى دورتين من المراجعة:</a:t>
            </a:r>
          </a:p>
          <a:p>
            <a:pPr lvl="1" algn="just">
              <a:lnSpc>
                <a:spcPct val="120000"/>
              </a:lnSpc>
            </a:pPr>
            <a:r>
              <a:rPr lang="ar-SA" sz="2000" b="1" u="sng" dirty="0"/>
              <a:t>على مستوى الأقسام، </a:t>
            </a:r>
            <a:r>
              <a:rPr lang="ar-SA" sz="2000" b="1" dirty="0">
                <a:solidFill>
                  <a:srgbClr val="0070C0"/>
                </a:solidFill>
              </a:rPr>
              <a:t>لجنة ضمان الجودة تتحقق من توصيفات البرنامج وجميع توصيفات المقررات قبل إعتمادها من مجلس القسم</a:t>
            </a:r>
          </a:p>
          <a:p>
            <a:pPr lvl="1" algn="just">
              <a:lnSpc>
                <a:spcPct val="120000"/>
              </a:lnSpc>
            </a:pPr>
            <a:r>
              <a:rPr lang="ar-SA" sz="2000" b="1" dirty="0"/>
              <a:t>على مستوى عمادة الجودة وتطوير المهارات، يتم </a:t>
            </a:r>
            <a:r>
              <a:rPr lang="ar-SA" sz="2000" b="1" dirty="0">
                <a:solidFill>
                  <a:srgbClr val="0070C0"/>
                </a:solidFill>
              </a:rPr>
              <a:t>إجراء مراجعة داخلية سنوية للتحقق من أن العمليات التعليمية في جميع البرامج تتفق مع متطلبات الهيئة الوطنية للتقويم والإعتماد الأكاديمي</a:t>
            </a:r>
          </a:p>
          <a:p>
            <a:pPr marL="228600" lvl="1" algn="just">
              <a:lnSpc>
                <a:spcPct val="120000"/>
              </a:lnSpc>
              <a:spcBef>
                <a:spcPts val="1000"/>
              </a:spcBef>
            </a:pPr>
            <a:r>
              <a:rPr lang="ar-SA" b="1" dirty="0"/>
              <a:t>تمت مراجعة طرق التقييم ونتائج التعلم لعدة برامج بالجامعة من قبل مراجعيين خارجيين (البرامج المعتمدة خارجيا من </a:t>
            </a:r>
            <a:r>
              <a:rPr lang="en-US" b="1" dirty="0"/>
              <a:t>ABET + AHPGS + ASIIN</a:t>
            </a:r>
            <a:r>
              <a:rPr lang="ar-SA" b="1" dirty="0"/>
              <a:t>)</a:t>
            </a:r>
          </a:p>
        </p:txBody>
      </p:sp>
    </p:spTree>
    <p:extLst>
      <p:ext uri="{BB962C8B-B14F-4D97-AF65-F5344CB8AC3E}">
        <p14:creationId xmlns:p14="http://schemas.microsoft.com/office/powerpoint/2010/main" val="2580490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4-5</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36</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EG" sz="2200" b="1" dirty="0"/>
              <a:t>تتخذ جامعة المجمعة عدة ترتيبات لتدريب أعضاء هيئة التدريس في أساليب التقييم والقياس من خلال </a:t>
            </a:r>
            <a:r>
              <a:rPr lang="ar-SA" sz="2200" b="1" dirty="0"/>
              <a:t>تقديم</a:t>
            </a:r>
            <a:r>
              <a:rPr lang="ar-EG" sz="2200" b="1" dirty="0"/>
              <a:t> عدد من ورش العمل والدورات التدريبية خلال كل فصل دراسي تحت إشراف عمادة الجودة </a:t>
            </a:r>
            <a:r>
              <a:rPr lang="ar-SA" sz="2200" b="1" dirty="0"/>
              <a:t>وتطوير</a:t>
            </a:r>
            <a:r>
              <a:rPr lang="ar-EG" sz="2200" b="1" dirty="0"/>
              <a:t> المهارات. كما نظمت </a:t>
            </a:r>
            <a:r>
              <a:rPr lang="ar-SA" sz="2200" b="1" dirty="0"/>
              <a:t>أغلب</a:t>
            </a:r>
            <a:r>
              <a:rPr lang="ar-EG" sz="2200" b="1" dirty="0"/>
              <a:t> الكليات في الجامعة دورات تدريبية مكثفة تتناول أساليب التقييم والقياس لصالح أعضاء هيئة التدريس</a:t>
            </a:r>
            <a:r>
              <a:rPr lang="ar-SA" sz="2200" b="1" dirty="0"/>
              <a:t>.</a:t>
            </a:r>
            <a:endParaRPr lang="ar-EG" sz="2200" b="1" dirty="0"/>
          </a:p>
          <a:p>
            <a:pPr algn="just">
              <a:lnSpc>
                <a:spcPct val="120000"/>
              </a:lnSpc>
            </a:pPr>
            <a:r>
              <a:rPr lang="ar-SA" sz="2200" b="1" dirty="0">
                <a:solidFill>
                  <a:srgbClr val="0070C0"/>
                </a:solidFill>
              </a:rPr>
              <a:t>يستخدم كل برنامج أدوات لقياس وتقويم مدى تحقيق مخرجات تعلم الطالب، ولهذا الغرض يحدد كل برنامج مجموعات من مؤشرات الأداء التي تمثل على أفضل وجه متطلبات كل مخرج تعليمي.</a:t>
            </a:r>
          </a:p>
          <a:p>
            <a:pPr algn="just">
              <a:lnSpc>
                <a:spcPct val="120000"/>
              </a:lnSpc>
            </a:pPr>
            <a:r>
              <a:rPr lang="ar-SA" sz="2200" b="1" dirty="0"/>
              <a:t>يتم جمع هذه مؤشرات الأداء في ملف بيانات (</a:t>
            </a:r>
            <a:r>
              <a:rPr lang="en-US" sz="2200" b="1" dirty="0"/>
              <a:t>MUP9</a:t>
            </a:r>
            <a:r>
              <a:rPr lang="ar-SA" sz="2200" b="1" dirty="0"/>
              <a:t>)</a:t>
            </a:r>
            <a:r>
              <a:rPr lang="en-US" sz="2200" b="1" dirty="0"/>
              <a:t> </a:t>
            </a:r>
            <a:r>
              <a:rPr lang="ar-SA" sz="2200" b="1" dirty="0"/>
              <a:t>ويمكن الوصول إليها بسهولة لاستخدامها في مختلف التقييمات (المباشرة وغير المباشرة) حسب الحاجة.</a:t>
            </a:r>
          </a:p>
          <a:p>
            <a:pPr algn="just">
              <a:lnSpc>
                <a:spcPct val="120000"/>
              </a:lnSpc>
            </a:pPr>
            <a:r>
              <a:rPr lang="ar-SA" sz="2200" b="1" dirty="0">
                <a:solidFill>
                  <a:srgbClr val="0070C0"/>
                </a:solidFill>
              </a:rPr>
              <a:t>يتم تنفيذ عملية تقييم المخرجات بطريقة مباشرة باستخدام بعض نتائج أعمال الطلاب في المقررات مثل (الامتحانات والمشاريع والعروض والواجبات المنزلية، وما إلى ذلك) حيث ترتبط الإنجازات في هذه الأعمال بشكل مباشر أو غير مباشر بمخرجات التعلم للبرنامج، ويتم التقييم في كل مرة يتم تنفيذ المقرر.</a:t>
            </a:r>
          </a:p>
        </p:txBody>
      </p:sp>
    </p:spTree>
    <p:extLst>
      <p:ext uri="{BB962C8B-B14F-4D97-AF65-F5344CB8AC3E}">
        <p14:creationId xmlns:p14="http://schemas.microsoft.com/office/powerpoint/2010/main" val="1916826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4-5</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37</a:t>
            </a:fld>
            <a:r>
              <a:rPr lang="ar-SA" sz="1800" dirty="0">
                <a:solidFill>
                  <a:schemeClr val="tx1"/>
                </a:solidFill>
              </a:rPr>
              <a:t> </a:t>
            </a:r>
          </a:p>
        </p:txBody>
      </p:sp>
      <p:pic>
        <p:nvPicPr>
          <p:cNvPr id="5" name="Picture 4"/>
          <p:cNvPicPr>
            <a:picLocks noChangeAspect="1"/>
          </p:cNvPicPr>
          <p:nvPr/>
        </p:nvPicPr>
        <p:blipFill rotWithShape="1">
          <a:blip r:embed="rId3"/>
          <a:srcRect l="22307" t="38632" r="21346" b="19829"/>
          <a:stretch/>
        </p:blipFill>
        <p:spPr>
          <a:xfrm>
            <a:off x="897718" y="1549099"/>
            <a:ext cx="10456082" cy="4335886"/>
          </a:xfrm>
          <a:prstGeom prst="rect">
            <a:avLst/>
          </a:prstGeom>
        </p:spPr>
      </p:pic>
    </p:spTree>
    <p:extLst>
      <p:ext uri="{BB962C8B-B14F-4D97-AF65-F5344CB8AC3E}">
        <p14:creationId xmlns:p14="http://schemas.microsoft.com/office/powerpoint/2010/main" val="1923414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4-5</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38</a:t>
            </a:fld>
            <a:r>
              <a:rPr lang="ar-SA" sz="1800" dirty="0">
                <a:solidFill>
                  <a:schemeClr val="tx1"/>
                </a:solidFill>
              </a:rPr>
              <a:t> </a:t>
            </a:r>
          </a:p>
        </p:txBody>
      </p:sp>
      <p:pic>
        <p:nvPicPr>
          <p:cNvPr id="6" name="Picture 5"/>
          <p:cNvPicPr/>
          <p:nvPr/>
        </p:nvPicPr>
        <p:blipFill rotWithShape="1">
          <a:blip r:embed="rId3">
            <a:extLst>
              <a:ext uri="{28A0092B-C50C-407E-A947-70E740481C1C}">
                <a14:useLocalDpi xmlns:a14="http://schemas.microsoft.com/office/drawing/2010/main" val="0"/>
              </a:ext>
            </a:extLst>
          </a:blip>
          <a:srcRect l="11680" t="21093" r="8777" b="9213"/>
          <a:stretch/>
        </p:blipFill>
        <p:spPr bwMode="auto">
          <a:xfrm>
            <a:off x="2039815" y="1384976"/>
            <a:ext cx="8510954" cy="4851701"/>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2039815" y="5788187"/>
            <a:ext cx="2787943"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The assessment flow-chart</a:t>
            </a:r>
            <a:endParaRPr lang="en-US" dirty="0"/>
          </a:p>
        </p:txBody>
      </p:sp>
    </p:spTree>
    <p:extLst>
      <p:ext uri="{BB962C8B-B14F-4D97-AF65-F5344CB8AC3E}">
        <p14:creationId xmlns:p14="http://schemas.microsoft.com/office/powerpoint/2010/main" val="814636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4-5</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39</a:t>
            </a:fld>
            <a:r>
              <a:rPr lang="ar-SA" sz="1800" dirty="0">
                <a:solidFill>
                  <a:schemeClr val="tx1"/>
                </a:solidFill>
              </a:rPr>
              <a:t> </a:t>
            </a:r>
          </a:p>
        </p:txBody>
      </p:sp>
      <p:sp>
        <p:nvSpPr>
          <p:cNvPr id="2" name="Rectangle 1"/>
          <p:cNvSpPr/>
          <p:nvPr/>
        </p:nvSpPr>
        <p:spPr>
          <a:xfrm>
            <a:off x="838199" y="5670957"/>
            <a:ext cx="5128847" cy="646331"/>
          </a:xfrm>
          <a:prstGeom prst="rect">
            <a:avLst/>
          </a:prstGeom>
        </p:spPr>
        <p:txBody>
          <a:bodyPr wrap="square">
            <a:spAutoFit/>
          </a:bodyPr>
          <a:lstStyle/>
          <a:p>
            <a:pPr algn="ctr" rtl="0"/>
            <a:r>
              <a:rPr lang="fr-FR" b="1" dirty="0">
                <a:solidFill>
                  <a:srgbClr val="0070C0"/>
                </a:solidFill>
              </a:rPr>
              <a:t>Program</a:t>
            </a:r>
            <a:r>
              <a:rPr lang="en-US" b="1" dirty="0">
                <a:solidFill>
                  <a:srgbClr val="0070C0"/>
                </a:solidFill>
              </a:rPr>
              <a:t> outcomes achievement of Physical Therapy Program based on direct assessment</a:t>
            </a:r>
            <a:endParaRPr lang="en-US" dirty="0">
              <a:solidFill>
                <a:srgbClr val="0070C0"/>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5022" y="1391479"/>
            <a:ext cx="5062025" cy="4151753"/>
          </a:xfrm>
          <a:prstGeom prst="rect">
            <a:avLst/>
          </a:prstGeom>
          <a:noFill/>
          <a:ln w="38100">
            <a:solidFill>
              <a:schemeClr val="tx1"/>
            </a:solidFill>
          </a:ln>
        </p:spPr>
      </p:pic>
      <p:pic>
        <p:nvPicPr>
          <p:cNvPr id="9" name="Picture 8"/>
          <p:cNvPicPr/>
          <p:nvPr/>
        </p:nvPicPr>
        <p:blipFill rotWithShape="1">
          <a:blip r:embed="rId4">
            <a:extLst>
              <a:ext uri="{28A0092B-C50C-407E-A947-70E740481C1C}">
                <a14:useLocalDpi xmlns:a14="http://schemas.microsoft.com/office/drawing/2010/main" val="0"/>
              </a:ext>
            </a:extLst>
          </a:blip>
          <a:srcRect l="5743" r="5952" b="3367"/>
          <a:stretch/>
        </p:blipFill>
        <p:spPr bwMode="auto">
          <a:xfrm>
            <a:off x="6564925" y="1393263"/>
            <a:ext cx="4982307" cy="415175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6491654" y="5670533"/>
            <a:ext cx="5128847" cy="646331"/>
          </a:xfrm>
          <a:prstGeom prst="rect">
            <a:avLst/>
          </a:prstGeom>
        </p:spPr>
        <p:txBody>
          <a:bodyPr wrap="square">
            <a:spAutoFit/>
          </a:bodyPr>
          <a:lstStyle/>
          <a:p>
            <a:pPr algn="ctr" rtl="0"/>
            <a:r>
              <a:rPr lang="fr-FR" b="1" dirty="0">
                <a:solidFill>
                  <a:srgbClr val="0070C0"/>
                </a:solidFill>
              </a:rPr>
              <a:t>Program</a:t>
            </a:r>
            <a:r>
              <a:rPr lang="en-US" b="1" dirty="0">
                <a:solidFill>
                  <a:srgbClr val="0070C0"/>
                </a:solidFill>
              </a:rPr>
              <a:t> outcomes achievement of Physical Therapy Program based on indirect assessment (survey)</a:t>
            </a:r>
            <a:endParaRPr lang="en-US" dirty="0">
              <a:solidFill>
                <a:srgbClr val="0070C0"/>
              </a:solidFill>
            </a:endParaRPr>
          </a:p>
        </p:txBody>
      </p:sp>
    </p:spTree>
    <p:extLst>
      <p:ext uri="{BB962C8B-B14F-4D97-AF65-F5344CB8AC3E}">
        <p14:creationId xmlns:p14="http://schemas.microsoft.com/office/powerpoint/2010/main" val="189931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اجراءات اعداد تقرير المعيار</a:t>
            </a:r>
            <a:endParaRPr lang="en-US" b="1" dirty="0"/>
          </a:p>
        </p:txBody>
      </p:sp>
      <p:sp>
        <p:nvSpPr>
          <p:cNvPr id="7" name="Content Placeholder 6"/>
          <p:cNvSpPr>
            <a:spLocks noGrp="1"/>
          </p:cNvSpPr>
          <p:nvPr>
            <p:ph idx="1"/>
          </p:nvPr>
        </p:nvSpPr>
        <p:spPr>
          <a:xfrm>
            <a:off x="838200" y="1480456"/>
            <a:ext cx="10515600" cy="4533217"/>
          </a:xfrm>
        </p:spPr>
        <p:txBody>
          <a:bodyPr>
            <a:normAutofit lnSpcReduction="10000"/>
          </a:bodyPr>
          <a:lstStyle/>
          <a:p>
            <a:pPr algn="just">
              <a:lnSpc>
                <a:spcPct val="115000"/>
              </a:lnSpc>
            </a:pPr>
            <a:r>
              <a:rPr lang="ar-SA" sz="1800" b="1" dirty="0"/>
              <a:t>مشاركة جميع أعضاء لجنة إعداد وكتابة الدراسة الذاتية مع وجود عضو واحد للتنسيق</a:t>
            </a:r>
            <a:endParaRPr lang="en-US" sz="1800" b="1" dirty="0"/>
          </a:p>
          <a:p>
            <a:pPr algn="just">
              <a:lnSpc>
                <a:spcPct val="115000"/>
              </a:lnSpc>
            </a:pPr>
            <a:r>
              <a:rPr lang="ar-SA" sz="1800" b="1" dirty="0"/>
              <a:t>د</a:t>
            </a:r>
            <a:r>
              <a:rPr lang="en-US" sz="1800" b="1" dirty="0"/>
              <a:t>ر</a:t>
            </a:r>
            <a:r>
              <a:rPr lang="ar-SA" sz="1800" b="1" dirty="0"/>
              <a:t>ا</a:t>
            </a:r>
            <a:r>
              <a:rPr lang="en-US" sz="1800" b="1" dirty="0"/>
              <a:t>س</a:t>
            </a:r>
            <a:r>
              <a:rPr lang="ar-SA" sz="1800" b="1" dirty="0"/>
              <a:t>ة</a:t>
            </a:r>
            <a:r>
              <a:rPr lang="en-US" sz="1800" b="1" dirty="0"/>
              <a:t> </a:t>
            </a:r>
            <a:r>
              <a:rPr lang="ar-SA" sz="1800" b="1" dirty="0"/>
              <a:t>ردود </a:t>
            </a:r>
            <a:r>
              <a:rPr lang="en-US" sz="1800" b="1" dirty="0"/>
              <a:t>الهيئة على تقرير الدراسة الذاتية الأوليه الذي تم ارساله عام 2012</a:t>
            </a:r>
          </a:p>
          <a:p>
            <a:pPr algn="just">
              <a:lnSpc>
                <a:spcPct val="115000"/>
              </a:lnSpc>
            </a:pPr>
            <a:r>
              <a:rPr lang="ar-SA" sz="1800" b="1" dirty="0"/>
              <a:t>الإطلاع على </a:t>
            </a:r>
            <a:r>
              <a:rPr lang="en-US" sz="1800" b="1" dirty="0"/>
              <a:t>الدراسة الذاتية الاول</a:t>
            </a:r>
            <a:r>
              <a:rPr lang="ar-SA" sz="1800" b="1" dirty="0"/>
              <a:t>ى</a:t>
            </a:r>
            <a:r>
              <a:rPr lang="en-US" sz="1800" b="1" dirty="0"/>
              <a:t> من خلال المشروع التطويري </a:t>
            </a:r>
            <a:r>
              <a:rPr lang="ar-SA" sz="1800" b="1" dirty="0"/>
              <a:t> </a:t>
            </a:r>
            <a:r>
              <a:rPr lang="en-US" sz="1800" b="1" dirty="0"/>
              <a:t>لتاهيل </a:t>
            </a:r>
            <a:r>
              <a:rPr lang="ar-SA" sz="1800" b="1" dirty="0"/>
              <a:t> </a:t>
            </a:r>
            <a:r>
              <a:rPr lang="en-US" sz="1800" b="1" dirty="0"/>
              <a:t>ا</a:t>
            </a:r>
            <a:r>
              <a:rPr lang="ar-SA" sz="1800" b="1" dirty="0"/>
              <a:t>لجامعة </a:t>
            </a:r>
            <a:r>
              <a:rPr lang="en-US" sz="1800" b="1" dirty="0"/>
              <a:t>للاعتماد</a:t>
            </a:r>
            <a:r>
              <a:rPr lang="ar-SA" sz="1800" b="1" dirty="0"/>
              <a:t> </a:t>
            </a:r>
            <a:r>
              <a:rPr lang="en-US" sz="1800" b="1" dirty="0"/>
              <a:t>عام 2014</a:t>
            </a:r>
          </a:p>
          <a:p>
            <a:pPr lvl="0" algn="just">
              <a:lnSpc>
                <a:spcPct val="115000"/>
              </a:lnSpc>
            </a:pPr>
            <a:r>
              <a:rPr lang="ar-SA" sz="1800" b="1" dirty="0"/>
              <a:t>إعداد </a:t>
            </a:r>
            <a:r>
              <a:rPr lang="en-US" sz="1800" b="1" dirty="0"/>
              <a:t>جدول </a:t>
            </a:r>
            <a:r>
              <a:rPr lang="ar-SA" sz="1800" b="1" dirty="0"/>
              <a:t>زمني </a:t>
            </a:r>
            <a:r>
              <a:rPr lang="en-US" sz="1800" b="1" dirty="0"/>
              <a:t>لأداء المهام  وتقسيم المهام بين الأعضاء</a:t>
            </a:r>
            <a:endParaRPr lang="ar-SA" sz="1800" b="1" dirty="0"/>
          </a:p>
          <a:p>
            <a:pPr lvl="0" algn="just">
              <a:lnSpc>
                <a:spcPct val="115000"/>
              </a:lnSpc>
            </a:pPr>
            <a:r>
              <a:rPr lang="en-US" sz="1800" b="1" dirty="0"/>
              <a:t>عقد اجتماعات مع الفرق الفرعية من </a:t>
            </a:r>
            <a:r>
              <a:rPr lang="ar-SA" sz="1800" b="1" dirty="0"/>
              <a:t>قسمي </a:t>
            </a:r>
            <a:r>
              <a:rPr lang="en-US" sz="1800" b="1" dirty="0"/>
              <a:t>الذكور والإناث لمناقشة متطلبات هذا المعيار</a:t>
            </a:r>
          </a:p>
          <a:p>
            <a:pPr algn="just">
              <a:lnSpc>
                <a:spcPct val="115000"/>
              </a:lnSpc>
            </a:pPr>
            <a:r>
              <a:rPr lang="en-US" sz="1800" b="1" dirty="0"/>
              <a:t>جمع البيانات على مستوى </a:t>
            </a:r>
            <a:r>
              <a:rPr lang="ar-SA" sz="1800" b="1" dirty="0"/>
              <a:t>قسمي ال</a:t>
            </a:r>
            <a:r>
              <a:rPr lang="en-US" sz="1800" b="1" dirty="0"/>
              <a:t>ذكور</a:t>
            </a:r>
            <a:r>
              <a:rPr lang="ar-SA" sz="1800" b="1" dirty="0"/>
              <a:t> وال</a:t>
            </a:r>
            <a:r>
              <a:rPr lang="en-US" sz="1800" b="1" dirty="0"/>
              <a:t>إناث، بدعم من الأدلة المقدمة من </a:t>
            </a:r>
            <a:r>
              <a:rPr lang="ar-SA" sz="1800" b="1" dirty="0"/>
              <a:t>وكالة الجامعة والعمادات المرتبطة بها</a:t>
            </a:r>
            <a:endParaRPr lang="en-US" sz="1800" b="1" dirty="0"/>
          </a:p>
          <a:p>
            <a:pPr lvl="0" algn="just">
              <a:lnSpc>
                <a:spcPct val="115000"/>
              </a:lnSpc>
            </a:pPr>
            <a:r>
              <a:rPr lang="en-US" sz="1800" b="1" dirty="0"/>
              <a:t>إجراء العديد من الاجتماعات</a:t>
            </a:r>
            <a:r>
              <a:rPr lang="ar-SA" sz="1800" b="1" dirty="0"/>
              <a:t>:</a:t>
            </a:r>
          </a:p>
          <a:p>
            <a:pPr lvl="1" algn="just">
              <a:lnSpc>
                <a:spcPct val="115000"/>
              </a:lnSpc>
            </a:pPr>
            <a:r>
              <a:rPr lang="en-US" sz="1800" b="1" dirty="0"/>
              <a:t> </a:t>
            </a:r>
            <a:r>
              <a:rPr lang="ar-SA" sz="1800" b="1" dirty="0"/>
              <a:t>لإعداد </a:t>
            </a:r>
            <a:r>
              <a:rPr lang="en-US" sz="1800" b="1" dirty="0"/>
              <a:t> تقييم شامل للبيانات وتحليلها بناء عل</a:t>
            </a:r>
            <a:r>
              <a:rPr lang="ar-SA" sz="1800" b="1" dirty="0"/>
              <a:t>ى</a:t>
            </a:r>
            <a:r>
              <a:rPr lang="en-US" sz="1800" b="1" dirty="0"/>
              <a:t>  الممارسات والمعايير الفرعية للمعيار و</a:t>
            </a:r>
            <a:r>
              <a:rPr lang="ar-SA" sz="1800" b="1" dirty="0"/>
              <a:t>على </a:t>
            </a:r>
            <a:r>
              <a:rPr lang="en-US" sz="1800" b="1" dirty="0"/>
              <a:t> مؤشرات الأداء الرئيسية  للجامعة.</a:t>
            </a:r>
          </a:p>
          <a:p>
            <a:pPr lvl="1" algn="just">
              <a:lnSpc>
                <a:spcPct val="115000"/>
              </a:lnSpc>
            </a:pPr>
            <a:r>
              <a:rPr lang="en-US" sz="1800" b="1" dirty="0"/>
              <a:t> البت في درجة التقييم  باستخدام النظام النجمي </a:t>
            </a:r>
            <a:endParaRPr lang="ar-SA" sz="1800" b="1" dirty="0"/>
          </a:p>
          <a:p>
            <a:pPr marL="228600" lvl="1" algn="just">
              <a:lnSpc>
                <a:spcPct val="115000"/>
              </a:lnSpc>
              <a:spcBef>
                <a:spcPts val="1000"/>
              </a:spcBef>
            </a:pPr>
            <a:r>
              <a:rPr lang="en-US" sz="1800" b="1" dirty="0"/>
              <a:t>عمل </a:t>
            </a:r>
            <a:r>
              <a:rPr lang="ar-SA" sz="1800" b="1" dirty="0"/>
              <a:t>ال</a:t>
            </a:r>
            <a:r>
              <a:rPr lang="en-US" sz="1800" b="1" dirty="0"/>
              <a:t>مراجعات الداخلية والخارجية من قبل خبراء في مجال ضمان </a:t>
            </a:r>
            <a:r>
              <a:rPr lang="en-US" sz="1800" b="1" dirty="0" err="1"/>
              <a:t>الجودة</a:t>
            </a:r>
            <a:r>
              <a:rPr lang="en-US" sz="1800" b="1" dirty="0"/>
              <a:t> </a:t>
            </a:r>
            <a:endParaRPr lang="ar-SA" sz="1800" b="1" dirty="0"/>
          </a:p>
          <a:p>
            <a:pPr marL="228600" lvl="1" algn="just">
              <a:lnSpc>
                <a:spcPct val="115000"/>
              </a:lnSpc>
              <a:spcBef>
                <a:spcPts val="1000"/>
              </a:spcBef>
            </a:pPr>
            <a:r>
              <a:rPr lang="en-US" sz="1800" b="1" dirty="0" err="1"/>
              <a:t>تضمين</a:t>
            </a:r>
            <a:r>
              <a:rPr lang="en-US" sz="1800" b="1" dirty="0"/>
              <a:t> الاستنتاجات </a:t>
            </a:r>
            <a:r>
              <a:rPr lang="en-US" sz="1800" b="1" dirty="0" err="1"/>
              <a:t>والتوصيات</a:t>
            </a:r>
            <a:r>
              <a:rPr lang="en-US" sz="1800" b="1" dirty="0"/>
              <a:t> </a:t>
            </a:r>
            <a:r>
              <a:rPr lang="ar-SA" sz="1800" b="1" dirty="0"/>
              <a:t>و</a:t>
            </a:r>
            <a:r>
              <a:rPr lang="en-US" sz="1800" b="1" dirty="0" err="1"/>
              <a:t>إدخالها</a:t>
            </a:r>
            <a:r>
              <a:rPr lang="en-US" sz="1800" b="1" dirty="0"/>
              <a:t> في  التحسينات المستقبلية </a:t>
            </a:r>
          </a:p>
        </p:txBody>
      </p:sp>
      <p:sp>
        <p:nvSpPr>
          <p:cNvPr id="10"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9"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4</a:t>
            </a:fld>
            <a:r>
              <a:rPr lang="ar-SA" sz="2400" dirty="0">
                <a:solidFill>
                  <a:schemeClr val="tx1"/>
                </a:solidFill>
              </a:rPr>
              <a:t> </a:t>
            </a:r>
          </a:p>
        </p:txBody>
      </p:sp>
    </p:spTree>
    <p:extLst>
      <p:ext uri="{BB962C8B-B14F-4D97-AF65-F5344CB8AC3E}">
        <p14:creationId xmlns:p14="http://schemas.microsoft.com/office/powerpoint/2010/main" val="717092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40</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26539" t="40684" r="26346" b="23932"/>
          <a:stretch/>
        </p:blipFill>
        <p:spPr>
          <a:xfrm>
            <a:off x="1172309" y="1549098"/>
            <a:ext cx="9764187" cy="4124870"/>
          </a:xfrm>
          <a:prstGeom prst="rect">
            <a:avLst/>
          </a:prstGeom>
        </p:spPr>
      </p:pic>
    </p:spTree>
    <p:extLst>
      <p:ext uri="{BB962C8B-B14F-4D97-AF65-F5344CB8AC3E}">
        <p14:creationId xmlns:p14="http://schemas.microsoft.com/office/powerpoint/2010/main" val="3624214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41</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28558" t="41538" r="28173" b="16068"/>
          <a:stretch/>
        </p:blipFill>
        <p:spPr>
          <a:xfrm>
            <a:off x="1781907" y="1291192"/>
            <a:ext cx="8839200" cy="4871382"/>
          </a:xfrm>
          <a:prstGeom prst="rect">
            <a:avLst/>
          </a:prstGeom>
        </p:spPr>
      </p:pic>
    </p:spTree>
    <p:extLst>
      <p:ext uri="{BB962C8B-B14F-4D97-AF65-F5344CB8AC3E}">
        <p14:creationId xmlns:p14="http://schemas.microsoft.com/office/powerpoint/2010/main" val="2663395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7271408"/>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5171016">
                  <a:extLst>
                    <a:ext uri="{9D8B030D-6E8A-4147-A177-3AD203B41FA5}">
                      <a16:colId xmlns:a16="http://schemas.microsoft.com/office/drawing/2014/main" val="20000"/>
                    </a:ext>
                  </a:extLst>
                </a:gridCol>
                <a:gridCol w="517322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4-6</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Educational Assistance for Students</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a:t>
                      </a:r>
                      <a:r>
                        <a:rPr lang="en-US" sz="2800" dirty="0">
                          <a:solidFill>
                            <a:schemeClr val="tx1"/>
                          </a:solidFill>
                          <a:effectLst/>
                          <a:latin typeface="Sakkal Majalla" panose="02000000000000000000" pitchFamily="2" charset="-78"/>
                          <a:cs typeface="Sakkal Majalla" panose="02000000000000000000" pitchFamily="2" charset="-78"/>
                        </a:rPr>
                        <a:t>6</a:t>
                      </a: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المساعدات التعليمية للطلبة</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أن يكون لدى المؤسسة التعليمية أنظمة فاعلة لمساعدة الطلبة على التعلّم من خلال الإرشاد الأكاديمي ، والمرافق الدراسية  ، ومن خلال متابعة التقدم الدراسي للطلبة ، وتشجيع الطلبة ذوي الأداء العالي ، وتقديم المساعدة للأفراد الذين يحتاجون لها.</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42</a:t>
            </a:fld>
            <a:r>
              <a:rPr lang="ar-SA" sz="1800" dirty="0">
                <a:solidFill>
                  <a:schemeClr val="tx1"/>
                </a:solidFill>
              </a:rPr>
              <a:t> </a:t>
            </a:r>
          </a:p>
        </p:txBody>
      </p:sp>
    </p:spTree>
    <p:extLst>
      <p:ext uri="{BB962C8B-B14F-4D97-AF65-F5344CB8AC3E}">
        <p14:creationId xmlns:p14="http://schemas.microsoft.com/office/powerpoint/2010/main" val="4106227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4-6</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a:pPr>
            <a:r>
              <a:rPr lang="ar-EG" sz="2300" b="1" dirty="0">
                <a:solidFill>
                  <a:srgbClr val="0070C0"/>
                </a:solidFill>
              </a:rPr>
              <a:t>تتواجدُ هيئة التدريس في أوقات كافية ومحددة في جدول لتقديم المشورة والإرشاد المناسب للطلبة (هذا الأمر يجب أن يتحقق فعليًّا، ولا يُكتفى بمجرد الجدولة للأوقات. وإذا كان هناك طلبة من المنتظمين جزئيًّا بالإضافة للمنتظمين كليًّا ، تتوفر أوقات مجدولة لكل من المجموعتين).</a:t>
            </a:r>
          </a:p>
          <a:p>
            <a:pPr marL="514350" lvl="0" indent="-514350" algn="just">
              <a:lnSpc>
                <a:spcPct val="120000"/>
              </a:lnSpc>
              <a:buFont typeface="+mj-lt"/>
              <a:buAutoNum type="arabicPeriod"/>
            </a:pPr>
            <a:r>
              <a:rPr lang="ar-EG" sz="2300" b="1" dirty="0"/>
              <a:t>مصادرُ التدريس (بما في ذلك توفير الموظفين ومصادر التعلم والتجهيزات والتدريب في العيادات أو في المواقع الميدانية الأخرى) كافية لضمان تحقيق نواتج التعلّم المستهدفة.</a:t>
            </a:r>
          </a:p>
          <a:p>
            <a:pPr marL="514350" lvl="0" indent="-514350" algn="just">
              <a:lnSpc>
                <a:spcPct val="120000"/>
              </a:lnSpc>
              <a:buFont typeface="+mj-lt"/>
              <a:buAutoNum type="arabicPeriod"/>
            </a:pPr>
            <a:r>
              <a:rPr lang="ar-EG" sz="2300" b="1" dirty="0">
                <a:solidFill>
                  <a:srgbClr val="0070C0"/>
                </a:solidFill>
              </a:rPr>
              <a:t>يتمُّ تقويم فاعلية عمليات الإرشاد والتوجيه الأكاديمي من خلال استخدام الوسائل والبيانات الإلكترونية المتوفرة مثل تحليل زمن الاستجابة ونتائج تقويم الطلبة، وذلك في حالة وجود إجراءات للإرشاد والتوجيه الأكاديمي للطالب عن طريق الاتصالات الإلكترونية التي تشمل البريد الإلكتروني وغيره.</a:t>
            </a:r>
          </a:p>
          <a:p>
            <a:pPr marL="514350" lvl="0" indent="-514350" algn="just">
              <a:lnSpc>
                <a:spcPct val="120000"/>
              </a:lnSpc>
              <a:buFont typeface="+mj-lt"/>
              <a:buAutoNum type="arabicPeriod"/>
            </a:pPr>
            <a:r>
              <a:rPr lang="ar-EG" sz="2300" b="1" dirty="0"/>
              <a:t>يتمُّ تقديم دروس مساعدة (خاصة أو إضافية) للطلبة وبشكل كافٍ لضمان فهمهم وقدرتهم على تطبيق ما يتعلمونه.</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43</a:t>
            </a:fld>
            <a:r>
              <a:rPr lang="ar-SA" sz="1800" dirty="0">
                <a:solidFill>
                  <a:schemeClr val="tx1"/>
                </a:solidFill>
              </a:rPr>
              <a:t> </a:t>
            </a:r>
          </a:p>
        </p:txBody>
      </p:sp>
    </p:spTree>
    <p:extLst>
      <p:ext uri="{BB962C8B-B14F-4D97-AF65-F5344CB8AC3E}">
        <p14:creationId xmlns:p14="http://schemas.microsoft.com/office/powerpoint/2010/main" val="1178821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4-6</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startAt="5"/>
            </a:pPr>
            <a:r>
              <a:rPr lang="ar-EG" sz="2200" b="1" dirty="0">
                <a:solidFill>
                  <a:srgbClr val="0070C0"/>
                </a:solidFill>
              </a:rPr>
              <a:t>تتوفرُ آليّات مناسبة لتحضير وإعداد وتهيئة الطلبة للدراسة في بيئة التعليم العالي مع الاهتمام بشكل خاص بإعدادهم للتكيف مع لغة التدريس ، والتعلم الذاتي ، وبرامج التجسير (الانتقال) المناسبة للطلبة المحولين إلى المؤسسة التعليمية ولديهم ساعات مكتسبة من دراستهم السابقة.</a:t>
            </a:r>
          </a:p>
          <a:p>
            <a:pPr marL="514350" lvl="0" indent="-514350" algn="just">
              <a:lnSpc>
                <a:spcPct val="120000"/>
              </a:lnSpc>
              <a:buFont typeface="+mj-lt"/>
              <a:buAutoNum type="arabicPeriod" startAt="5"/>
            </a:pPr>
            <a:r>
              <a:rPr lang="ar-EG" sz="2200" b="1" dirty="0"/>
              <a:t>يتمُّ اتخاذ الإجراءات اللازمة لضمان أن مهارات الطلبة اللغوية مناسبة في حالة كون لغة التدريس في أي برنامج هي اللغة الإنجليزية ، وذلك عند بدء الطلبة لدراستهم </a:t>
            </a:r>
            <a:r>
              <a:rPr lang="ar-EG" sz="1400" b="1" dirty="0">
                <a:solidFill>
                  <a:srgbClr val="00B050"/>
                </a:solidFill>
              </a:rPr>
              <a:t>(هذا الأمر يمكن أن يتم من خلال التدريب اللغوي للطلبة قبل قبولهم في البرنامج. وينبغي أن تتمّ المقارنة المرجعية لمهارات اللغة المتوقعة عند البدء في الدراسة بتلك التي لدى المؤسسات التعليمة المرموقة مع أهمية أن تكون مهارات اللغة مماثلة للحد الأدنى من متطلبات القبول للطلبة الأجانب في الجامعات بالدول التي تعد الإنجليزية لغة التعليم لديها.  (ينبغي أن تتضمن عمليات التحقق من مستويات التحصيل اختبار عينة على الأقل ممثلة للطلبة على أحد اختبارات اللغة الإنجليزية الأساسية المقبولة عالميًّا  بالإضافة إلى وضع معيار مرجعي للأداء مساوٍ  لما هو مطلوب من الطلبة المتقدمين من أنحاء العالم للجامعات بالدول التي تَعد الإنجليزية لغة التعليم الأساسي لديها).</a:t>
            </a:r>
            <a:endParaRPr lang="ar-SA" sz="1400" b="1" dirty="0">
              <a:solidFill>
                <a:srgbClr val="00B050"/>
              </a:solidFill>
            </a:endParaRPr>
          </a:p>
          <a:p>
            <a:pPr marL="514350" indent="-514350" algn="just">
              <a:lnSpc>
                <a:spcPct val="120000"/>
              </a:lnSpc>
              <a:buFont typeface="+mj-lt"/>
              <a:buAutoNum type="arabicPeriod" startAt="5"/>
            </a:pPr>
            <a:r>
              <a:rPr lang="ar-EG" sz="2200" b="1" dirty="0">
                <a:solidFill>
                  <a:srgbClr val="0070C0"/>
                </a:solidFill>
              </a:rPr>
              <a:t>تتحملُ المؤسسة التعليمية التي تقدم برنامج تعليم عالي مسؤولية فاعلية البرامج التحضيرية الضرورية لها التي تطلب تقديمها من قبل جهات أخرى غير المؤسسة التعليمية ، كما تتحمل مسؤولية ضمان تحقق المعايير المطلوبة للقبول ، ويشمل ذلك  البرامج التحضيرية في مجال اللغة الإنجليزية أو أية مجالات أخرى من مجالات التعلُّم.</a:t>
            </a:r>
          </a:p>
          <a:p>
            <a:pPr marL="514350" lvl="0" indent="-514350" algn="just">
              <a:lnSpc>
                <a:spcPct val="120000"/>
              </a:lnSpc>
              <a:buFont typeface="+mj-lt"/>
              <a:buAutoNum type="arabicPeriod" startAt="5"/>
            </a:pPr>
            <a:endParaRPr lang="ar-EG" sz="2200" b="1" dirty="0">
              <a:solidFill>
                <a:srgbClr val="00B050"/>
              </a:solidFill>
            </a:endParaRP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44</a:t>
            </a:fld>
            <a:r>
              <a:rPr lang="ar-SA" sz="1800" dirty="0">
                <a:solidFill>
                  <a:schemeClr val="tx1"/>
                </a:solidFill>
              </a:rPr>
              <a:t> </a:t>
            </a:r>
          </a:p>
        </p:txBody>
      </p:sp>
    </p:spTree>
    <p:extLst>
      <p:ext uri="{BB962C8B-B14F-4D97-AF65-F5344CB8AC3E}">
        <p14:creationId xmlns:p14="http://schemas.microsoft.com/office/powerpoint/2010/main" val="3929390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4-6</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buFont typeface="+mj-lt"/>
              <a:buAutoNum type="arabicPeriod" startAt="8"/>
            </a:pPr>
            <a:r>
              <a:rPr lang="ar-EG" sz="2200" b="1" dirty="0"/>
              <a:t>تُوجدُ أنظمة مستخدمة في كل برنامج علمي بالمؤسسة التعليمية لمراقبة وتنسيق العبء الدراسي للطلبة.</a:t>
            </a:r>
          </a:p>
          <a:p>
            <a:pPr marL="514350" lvl="0" indent="-514350" algn="just">
              <a:lnSpc>
                <a:spcPct val="120000"/>
              </a:lnSpc>
              <a:buFont typeface="+mj-lt"/>
              <a:buAutoNum type="arabicPeriod" startAt="8"/>
            </a:pPr>
            <a:r>
              <a:rPr lang="ar-EG" sz="2200" b="1" dirty="0">
                <a:solidFill>
                  <a:srgbClr val="0070C0"/>
                </a:solidFill>
              </a:rPr>
              <a:t>تتمُّ متابعة مدى تقدم أداء الطلاب بشكل فردي ، ويقدم العون أو الإرشاد أو كليهما إلى أولئك الذين يواجهون صعوبات.</a:t>
            </a:r>
          </a:p>
          <a:p>
            <a:pPr marL="514350" lvl="0" indent="-514350" algn="just">
              <a:lnSpc>
                <a:spcPct val="120000"/>
              </a:lnSpc>
              <a:buFont typeface="+mj-lt"/>
              <a:buAutoNum type="arabicPeriod" startAt="8"/>
            </a:pPr>
            <a:r>
              <a:rPr lang="ar-EG" sz="2200" b="1" dirty="0"/>
              <a:t>تتمُّ متابعة معدلات التقدم الدراسي للطلبة من سنة إلى أخرى ومعدلات إكمالهم للبرامج بنجاح ، ويتمُّ تحليلها لتحديد فئات الطلبة الذين يواجهون صعوبات ويحتاجون للمساعدة ، وتتخذ الإجراءات اللازمة لمساعدتهم.</a:t>
            </a:r>
          </a:p>
          <a:p>
            <a:pPr marL="514350" lvl="0" indent="-514350" algn="just">
              <a:lnSpc>
                <a:spcPct val="120000"/>
              </a:lnSpc>
              <a:buFont typeface="+mj-lt"/>
              <a:buAutoNum type="arabicPeriod" startAt="8"/>
            </a:pPr>
            <a:r>
              <a:rPr lang="ar-EG" sz="2200" b="1" dirty="0">
                <a:solidFill>
                  <a:srgbClr val="0070C0"/>
                </a:solidFill>
              </a:rPr>
              <a:t>يتمُّ توفير أماكن كافية للدراسة الفردية مع توفير الحواسيب وغيرها من التجهيزات اللازمة للتعلم.</a:t>
            </a:r>
          </a:p>
          <a:p>
            <a:pPr marL="514350" lvl="0" indent="-514350" algn="just">
              <a:lnSpc>
                <a:spcPct val="120000"/>
              </a:lnSpc>
              <a:buFont typeface="+mj-lt"/>
              <a:buAutoNum type="arabicPeriod" startAt="8"/>
            </a:pPr>
            <a:r>
              <a:rPr lang="ar-EG" sz="2200" b="1" dirty="0"/>
              <a:t>يتوفرُ لدى هيئة التدريس الإلمام الكافي بالخدمات المساندة المتوفرة للطلبة في المؤسسة التعليمية، و يقومون بتوجيههم لمصادر الدعم المناسبة عند الحاجة.</a:t>
            </a:r>
          </a:p>
          <a:p>
            <a:pPr marL="514350" lvl="0" indent="-514350" algn="just">
              <a:lnSpc>
                <a:spcPct val="120000"/>
              </a:lnSpc>
              <a:buFont typeface="+mj-lt"/>
              <a:buAutoNum type="arabicPeriod" startAt="8"/>
            </a:pPr>
            <a:r>
              <a:rPr lang="ar-EG" sz="2200" b="1" dirty="0">
                <a:solidFill>
                  <a:srgbClr val="0070C0"/>
                </a:solidFill>
              </a:rPr>
              <a:t>تـُقـيَّمُ كفاية الترتيبات اللازمة لتقديم المساعدة للطلاب بشكل دوري من خلال عمليات  تشمل التغذية الراجعة من الطلاب دون الاقتصار عليها.</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45</a:t>
            </a:fld>
            <a:r>
              <a:rPr lang="ar-SA" sz="1800" dirty="0">
                <a:solidFill>
                  <a:schemeClr val="tx1"/>
                </a:solidFill>
              </a:rPr>
              <a:t> </a:t>
            </a:r>
          </a:p>
        </p:txBody>
      </p:sp>
    </p:spTree>
    <p:extLst>
      <p:ext uri="{BB962C8B-B14F-4D97-AF65-F5344CB8AC3E}">
        <p14:creationId xmlns:p14="http://schemas.microsoft.com/office/powerpoint/2010/main" val="3045911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4-6</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46</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400" b="1" dirty="0">
                <a:solidFill>
                  <a:srgbClr val="0070C0"/>
                </a:solidFill>
              </a:rPr>
              <a:t>الجامعة لديها نظام القبول والتسجيل الإلكتروني المعروف باسم </a:t>
            </a:r>
            <a:r>
              <a:rPr lang="en-US" sz="2400" b="1" dirty="0">
                <a:solidFill>
                  <a:srgbClr val="0070C0"/>
                </a:solidFill>
              </a:rPr>
              <a:t>E-Register</a:t>
            </a:r>
            <a:r>
              <a:rPr lang="ar-SA" sz="2400" b="1" dirty="0">
                <a:solidFill>
                  <a:srgbClr val="0070C0"/>
                </a:solidFill>
              </a:rPr>
              <a:t>. يتيح النظام للطلاب تسجيل المقررات الأكاديمية عبر الانترنت. ويضمن النظام الاختيار الأمثل للعبئ الدراسي للطلاب.</a:t>
            </a:r>
          </a:p>
          <a:p>
            <a:pPr algn="just">
              <a:lnSpc>
                <a:spcPct val="120000"/>
              </a:lnSpc>
            </a:pPr>
            <a:r>
              <a:rPr lang="ar-SA" sz="2400" b="1" dirty="0"/>
              <a:t>يستخدم النظام أيضا في تقديم المشورة الأكاديمية لأنه يتيح للمرشد الأكاديمي الإطلاع على تقدم طلابه وعلى المعدل التراكمي على طول جميع السنوات الأكاديمية.</a:t>
            </a:r>
          </a:p>
          <a:p>
            <a:pPr algn="just">
              <a:lnSpc>
                <a:spcPct val="120000"/>
              </a:lnSpc>
            </a:pPr>
            <a:r>
              <a:rPr lang="ar-EG" sz="2400" b="1" dirty="0">
                <a:solidFill>
                  <a:srgbClr val="0070C0"/>
                </a:solidFill>
              </a:rPr>
              <a:t>تقدم المشورة </a:t>
            </a:r>
            <a:r>
              <a:rPr lang="ar-SA" sz="2400" b="1" dirty="0">
                <a:solidFill>
                  <a:srgbClr val="0070C0"/>
                </a:solidFill>
              </a:rPr>
              <a:t>والدعم للطلبة </a:t>
            </a:r>
            <a:r>
              <a:rPr lang="ar-EG" sz="2400" b="1" dirty="0">
                <a:solidFill>
                  <a:srgbClr val="0070C0"/>
                </a:solidFill>
              </a:rPr>
              <a:t>من خلال لقاءات شخصية وجها لوجه مع </a:t>
            </a:r>
            <a:r>
              <a:rPr lang="ar-SA" sz="2400" b="1" dirty="0">
                <a:solidFill>
                  <a:srgbClr val="0070C0"/>
                </a:solidFill>
              </a:rPr>
              <a:t>المرشد الاكاديمي </a:t>
            </a:r>
            <a:r>
              <a:rPr lang="ar-EG" sz="2400" b="1" dirty="0">
                <a:solidFill>
                  <a:srgbClr val="0070C0"/>
                </a:solidFill>
              </a:rPr>
              <a:t>أو عن طريق الاتصال الإلكتروني</a:t>
            </a:r>
            <a:r>
              <a:rPr lang="ar-SA" sz="2400" b="1" dirty="0">
                <a:solidFill>
                  <a:srgbClr val="0070C0"/>
                </a:solidFill>
              </a:rPr>
              <a:t> من خلال بوابة النظام الاكاديمي </a:t>
            </a:r>
            <a:r>
              <a:rPr lang="en-US" sz="2400" b="1" dirty="0" err="1">
                <a:solidFill>
                  <a:srgbClr val="0070C0"/>
                </a:solidFill>
              </a:rPr>
              <a:t>Edugate</a:t>
            </a:r>
            <a:r>
              <a:rPr lang="ar-EG" sz="2400" b="1" dirty="0">
                <a:solidFill>
                  <a:srgbClr val="0070C0"/>
                </a:solidFill>
              </a:rPr>
              <a:t>.</a:t>
            </a:r>
            <a:endParaRPr lang="ar-SA" sz="2400" b="1" dirty="0">
              <a:solidFill>
                <a:srgbClr val="0070C0"/>
              </a:solidFill>
            </a:endParaRPr>
          </a:p>
          <a:p>
            <a:pPr algn="just">
              <a:lnSpc>
                <a:spcPct val="120000"/>
              </a:lnSpc>
            </a:pPr>
            <a:r>
              <a:rPr lang="ar-EG" sz="2400" b="1" dirty="0"/>
              <a:t>توفر عمادة تقنية المعلومات و</a:t>
            </a:r>
            <a:r>
              <a:rPr lang="ar-SA" sz="2400" b="1" dirty="0"/>
              <a:t>عمادة </a:t>
            </a:r>
            <a:r>
              <a:rPr lang="ar-EG" sz="2400" b="1" dirty="0"/>
              <a:t>التعلم الإلكتروني إمكانية الوصول لكل من الطلاب وأعضاء هيئة التدريس لمجموعة متنوعة من الموارد لدعم التعليم والتعلم بما في ذلك نظام</a:t>
            </a:r>
            <a:r>
              <a:rPr lang="ar-SA" sz="2400" b="1" dirty="0"/>
              <a:t> لإدارة التعلم</a:t>
            </a:r>
            <a:r>
              <a:rPr lang="ar-EG" sz="2400" b="1" dirty="0"/>
              <a:t> </a:t>
            </a:r>
            <a:r>
              <a:rPr lang="en-US" sz="2400" b="1" dirty="0"/>
              <a:t>D2L</a:t>
            </a:r>
            <a:r>
              <a:rPr lang="ar-EG" sz="2400" b="1" dirty="0"/>
              <a:t>.</a:t>
            </a:r>
            <a:endParaRPr lang="en-US" sz="2400" b="1" dirty="0"/>
          </a:p>
          <a:p>
            <a:pPr algn="just">
              <a:lnSpc>
                <a:spcPct val="120000"/>
              </a:lnSpc>
            </a:pPr>
            <a:r>
              <a:rPr lang="ar-SA" sz="2400" b="1" dirty="0">
                <a:solidFill>
                  <a:srgbClr val="0070C0"/>
                </a:solidFill>
              </a:rPr>
              <a:t>لضمان الجودة العالية للخدمات التي تقدمها، تحصل الجامعة على تعليقات من الطلاب عن طريق الاستبيانات التي تركز على جودة الخدمات التعليمية التي تقدمها.</a:t>
            </a:r>
          </a:p>
          <a:p>
            <a:pPr algn="just">
              <a:lnSpc>
                <a:spcPct val="120000"/>
              </a:lnSpc>
            </a:pPr>
            <a:endParaRPr lang="ar-SA" sz="2400" b="1" dirty="0"/>
          </a:p>
        </p:txBody>
      </p:sp>
    </p:spTree>
    <p:extLst>
      <p:ext uri="{BB962C8B-B14F-4D97-AF65-F5344CB8AC3E}">
        <p14:creationId xmlns:p14="http://schemas.microsoft.com/office/powerpoint/2010/main" val="2395509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4-6</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47</a:t>
            </a:fld>
            <a:r>
              <a:rPr lang="ar-SA" sz="1800" dirty="0">
                <a:solidFill>
                  <a:schemeClr val="tx1"/>
                </a:solidFill>
              </a:rPr>
              <a:t> </a:t>
            </a:r>
          </a:p>
        </p:txBody>
      </p:sp>
      <p:pic>
        <p:nvPicPr>
          <p:cNvPr id="2" name="Picture 1"/>
          <p:cNvPicPr>
            <a:picLocks noChangeAspect="1"/>
          </p:cNvPicPr>
          <p:nvPr/>
        </p:nvPicPr>
        <p:blipFill rotWithShape="1">
          <a:blip r:embed="rId3"/>
          <a:srcRect l="25577" t="38462" r="25096" b="15897"/>
          <a:stretch/>
        </p:blipFill>
        <p:spPr>
          <a:xfrm>
            <a:off x="1589312" y="1384975"/>
            <a:ext cx="9324869" cy="4853295"/>
          </a:xfrm>
          <a:prstGeom prst="rect">
            <a:avLst/>
          </a:prstGeom>
        </p:spPr>
      </p:pic>
    </p:spTree>
    <p:extLst>
      <p:ext uri="{BB962C8B-B14F-4D97-AF65-F5344CB8AC3E}">
        <p14:creationId xmlns:p14="http://schemas.microsoft.com/office/powerpoint/2010/main" val="4080744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4-6</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48</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400" b="1" dirty="0">
                <a:solidFill>
                  <a:srgbClr val="0070C0"/>
                </a:solidFill>
              </a:rPr>
              <a:t>تتوفر مكتبات مجهزة تجهيزا كاملا بالموارد التعليمية لجميع الطلاب. </a:t>
            </a:r>
          </a:p>
          <a:p>
            <a:pPr algn="just">
              <a:lnSpc>
                <a:spcPct val="120000"/>
              </a:lnSpc>
            </a:pPr>
            <a:r>
              <a:rPr lang="ar-SA" sz="2400" b="1" dirty="0"/>
              <a:t>توفر الجامعة بعض المرافق الخاصة بالأنشطة اللامنهجية والخدمات لكل الطلاب مثل الساحات الرياضية والمطاعم ....</a:t>
            </a:r>
          </a:p>
          <a:p>
            <a:pPr algn="just">
              <a:lnSpc>
                <a:spcPct val="120000"/>
              </a:lnSpc>
            </a:pPr>
            <a:r>
              <a:rPr lang="ar-SA" sz="2400" b="1" dirty="0">
                <a:solidFill>
                  <a:srgbClr val="0070C0"/>
                </a:solidFill>
              </a:rPr>
              <a:t>يتم تزويد أعضاء هيئة التدريس بحلقات عمل وأدلة توجيهية تشير إلى خدمات الدعم المقدمة لطلاب الجامعة (على سبيل المثال المشورة الأكاديمية والمرافق والمعدات)</a:t>
            </a:r>
          </a:p>
          <a:p>
            <a:pPr algn="just">
              <a:lnSpc>
                <a:spcPct val="120000"/>
              </a:lnSpc>
            </a:pPr>
            <a:r>
              <a:rPr lang="ar-SA" sz="2400" b="1" dirty="0"/>
              <a:t>لدى الجامعة التزام قوي بتوفير فرص متساوية للطلاب ذوي الإعاقة. وتركز الجامعة اهتماما خاصا على تقديم المساعدة والمشورة للطلاب الذين يواجهون صعوبات أكاديمية أو شخصية وتوفر فرصا للدروس الخصوصية.</a:t>
            </a:r>
          </a:p>
          <a:p>
            <a:pPr algn="just">
              <a:lnSpc>
                <a:spcPct val="120000"/>
              </a:lnSpc>
            </a:pPr>
            <a:r>
              <a:rPr lang="ar-SA" sz="2400" b="1" dirty="0">
                <a:solidFill>
                  <a:srgbClr val="0070C0"/>
                </a:solidFill>
              </a:rPr>
              <a:t>بالنسبة لبرامج العلوم التطبيقية والطبية، تم تصميم السنة التحضيرية للمساعدة الطلاب على تعزيز قدرتهم على استخدام أفضل للغة الإنجليزية.</a:t>
            </a:r>
          </a:p>
          <a:p>
            <a:pPr algn="just">
              <a:lnSpc>
                <a:spcPct val="120000"/>
              </a:lnSpc>
            </a:pPr>
            <a:endParaRPr lang="ar-SA" sz="2400" b="1" dirty="0"/>
          </a:p>
          <a:p>
            <a:pPr algn="just">
              <a:lnSpc>
                <a:spcPct val="120000"/>
              </a:lnSpc>
            </a:pPr>
            <a:endParaRPr lang="ar-SA" sz="2400" b="1" dirty="0">
              <a:solidFill>
                <a:srgbClr val="0070C0"/>
              </a:solidFill>
            </a:endParaRPr>
          </a:p>
        </p:txBody>
      </p:sp>
    </p:spTree>
    <p:extLst>
      <p:ext uri="{BB962C8B-B14F-4D97-AF65-F5344CB8AC3E}">
        <p14:creationId xmlns:p14="http://schemas.microsoft.com/office/powerpoint/2010/main" val="2285423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49</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9519" t="36240" r="54616" b="17606"/>
          <a:stretch/>
        </p:blipFill>
        <p:spPr>
          <a:xfrm>
            <a:off x="1723292" y="1384976"/>
            <a:ext cx="8557846" cy="4879378"/>
          </a:xfrm>
          <a:prstGeom prst="rect">
            <a:avLst/>
          </a:prstGeom>
        </p:spPr>
      </p:pic>
    </p:spTree>
    <p:extLst>
      <p:ext uri="{BB962C8B-B14F-4D97-AF65-F5344CB8AC3E}">
        <p14:creationId xmlns:p14="http://schemas.microsoft.com/office/powerpoint/2010/main" val="246690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نظرة عامة عن المعيار الرابع (</a:t>
            </a:r>
            <a:r>
              <a:rPr lang="en-US" b="1" dirty="0"/>
              <a:t>Overview</a:t>
            </a:r>
            <a:r>
              <a:rPr lang="ar-SA" b="1" dirty="0"/>
              <a:t>)</a:t>
            </a:r>
            <a:endParaRPr lang="en-US" b="1" dirty="0"/>
          </a:p>
        </p:txBody>
      </p:sp>
      <p:sp>
        <p:nvSpPr>
          <p:cNvPr id="7" name="Content Placeholder 6"/>
          <p:cNvSpPr>
            <a:spLocks noGrp="1"/>
          </p:cNvSpPr>
          <p:nvPr>
            <p:ph idx="1"/>
          </p:nvPr>
        </p:nvSpPr>
        <p:spPr>
          <a:xfrm>
            <a:off x="838200" y="1492179"/>
            <a:ext cx="10515600" cy="4638990"/>
          </a:xfrm>
        </p:spPr>
        <p:txBody>
          <a:bodyPr>
            <a:normAutofit fontScale="77500" lnSpcReduction="20000"/>
          </a:bodyPr>
          <a:lstStyle/>
          <a:p>
            <a:pPr algn="just">
              <a:lnSpc>
                <a:spcPct val="115000"/>
              </a:lnSpc>
            </a:pPr>
            <a:r>
              <a:rPr lang="ar-SA" b="1" dirty="0">
                <a:solidFill>
                  <a:srgbClr val="0070C0"/>
                </a:solidFill>
              </a:rPr>
              <a:t>تطورت الجامعة منذ نشأتها في برامجها التعليمية لتصبح مؤسسة سعودية شاملة تتألف من 13 كلية مع 44 برنامجا تغطي مختلف مجالات العلوم والفنون</a:t>
            </a:r>
          </a:p>
          <a:p>
            <a:pPr algn="just">
              <a:lnSpc>
                <a:spcPct val="115000"/>
              </a:lnSpc>
            </a:pPr>
            <a:r>
              <a:rPr lang="ar-SA" b="1" dirty="0"/>
              <a:t>بدأت الجامعة بتجميع عدد قليل من الكليات والبرامج التي تم تفكيكها من عدة جامعات محلية (جامعة الملك سعود وجامعة القصيم وجامعة الأميرة نورة)</a:t>
            </a:r>
          </a:p>
          <a:p>
            <a:pPr algn="just">
              <a:lnSpc>
                <a:spcPct val="115000"/>
              </a:lnSpc>
            </a:pPr>
            <a:r>
              <a:rPr lang="ar-SA" b="1" dirty="0">
                <a:solidFill>
                  <a:srgbClr val="0070C0"/>
                </a:solidFill>
              </a:rPr>
              <a:t>أنشأت الجامعة المزيد من الكليات إلى الحرم الجامعي الرئيسي ونجحت في الجمع بين هذه الكليات المختلفة لتشكيل أساس متماسك لجامعة قابلة للمنافسة.</a:t>
            </a:r>
          </a:p>
          <a:p>
            <a:pPr algn="just">
              <a:lnSpc>
                <a:spcPct val="115000"/>
              </a:lnSpc>
            </a:pPr>
            <a:r>
              <a:rPr lang="ar-SA" b="1" dirty="0"/>
              <a:t>كانت الجامعة تدرك جيدا الاتجاهات الجديدة في التعليم العالي التي ظهرت، وما لها من أهمية خاصة المفهوم الناشئ للتعليم القائم على المخرجات.</a:t>
            </a:r>
          </a:p>
          <a:p>
            <a:pPr algn="just">
              <a:lnSpc>
                <a:spcPct val="115000"/>
              </a:lnSpc>
            </a:pPr>
            <a:r>
              <a:rPr lang="ar-SA" b="1" dirty="0">
                <a:solidFill>
                  <a:srgbClr val="0070C0"/>
                </a:solidFill>
              </a:rPr>
              <a:t>تم اعتماد هذا النهج من قبل وزارة التعليم العالي واعتبر ذلك مطلبا أساسيا من جميع الجامعات السعودية العامة والخاصة.</a:t>
            </a:r>
          </a:p>
          <a:p>
            <a:pPr algn="just">
              <a:lnSpc>
                <a:spcPct val="115000"/>
              </a:lnSpc>
            </a:pPr>
            <a:r>
              <a:rPr lang="ar-SA" b="1" dirty="0"/>
              <a:t>أنشأت الجامعة برامجها الجديدة وفقا لذلك، وفي الوقت نفسه عدلت البرامج القائمة وفقا لهذا النهج مما أدى إلى مجموعة متماسكة من الكليات والبرامج.</a:t>
            </a:r>
          </a:p>
          <a:p>
            <a:pPr algn="just">
              <a:lnSpc>
                <a:spcPct val="115000"/>
              </a:lnSpc>
            </a:pPr>
            <a:endParaRPr lang="ar-SA" b="1" dirty="0"/>
          </a:p>
          <a:p>
            <a:pPr algn="just">
              <a:lnSpc>
                <a:spcPct val="115000"/>
              </a:lnSpc>
            </a:pPr>
            <a:endParaRPr lang="en-US" b="1" dirty="0"/>
          </a:p>
        </p:txBody>
      </p:sp>
      <p:sp>
        <p:nvSpPr>
          <p:cNvPr id="12"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5</a:t>
            </a:fld>
            <a:r>
              <a:rPr lang="ar-SA" sz="2400" dirty="0">
                <a:solidFill>
                  <a:schemeClr val="tx1"/>
                </a:solidFill>
              </a:rPr>
              <a:t> </a:t>
            </a:r>
          </a:p>
        </p:txBody>
      </p:sp>
      <p:sp>
        <p:nvSpPr>
          <p:cNvPr id="14"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536247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4478221"/>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5171016">
                  <a:extLst>
                    <a:ext uri="{9D8B030D-6E8A-4147-A177-3AD203B41FA5}">
                      <a16:colId xmlns:a16="http://schemas.microsoft.com/office/drawing/2014/main" val="20000"/>
                    </a:ext>
                  </a:extLst>
                </a:gridCol>
                <a:gridCol w="517322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4-7</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Quality of Teaching</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4-7</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a:solidFill>
                            <a:srgbClr val="FF0000"/>
                          </a:solidFill>
                          <a:effectLst/>
                          <a:latin typeface="Sakkal Majalla" panose="02000000000000000000" pitchFamily="2" charset="-78"/>
                          <a:cs typeface="Sakkal Majalla" panose="02000000000000000000" pitchFamily="2" charset="-78"/>
                        </a:rPr>
                        <a:t>جودةُ التدريس </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أن يكون التدريس على درجة عالية من الجودة مع استخدام استراتيجيات مناسبة للفئات المختلفة من النواتج ( المخرجات ) التعليمية.</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50</a:t>
            </a:fld>
            <a:r>
              <a:rPr lang="ar-SA" sz="1800" dirty="0">
                <a:solidFill>
                  <a:schemeClr val="tx1"/>
                </a:solidFill>
              </a:rPr>
              <a:t> </a:t>
            </a:r>
          </a:p>
        </p:txBody>
      </p:sp>
    </p:spTree>
    <p:extLst>
      <p:ext uri="{BB962C8B-B14F-4D97-AF65-F5344CB8AC3E}">
        <p14:creationId xmlns:p14="http://schemas.microsoft.com/office/powerpoint/2010/main" val="3260007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4-7</a:t>
            </a:r>
            <a:endParaRPr lang="en-US" b="1" dirty="0"/>
          </a:p>
        </p:txBody>
      </p:sp>
      <p:sp>
        <p:nvSpPr>
          <p:cNvPr id="7" name="Content Placeholder 6"/>
          <p:cNvSpPr>
            <a:spLocks noGrp="1"/>
          </p:cNvSpPr>
          <p:nvPr>
            <p:ph idx="1"/>
          </p:nvPr>
        </p:nvSpPr>
        <p:spPr>
          <a:xfrm>
            <a:off x="1132114" y="1339780"/>
            <a:ext cx="10221686" cy="4990682"/>
          </a:xfrm>
        </p:spPr>
        <p:txBody>
          <a:bodyPr>
            <a:noAutofit/>
          </a:bodyPr>
          <a:lstStyle/>
          <a:p>
            <a:pPr marL="514350" lvl="0" indent="-514350" algn="just">
              <a:lnSpc>
                <a:spcPct val="120000"/>
              </a:lnSpc>
              <a:buFont typeface="+mj-lt"/>
              <a:buAutoNum type="arabicPeriod"/>
            </a:pPr>
            <a:r>
              <a:rPr lang="ar-EG" sz="2200" b="1" dirty="0">
                <a:solidFill>
                  <a:srgbClr val="0070C0"/>
                </a:solidFill>
              </a:rPr>
              <a:t>تُقدَّم برامج فاعلة للتهيئة والتدريب للمنسوبين الجدد والموظفين بدوام جزئي أو لفترة قصيرة في المؤسسة التعليمية (ولكي تكون هذه البرامج فاعلة يجب أن تتضمن هذه البرامج حصول هيئة التدريس على عرض موجز حول نواتج التعلُّم المطلوبة واستراتيجيات التدريس المصممة , وكذلك حول إسهام مقرراتهم في البرنامج ككل).</a:t>
            </a:r>
          </a:p>
          <a:p>
            <a:pPr marL="514350" lvl="0" indent="-514350" algn="just">
              <a:lnSpc>
                <a:spcPct val="120000"/>
              </a:lnSpc>
              <a:buFont typeface="+mj-lt"/>
              <a:buAutoNum type="arabicPeriod"/>
            </a:pPr>
            <a:r>
              <a:rPr lang="ar-EG" sz="2200" b="1" dirty="0"/>
              <a:t>تتناسبُ استراتيجيات التدريس مع الأنواع المختلفة من نواتج التعلم التي تهدف البرامج لتطويرها.</a:t>
            </a:r>
          </a:p>
          <a:p>
            <a:pPr marL="514350" lvl="0" indent="-514350" algn="just">
              <a:lnSpc>
                <a:spcPct val="120000"/>
              </a:lnSpc>
              <a:buFont typeface="+mj-lt"/>
              <a:buAutoNum type="arabicPeriod"/>
            </a:pPr>
            <a:r>
              <a:rPr lang="ar-EG" sz="2200" b="1" dirty="0">
                <a:solidFill>
                  <a:srgbClr val="0070C0"/>
                </a:solidFill>
              </a:rPr>
              <a:t>يتمُّ الالتزام من قِبل هيئة التدريس باستراتيجيات التدريس والتقييم المنصوص عليها صراحة في توصيفات المقررات والبرامج مع وجود المرونة الكافية لمواجهة احتياجات الفئات المختلفة من الطلبة.</a:t>
            </a:r>
          </a:p>
          <a:p>
            <a:pPr marL="514350" lvl="0" indent="-514350" algn="just">
              <a:lnSpc>
                <a:spcPct val="120000"/>
              </a:lnSpc>
              <a:buFont typeface="+mj-lt"/>
              <a:buAutoNum type="arabicPeriod"/>
            </a:pPr>
            <a:r>
              <a:rPr lang="ar-EG" sz="2200" b="1" dirty="0"/>
              <a:t>يتمُّ إعلام الطلبة مقدمًا وبصورة كاملة عن متطلبات المقررات من خلال توصيفات المقررات التي يجب أن تتضمن المعارف والمهارات المستهدفة بالتطوير إضافة إلى متطلبات الواجبات وعمليات تقييم الطلبة (هذه المعلومات يمكن الحصول عليها بصورة تفصيلية من نماذج توصيف المقررات).</a:t>
            </a:r>
          </a:p>
          <a:p>
            <a:pPr marL="514350" lvl="0" indent="-514350" algn="just">
              <a:lnSpc>
                <a:spcPct val="120000"/>
              </a:lnSpc>
              <a:buFont typeface="+mj-lt"/>
              <a:buAutoNum type="arabicPeriod"/>
            </a:pPr>
            <a:r>
              <a:rPr lang="ar-EG" sz="2200" b="1" dirty="0">
                <a:solidFill>
                  <a:srgbClr val="0070C0"/>
                </a:solidFill>
              </a:rPr>
              <a:t>يتسقُ تدريس المقررات مع المفردات المعطاة للطلبة ومع التوصيفات المعتمدة للمقررات.</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51</a:t>
            </a:fld>
            <a:r>
              <a:rPr lang="ar-SA" sz="1800" dirty="0">
                <a:solidFill>
                  <a:schemeClr val="tx1"/>
                </a:solidFill>
              </a:rPr>
              <a:t> </a:t>
            </a:r>
          </a:p>
        </p:txBody>
      </p:sp>
    </p:spTree>
    <p:extLst>
      <p:ext uri="{BB962C8B-B14F-4D97-AF65-F5344CB8AC3E}">
        <p14:creationId xmlns:p14="http://schemas.microsoft.com/office/powerpoint/2010/main" val="693591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4-7</a:t>
            </a:r>
            <a:endParaRPr lang="en-US" b="1" dirty="0"/>
          </a:p>
        </p:txBody>
      </p:sp>
      <p:sp>
        <p:nvSpPr>
          <p:cNvPr id="7" name="Content Placeholder 6"/>
          <p:cNvSpPr>
            <a:spLocks noGrp="1"/>
          </p:cNvSpPr>
          <p:nvPr>
            <p:ph idx="1"/>
          </p:nvPr>
        </p:nvSpPr>
        <p:spPr>
          <a:xfrm>
            <a:off x="1132114" y="1433564"/>
            <a:ext cx="10221686" cy="4721052"/>
          </a:xfrm>
        </p:spPr>
        <p:txBody>
          <a:bodyPr>
            <a:noAutofit/>
          </a:bodyPr>
          <a:lstStyle/>
          <a:p>
            <a:pPr marL="514350" lvl="0" indent="-514350" algn="just">
              <a:lnSpc>
                <a:spcPct val="120000"/>
              </a:lnSpc>
              <a:spcBef>
                <a:spcPts val="0"/>
              </a:spcBef>
              <a:buFont typeface="+mj-lt"/>
              <a:buAutoNum type="arabicPeriod" startAt="6"/>
            </a:pPr>
            <a:r>
              <a:rPr lang="ar-EG" sz="2000" b="1" dirty="0"/>
              <a:t>الكتبُ المقررة والمراجع حديثة ، وتتضمن آخر التطورات في مجال الدراسة.</a:t>
            </a:r>
          </a:p>
          <a:p>
            <a:pPr marL="514350" lvl="0" indent="-514350" algn="just">
              <a:lnSpc>
                <a:spcPct val="120000"/>
              </a:lnSpc>
              <a:spcBef>
                <a:spcPts val="0"/>
              </a:spcBef>
              <a:buFont typeface="+mj-lt"/>
              <a:buAutoNum type="arabicPeriod" startAt="6"/>
            </a:pPr>
            <a:r>
              <a:rPr lang="ar-EG" sz="2000" b="1" dirty="0">
                <a:solidFill>
                  <a:srgbClr val="0070C0"/>
                </a:solidFill>
              </a:rPr>
              <a:t>تتوافرُ الكتب المقررة وغيرها من المتطلبات الأخرى وبأعداد كافية قبل بدء الدراسة بداية الدراسة.</a:t>
            </a:r>
          </a:p>
          <a:p>
            <a:pPr marL="514350" lvl="0" indent="-514350" algn="just">
              <a:lnSpc>
                <a:spcPct val="120000"/>
              </a:lnSpc>
              <a:spcBef>
                <a:spcPts val="0"/>
              </a:spcBef>
              <a:buFont typeface="+mj-lt"/>
              <a:buAutoNum type="arabicPeriod" startAt="6"/>
            </a:pPr>
            <a:r>
              <a:rPr lang="ar-EG" sz="2000" b="1" dirty="0"/>
              <a:t>يتمُّ توضيح متطلبات حضور الطلبة في المقررات أثناء لقاءات التهيئة للطلبة، كما تتمُّ متابعة انتظام حضور الطلبة وتطبيق التنظيمات الخاصة بذلك بصرامة.</a:t>
            </a:r>
          </a:p>
          <a:p>
            <a:pPr marL="514350" lvl="0" indent="-514350" algn="just">
              <a:lnSpc>
                <a:spcPct val="120000"/>
              </a:lnSpc>
              <a:spcBef>
                <a:spcPts val="0"/>
              </a:spcBef>
              <a:buFont typeface="+mj-lt"/>
              <a:buAutoNum type="arabicPeriod" startAt="6"/>
            </a:pPr>
            <a:r>
              <a:rPr lang="ar-EG" sz="2000" b="1" dirty="0">
                <a:solidFill>
                  <a:srgbClr val="0070C0"/>
                </a:solidFill>
              </a:rPr>
              <a:t>يتوافرُ لدى المؤسسة التعليمية التعليمة نظام شامـل لتقويم فعاليـة التدريس، وذلـك في كـل المقررات، وهو نظام يشمل استطلاع آراء الطلبة ، وإن كان لا يقتصر على ذلك.</a:t>
            </a:r>
          </a:p>
          <a:p>
            <a:pPr marL="514350" lvl="0" indent="-514350" algn="just">
              <a:lnSpc>
                <a:spcPct val="120000"/>
              </a:lnSpc>
              <a:spcBef>
                <a:spcPts val="0"/>
              </a:spcBef>
              <a:buFont typeface="+mj-lt"/>
              <a:buAutoNum type="arabicPeriod" startAt="6"/>
            </a:pPr>
            <a:r>
              <a:rPr lang="ar-EG" sz="2000" b="1" dirty="0"/>
              <a:t>يتمُّ وبصورة منتظمة تقييم فاعلية استراتيجيات التدريس المختلفة المستخدمة والتي خطط لها من قبْل في تحقيق نواتج (مخرجات) التعلم، كما يتم إجراء التعديلات المناسبة عليها في ضوء ما يتضح من البراهين حول فاعلية تلك الاستراتيجيات.</a:t>
            </a:r>
          </a:p>
          <a:p>
            <a:pPr marL="514350" lvl="0" indent="-514350" algn="just">
              <a:lnSpc>
                <a:spcPct val="120000"/>
              </a:lnSpc>
              <a:spcBef>
                <a:spcPts val="0"/>
              </a:spcBef>
              <a:buFont typeface="+mj-lt"/>
              <a:buAutoNum type="arabicPeriod" startAt="6"/>
            </a:pPr>
            <a:r>
              <a:rPr lang="ar-EG" sz="2000" b="1" dirty="0">
                <a:solidFill>
                  <a:srgbClr val="0070C0"/>
                </a:solidFill>
              </a:rPr>
              <a:t>يتمُّ تزويد القائمين بإدارة البرنامج ( رئيس القسم أو غيره من المسؤولين ) بتقارير منتظمة (على الأقل بصفة سنوية) عن تدريس كل مقرر على أن تشمل هذه التقارير تفاصيل حول أجزاء المقرر التي لم يتم تدريسها وعن أية صعوبات تمت مواجهتها عند استخدام استراتيجيات التدريس التي تمُّ التخطيط لها.</a:t>
            </a:r>
          </a:p>
          <a:p>
            <a:pPr marL="514350" lvl="0" indent="-514350" algn="just">
              <a:lnSpc>
                <a:spcPct val="120000"/>
              </a:lnSpc>
              <a:spcBef>
                <a:spcPts val="0"/>
              </a:spcBef>
              <a:buFont typeface="+mj-lt"/>
              <a:buAutoNum type="arabicPeriod" startAt="6"/>
            </a:pPr>
            <a:r>
              <a:rPr lang="ar-EG" sz="2000" b="1" dirty="0"/>
              <a:t>يتمُّ إدخال التعديلات المناسبة على خطط تدريس المقررات بعد دراسة تقارير المقررات وأخذ ما ورد فيه في الاعتبار.</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52</a:t>
            </a:fld>
            <a:r>
              <a:rPr lang="ar-SA" sz="1800" dirty="0">
                <a:solidFill>
                  <a:schemeClr val="tx1"/>
                </a:solidFill>
              </a:rPr>
              <a:t> </a:t>
            </a:r>
          </a:p>
        </p:txBody>
      </p:sp>
    </p:spTree>
    <p:extLst>
      <p:ext uri="{BB962C8B-B14F-4D97-AF65-F5344CB8AC3E}">
        <p14:creationId xmlns:p14="http://schemas.microsoft.com/office/powerpoint/2010/main" val="12807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4-7</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53</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000" b="1" dirty="0">
                <a:solidFill>
                  <a:srgbClr val="FF0000"/>
                </a:solidFill>
              </a:rPr>
              <a:t>الإجراءات التي تطبقها الجامعة والتي تعكس اهتمامها بجودة التدريس</a:t>
            </a:r>
          </a:p>
          <a:p>
            <a:pPr lvl="1" algn="just">
              <a:lnSpc>
                <a:spcPct val="120000"/>
              </a:lnSpc>
            </a:pPr>
            <a:r>
              <a:rPr lang="ar-SA" sz="1800" b="1" dirty="0">
                <a:solidFill>
                  <a:srgbClr val="0070C0"/>
                </a:solidFill>
              </a:rPr>
              <a:t>استقطاب أعضاء هيئة التدريس من الجنسين من الحاصلين على الدكتوراه من جامعات متميزة ومن جنسيات متنوعة ممن تتوفر فيهم الكفاءة في التدريس والتواصل الجيد مع الطلبة.</a:t>
            </a:r>
          </a:p>
          <a:p>
            <a:pPr lvl="1" algn="just">
              <a:lnSpc>
                <a:spcPct val="120000"/>
              </a:lnSpc>
            </a:pPr>
            <a:r>
              <a:rPr lang="ar-SA" sz="1800" b="1" dirty="0"/>
              <a:t>التنمية المهنية والوظيفية لأعضاء هيئة التدريس على المستوى المؤسسي من خلال عمادة الجودة وتطوير المهارات، وعلى مستوى الكليات من خلال المدربين. برنامج  (</a:t>
            </a:r>
            <a:r>
              <a:rPr lang="fr-FR" sz="1800" b="1" dirty="0"/>
              <a:t>T</a:t>
            </a:r>
            <a:r>
              <a:rPr lang="en-US" sz="1800" b="1" dirty="0"/>
              <a:t>Q</a:t>
            </a:r>
            <a:r>
              <a:rPr lang="fr-FR" sz="1800" b="1" dirty="0"/>
              <a:t>T</a:t>
            </a:r>
            <a:r>
              <a:rPr lang="ar-SA" sz="1800" b="1" dirty="0"/>
              <a:t>) </a:t>
            </a:r>
            <a:endParaRPr lang="en-US" sz="1800" b="1" dirty="0"/>
          </a:p>
          <a:p>
            <a:pPr lvl="1" algn="just">
              <a:lnSpc>
                <a:spcPct val="120000"/>
              </a:lnSpc>
            </a:pPr>
            <a:r>
              <a:rPr lang="ar-SA" sz="1800" b="1" dirty="0">
                <a:solidFill>
                  <a:srgbClr val="0070C0"/>
                </a:solidFill>
              </a:rPr>
              <a:t>استيفاء نماذج الاتساق بين مخرجات التعلم واستراتيجيات التدريس وأساليب التقويم لجميع البرامج الدراسية في الجامعة، وتحديد مخرجات التعلم على مستوى القطاعات ومن ثم على مستوى الجامعة.</a:t>
            </a:r>
            <a:endParaRPr lang="en-US" sz="1800" b="1" dirty="0">
              <a:solidFill>
                <a:srgbClr val="0070C0"/>
              </a:solidFill>
            </a:endParaRPr>
          </a:p>
          <a:p>
            <a:pPr lvl="1" algn="just">
              <a:lnSpc>
                <a:spcPct val="120000"/>
              </a:lnSpc>
            </a:pPr>
            <a:r>
              <a:rPr lang="ar-SA" sz="1800" b="1" dirty="0"/>
              <a:t>برنامج المراجعة الداخلية الذي تشرف عليه عمادة الجودة وتطوير المهارات لجميع برامج الجامعة، والذي يركز البرنامج على جودة التعليم والتعلم</a:t>
            </a:r>
          </a:p>
          <a:p>
            <a:pPr lvl="1" algn="just">
              <a:lnSpc>
                <a:spcPct val="120000"/>
              </a:lnSpc>
            </a:pPr>
            <a:r>
              <a:rPr lang="ar-SA" sz="1800" b="1" dirty="0">
                <a:solidFill>
                  <a:srgbClr val="0070C0"/>
                </a:solidFill>
              </a:rPr>
              <a:t>مناقشة نتائج عينة من تقارير المقررات والبرامج على مستوى مجالس الكليات ورفع تقارير عن تلك النتائج لعمادة الجودة، التي تناقشها بدورها في اللجنة المركزية للجودة على المستوى المؤسسي وتقدم تغذية راجعة للكليات.</a:t>
            </a:r>
          </a:p>
          <a:p>
            <a:pPr lvl="1" algn="just">
              <a:lnSpc>
                <a:spcPct val="120000"/>
              </a:lnSpc>
            </a:pPr>
            <a:r>
              <a:rPr lang="ar-SA" sz="1800" b="1" dirty="0"/>
              <a:t>استطلاع آراء الطلبة حول جودة تدريس المقررات من خلال استبانة تقويم عضو هيئة التدريس، ومناقشة نتائج الاستطلاعات في مجلس القسم والكلية واللجنة المركزية  للجودة وتقديم التغذية الراجعة للبرامج</a:t>
            </a:r>
          </a:p>
        </p:txBody>
      </p:sp>
    </p:spTree>
    <p:extLst>
      <p:ext uri="{BB962C8B-B14F-4D97-AF65-F5344CB8AC3E}">
        <p14:creationId xmlns:p14="http://schemas.microsoft.com/office/powerpoint/2010/main" val="157254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4-7</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54</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200" b="1" dirty="0">
                <a:solidFill>
                  <a:srgbClr val="0070C0"/>
                </a:solidFill>
              </a:rPr>
              <a:t>يتم تحديد استراتيجيات التدريس في توصيف المقررات بحيث تتسق مع أساليب التقويم ونواتج التعلم، كما يتاح لاعضاء هيئة التدريس التعديل في بعض هذه الإستراتيجيات وفقا لإ</a:t>
            </a:r>
            <a:r>
              <a:rPr lang="ar-EG" sz="2200" b="1" dirty="0">
                <a:solidFill>
                  <a:srgbClr val="0070C0"/>
                </a:solidFill>
              </a:rPr>
              <a:t>حتياجات الفئات المختلفة من الطلبة</a:t>
            </a:r>
            <a:r>
              <a:rPr lang="ar-SA" sz="2200" b="1" dirty="0">
                <a:solidFill>
                  <a:srgbClr val="0070C0"/>
                </a:solidFill>
              </a:rPr>
              <a:t> عند القيام بعملية التدريس.</a:t>
            </a:r>
          </a:p>
          <a:p>
            <a:pPr algn="just">
              <a:lnSpc>
                <a:spcPct val="120000"/>
              </a:lnSpc>
            </a:pPr>
            <a:r>
              <a:rPr lang="ar-SA" sz="2200" b="1" dirty="0"/>
              <a:t>تقوم الجامعة بتهيئة أعضاء هيئة التدريس الجدد من خلال برنامج تدريبي يعنى  في بداية كل عام الدراسي، كما تنفذ برامج أخرى لجميع أعضاء هيئة التدريس بمن فيهم المعينين حديثا على مدار العام.</a:t>
            </a:r>
          </a:p>
          <a:p>
            <a:pPr algn="just">
              <a:lnSpc>
                <a:spcPct val="120000"/>
              </a:lnSpc>
            </a:pPr>
            <a:r>
              <a:rPr lang="ar-SA" sz="2200" b="1" dirty="0">
                <a:solidFill>
                  <a:srgbClr val="0070C0"/>
                </a:solidFill>
              </a:rPr>
              <a:t>في بداية الفصل الدراسي يخطر أعضاء هيئة التدريس طلابهم بمتطلبات المقرر من خلال توصيف المقرر الذي يتضمن المخرجات المعرفية والمهارية المحددة المطلوب تطويرها وكذلك متطلبات العمل وعمليات التقييم.</a:t>
            </a:r>
          </a:p>
          <a:p>
            <a:pPr algn="just">
              <a:lnSpc>
                <a:spcPct val="120000"/>
              </a:lnSpc>
            </a:pPr>
            <a:r>
              <a:rPr lang="ar-SA" sz="2200" b="1" dirty="0"/>
              <a:t>كذلك يقوم أعضاء هيئة التدريس بتعريف الطلاب بالقواعد المحددة التي تخص أمورا مثل الحضور وتصحيح الواجبات والتقييم والتقديرات وخلافه.</a:t>
            </a:r>
          </a:p>
          <a:p>
            <a:pPr algn="just">
              <a:lnSpc>
                <a:spcPct val="120000"/>
              </a:lnSpc>
            </a:pPr>
            <a:r>
              <a:rPr lang="ar-SA" sz="2200" b="1" dirty="0">
                <a:solidFill>
                  <a:srgbClr val="0070C0"/>
                </a:solidFill>
              </a:rPr>
              <a:t>في نهاية المقرر يقوم عضو هيئة التدريس بإعداد تقرير المقرر الذي يشمل تقييم استراتيجيات التدريس ومدى تغطية محتويات المقرر وتوصيات التحسين.</a:t>
            </a:r>
          </a:p>
          <a:p>
            <a:pPr algn="just">
              <a:lnSpc>
                <a:spcPct val="120000"/>
              </a:lnSpc>
            </a:pPr>
            <a:endParaRPr lang="ar-SA" sz="2200" b="1" dirty="0">
              <a:solidFill>
                <a:srgbClr val="0070C0"/>
              </a:solidFill>
            </a:endParaRPr>
          </a:p>
          <a:p>
            <a:pPr algn="just">
              <a:lnSpc>
                <a:spcPct val="120000"/>
              </a:lnSpc>
            </a:pPr>
            <a:endParaRPr lang="ar-SA" sz="2400" b="1" dirty="0">
              <a:solidFill>
                <a:srgbClr val="0070C0"/>
              </a:solidFill>
            </a:endParaRPr>
          </a:p>
        </p:txBody>
      </p:sp>
    </p:spTree>
    <p:extLst>
      <p:ext uri="{BB962C8B-B14F-4D97-AF65-F5344CB8AC3E}">
        <p14:creationId xmlns:p14="http://schemas.microsoft.com/office/powerpoint/2010/main" val="299449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55</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41634" t="50671" r="20193" b="16068"/>
          <a:stretch/>
        </p:blipFill>
        <p:spPr>
          <a:xfrm>
            <a:off x="1184031" y="1384975"/>
            <a:ext cx="9806355" cy="4806255"/>
          </a:xfrm>
          <a:prstGeom prst="rect">
            <a:avLst/>
          </a:prstGeom>
        </p:spPr>
      </p:pic>
    </p:spTree>
    <p:extLst>
      <p:ext uri="{BB962C8B-B14F-4D97-AF65-F5344CB8AC3E}">
        <p14:creationId xmlns:p14="http://schemas.microsoft.com/office/powerpoint/2010/main" val="1958510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56</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39519" t="35897" r="18269" b="23248"/>
          <a:stretch/>
        </p:blipFill>
        <p:spPr>
          <a:xfrm>
            <a:off x="1629507" y="1384976"/>
            <a:ext cx="8815755" cy="4799467"/>
          </a:xfrm>
          <a:prstGeom prst="rect">
            <a:avLst/>
          </a:prstGeom>
        </p:spPr>
      </p:pic>
    </p:spTree>
    <p:extLst>
      <p:ext uri="{BB962C8B-B14F-4D97-AF65-F5344CB8AC3E}">
        <p14:creationId xmlns:p14="http://schemas.microsoft.com/office/powerpoint/2010/main" val="1503734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4705351"/>
              </p:ext>
            </p:extLst>
          </p:nvPr>
        </p:nvGraphicFramePr>
        <p:xfrm>
          <a:off x="1651815" y="697061"/>
          <a:ext cx="10344241" cy="1296924"/>
        </p:xfrm>
        <a:graphic>
          <a:graphicData uri="http://schemas.openxmlformats.org/drawingml/2006/table">
            <a:tbl>
              <a:tblPr firstRow="1" firstCol="1" bandRow="1">
                <a:tableStyleId>{5C22544A-7EE6-4342-B048-85BDC9FD1C3A}</a:tableStyleId>
              </a:tblPr>
              <a:tblGrid>
                <a:gridCol w="5171016">
                  <a:extLst>
                    <a:ext uri="{9D8B030D-6E8A-4147-A177-3AD203B41FA5}">
                      <a16:colId xmlns:a16="http://schemas.microsoft.com/office/drawing/2014/main" val="20000"/>
                    </a:ext>
                  </a:extLst>
                </a:gridCol>
                <a:gridCol w="5173225">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4-8</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Support for Improvements in Quality of Teaching</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4-8</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SA" sz="2800" dirty="0">
                          <a:solidFill>
                            <a:srgbClr val="FF0000"/>
                          </a:solidFill>
                          <a:effectLst/>
                          <a:latin typeface="Sakkal Majalla" panose="02000000000000000000" pitchFamily="2" charset="-78"/>
                          <a:cs typeface="Sakkal Majalla" panose="02000000000000000000" pitchFamily="2" charset="-78"/>
                        </a:rPr>
                        <a:t>دعمُ جهود تحسين جودة التدريس</a:t>
                      </a:r>
                    </a:p>
                    <a:p>
                      <a:pPr algn="ctr" rtl="1">
                        <a:lnSpc>
                          <a:spcPct val="115000"/>
                        </a:lnSpc>
                        <a:spcAft>
                          <a:spcPts val="0"/>
                        </a:spcAft>
                      </a:pP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على المؤسسة التعليمية تطبيق استراتيجيات مناسبة لدعم التحسين المستمر في جودة التدريس.</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57</a:t>
            </a:fld>
            <a:r>
              <a:rPr lang="ar-SA" sz="1800" dirty="0">
                <a:solidFill>
                  <a:schemeClr val="tx1"/>
                </a:solidFill>
              </a:rPr>
              <a:t> </a:t>
            </a:r>
          </a:p>
        </p:txBody>
      </p:sp>
    </p:spTree>
    <p:extLst>
      <p:ext uri="{BB962C8B-B14F-4D97-AF65-F5344CB8AC3E}">
        <p14:creationId xmlns:p14="http://schemas.microsoft.com/office/powerpoint/2010/main" val="2839878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4-8</a:t>
            </a:r>
            <a:endParaRPr lang="en-US" b="1" dirty="0"/>
          </a:p>
        </p:txBody>
      </p:sp>
      <p:sp>
        <p:nvSpPr>
          <p:cNvPr id="7" name="Content Placeholder 6"/>
          <p:cNvSpPr>
            <a:spLocks noGrp="1"/>
          </p:cNvSpPr>
          <p:nvPr>
            <p:ph idx="1"/>
          </p:nvPr>
        </p:nvSpPr>
        <p:spPr>
          <a:xfrm>
            <a:off x="1132114" y="1339780"/>
            <a:ext cx="10221686" cy="4990682"/>
          </a:xfrm>
        </p:spPr>
        <p:txBody>
          <a:bodyPr>
            <a:noAutofit/>
          </a:bodyPr>
          <a:lstStyle/>
          <a:p>
            <a:pPr marL="514350" lvl="0" indent="-514350" algn="just">
              <a:lnSpc>
                <a:spcPct val="120000"/>
              </a:lnSpc>
              <a:spcBef>
                <a:spcPts val="600"/>
              </a:spcBef>
              <a:buFont typeface="+mj-lt"/>
              <a:buAutoNum type="arabicPeriod"/>
            </a:pPr>
            <a:r>
              <a:rPr lang="ar-EG" sz="2000" b="1" dirty="0"/>
              <a:t>توفرُ المؤسسة التعليمية برامج تدريبية في مهارات التدريس وذلك لجميع هيئة التدريس سواء الجدد أو المستمرين من سنوات سابقة.</a:t>
            </a:r>
          </a:p>
          <a:p>
            <a:pPr marL="514350" lvl="0" indent="-514350" algn="just">
              <a:lnSpc>
                <a:spcPct val="120000"/>
              </a:lnSpc>
              <a:spcBef>
                <a:spcPts val="600"/>
              </a:spcBef>
              <a:buFont typeface="+mj-lt"/>
              <a:buAutoNum type="arabicPeriod"/>
            </a:pPr>
            <a:r>
              <a:rPr lang="ar-EG" sz="2000" b="1" dirty="0">
                <a:solidFill>
                  <a:srgbClr val="0070C0"/>
                </a:solidFill>
              </a:rPr>
              <a:t>تتضمنُ البرامج التدريبية في مجال التعليم الاستخدام الفعّال للتقنية الجديدة والمتطورة.</a:t>
            </a:r>
          </a:p>
          <a:p>
            <a:pPr marL="514350" lvl="0" indent="-514350" algn="just">
              <a:lnSpc>
                <a:spcPct val="120000"/>
              </a:lnSpc>
              <a:spcBef>
                <a:spcPts val="600"/>
              </a:spcBef>
              <a:buFont typeface="+mj-lt"/>
              <a:buAutoNum type="arabicPeriod"/>
            </a:pPr>
            <a:r>
              <a:rPr lang="ar-EG" sz="2000" b="1" dirty="0"/>
              <a:t>تتوفرُ فرص كافية للتنمية المهنية والأكاديمية الإضافية لهيئة التدريس ، مع تقديم العون بصفة خاصة للذين يواجهون أية صعوبات.</a:t>
            </a:r>
          </a:p>
          <a:p>
            <a:pPr marL="514350" lvl="0" indent="-514350" algn="just">
              <a:lnSpc>
                <a:spcPct val="120000"/>
              </a:lnSpc>
              <a:spcBef>
                <a:spcPts val="600"/>
              </a:spcBef>
              <a:buFont typeface="+mj-lt"/>
              <a:buAutoNum type="arabicPeriod"/>
            </a:pPr>
            <a:r>
              <a:rPr lang="ar-EG" sz="2000" b="1" dirty="0">
                <a:solidFill>
                  <a:srgbClr val="0070C0"/>
                </a:solidFill>
              </a:rPr>
              <a:t>تتمَّ متابعة مدى مشاركة هيئة التدريس في أنشطة التطوير المهني لتحسين جودة أدائهم التدريسي.</a:t>
            </a:r>
          </a:p>
          <a:p>
            <a:pPr marL="514350" lvl="0" indent="-514350" algn="just">
              <a:lnSpc>
                <a:spcPct val="120000"/>
              </a:lnSpc>
              <a:spcBef>
                <a:spcPts val="600"/>
              </a:spcBef>
              <a:buFont typeface="+mj-lt"/>
              <a:buAutoNum type="arabicPeriod"/>
            </a:pPr>
            <a:r>
              <a:rPr lang="ar-EG" sz="2000" b="1" dirty="0"/>
              <a:t>تعملُ هيئة التدريس على تطوير الاستراتيجيات المناسبة لتحسين أدائهم التدريسي ، وعلى الاحتفاظ بملفات توثيقية  (بورتفوليو) تحتوي على البراهين والشواهد على عمليات التقويم واستراتيجيات التحسين التي يقومون بها.</a:t>
            </a:r>
          </a:p>
          <a:p>
            <a:pPr marL="514350" lvl="0" indent="-514350" algn="just">
              <a:lnSpc>
                <a:spcPct val="120000"/>
              </a:lnSpc>
              <a:spcBef>
                <a:spcPts val="600"/>
              </a:spcBef>
              <a:buFont typeface="+mj-lt"/>
              <a:buAutoNum type="arabicPeriod"/>
            </a:pPr>
            <a:r>
              <a:rPr lang="ar-EG" sz="2000" b="1" dirty="0">
                <a:solidFill>
                  <a:srgbClr val="0070C0"/>
                </a:solidFill>
              </a:rPr>
              <a:t>تقوم المؤسسة التعليمية بالإعلان عن تقديرها بصورة رسمية للأداء المتميز في التدريس ، كما تشجع الإبداع والابتكار.</a:t>
            </a:r>
          </a:p>
          <a:p>
            <a:pPr marL="514350" lvl="0" indent="-514350" algn="just">
              <a:lnSpc>
                <a:spcPct val="120000"/>
              </a:lnSpc>
              <a:spcBef>
                <a:spcPts val="600"/>
              </a:spcBef>
              <a:buFont typeface="+mj-lt"/>
              <a:buAutoNum type="arabicPeriod"/>
            </a:pPr>
            <a:r>
              <a:rPr lang="ar-EG" sz="2000" b="1" dirty="0"/>
              <a:t>تشتملُ استراتيجياتُ تحسين جودة التعليم على تحسين جودة المواد التعليمية المساعدة واستراتيجيات التعليم التي تتضمنها.</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58</a:t>
            </a:fld>
            <a:r>
              <a:rPr lang="ar-SA" sz="1800" dirty="0">
                <a:solidFill>
                  <a:schemeClr val="tx1"/>
                </a:solidFill>
              </a:rPr>
              <a:t> </a:t>
            </a:r>
          </a:p>
        </p:txBody>
      </p:sp>
    </p:spTree>
    <p:extLst>
      <p:ext uri="{BB962C8B-B14F-4D97-AF65-F5344CB8AC3E}">
        <p14:creationId xmlns:p14="http://schemas.microsoft.com/office/powerpoint/2010/main" val="3743250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4-8</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59</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350" b="1" dirty="0">
                <a:solidFill>
                  <a:srgbClr val="0070C0"/>
                </a:solidFill>
              </a:rPr>
              <a:t>يلتزم جميع أعضاء هيئة التدريس في أقسام الطلاب والطالبات المعينين حديثا بحضور الدورات التدريبية التي تنظمها عمادة الجودة وتطوير المهارات لضمان جاهزيتهم للقيام بأدوارهم في التدريس.</a:t>
            </a:r>
          </a:p>
          <a:p>
            <a:pPr algn="just">
              <a:lnSpc>
                <a:spcPct val="120000"/>
              </a:lnSpc>
            </a:pPr>
            <a:r>
              <a:rPr lang="ar-SA" sz="2350" b="1" dirty="0"/>
              <a:t>يشارك أعضاء هيئة التدريس في الدورات التدريبية التي تشرف عليها عمادة التعليم الإلكتروني والتعليم عن بعد والتي تتناول استخدام التقنيات الحديثة في التعليم والتعلم.</a:t>
            </a:r>
          </a:p>
          <a:p>
            <a:pPr algn="just">
              <a:lnSpc>
                <a:spcPct val="120000"/>
              </a:lnSpc>
            </a:pPr>
            <a:r>
              <a:rPr lang="ar-SA" sz="2350" b="1" dirty="0">
                <a:solidFill>
                  <a:srgbClr val="0070C0"/>
                </a:solidFill>
              </a:rPr>
              <a:t>يحتفظ عضو هيئة التدريس بملف للمقرر يتضمن توصيف وتقرير المقرر واستراتيجيات التدريس التي اتبعها والسيرة الذاتية لعضو هيئة التدريس ونسخة من درجات الطلاب والاختبارات القصيرة وعينات من أعمال الطلاب وواجباتهم وأوراق الاختبارات. </a:t>
            </a:r>
          </a:p>
          <a:p>
            <a:pPr algn="just">
              <a:lnSpc>
                <a:spcPct val="120000"/>
              </a:lnSpc>
            </a:pPr>
            <a:r>
              <a:rPr lang="ar-SA" sz="2350" b="1" dirty="0"/>
              <a:t>قامت وكالة الجامعة للشئون التعليمية بإنشاء "جائزة التميز في التدريس" التي تمنح سنويا والتي تهدف إلى الاعتراف بالتميز في التدريس، وتمنح الجائزة سنويا على ثلاث مستويات: القسم والكلية والجامعة.</a:t>
            </a:r>
            <a:endParaRPr lang="ar-SA" sz="2350" b="1" dirty="0">
              <a:solidFill>
                <a:srgbClr val="0070C0"/>
              </a:solidFill>
            </a:endParaRPr>
          </a:p>
        </p:txBody>
      </p:sp>
    </p:spTree>
    <p:extLst>
      <p:ext uri="{BB962C8B-B14F-4D97-AF65-F5344CB8AC3E}">
        <p14:creationId xmlns:p14="http://schemas.microsoft.com/office/powerpoint/2010/main" val="250306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نظرة عامة عن المعيار الرابع (</a:t>
            </a:r>
            <a:r>
              <a:rPr lang="en-US" b="1" dirty="0"/>
              <a:t>Overview</a:t>
            </a:r>
            <a:r>
              <a:rPr lang="ar-SA" b="1" dirty="0"/>
              <a:t>)</a:t>
            </a:r>
            <a:endParaRPr lang="en-US" b="1" dirty="0"/>
          </a:p>
        </p:txBody>
      </p:sp>
      <p:sp>
        <p:nvSpPr>
          <p:cNvPr id="7" name="Content Placeholder 6"/>
          <p:cNvSpPr>
            <a:spLocks noGrp="1"/>
          </p:cNvSpPr>
          <p:nvPr>
            <p:ph idx="1"/>
          </p:nvPr>
        </p:nvSpPr>
        <p:spPr>
          <a:xfrm>
            <a:off x="838200" y="1492179"/>
            <a:ext cx="10515600" cy="4638990"/>
          </a:xfrm>
        </p:spPr>
        <p:txBody>
          <a:bodyPr>
            <a:normAutofit fontScale="92500" lnSpcReduction="10000"/>
          </a:bodyPr>
          <a:lstStyle/>
          <a:p>
            <a:pPr algn="just">
              <a:lnSpc>
                <a:spcPct val="115000"/>
              </a:lnSpc>
            </a:pPr>
            <a:r>
              <a:rPr lang="ar-SA" sz="2400" b="1" dirty="0">
                <a:solidFill>
                  <a:srgbClr val="0070C0"/>
                </a:solidFill>
              </a:rPr>
              <a:t>ركزت الخطة الاستراتيجية الأولى للجامعة على التعليم والتعلم من خلال البعد الثاني "التعلم والنمو والابتكار"، والبعد الثالث "العمليات الداخلية" من خلال الأهداف الإستراتيجية:</a:t>
            </a:r>
          </a:p>
          <a:p>
            <a:pPr lvl="1" algn="just">
              <a:lnSpc>
                <a:spcPct val="115000"/>
              </a:lnSpc>
            </a:pPr>
            <a:r>
              <a:rPr lang="ar-SA" sz="2200" b="1" dirty="0"/>
              <a:t>تنمية القدرات البشرية والفكرية للجامعة بكميات ونوعية لتحقيق مستويات عالية من الجودة والتميز المستقبلي في مجالات التعليم والبحث العلمي وخدمة المجتمع.</a:t>
            </a:r>
          </a:p>
          <a:p>
            <a:pPr lvl="1" algn="just">
              <a:lnSpc>
                <a:spcPct val="115000"/>
              </a:lnSpc>
            </a:pPr>
            <a:r>
              <a:rPr lang="ar-SA" sz="2200" b="1" dirty="0"/>
              <a:t>رفع كفاءة الأداء المؤسسي وتطوير البنية التحتية والبيئة التقنية لدعم التحول نحو التداول الالكتروني في الجامعة.</a:t>
            </a:r>
          </a:p>
          <a:p>
            <a:pPr algn="just">
              <a:lnSpc>
                <a:spcPct val="115000"/>
              </a:lnSpc>
            </a:pPr>
            <a:r>
              <a:rPr lang="ar-SA" sz="2200" b="1" dirty="0">
                <a:solidFill>
                  <a:srgbClr val="0070C0"/>
                </a:solidFill>
              </a:rPr>
              <a:t>نفذت</a:t>
            </a:r>
            <a:r>
              <a:rPr lang="ar-SA" sz="2400" b="1" dirty="0">
                <a:solidFill>
                  <a:srgbClr val="0070C0"/>
                </a:solidFill>
              </a:rPr>
              <a:t> الجامعة العديد من المبادرات على المستوى المؤسسي خلال خطتها الأولى، وأهمها:</a:t>
            </a:r>
          </a:p>
          <a:p>
            <a:pPr lvl="1" algn="just">
              <a:lnSpc>
                <a:spcPct val="115000"/>
              </a:lnSpc>
            </a:pPr>
            <a:r>
              <a:rPr lang="ar-SA" sz="2200" b="1" dirty="0"/>
              <a:t>إستقطاب أعضاء هيئة التدريس المتميزين، </a:t>
            </a:r>
          </a:p>
          <a:p>
            <a:pPr lvl="1" algn="just">
              <a:lnSpc>
                <a:spcPct val="115000"/>
              </a:lnSpc>
            </a:pPr>
            <a:r>
              <a:rPr lang="ar-SA" sz="2200" b="1" dirty="0"/>
              <a:t>التطوير المهني المستمر لأعضاء هيئة التدريس،</a:t>
            </a:r>
          </a:p>
          <a:p>
            <a:pPr lvl="1">
              <a:lnSpc>
                <a:spcPct val="115000"/>
              </a:lnSpc>
            </a:pPr>
            <a:r>
              <a:rPr lang="ar-SA" sz="2200" b="1" dirty="0"/>
              <a:t>تفعيل خدمات الإرشاد الأكاديمي، </a:t>
            </a:r>
            <a:br>
              <a:rPr lang="ar-SA" sz="2200" b="1" dirty="0"/>
            </a:br>
            <a:r>
              <a:rPr lang="ar-SA" sz="2200" b="1" dirty="0"/>
              <a:t>دعم التعليم والتعلم مع الأجهزة الإلكترونية،</a:t>
            </a:r>
          </a:p>
          <a:p>
            <a:pPr lvl="1">
              <a:lnSpc>
                <a:spcPct val="115000"/>
              </a:lnSpc>
            </a:pPr>
            <a:r>
              <a:rPr lang="ar-SA" sz="2200" b="1" dirty="0"/>
              <a:t>تنفيذ برامج لرعاية الطلاب، </a:t>
            </a:r>
          </a:p>
          <a:p>
            <a:pPr lvl="1">
              <a:lnSpc>
                <a:spcPct val="115000"/>
              </a:lnSpc>
            </a:pPr>
            <a:r>
              <a:rPr lang="ar-SA" sz="2200" b="1" dirty="0"/>
              <a:t>تقييم نتائج التعلم ...</a:t>
            </a:r>
          </a:p>
          <a:p>
            <a:pPr algn="just">
              <a:lnSpc>
                <a:spcPct val="115000"/>
              </a:lnSpc>
            </a:pPr>
            <a:endParaRPr lang="en-US" sz="2400" b="1" dirty="0"/>
          </a:p>
        </p:txBody>
      </p:sp>
      <p:sp>
        <p:nvSpPr>
          <p:cNvPr id="12"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6</a:t>
            </a:fld>
            <a:r>
              <a:rPr lang="ar-SA" sz="2400" dirty="0">
                <a:solidFill>
                  <a:schemeClr val="tx1"/>
                </a:solidFill>
              </a:rPr>
              <a:t> </a:t>
            </a:r>
          </a:p>
        </p:txBody>
      </p:sp>
      <p:sp>
        <p:nvSpPr>
          <p:cNvPr id="14"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2025075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0307535"/>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6026800">
                  <a:extLst>
                    <a:ext uri="{9D8B030D-6E8A-4147-A177-3AD203B41FA5}">
                      <a16:colId xmlns:a16="http://schemas.microsoft.com/office/drawing/2014/main" val="20000"/>
                    </a:ext>
                  </a:extLst>
                </a:gridCol>
                <a:gridCol w="4317441">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4-9</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Qualifications and Experience of Teaching Staff </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4-9</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SA" sz="2800" dirty="0">
                          <a:solidFill>
                            <a:srgbClr val="FF0000"/>
                          </a:solidFill>
                          <a:effectLst/>
                          <a:latin typeface="Sakkal Majalla" panose="02000000000000000000" pitchFamily="2" charset="-78"/>
                          <a:cs typeface="Sakkal Majalla" panose="02000000000000000000" pitchFamily="2" charset="-78"/>
                        </a:rPr>
                        <a:t>مؤهلاتُ هيئة التدريس وخبراتهم</a:t>
                      </a:r>
                      <a:endParaRPr lang="en-US" sz="2800" dirty="0">
                        <a:solidFill>
                          <a:srgbClr val="FF0000"/>
                        </a:solidFill>
                        <a:effectLst/>
                        <a:latin typeface="Sakkal Majalla" panose="02000000000000000000" pitchFamily="2" charset="-78"/>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r>
              <a:rPr lang="en-US" sz="5400" b="1" dirty="0">
                <a:solidFill>
                  <a:schemeClr val="accent6">
                    <a:lumMod val="50000"/>
                  </a:schemeClr>
                </a:solidFill>
                <a:latin typeface="Sakkal Majalla" panose="02000000000000000000" pitchFamily="2" charset="-78"/>
                <a:cs typeface="Sakkal Majalla" panose="02000000000000000000" pitchFamily="2" charset="-78"/>
              </a:rPr>
              <a:t>*</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LB" sz="2800" b="1" dirty="0"/>
              <a:t>يجبُ أن يكون لدى هيئة التدريس المؤهلات والخبرات اللازمة للقيام بمهامهم التدريسية.</a:t>
            </a:r>
            <a:endParaRPr lang="ar-SA" sz="28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60</a:t>
            </a:fld>
            <a:r>
              <a:rPr lang="ar-SA" sz="1800" dirty="0">
                <a:solidFill>
                  <a:schemeClr val="tx1"/>
                </a:solidFill>
              </a:rPr>
              <a:t> </a:t>
            </a:r>
          </a:p>
        </p:txBody>
      </p:sp>
    </p:spTree>
    <p:extLst>
      <p:ext uri="{BB962C8B-B14F-4D97-AF65-F5344CB8AC3E}">
        <p14:creationId xmlns:p14="http://schemas.microsoft.com/office/powerpoint/2010/main" val="2819337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normAutofit/>
          </a:bodyPr>
          <a:lstStyle/>
          <a:p>
            <a:r>
              <a:rPr lang="ar-SA" b="1" dirty="0"/>
              <a:t>المارسات الجيدة المطلوبة لتحقيق المعيار الفرعي 4-9</a:t>
            </a:r>
            <a:endParaRPr lang="en-US" b="1" dirty="0"/>
          </a:p>
        </p:txBody>
      </p:sp>
      <p:sp>
        <p:nvSpPr>
          <p:cNvPr id="7" name="Content Placeholder 6"/>
          <p:cNvSpPr>
            <a:spLocks noGrp="1"/>
          </p:cNvSpPr>
          <p:nvPr>
            <p:ph idx="1"/>
          </p:nvPr>
        </p:nvSpPr>
        <p:spPr>
          <a:xfrm>
            <a:off x="1132114" y="1257719"/>
            <a:ext cx="10221686" cy="4990682"/>
          </a:xfrm>
        </p:spPr>
        <p:txBody>
          <a:bodyPr>
            <a:noAutofit/>
          </a:bodyPr>
          <a:lstStyle/>
          <a:p>
            <a:pPr marL="514350" lvl="0" indent="-514350" algn="just">
              <a:lnSpc>
                <a:spcPct val="120000"/>
              </a:lnSpc>
              <a:spcBef>
                <a:spcPts val="600"/>
              </a:spcBef>
              <a:buFont typeface="+mj-lt"/>
              <a:buAutoNum type="arabicPeriod"/>
            </a:pPr>
            <a:r>
              <a:rPr lang="ar-EG" sz="2150" b="1" dirty="0">
                <a:solidFill>
                  <a:srgbClr val="0070C0"/>
                </a:solidFill>
              </a:rPr>
              <a:t>يتوافرُ لدى هيئة التدريس المؤهلات والخبرات المناسبة لتدريس المقررات الموكلة إليهم.</a:t>
            </a:r>
          </a:p>
          <a:p>
            <a:pPr marL="514350" lvl="0" indent="-514350" algn="just">
              <a:lnSpc>
                <a:spcPct val="120000"/>
              </a:lnSpc>
              <a:spcBef>
                <a:spcPts val="600"/>
              </a:spcBef>
              <a:buFont typeface="+mj-lt"/>
              <a:buAutoNum type="arabicPeriod"/>
            </a:pPr>
            <a:r>
              <a:rPr lang="ar-EG" sz="2150" b="1" dirty="0"/>
              <a:t>تتألفُ هيئة التدريس من نسبة متوازنة من هيئة التدريس الذين يعملون بنظام الدوام الكامل - على ملاك المؤسسة - و أولئك الذين يعملون بنظام الدوام الجزئي ، وذلك في حالة الاستعانة بهيئة تدريس بدوام جزئي للحاجة إليهم في البرامج المهنية التي يتطلب البرنامج وجود خبرات من سوق العمل .  </a:t>
            </a:r>
            <a:r>
              <a:rPr lang="ar-EG" sz="2150" b="1" u="sng" dirty="0"/>
              <a:t>(القاعدة العامة هي أنه يجب أن لا تقل نسبة  هيئة التدريس من الذين يعملون بنظام الدوام الكامل عن 75 %)</a:t>
            </a:r>
            <a:r>
              <a:rPr lang="ar-EG" sz="2150" b="1" dirty="0"/>
              <a:t>.</a:t>
            </a:r>
          </a:p>
          <a:p>
            <a:pPr marL="514350" lvl="0" indent="-514350" algn="just">
              <a:lnSpc>
                <a:spcPct val="120000"/>
              </a:lnSpc>
              <a:spcBef>
                <a:spcPts val="600"/>
              </a:spcBef>
              <a:buFont typeface="+mj-lt"/>
              <a:buAutoNum type="arabicPeriod"/>
            </a:pPr>
            <a:r>
              <a:rPr lang="ar-EG" sz="2150" b="1" dirty="0">
                <a:solidFill>
                  <a:srgbClr val="0070C0"/>
                </a:solidFill>
              </a:rPr>
              <a:t>تشاركُ جميع هيئة التدريس بصفة مستمرة في الأنشطة العلمية لضمان استمرار بقائهم على دراية بالمستجدات في حقل التخصص بحيث يمكنهم أيضًا إشراك الطلبة في الأنشطة التعليمية التي تدخل فيها هذه المستجدات.</a:t>
            </a:r>
          </a:p>
          <a:p>
            <a:pPr marL="514350" lvl="0" indent="-514350" algn="just">
              <a:lnSpc>
                <a:spcPct val="120000"/>
              </a:lnSpc>
              <a:spcBef>
                <a:spcPts val="600"/>
              </a:spcBef>
              <a:buFont typeface="+mj-lt"/>
              <a:buAutoNum type="arabicPeriod"/>
            </a:pPr>
            <a:r>
              <a:rPr lang="ar-EG" sz="2150" b="1" dirty="0"/>
              <a:t>يشاركُ أعضاء هيئة التدريس الذين يعملون بدوام كامل ، ويقومون بالتدريس في مرحلة الدراسات العليا في النشاط المعرفي والبحث العـلمي في مجالات تخصصاتهم التي يدرسونها.</a:t>
            </a:r>
          </a:p>
          <a:p>
            <a:pPr marL="514350" lvl="0" indent="-514350" algn="just">
              <a:lnSpc>
                <a:spcPct val="120000"/>
              </a:lnSpc>
              <a:spcBef>
                <a:spcPts val="600"/>
              </a:spcBef>
              <a:buFont typeface="+mj-lt"/>
              <a:buAutoNum type="arabicPeriod"/>
            </a:pPr>
            <a:r>
              <a:rPr lang="ar-EG" sz="2150" b="1" dirty="0">
                <a:solidFill>
                  <a:srgbClr val="0070C0"/>
                </a:solidFill>
              </a:rPr>
              <a:t>يضمُّ فريق التدريس في البرامج ذات الطبيعة المهنية بعض المهنيين المتخصصين من ذوي الخبرة والمهارة العالية في هذه المجالات.</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61</a:t>
            </a:fld>
            <a:r>
              <a:rPr lang="ar-SA" sz="1800" dirty="0">
                <a:solidFill>
                  <a:schemeClr val="tx1"/>
                </a:solidFill>
              </a:rPr>
              <a:t> </a:t>
            </a:r>
          </a:p>
        </p:txBody>
      </p:sp>
    </p:spTree>
    <p:extLst>
      <p:ext uri="{BB962C8B-B14F-4D97-AF65-F5344CB8AC3E}">
        <p14:creationId xmlns:p14="http://schemas.microsoft.com/office/powerpoint/2010/main" val="928218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4-9</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62</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300" b="1" dirty="0">
                <a:solidFill>
                  <a:srgbClr val="0070C0"/>
                </a:solidFill>
              </a:rPr>
              <a:t>تحدد الجامعة مواصفات معينة لأعضاء هيئة التدريس وتراعيها في استقطابهم وتوظيفهم.</a:t>
            </a:r>
          </a:p>
          <a:p>
            <a:pPr algn="just">
              <a:lnSpc>
                <a:spcPct val="120000"/>
              </a:lnSpc>
            </a:pPr>
            <a:r>
              <a:rPr lang="ar-SA" sz="2300" b="1" dirty="0"/>
              <a:t>يتم توجيه أعضاء هيئة التدريس وتدريبهم عند انضمامهم إلى الجامعة. </a:t>
            </a:r>
          </a:p>
          <a:p>
            <a:pPr algn="just">
              <a:lnSpc>
                <a:spcPct val="120000"/>
              </a:lnSpc>
            </a:pPr>
            <a:r>
              <a:rPr lang="ar-SA" sz="2300" b="1" dirty="0">
                <a:solidFill>
                  <a:srgbClr val="0070C0"/>
                </a:solidFill>
              </a:rPr>
              <a:t>يضم فريق أعضاء هيئة التدريس بالجامعة سعوديين وغير سعوديين، معظمهم خريجو مجموعة متنوعة من الجامعات الوطنية والدولية المرموقة.</a:t>
            </a:r>
          </a:p>
          <a:p>
            <a:pPr algn="just">
              <a:lnSpc>
                <a:spcPct val="120000"/>
              </a:lnSpc>
            </a:pPr>
            <a:r>
              <a:rPr lang="ar-SA" sz="2300" b="1" dirty="0"/>
              <a:t>يؤثر ذلك التنوع في أعضاء هيئة التدريس على قوة الجامعة وشخصيتها الفكرية.</a:t>
            </a:r>
          </a:p>
          <a:p>
            <a:pPr algn="just">
              <a:lnSpc>
                <a:spcPct val="120000"/>
              </a:lnSpc>
            </a:pPr>
            <a:r>
              <a:rPr lang="ar-SA" sz="2300" b="1" dirty="0">
                <a:solidFill>
                  <a:srgbClr val="0070C0"/>
                </a:solidFill>
              </a:rPr>
              <a:t>زاد عدد أعضاء هيئة التدريس زيادة كبيرة على مدار العامين الماضيين حيث وصل عدد أعضاء هيئة التدريس في العام الدراسي 2015-2016 إلى 1597 منهم 1029 من الرجال و568 من النساء.</a:t>
            </a:r>
          </a:p>
          <a:p>
            <a:pPr algn="just">
              <a:lnSpc>
                <a:spcPct val="120000"/>
              </a:lnSpc>
            </a:pPr>
            <a:r>
              <a:rPr lang="ar-SA" sz="2300" b="1" dirty="0"/>
              <a:t>تحمل نسبة تقدر بنحو 46% منهم درجات دكتوراه مصادق عليها. كذلك هناك تنوع في الدرجات الأكاديمية التي يحملها أعضاء هيئة التدريس على مستوى الجامعة، فمنهم 23 أستاذا و83 أستاذا مشاركا و625 أستاذا مساعدا.</a:t>
            </a:r>
          </a:p>
        </p:txBody>
      </p:sp>
    </p:spTree>
    <p:extLst>
      <p:ext uri="{BB962C8B-B14F-4D97-AF65-F5344CB8AC3E}">
        <p14:creationId xmlns:p14="http://schemas.microsoft.com/office/powerpoint/2010/main" val="276349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4-9</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63</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pPr>
            <a:r>
              <a:rPr lang="ar-SA" sz="2300" b="1" dirty="0">
                <a:solidFill>
                  <a:srgbClr val="0070C0"/>
                </a:solidFill>
              </a:rPr>
              <a:t>أطلقت الجامعة برنامجا تنافسيا جديدا للمنح الدراسية على المستويين الداخلي والخارجي. في العام الدراسي 2015-2016 بلغ إجمالي عدد المنح الداخلية والخارجية (85) منحة كان من بينها حوالي 72% في صورة منح خارجية. </a:t>
            </a:r>
          </a:p>
          <a:p>
            <a:pPr algn="just">
              <a:lnSpc>
                <a:spcPct val="120000"/>
              </a:lnSpc>
            </a:pPr>
            <a:r>
              <a:rPr lang="ar-SA" sz="2300" b="1" dirty="0"/>
              <a:t>تحرص الجامعة على تمكين أعضاء هيئة التدريس من حضور المؤتمرات والندوات محليا ودوليا فقد شارك 134 من أعضاء هيئة التدريس أثناء العام الدراسي 2015-2016 في مثل تلك الأنشطة، </a:t>
            </a:r>
          </a:p>
          <a:p>
            <a:pPr algn="just">
              <a:lnSpc>
                <a:spcPct val="120000"/>
              </a:lnSpc>
            </a:pPr>
            <a:r>
              <a:rPr lang="ar-SA" sz="2300" b="1" dirty="0">
                <a:solidFill>
                  <a:srgbClr val="0070C0"/>
                </a:solidFill>
              </a:rPr>
              <a:t>يسهم التفاعل الشديد ما بين البرنامج والعناصر الخارجية مثل المجلس الاستشاري والبرامج التدريبية التي يحصل عليها الطلاب في توفير ملتقى ممتاز لأعضاء هيئة التدريس يطلعون من خلاله على جوانب عملية من البرامج وعلى خبرات جديدة تساهم في تعزيز العملية التعليمية.</a:t>
            </a:r>
          </a:p>
          <a:p>
            <a:pPr algn="just">
              <a:lnSpc>
                <a:spcPct val="120000"/>
              </a:lnSpc>
            </a:pPr>
            <a:r>
              <a:rPr lang="ar-SA" sz="2300" b="1" dirty="0"/>
              <a:t>إضافة إلى قيام أعضاء هيئة التدريس بمسئولياتهم التدريسية على أكمل وجه فإن بعضهم يقومون أيضا بإجراء أبحاث علمية عالية الجودة ويشاركون في الخدمات على مستوى الأقسام.</a:t>
            </a:r>
          </a:p>
        </p:txBody>
      </p:sp>
    </p:spTree>
    <p:extLst>
      <p:ext uri="{BB962C8B-B14F-4D97-AF65-F5344CB8AC3E}">
        <p14:creationId xmlns:p14="http://schemas.microsoft.com/office/powerpoint/2010/main" val="58084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مؤشرات الأداء الرئيسية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64</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28269" t="34701" r="28174" b="17265"/>
          <a:stretch/>
        </p:blipFill>
        <p:spPr>
          <a:xfrm>
            <a:off x="1523999" y="1384976"/>
            <a:ext cx="9015047" cy="4879466"/>
          </a:xfrm>
          <a:prstGeom prst="rect">
            <a:avLst/>
          </a:prstGeom>
        </p:spPr>
      </p:pic>
    </p:spTree>
    <p:extLst>
      <p:ext uri="{BB962C8B-B14F-4D97-AF65-F5344CB8AC3E}">
        <p14:creationId xmlns:p14="http://schemas.microsoft.com/office/powerpoint/2010/main" val="3908475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18522"/>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6026800">
                  <a:extLst>
                    <a:ext uri="{9D8B030D-6E8A-4147-A177-3AD203B41FA5}">
                      <a16:colId xmlns:a16="http://schemas.microsoft.com/office/drawing/2014/main" val="20000"/>
                    </a:ext>
                  </a:extLst>
                </a:gridCol>
                <a:gridCol w="4317441">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4-10</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Field Experience Activities </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4-10</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SA" sz="2800" dirty="0">
                          <a:solidFill>
                            <a:srgbClr val="FF0000"/>
                          </a:solidFill>
                          <a:effectLst/>
                          <a:latin typeface="Sakkal Majalla" panose="02000000000000000000" pitchFamily="2" charset="-78"/>
                          <a:cs typeface="Sakkal Majalla" panose="02000000000000000000" pitchFamily="2" charset="-78"/>
                        </a:rPr>
                        <a:t>أنشطةُ الخبرة الميدانية</a:t>
                      </a:r>
                      <a:endParaRPr lang="en-US" sz="2800" dirty="0">
                        <a:solidFill>
                          <a:srgbClr val="FF0000"/>
                        </a:solidFill>
                        <a:effectLst/>
                        <a:latin typeface="Sakkal Majalla" panose="02000000000000000000" pitchFamily="2" charset="-78"/>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9" y="5290552"/>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a:t>
            </a:r>
            <a:r>
              <a:rPr lang="en-US" sz="5400" b="1" dirty="0">
                <a:solidFill>
                  <a:schemeClr val="accent6">
                    <a:lumMod val="50000"/>
                  </a:schemeClr>
                </a:solidFill>
                <a:latin typeface="Sakkal Majalla" panose="02000000000000000000" pitchFamily="2" charset="-78"/>
                <a:cs typeface="Sakkal Majalla" panose="02000000000000000000" pitchFamily="2" charset="-78"/>
              </a:rPr>
              <a:t>*</a:t>
            </a: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504092" y="2856244"/>
            <a:ext cx="11183815" cy="209089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pPr>
            <a:r>
              <a:rPr lang="ar-LB" b="1" dirty="0"/>
              <a:t>في البرامجِ التي تشمل أنشطة للخبرة الميدانية</a:t>
            </a:r>
            <a:r>
              <a:rPr lang="ar-SA" b="1" dirty="0"/>
              <a:t> </a:t>
            </a:r>
            <a:r>
              <a:rPr lang="ar-LB" b="1" dirty="0"/>
              <a:t>يجب أن يتمَّ التخطيط  لهذه الأنشطة وتطبيقها بوصفها من المكونات المكملة للبرنامج ، وأن تكون لها نواتج تعلّم محددة ، وأن يُعدَّ  المشرفون على التدريب ضمن فرق التدريس ، و يتم تنفيذ التقويم المناسب والاستراتيجيات المناسبة لتحسين المقررات</a:t>
            </a:r>
            <a:r>
              <a:rPr lang="ar-SA" b="1" dirty="0"/>
              <a:t>. </a:t>
            </a:r>
          </a:p>
          <a:p>
            <a:pPr>
              <a:lnSpc>
                <a:spcPct val="115000"/>
              </a:lnSpc>
            </a:pPr>
            <a:r>
              <a:rPr lang="ar-LB" sz="2000" b="1" dirty="0">
                <a:solidFill>
                  <a:srgbClr val="0070C0"/>
                </a:solidFill>
              </a:rPr>
              <a:t>( تتضمن الخبرة الميدانية كل الأنشطة المبنية على العمل مثل فترة الامتياز، والتدريب التعاوني، والتطبيقات العملية،     و التدريب في أماكن العمل العيادي أو غيرها من الأنشطة في مكان العمل أو الممارسة العيادية تحت إشراف موظفين في ذلك المكان)</a:t>
            </a:r>
            <a:endParaRPr lang="ar-SA" sz="20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65</a:t>
            </a:fld>
            <a:r>
              <a:rPr lang="ar-SA" sz="1800" dirty="0">
                <a:solidFill>
                  <a:schemeClr val="tx1"/>
                </a:solidFill>
              </a:rPr>
              <a:t> </a:t>
            </a:r>
          </a:p>
        </p:txBody>
      </p:sp>
    </p:spTree>
    <p:extLst>
      <p:ext uri="{BB962C8B-B14F-4D97-AF65-F5344CB8AC3E}">
        <p14:creationId xmlns:p14="http://schemas.microsoft.com/office/powerpoint/2010/main" val="1413048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4383" y="413657"/>
            <a:ext cx="10515600" cy="971319"/>
          </a:xfrm>
        </p:spPr>
        <p:txBody>
          <a:bodyPr>
            <a:normAutofit/>
          </a:bodyPr>
          <a:lstStyle/>
          <a:p>
            <a:r>
              <a:rPr lang="ar-SA" b="1" dirty="0"/>
              <a:t>المارسات الجيدة المطلوبة لتحقيق المعيار الفرعي 4-10</a:t>
            </a:r>
            <a:endParaRPr lang="en-US" b="1" dirty="0"/>
          </a:p>
        </p:txBody>
      </p:sp>
      <p:sp>
        <p:nvSpPr>
          <p:cNvPr id="7" name="Content Placeholder 6"/>
          <p:cNvSpPr>
            <a:spLocks noGrp="1"/>
          </p:cNvSpPr>
          <p:nvPr>
            <p:ph idx="1"/>
          </p:nvPr>
        </p:nvSpPr>
        <p:spPr>
          <a:xfrm>
            <a:off x="1132114" y="1410118"/>
            <a:ext cx="10221686" cy="4767943"/>
          </a:xfrm>
        </p:spPr>
        <p:txBody>
          <a:bodyPr>
            <a:noAutofit/>
          </a:bodyPr>
          <a:lstStyle/>
          <a:p>
            <a:pPr marL="514350" lvl="0" indent="-514350" algn="just">
              <a:lnSpc>
                <a:spcPct val="120000"/>
              </a:lnSpc>
              <a:spcBef>
                <a:spcPts val="600"/>
              </a:spcBef>
              <a:buFont typeface="+mj-lt"/>
              <a:buAutoNum type="arabicPeriod"/>
            </a:pPr>
            <a:r>
              <a:rPr lang="ar-EG" sz="2150" b="1" dirty="0"/>
              <a:t>تحديد نواتج التعلّم المستهدفة من الخبرة الميدانية بشكل واضح ، واتخذت الخطوات الفعالة لضمان فهم الطلبة والمشرفين على تدريبهم في الميدان لنواتج التعلّم تلك والاستراتيجيات المتبعة لتطوير ذلك التعلّم ، وذلك في البرامج التي تشمل خبرات ميدانية.</a:t>
            </a:r>
          </a:p>
          <a:p>
            <a:pPr marL="514350" lvl="0" indent="-514350" algn="just">
              <a:lnSpc>
                <a:spcPct val="120000"/>
              </a:lnSpc>
              <a:spcBef>
                <a:spcPts val="600"/>
              </a:spcBef>
              <a:buFont typeface="+mj-lt"/>
              <a:buAutoNum type="arabicPeriod"/>
            </a:pPr>
            <a:r>
              <a:rPr lang="ar-EG" sz="2150" b="1" dirty="0">
                <a:solidFill>
                  <a:srgbClr val="0070C0"/>
                </a:solidFill>
              </a:rPr>
              <a:t>يتمُّ إطلاع المشرفين الميدانيين في المواقع على طبيعة المهام الموكلة إليهم وعلى علاقة أنشطة الخبرة الميدانية بالبرنامج ككل.</a:t>
            </a:r>
          </a:p>
          <a:p>
            <a:pPr marL="514350" lvl="0" indent="-514350" algn="just">
              <a:lnSpc>
                <a:spcPct val="120000"/>
              </a:lnSpc>
              <a:spcBef>
                <a:spcPts val="600"/>
              </a:spcBef>
              <a:buFont typeface="+mj-lt"/>
              <a:buAutoNum type="arabicPeriod"/>
            </a:pPr>
            <a:r>
              <a:rPr lang="ar-EG" sz="2150" b="1" dirty="0"/>
              <a:t>تقومُ هيئة التدريس بالمؤسسة بزيارات ميدانية لأماكن التدريب للقيام بالملاحظات والاستشارات مع الطلبة ومع المشرفين الميدانيين وذلك لمرات عديدة بما يكفي لتوفير الإشراف و الدعم. (عادة لا تقل عن مرتين خلال نشاط الخبرة الميدانية).</a:t>
            </a:r>
          </a:p>
          <a:p>
            <a:pPr marL="514350" lvl="0" indent="-514350" algn="just">
              <a:lnSpc>
                <a:spcPct val="120000"/>
              </a:lnSpc>
              <a:spcBef>
                <a:spcPts val="600"/>
              </a:spcBef>
              <a:buFont typeface="+mj-lt"/>
              <a:buAutoNum type="arabicPeriod"/>
            </a:pPr>
            <a:r>
              <a:rPr lang="ar-EG" sz="2150" b="1" dirty="0">
                <a:solidFill>
                  <a:srgbClr val="0070C0"/>
                </a:solidFill>
              </a:rPr>
              <a:t>يتمُّ تهيئة الطلبة بصورة كاملة للمشاركة في أنشطة الخبرة الميدانية من خلال اللقاءات التعريفيّة والكتيِّبات التي تصف البرنامج.</a:t>
            </a:r>
          </a:p>
          <a:p>
            <a:pPr marL="514350" lvl="0" indent="-514350" algn="just">
              <a:lnSpc>
                <a:spcPct val="120000"/>
              </a:lnSpc>
              <a:spcBef>
                <a:spcPts val="600"/>
              </a:spcBef>
              <a:buFont typeface="+mj-lt"/>
              <a:buAutoNum type="arabicPeriod"/>
            </a:pPr>
            <a:r>
              <a:rPr lang="ar-EG" sz="2150" b="1" dirty="0"/>
              <a:t>يكلفُ الطلبة بإعداد تقارير عن خبراتهم الميدانية بحيث تتناسب مع طبيعة الأنشطة ونواتج التعلم المتوقعة.</a:t>
            </a:r>
          </a:p>
          <a:p>
            <a:pPr marL="514350" lvl="0" indent="-514350" algn="just">
              <a:lnSpc>
                <a:spcPct val="120000"/>
              </a:lnSpc>
              <a:spcBef>
                <a:spcPts val="600"/>
              </a:spcBef>
              <a:buFont typeface="+mj-lt"/>
              <a:buAutoNum type="arabicPeriod"/>
            </a:pPr>
            <a:endParaRPr lang="ar-EG" sz="2150" b="1" dirty="0">
              <a:solidFill>
                <a:srgbClr val="0070C0"/>
              </a:solidFill>
            </a:endParaRP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66</a:t>
            </a:fld>
            <a:r>
              <a:rPr lang="ar-SA" sz="1800" dirty="0">
                <a:solidFill>
                  <a:schemeClr val="tx1"/>
                </a:solidFill>
              </a:rPr>
              <a:t> </a:t>
            </a:r>
          </a:p>
        </p:txBody>
      </p:sp>
    </p:spTree>
    <p:extLst>
      <p:ext uri="{BB962C8B-B14F-4D97-AF65-F5344CB8AC3E}">
        <p14:creationId xmlns:p14="http://schemas.microsoft.com/office/powerpoint/2010/main" val="1874485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4383" y="413657"/>
            <a:ext cx="10515600" cy="971319"/>
          </a:xfrm>
        </p:spPr>
        <p:txBody>
          <a:bodyPr>
            <a:normAutofit/>
          </a:bodyPr>
          <a:lstStyle/>
          <a:p>
            <a:r>
              <a:rPr lang="ar-SA" b="1" dirty="0"/>
              <a:t>المارسات الجيدة المطلوبة لتحقيق المعيار الفرعي 4-10</a:t>
            </a:r>
            <a:endParaRPr lang="en-US" b="1" dirty="0"/>
          </a:p>
        </p:txBody>
      </p:sp>
      <p:sp>
        <p:nvSpPr>
          <p:cNvPr id="7" name="Content Placeholder 6"/>
          <p:cNvSpPr>
            <a:spLocks noGrp="1"/>
          </p:cNvSpPr>
          <p:nvPr>
            <p:ph idx="1"/>
          </p:nvPr>
        </p:nvSpPr>
        <p:spPr>
          <a:xfrm>
            <a:off x="1132114" y="1257719"/>
            <a:ext cx="10221686" cy="4990682"/>
          </a:xfrm>
        </p:spPr>
        <p:txBody>
          <a:bodyPr>
            <a:noAutofit/>
          </a:bodyPr>
          <a:lstStyle/>
          <a:p>
            <a:pPr marL="514350" lvl="0" indent="-514350" algn="just">
              <a:lnSpc>
                <a:spcPct val="120000"/>
              </a:lnSpc>
              <a:spcBef>
                <a:spcPts val="600"/>
              </a:spcBef>
              <a:buFont typeface="+mj-lt"/>
              <a:buAutoNum type="arabicPeriod" startAt="6"/>
            </a:pPr>
            <a:r>
              <a:rPr lang="ar-EG" sz="2150" b="1" dirty="0">
                <a:solidFill>
                  <a:srgbClr val="0070C0"/>
                </a:solidFill>
              </a:rPr>
              <a:t>تتمُّ جدولة  لقاءات للمتابعة أو محاضرات ليتمكن الطلبة فيها من استعراض ما تمّ عمله ، والخروج ببعض النتائج التي يمكن تعميمها من الخبرة الميدانية ، وتطبيق تلك الخبرة في المواقف التي يمكن مواجهتها  عند التحاقهم بالوظائف بعد تخرجهم.</a:t>
            </a:r>
          </a:p>
          <a:p>
            <a:pPr marL="514350" lvl="0" indent="-514350" algn="just">
              <a:lnSpc>
                <a:spcPct val="120000"/>
              </a:lnSpc>
              <a:spcBef>
                <a:spcPts val="600"/>
              </a:spcBef>
              <a:buFont typeface="+mj-lt"/>
              <a:buAutoNum type="arabicPeriod" startAt="6"/>
            </a:pPr>
            <a:r>
              <a:rPr lang="ar-EG" sz="2150" b="1" dirty="0"/>
              <a:t>يتمُّ اختيار أماكن الخبرة الميدانية وفقًا لقدرة هذه الأماكن على تحقيق نواتج التعلّم المستهدفة وبناءً على فاعليتها في تطوير التعلّم الذي يجب تقويمه.</a:t>
            </a:r>
          </a:p>
          <a:p>
            <a:pPr marL="514350" lvl="0" indent="-514350" algn="just">
              <a:lnSpc>
                <a:spcPct val="120000"/>
              </a:lnSpc>
              <a:spcBef>
                <a:spcPts val="600"/>
              </a:spcBef>
              <a:buFont typeface="+mj-lt"/>
              <a:buAutoNum type="arabicPeriod" startAt="6"/>
            </a:pPr>
            <a:r>
              <a:rPr lang="ar-EG" sz="2150" b="1" dirty="0">
                <a:solidFill>
                  <a:srgbClr val="0070C0"/>
                </a:solidFill>
              </a:rPr>
              <a:t>يتمُّ تحديد محكات تقييم أداء الطلبة وتفسيرها بشكل واضح، وتوضع إجراءات محددة لحسم الخلاف في الرأي، وذلك في الحالات التي يشترك فيها مشرفو التدريب في الميدان مع هيئة التدريس بالمؤسسة في تقييمات الطلبة.</a:t>
            </a:r>
          </a:p>
          <a:p>
            <a:pPr marL="514350" lvl="0" indent="-514350" algn="just">
              <a:lnSpc>
                <a:spcPct val="120000"/>
              </a:lnSpc>
              <a:spcBef>
                <a:spcPts val="600"/>
              </a:spcBef>
              <a:buFont typeface="+mj-lt"/>
              <a:buAutoNum type="arabicPeriod" startAt="6"/>
            </a:pPr>
            <a:r>
              <a:rPr lang="ar-EG" sz="2150" b="1" dirty="0"/>
              <a:t>يتمُّ تقويم أنشطة الخبرة الميدانية بواسطة الطلبة أنفسهم، وبواسطة مشرفي التدريب في الميدان، وهيئة التدريس من المؤسسة، وتتمُّ الاستفادة من نتائج التقويم عند التخطيط للخبرة الميدانية في المرات القادمة.</a:t>
            </a:r>
          </a:p>
          <a:p>
            <a:pPr marL="514350" lvl="0" indent="-514350" algn="just">
              <a:lnSpc>
                <a:spcPct val="120000"/>
              </a:lnSpc>
              <a:spcBef>
                <a:spcPts val="600"/>
              </a:spcBef>
              <a:buFont typeface="+mj-lt"/>
              <a:buAutoNum type="arabicPeriod" startAt="6"/>
            </a:pPr>
            <a:r>
              <a:rPr lang="ar-EG" sz="2150" b="1" dirty="0">
                <a:solidFill>
                  <a:srgbClr val="0070C0"/>
                </a:solidFill>
              </a:rPr>
              <a:t>يشملُ الإعداد لأنشطة الخبرة الميدانية تقييمًا دقيقًا للمخاطر التي قد يتعرض لها أي طرف من الأطراف، كما يتمُّ وضع خطط لتقليص هذه المخاطر وطرق التعامل معها عند وقوعها.</a:t>
            </a:r>
          </a:p>
          <a:p>
            <a:pPr marL="514350" lvl="0" indent="-514350" algn="just">
              <a:lnSpc>
                <a:spcPct val="120000"/>
              </a:lnSpc>
              <a:spcBef>
                <a:spcPts val="600"/>
              </a:spcBef>
              <a:buFont typeface="+mj-lt"/>
              <a:buAutoNum type="arabicPeriod" startAt="6"/>
            </a:pPr>
            <a:endParaRPr lang="ar-EG" sz="2150" b="1" dirty="0">
              <a:solidFill>
                <a:srgbClr val="0070C0"/>
              </a:solidFill>
            </a:endParaRPr>
          </a:p>
          <a:p>
            <a:pPr marL="514350" lvl="0" indent="-514350" algn="just">
              <a:lnSpc>
                <a:spcPct val="120000"/>
              </a:lnSpc>
              <a:spcBef>
                <a:spcPts val="600"/>
              </a:spcBef>
              <a:buFont typeface="+mj-lt"/>
              <a:buAutoNum type="arabicPeriod" startAt="6"/>
            </a:pPr>
            <a:endParaRPr lang="ar-EG" sz="2150" b="1" dirty="0">
              <a:solidFill>
                <a:srgbClr val="0070C0"/>
              </a:solidFill>
            </a:endParaRP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67</a:t>
            </a:fld>
            <a:r>
              <a:rPr lang="ar-SA" sz="1800" dirty="0">
                <a:solidFill>
                  <a:schemeClr val="tx1"/>
                </a:solidFill>
              </a:rPr>
              <a:t> </a:t>
            </a:r>
          </a:p>
        </p:txBody>
      </p:sp>
    </p:spTree>
    <p:extLst>
      <p:ext uri="{BB962C8B-B14F-4D97-AF65-F5344CB8AC3E}">
        <p14:creationId xmlns:p14="http://schemas.microsoft.com/office/powerpoint/2010/main" val="3031868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4-10</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68</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spcBef>
                <a:spcPts val="300"/>
              </a:spcBef>
            </a:pPr>
            <a:r>
              <a:rPr lang="ar-SA" sz="2100" b="1" dirty="0">
                <a:solidFill>
                  <a:srgbClr val="0070C0"/>
                </a:solidFill>
              </a:rPr>
              <a:t>تفرض جميع الكليات العلمية والتربوية والطبية التدريب الميداني على طلابها قبل التخرج.</a:t>
            </a:r>
          </a:p>
          <a:p>
            <a:pPr algn="just">
              <a:lnSpc>
                <a:spcPct val="120000"/>
              </a:lnSpc>
              <a:spcBef>
                <a:spcPts val="300"/>
              </a:spcBef>
            </a:pPr>
            <a:r>
              <a:rPr lang="ar-SA" sz="2100" b="1" dirty="0"/>
              <a:t>يقوم كل برنامج أكاديمي بتحديد أماكن التدريب الميداني في المؤسسات العامة أو الخاصة التي تتفق مع طبيعة ذلك البرنامج أو التخصص.</a:t>
            </a:r>
          </a:p>
          <a:p>
            <a:pPr algn="just">
              <a:lnSpc>
                <a:spcPct val="120000"/>
              </a:lnSpc>
              <a:spcBef>
                <a:spcPts val="300"/>
              </a:spcBef>
            </a:pPr>
            <a:r>
              <a:rPr lang="ar-SA" sz="2100" b="1" dirty="0">
                <a:solidFill>
                  <a:srgbClr val="0070C0"/>
                </a:solidFill>
              </a:rPr>
              <a:t>يتم التخطيط للخبرة الميدانية خلال وضع البرنامج الدراسي بشكل يتوافق مع السياق العام للبناء العلمي والمعرفي والمهاري للطالب، وتؤكد الجامعة على أهمية وجود توصيف لمقرر الخبرة الميدانية</a:t>
            </a:r>
          </a:p>
          <a:p>
            <a:pPr algn="just">
              <a:lnSpc>
                <a:spcPct val="120000"/>
              </a:lnSpc>
              <a:spcBef>
                <a:spcPts val="300"/>
              </a:spcBef>
            </a:pPr>
            <a:r>
              <a:rPr lang="ar-SA" sz="2100" b="1" dirty="0"/>
              <a:t>يتم تطبيق التدريب الميداني بعدد من البرامج الأكاديمية بكليات الجامعة وهي (التربية، والهندسة، والعلوم الطبية التطبيقية، وإدارة الأعمال، وكلية العلوم والدراسات الانسانية بالغاط (برنامج نظم المعلومات الإدارية )، وكلية طب الأسنان، وكلية الطب)</a:t>
            </a:r>
          </a:p>
          <a:p>
            <a:pPr algn="just">
              <a:lnSpc>
                <a:spcPct val="120000"/>
              </a:lnSpc>
              <a:spcBef>
                <a:spcPts val="300"/>
              </a:spcBef>
            </a:pPr>
            <a:r>
              <a:rPr lang="ar-SA" sz="2100" b="1" dirty="0">
                <a:solidFill>
                  <a:srgbClr val="0070C0"/>
                </a:solidFill>
              </a:rPr>
              <a:t>تتفاوت الساعات المعتمدة والوحدات الدراسية المخصصة لمقرر الخبرة الميدانية من برنامج إلى أخر طبقا لطبيعة البرنامج ولائحته الدراسية</a:t>
            </a:r>
          </a:p>
          <a:p>
            <a:pPr algn="just">
              <a:lnSpc>
                <a:spcPct val="120000"/>
              </a:lnSpc>
              <a:spcBef>
                <a:spcPts val="300"/>
              </a:spcBef>
            </a:pPr>
            <a:r>
              <a:rPr lang="ar-SA" sz="2100" b="1" dirty="0"/>
              <a:t>قامت بعض الكليات (مثل كلية العلوم الطبية التطبيقية) بإنشاء وحدة التدريب الميداني وربطته مباشرة بوكيل الكلية للشئون التعليمية. </a:t>
            </a:r>
          </a:p>
        </p:txBody>
      </p:sp>
    </p:spTree>
    <p:extLst>
      <p:ext uri="{BB962C8B-B14F-4D97-AF65-F5344CB8AC3E}">
        <p14:creationId xmlns:p14="http://schemas.microsoft.com/office/powerpoint/2010/main" val="2133681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وصف المعيار الفرعي 4-10</a:t>
            </a:r>
            <a:endParaRPr lang="en-US" b="1" dirty="0"/>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69</a:t>
            </a:fld>
            <a:r>
              <a:rPr lang="ar-SA" sz="1800" dirty="0">
                <a:solidFill>
                  <a:schemeClr val="tx1"/>
                </a:solidFill>
              </a:rPr>
              <a:t> </a:t>
            </a:r>
          </a:p>
        </p:txBody>
      </p:sp>
      <p:sp>
        <p:nvSpPr>
          <p:cNvPr id="10" name="Content Placeholder 6"/>
          <p:cNvSpPr>
            <a:spLocks noGrp="1"/>
          </p:cNvSpPr>
          <p:nvPr>
            <p:ph idx="1"/>
          </p:nvPr>
        </p:nvSpPr>
        <p:spPr>
          <a:xfrm>
            <a:off x="1132114" y="1433564"/>
            <a:ext cx="10221686" cy="4721052"/>
          </a:xfrm>
        </p:spPr>
        <p:txBody>
          <a:bodyPr>
            <a:noAutofit/>
          </a:bodyPr>
          <a:lstStyle/>
          <a:p>
            <a:pPr algn="just">
              <a:lnSpc>
                <a:spcPct val="120000"/>
              </a:lnSpc>
              <a:spcBef>
                <a:spcPts val="600"/>
              </a:spcBef>
            </a:pPr>
            <a:r>
              <a:rPr lang="ar-SA" sz="2200" b="1" dirty="0">
                <a:solidFill>
                  <a:srgbClr val="0070C0"/>
                </a:solidFill>
              </a:rPr>
              <a:t>يتم عمل دليل للتدريب الداخلي واعتماده من مجلس الكلية لشرح أهداف التدريب الداخلي وقواعده ولوائحه التنظيمية وحقوق المتدرب وواجباته والتي تنشر جميعها على الموقع الإلكتروني.</a:t>
            </a:r>
          </a:p>
          <a:p>
            <a:pPr algn="just">
              <a:lnSpc>
                <a:spcPct val="120000"/>
              </a:lnSpc>
              <a:spcBef>
                <a:spcPts val="600"/>
              </a:spcBef>
            </a:pPr>
            <a:r>
              <a:rPr lang="ar-SA" sz="2200" b="1" dirty="0"/>
              <a:t>يتم تهيئة الطلاب للخبرة الميدانية من خلال  عقد لقاء تعريفي في بداية كل فصل دراسي لتعريفهم بنظام التدريب والخطة الزمنية له</a:t>
            </a:r>
          </a:p>
          <a:p>
            <a:pPr algn="just">
              <a:lnSpc>
                <a:spcPct val="120000"/>
              </a:lnSpc>
              <a:spcBef>
                <a:spcPts val="600"/>
              </a:spcBef>
            </a:pPr>
            <a:r>
              <a:rPr lang="ar-SA" sz="2200" b="1" dirty="0">
                <a:solidFill>
                  <a:srgbClr val="0070C0"/>
                </a:solidFill>
              </a:rPr>
              <a:t>تقوم وحدة التدريب الميداني بالكليات بالتواصل مع الأقسام الأكاديمية لترشيح المشرفين الأكاديميين للتدريب الميداني بناء على خبرتهم كما أنها تعقد اجتماعات لتعريف المشرفين بالمهام والمسئوليات الخاصة.</a:t>
            </a:r>
          </a:p>
          <a:p>
            <a:pPr algn="just">
              <a:lnSpc>
                <a:spcPct val="120000"/>
              </a:lnSpc>
              <a:spcBef>
                <a:spcPts val="600"/>
              </a:spcBef>
            </a:pPr>
            <a:r>
              <a:rPr lang="ar-SA" sz="2200" b="1" dirty="0"/>
              <a:t>يتم تقييم الطلاب وفقا لنموذج تقييم موحد وتتم مراجعة النموذج بعد مناقشة الطلاب ومشرفي التدريب الداخلي واعتماده من مجلس الكلية.</a:t>
            </a:r>
          </a:p>
          <a:p>
            <a:pPr algn="just">
              <a:lnSpc>
                <a:spcPct val="120000"/>
              </a:lnSpc>
              <a:spcBef>
                <a:spcPts val="600"/>
              </a:spcBef>
            </a:pPr>
            <a:r>
              <a:rPr lang="ar-SA" sz="2200" b="1" dirty="0">
                <a:solidFill>
                  <a:srgbClr val="0070C0"/>
                </a:solidFill>
              </a:rPr>
              <a:t>عمليات التقييم للخبرة الميدانية مستمرة ومتنوعة وشاملة وتغطى مخرجات التعلم المستهدفة. ويتم تقويم الطالب في صورة تقويم بنائي أو تقويم نهائي باستخدام عدة أساليب للتقويم مثل التقويم الذاتي وتقويم الأقران والتقويم النهائي للمقرر،</a:t>
            </a:r>
          </a:p>
        </p:txBody>
      </p:sp>
    </p:spTree>
    <p:extLst>
      <p:ext uri="{BB962C8B-B14F-4D97-AF65-F5344CB8AC3E}">
        <p14:creationId xmlns:p14="http://schemas.microsoft.com/office/powerpoint/2010/main" val="412030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نظرة عامة عن المعيار الرابع (</a:t>
            </a:r>
            <a:r>
              <a:rPr lang="en-US" b="1" dirty="0"/>
              <a:t>Overview</a:t>
            </a:r>
            <a:r>
              <a:rPr lang="ar-SA" b="1" dirty="0"/>
              <a:t>)</a:t>
            </a:r>
            <a:endParaRPr lang="en-US" b="1" dirty="0"/>
          </a:p>
        </p:txBody>
      </p:sp>
      <p:sp>
        <p:nvSpPr>
          <p:cNvPr id="7" name="Content Placeholder 6"/>
          <p:cNvSpPr>
            <a:spLocks noGrp="1"/>
          </p:cNvSpPr>
          <p:nvPr>
            <p:ph idx="1"/>
          </p:nvPr>
        </p:nvSpPr>
        <p:spPr>
          <a:xfrm>
            <a:off x="838200" y="1492179"/>
            <a:ext cx="10515600" cy="4638990"/>
          </a:xfrm>
        </p:spPr>
        <p:txBody>
          <a:bodyPr>
            <a:normAutofit/>
          </a:bodyPr>
          <a:lstStyle/>
          <a:p>
            <a:pPr algn="just">
              <a:lnSpc>
                <a:spcPct val="115000"/>
              </a:lnSpc>
            </a:pPr>
            <a:r>
              <a:rPr lang="ar-SA" sz="2200" b="1" dirty="0">
                <a:solidFill>
                  <a:srgbClr val="0070C0"/>
                </a:solidFill>
              </a:rPr>
              <a:t>في الخطة الاستراتيجية الثانية، يأتي التعليم والتعلم في مقدمة الأولويات:</a:t>
            </a:r>
          </a:p>
        </p:txBody>
      </p:sp>
      <p:sp>
        <p:nvSpPr>
          <p:cNvPr id="12"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7</a:t>
            </a:fld>
            <a:r>
              <a:rPr lang="ar-SA" sz="2400" dirty="0">
                <a:solidFill>
                  <a:schemeClr val="tx1"/>
                </a:solidFill>
              </a:rPr>
              <a:t> </a:t>
            </a:r>
          </a:p>
        </p:txBody>
      </p:sp>
      <p:sp>
        <p:nvSpPr>
          <p:cNvPr id="14"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17308" t="40684" r="28654" b="18291"/>
          <a:stretch/>
        </p:blipFill>
        <p:spPr>
          <a:xfrm>
            <a:off x="1266089" y="1987878"/>
            <a:ext cx="9953238" cy="4250494"/>
          </a:xfrm>
          <a:prstGeom prst="rect">
            <a:avLst/>
          </a:prstGeom>
        </p:spPr>
      </p:pic>
    </p:spTree>
    <p:extLst>
      <p:ext uri="{BB962C8B-B14F-4D97-AF65-F5344CB8AC3E}">
        <p14:creationId xmlns:p14="http://schemas.microsoft.com/office/powerpoint/2010/main" val="1836205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2256790"/>
              </p:ext>
            </p:extLst>
          </p:nvPr>
        </p:nvGraphicFramePr>
        <p:xfrm>
          <a:off x="1651815" y="697061"/>
          <a:ext cx="10344241" cy="1280160"/>
        </p:xfrm>
        <a:graphic>
          <a:graphicData uri="http://schemas.openxmlformats.org/drawingml/2006/table">
            <a:tbl>
              <a:tblPr firstRow="1" firstCol="1" bandRow="1">
                <a:tableStyleId>{5C22544A-7EE6-4342-B048-85BDC9FD1C3A}</a:tableStyleId>
              </a:tblPr>
              <a:tblGrid>
                <a:gridCol w="6026800">
                  <a:extLst>
                    <a:ext uri="{9D8B030D-6E8A-4147-A177-3AD203B41FA5}">
                      <a16:colId xmlns:a16="http://schemas.microsoft.com/office/drawing/2014/main" val="20000"/>
                    </a:ext>
                  </a:extLst>
                </a:gridCol>
                <a:gridCol w="4317441">
                  <a:extLst>
                    <a:ext uri="{9D8B030D-6E8A-4147-A177-3AD203B41FA5}">
                      <a16:colId xmlns:a16="http://schemas.microsoft.com/office/drawing/2014/main" val="20001"/>
                    </a:ext>
                  </a:extLst>
                </a:gridCol>
              </a:tblGrid>
              <a:tr h="1280160">
                <a:tc>
                  <a:txBody>
                    <a:bodyPr/>
                    <a:lstStyle/>
                    <a:p>
                      <a:pPr algn="ctr" rtl="0">
                        <a:spcAft>
                          <a:spcPts val="0"/>
                        </a:spcAft>
                        <a:tabLst>
                          <a:tab pos="2637155" algn="ctr"/>
                          <a:tab pos="5274310" algn="r"/>
                          <a:tab pos="457200" algn="l"/>
                        </a:tabLst>
                      </a:pPr>
                      <a:r>
                        <a:rPr lang="en-US" sz="2800" dirty="0">
                          <a:solidFill>
                            <a:schemeClr val="tx1"/>
                          </a:solidFill>
                          <a:effectLst/>
                          <a:latin typeface="Sakkal Majalla" panose="02000000000000000000" pitchFamily="2" charset="-78"/>
                          <a:cs typeface="+mn-cs"/>
                        </a:rPr>
                        <a:t>Sub-Standard 4-11</a:t>
                      </a:r>
                    </a:p>
                    <a:p>
                      <a:pPr algn="ctr" rtl="0">
                        <a:spcAft>
                          <a:spcPts val="0"/>
                        </a:spcAft>
                        <a:tabLst>
                          <a:tab pos="2637155" algn="ctr"/>
                          <a:tab pos="5274310" algn="r"/>
                          <a:tab pos="457200" algn="l"/>
                        </a:tabLst>
                      </a:pPr>
                      <a:r>
                        <a:rPr lang="en-US" sz="2800" dirty="0">
                          <a:solidFill>
                            <a:srgbClr val="FF0000"/>
                          </a:solidFill>
                          <a:effectLst/>
                          <a:latin typeface="Sakkal Majalla" panose="02000000000000000000" pitchFamily="2" charset="-78"/>
                          <a:cs typeface="+mn-cs"/>
                        </a:rPr>
                        <a:t>Partnership Arrangements with Other Institutions</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a:solidFill>
                            <a:schemeClr val="tx1"/>
                          </a:solidFill>
                          <a:effectLst/>
                          <a:latin typeface="Sakkal Majalla" panose="02000000000000000000" pitchFamily="2" charset="-78"/>
                          <a:cs typeface="Sakkal Majalla" panose="02000000000000000000" pitchFamily="2" charset="-78"/>
                        </a:rPr>
                        <a:t> الفرعي 4-11</a:t>
                      </a:r>
                      <a:endParaRPr lang="en-US" sz="2800" dirty="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SA" sz="2800" dirty="0">
                          <a:solidFill>
                            <a:srgbClr val="FF0000"/>
                          </a:solidFill>
                          <a:effectLst/>
                          <a:latin typeface="Sakkal Majalla" panose="02000000000000000000" pitchFamily="2" charset="-78"/>
                          <a:cs typeface="Sakkal Majalla" panose="02000000000000000000" pitchFamily="2" charset="-78"/>
                        </a:rPr>
                        <a:t>ترتيباتُ الشراكة مع مؤسسات أخرى</a:t>
                      </a:r>
                      <a:endParaRPr lang="en-US" sz="2800" dirty="0">
                        <a:solidFill>
                          <a:srgbClr val="FF0000"/>
                        </a:solidFill>
                        <a:effectLst/>
                        <a:latin typeface="Sakkal Majalla" panose="02000000000000000000" pitchFamily="2" charset="-78"/>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844938" y="5566487"/>
            <a:ext cx="6760028" cy="923330"/>
          </a:xfrm>
          <a:prstGeom prst="rect">
            <a:avLst/>
          </a:prstGeom>
          <a:noFill/>
        </p:spPr>
        <p:txBody>
          <a:bodyPr wrap="square" rtlCol="0">
            <a:spAutoFit/>
          </a:bodyPr>
          <a:lstStyle/>
          <a:p>
            <a:pPr algn="ctr"/>
            <a:r>
              <a:rPr lang="ar-SA" sz="5400" b="1" dirty="0">
                <a:solidFill>
                  <a:schemeClr val="bg1"/>
                </a:solidFill>
                <a:latin typeface="Sakkal Majalla" panose="02000000000000000000" pitchFamily="2" charset="-78"/>
                <a:cs typeface="Sakkal Majalla" panose="02000000000000000000" pitchFamily="2" charset="-78"/>
              </a:rPr>
              <a:t>التقدير العام :         </a:t>
            </a:r>
            <a:r>
              <a:rPr lang="ar-SA" sz="5400" b="1" dirty="0">
                <a:solidFill>
                  <a:schemeClr val="accent6">
                    <a:lumMod val="50000"/>
                  </a:schemeClr>
                </a:solidFill>
                <a:latin typeface="Sakkal Majalla" panose="02000000000000000000" pitchFamily="2" charset="-78"/>
                <a:cs typeface="Sakkal Majalla" panose="02000000000000000000" pitchFamily="2" charset="-78"/>
              </a:rPr>
              <a:t>لا ينطبق</a:t>
            </a:r>
            <a:endParaRPr lang="en-US" sz="5400" b="1"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82583" y="1736504"/>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t>متطلبات المعيار الفرعي</a:t>
            </a:r>
            <a:endParaRPr lang="en-US" sz="3600" b="1" dirty="0"/>
          </a:p>
        </p:txBody>
      </p:sp>
      <p:sp>
        <p:nvSpPr>
          <p:cNvPr id="5" name="Content Placeholder 6"/>
          <p:cNvSpPr txBox="1">
            <a:spLocks/>
          </p:cNvSpPr>
          <p:nvPr/>
        </p:nvSpPr>
        <p:spPr>
          <a:xfrm>
            <a:off x="633045" y="2411419"/>
            <a:ext cx="11183815" cy="3262550"/>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pPr>
            <a:r>
              <a:rPr lang="ar-LB" sz="1800" b="1" dirty="0"/>
              <a:t>في الحالات التي تقوم فيها المؤسسة التعليمية المحلية بطرح برامج تعليمية من خلال ترتيبات للشراكة (أو التوأمة) مع مؤسسة أخرى يجب أن تكون هذه الترتيبات محددة بوضوح ، وقابلة للتنفيذ وفق قوانين المملكة العربية السعودية ،  كما يجب أن تلبي كافة متطلبات طرح البرامج العلمية في المملكة ،  ويجب ألَّا تُستخدم البرامج أو المقررات التعليمية التي تقدمها المنظمات الدولية بما في ذلك التعلم الإلكتروني أو غيره من برامج أو مقررات التعليم عن بعد إلا إذا كانت معتمدة أو مضمونة الجودة ، وتمت الموافقة عليها من قِبل وكالة ضمان جودة تعليمية ذات صلة مصرح لها من الحكومة في بلد المنشأ ، ويجب تكييف أيٍّ من هذه البرامج حسب الحاجة لتناسب احتياجات الطلاب في هذا البلد ويجب أن تفي بجميع متطلبات المملكة العربية السعودية بغض النظر عن المكان الذي صممت فيه المواد المقدمة وعن من صممها ، وفي الحالات التي تـُقدم فيها المؤسسات برامجَ تستخدم فيها مواد تعليمية وضعتها مؤسسة أخرى  يجب أن تتحمل  المؤسسةُ التي تمنح الشهادة الأكاديمية المسؤوليةَ الكاملة عن جودة جميع جوانب هذا البرنامج بما في ذلك المواد المستخدمة ، والتعليم ، وغير ذلك  من الخدمات المقدمة . ويجب أن تـفي المؤسسة الأجنبية التي مقرها في بلد آخر وتقدم برامجها في المملكة العربية السعودية من خلال وكيل سعودي أو مؤسسة محلية تمنح الشهادة الأكاديمية باسمها بجميع متطلبات المملكة الخاصة بمعايير تقديم التعليم و الخاصة بتقديم التعليم العابر للحدود لديها.</a:t>
            </a:r>
            <a:endParaRPr lang="ar-SA" sz="1600" b="1" dirty="0">
              <a:solidFill>
                <a:srgbClr val="0070C0"/>
              </a:solidFill>
            </a:endParaRPr>
          </a:p>
        </p:txBody>
      </p:sp>
      <p:sp>
        <p:nvSpPr>
          <p:cNvPr id="6"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7"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70</a:t>
            </a:fld>
            <a:r>
              <a:rPr lang="ar-SA" sz="1800" dirty="0">
                <a:solidFill>
                  <a:schemeClr val="tx1"/>
                </a:solidFill>
              </a:rPr>
              <a:t> </a:t>
            </a:r>
          </a:p>
        </p:txBody>
      </p:sp>
    </p:spTree>
    <p:extLst>
      <p:ext uri="{BB962C8B-B14F-4D97-AF65-F5344CB8AC3E}">
        <p14:creationId xmlns:p14="http://schemas.microsoft.com/office/powerpoint/2010/main" val="501817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4383" y="413657"/>
            <a:ext cx="10515600" cy="971319"/>
          </a:xfrm>
        </p:spPr>
        <p:txBody>
          <a:bodyPr>
            <a:normAutofit/>
          </a:bodyPr>
          <a:lstStyle/>
          <a:p>
            <a:r>
              <a:rPr lang="ar-SA" b="1" dirty="0"/>
              <a:t>المارسات الجيدة المطلوبة لتحقيق المعيار الفرعي 4-11</a:t>
            </a:r>
            <a:endParaRPr lang="en-US" b="1" dirty="0"/>
          </a:p>
        </p:txBody>
      </p:sp>
      <p:sp>
        <p:nvSpPr>
          <p:cNvPr id="7" name="Content Placeholder 6"/>
          <p:cNvSpPr>
            <a:spLocks noGrp="1"/>
          </p:cNvSpPr>
          <p:nvPr>
            <p:ph idx="1"/>
          </p:nvPr>
        </p:nvSpPr>
        <p:spPr>
          <a:xfrm>
            <a:off x="1132114" y="1410118"/>
            <a:ext cx="10221686" cy="4767943"/>
          </a:xfrm>
        </p:spPr>
        <p:txBody>
          <a:bodyPr>
            <a:noAutofit/>
          </a:bodyPr>
          <a:lstStyle/>
          <a:p>
            <a:pPr marL="514350" lvl="0" indent="-514350" algn="just">
              <a:lnSpc>
                <a:spcPct val="120000"/>
              </a:lnSpc>
              <a:spcBef>
                <a:spcPts val="600"/>
              </a:spcBef>
              <a:buFont typeface="+mj-lt"/>
              <a:buAutoNum type="arabicPeriod"/>
            </a:pPr>
            <a:r>
              <a:rPr lang="ar-EG" sz="2150" b="1" dirty="0"/>
              <a:t>يتمُّ تحديد مسؤوليات كل من المؤسسة التعليمية المحلية وكذلك المؤسسة التعليمية المشاركة بوضوح من خلال اتفاقيات رسمية تسري عليها قوانين المملكة العربية السعودية .</a:t>
            </a:r>
          </a:p>
          <a:p>
            <a:pPr marL="514350" lvl="0" indent="-514350" algn="just">
              <a:lnSpc>
                <a:spcPct val="120000"/>
              </a:lnSpc>
              <a:spcBef>
                <a:spcPts val="600"/>
              </a:spcBef>
              <a:buFont typeface="+mj-lt"/>
              <a:buAutoNum type="arabicPeriod"/>
            </a:pPr>
            <a:r>
              <a:rPr lang="ar-EG" sz="2150" b="1" dirty="0">
                <a:solidFill>
                  <a:srgbClr val="0070C0"/>
                </a:solidFill>
              </a:rPr>
              <a:t>تتمُّ مراجعة فعالية ترتيبات الشراكة ( التوأمة ) دوريًّا .</a:t>
            </a:r>
          </a:p>
          <a:p>
            <a:pPr marL="514350" lvl="0" indent="-514350" algn="just">
              <a:lnSpc>
                <a:spcPct val="120000"/>
              </a:lnSpc>
              <a:spcBef>
                <a:spcPts val="600"/>
              </a:spcBef>
              <a:buFont typeface="+mj-lt"/>
              <a:buAutoNum type="arabicPeriod"/>
            </a:pPr>
            <a:r>
              <a:rPr lang="ar-EG" sz="2150" b="1" dirty="0"/>
              <a:t>تتمُّ النقاشات والتشاور حول متطلبات البرامج والمقررات بشكل كافٍ ومناسب، وتوجدُ آليّات فعّالة للتشاور المستمر حول القضايا المستجدة.</a:t>
            </a:r>
          </a:p>
          <a:p>
            <a:pPr marL="514350" lvl="0" indent="-514350" algn="just">
              <a:lnSpc>
                <a:spcPct val="120000"/>
              </a:lnSpc>
              <a:spcBef>
                <a:spcPts val="600"/>
              </a:spcBef>
              <a:buFont typeface="+mj-lt"/>
              <a:buAutoNum type="arabicPeriod"/>
            </a:pPr>
            <a:r>
              <a:rPr lang="ar-EG" sz="2150" b="1" dirty="0">
                <a:solidFill>
                  <a:srgbClr val="0070C0"/>
                </a:solidFill>
              </a:rPr>
              <a:t>تقومُ هيئة التدريس من المؤسسة التعليمية المشاركة ممن هم على دراية بمحتوى المقررات التي يتم تقديمها من خلال ترتيبات الشراكة بزيارة المؤسسة التعليمية المحلية بشكل دوري للتشاور حول تفاصيل المقررات ومعايير تقييم الطلبة.</a:t>
            </a:r>
          </a:p>
          <a:p>
            <a:pPr marL="514350" lvl="0" indent="-514350" algn="just">
              <a:lnSpc>
                <a:spcPct val="120000"/>
              </a:lnSpc>
              <a:spcBef>
                <a:spcPts val="600"/>
              </a:spcBef>
              <a:buFont typeface="+mj-lt"/>
              <a:buAutoNum type="arabicPeriod"/>
            </a:pPr>
            <a:r>
              <a:rPr lang="ar-EG" sz="2150" b="1" dirty="0"/>
              <a:t>يتمُّ استخدام إجراءات للتأكد من أن التقييمات النهائية تكتمل بشكل عاجل، وأن نتائج الطلبة تتاح لهم خلال المدة المحددة وفقًا للوائح التي تنظم ذلك في المملكة العربية السعودية، وذلك في الحالات التي تتطلب تقييم أعمال الطلبة بواسطة المؤسسة التعليمية المشاركة إضافة إلى تقييمات المؤسسة التعليمية المحلية.</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71</a:t>
            </a:fld>
            <a:r>
              <a:rPr lang="ar-SA" sz="1800" dirty="0">
                <a:solidFill>
                  <a:schemeClr val="tx1"/>
                </a:solidFill>
              </a:rPr>
              <a:t> </a:t>
            </a:r>
          </a:p>
        </p:txBody>
      </p:sp>
    </p:spTree>
    <p:extLst>
      <p:ext uri="{BB962C8B-B14F-4D97-AF65-F5344CB8AC3E}">
        <p14:creationId xmlns:p14="http://schemas.microsoft.com/office/powerpoint/2010/main" val="3056718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4383" y="413657"/>
            <a:ext cx="10515600" cy="971319"/>
          </a:xfrm>
        </p:spPr>
        <p:txBody>
          <a:bodyPr>
            <a:normAutofit/>
          </a:bodyPr>
          <a:lstStyle/>
          <a:p>
            <a:r>
              <a:rPr lang="ar-SA" b="1" dirty="0"/>
              <a:t>المارسات الجيدة المطلوبة لتحقيق المعيار الفرعي 4-11</a:t>
            </a:r>
            <a:endParaRPr lang="en-US" b="1" dirty="0"/>
          </a:p>
        </p:txBody>
      </p:sp>
      <p:sp>
        <p:nvSpPr>
          <p:cNvPr id="7" name="Content Placeholder 6"/>
          <p:cNvSpPr>
            <a:spLocks noGrp="1"/>
          </p:cNvSpPr>
          <p:nvPr>
            <p:ph idx="1"/>
          </p:nvPr>
        </p:nvSpPr>
        <p:spPr>
          <a:xfrm>
            <a:off x="1132114" y="1257719"/>
            <a:ext cx="10221686" cy="5084466"/>
          </a:xfrm>
        </p:spPr>
        <p:txBody>
          <a:bodyPr>
            <a:noAutofit/>
          </a:bodyPr>
          <a:lstStyle/>
          <a:p>
            <a:pPr marL="514350" lvl="0" indent="-514350" algn="just">
              <a:lnSpc>
                <a:spcPct val="120000"/>
              </a:lnSpc>
              <a:spcBef>
                <a:spcPts val="600"/>
              </a:spcBef>
              <a:buFont typeface="+mj-lt"/>
              <a:buAutoNum type="arabicPeriod" startAt="6"/>
            </a:pPr>
            <a:r>
              <a:rPr lang="ar-EG" sz="2000" b="1" dirty="0">
                <a:solidFill>
                  <a:srgbClr val="0070C0"/>
                </a:solidFill>
              </a:rPr>
              <a:t>تعملُ المؤسسة المحلية على توافق المقررات والاختبارات والمهام المطلوبة من الطلبة مع متطلبات البيئة المحلية، كما تعمل على تجنب استخدام التعبيرات غير المألوفة أو المثيرة للجدل وعلى أن تكون الأمثلة والتوضيحات المستخدمة ذات علاقة بالبيئة المحلية التي تقدم فيها البرامج، وذلك في حالة كون البرامج  مبنية على برامج (أعدت) من قِـبَل المؤسسات التعليمية المشاركة.</a:t>
            </a:r>
          </a:p>
          <a:p>
            <a:pPr marL="514350" lvl="0" indent="-514350" algn="just">
              <a:lnSpc>
                <a:spcPct val="120000"/>
              </a:lnSpc>
              <a:spcBef>
                <a:spcPts val="600"/>
              </a:spcBef>
              <a:buFont typeface="+mj-lt"/>
              <a:buAutoNum type="arabicPeriod" startAt="6"/>
            </a:pPr>
            <a:r>
              <a:rPr lang="ar-EG" sz="2000" b="1" dirty="0"/>
              <a:t>تتفقُ البرامج والمقررات مع متطلبات "الإطار الوطني للمؤهلات" في المملكة العربية السعودية، كما تتضمن البرامجُ ذات الصبغة الفنية أو المهنية اللوائحَ والنظم التي تتفق مع بيئة المملكة العربية السعودية.</a:t>
            </a:r>
          </a:p>
          <a:p>
            <a:pPr marL="514350" lvl="0" indent="-514350" algn="just">
              <a:lnSpc>
                <a:spcPct val="120000"/>
              </a:lnSpc>
              <a:spcBef>
                <a:spcPts val="600"/>
              </a:spcBef>
              <a:buFont typeface="+mj-lt"/>
              <a:buAutoNum type="arabicPeriod" startAt="6"/>
            </a:pPr>
            <a:r>
              <a:rPr lang="ar-EG" sz="2000" b="1" dirty="0">
                <a:solidFill>
                  <a:srgbClr val="0070C0"/>
                </a:solidFill>
              </a:rPr>
              <a:t>تقومُ المؤسسة التعليمية المحلية في حالة تقديم المقررات أو البرامج التي تنفذ في المملكة عن طريق المؤسسة التعليمية المشاركة باتخاذ الإجراءات المناسبة التي تضمن أن مستويات     (معايير) تحصيل الطلبة تساوي على الأقل تلك المستويات المتحققة في أماكن أخرى سواء من قِبل المؤسسة التعليمية المشاركة أو من قبل مؤسسات تعليمية مناسبة تمَّ اختيارها للمقارنة المرجعية.</a:t>
            </a:r>
          </a:p>
          <a:p>
            <a:pPr marL="514350" lvl="0" indent="-514350" algn="just">
              <a:lnSpc>
                <a:spcPct val="120000"/>
              </a:lnSpc>
              <a:spcBef>
                <a:spcPts val="600"/>
              </a:spcBef>
              <a:buFont typeface="+mj-lt"/>
              <a:buAutoNum type="arabicPeriod" startAt="6"/>
            </a:pPr>
            <a:r>
              <a:rPr lang="ar-EG" sz="2000" b="1" dirty="0"/>
              <a:t>يتمُّ توفير معلومات كاملة مسبقًا عن أنظمة و لوائح الوزارة ذات الصلة، ومتطلبات الهيئة الوطنية للتقويم والاعتماد الأكاديمي الخاصة بالإطار الوطني للمؤهلات، ومتطلبات توصيف البرامج والمقررات في حالة دعوة مؤسسة دولية أو منظمات أخرى لتقديم برامج أو للمساعدة في تطوير البرامج لاستخدامها في المملكة العربية السعودية.</a:t>
            </a:r>
          </a:p>
        </p:txBody>
      </p:sp>
      <p:sp>
        <p:nvSpPr>
          <p:cNvPr id="8"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
        <p:nvSpPr>
          <p:cNvPr id="12" name="Slide Number Placeholder 10"/>
          <p:cNvSpPr>
            <a:spLocks noGrp="1"/>
          </p:cNvSpPr>
          <p:nvPr>
            <p:ph type="sldNum" sz="quarter" idx="12"/>
          </p:nvPr>
        </p:nvSpPr>
        <p:spPr>
          <a:xfrm>
            <a:off x="327408" y="463852"/>
            <a:ext cx="555175" cy="421729"/>
          </a:xfrm>
        </p:spPr>
        <p:txBody>
          <a:bodyPr/>
          <a:lstStyle/>
          <a:p>
            <a:fld id="{F91B04CA-1F01-4470-BDED-ECA9AD8E4F6F}" type="slidenum">
              <a:rPr lang="ar-SA" sz="1800" smtClean="0">
                <a:solidFill>
                  <a:schemeClr val="tx1"/>
                </a:solidFill>
              </a:rPr>
              <a:t>72</a:t>
            </a:fld>
            <a:r>
              <a:rPr lang="ar-SA" sz="1800" dirty="0">
                <a:solidFill>
                  <a:schemeClr val="tx1"/>
                </a:solidFill>
              </a:rPr>
              <a:t> </a:t>
            </a:r>
          </a:p>
        </p:txBody>
      </p:sp>
    </p:spTree>
    <p:extLst>
      <p:ext uri="{BB962C8B-B14F-4D97-AF65-F5344CB8AC3E}">
        <p14:creationId xmlns:p14="http://schemas.microsoft.com/office/powerpoint/2010/main" val="2328904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اهم نقاط القوة للمعيار الرابع              </a:t>
            </a:r>
            <a:r>
              <a:rPr lang="en-US" b="1" dirty="0"/>
              <a:t>Strengths</a:t>
            </a:r>
          </a:p>
        </p:txBody>
      </p:sp>
      <p:sp>
        <p:nvSpPr>
          <p:cNvPr id="2" name="Content Placeholder 1"/>
          <p:cNvSpPr>
            <a:spLocks noGrp="1"/>
          </p:cNvSpPr>
          <p:nvPr>
            <p:ph idx="1"/>
          </p:nvPr>
        </p:nvSpPr>
        <p:spPr>
          <a:xfrm>
            <a:off x="838200" y="1384976"/>
            <a:ext cx="10515600" cy="4851701"/>
          </a:xfrm>
        </p:spPr>
        <p:txBody>
          <a:bodyPr>
            <a:normAutofit fontScale="85000" lnSpcReduction="10000"/>
          </a:bodyPr>
          <a:lstStyle/>
          <a:p>
            <a:pPr algn="just">
              <a:lnSpc>
                <a:spcPct val="105000"/>
              </a:lnSpc>
            </a:pPr>
            <a:r>
              <a:rPr lang="ar-SA" b="1" dirty="0"/>
              <a:t>تم تحديد ونشر مستويات الاعتماد والتغيرات الرئيسية في البرامج الدراسية إلى جانب مسائل الجودة المهمة الأخرى</a:t>
            </a:r>
          </a:p>
          <a:p>
            <a:pPr algn="just">
              <a:lnSpc>
                <a:spcPct val="105000"/>
              </a:lnSpc>
            </a:pPr>
            <a:r>
              <a:rPr lang="ar-SA" b="1" dirty="0">
                <a:solidFill>
                  <a:srgbClr val="0070C0"/>
                </a:solidFill>
              </a:rPr>
              <a:t>الاهتمام المؤسسي الواضح بالجودة والاعتماد الذي يثبته إنشاء عمادة الجودة وتطوير المهارات في مرحلة مبكرة من تاريخ الجامعة ومشاركة الإدارة العليا في مراجعة واعتماد مقترحات البرامج والتقارير</a:t>
            </a:r>
          </a:p>
          <a:p>
            <a:pPr algn="just">
              <a:lnSpc>
                <a:spcPct val="105000"/>
              </a:lnSpc>
            </a:pPr>
            <a:r>
              <a:rPr lang="ar-SA" b="1" dirty="0"/>
              <a:t>تقييم جميع برامج جامعة المجمعة وفق معايير الهيئة الوطنية للتقويم والاعتماد الأكاديمي</a:t>
            </a:r>
          </a:p>
          <a:p>
            <a:pPr algn="just">
              <a:lnSpc>
                <a:spcPct val="105000"/>
              </a:lnSpc>
            </a:pPr>
            <a:r>
              <a:rPr lang="ar-SA" b="1" dirty="0">
                <a:solidFill>
                  <a:srgbClr val="0070C0"/>
                </a:solidFill>
              </a:rPr>
              <a:t>تتميز مخرجات الطلاب لبرامج الجامعة بالاتساق مع مخرجات الإطار الوطني للمؤهلات</a:t>
            </a:r>
          </a:p>
          <a:p>
            <a:pPr algn="just">
              <a:lnSpc>
                <a:spcPct val="105000"/>
              </a:lnSpc>
            </a:pPr>
            <a:r>
              <a:rPr lang="ar-SA" b="1" dirty="0"/>
              <a:t>تتميز مخرجات الطلاب لبرامج الجامعة بالاتساق مع أهداف البرامج</a:t>
            </a:r>
          </a:p>
          <a:p>
            <a:pPr algn="just">
              <a:lnSpc>
                <a:spcPct val="105000"/>
              </a:lnSpc>
            </a:pPr>
            <a:r>
              <a:rPr lang="ar-SA" b="1" dirty="0">
                <a:solidFill>
                  <a:srgbClr val="0070C0"/>
                </a:solidFill>
              </a:rPr>
              <a:t>توجد آلية واضحة ومحكمة لتقييم مخرجات الطلاب</a:t>
            </a:r>
          </a:p>
          <a:p>
            <a:pPr algn="just">
              <a:lnSpc>
                <a:spcPct val="105000"/>
              </a:lnSpc>
            </a:pPr>
            <a:r>
              <a:rPr lang="ar-SA" b="1" dirty="0"/>
              <a:t>توجد مخرجات تعلم مشتركة لجميع خريجي الجامعة</a:t>
            </a:r>
          </a:p>
          <a:p>
            <a:pPr algn="just">
              <a:lnSpc>
                <a:spcPct val="105000"/>
              </a:lnSpc>
            </a:pPr>
            <a:r>
              <a:rPr lang="ar-SA" b="1" dirty="0">
                <a:solidFill>
                  <a:srgbClr val="0070C0"/>
                </a:solidFill>
              </a:rPr>
              <a:t>تمت مراجعة جميع برامج الجامعة ومقرراتها تقريبا وفقا للإطار الوطني للمؤهلات وغيره من متطلبات الاعتماد</a:t>
            </a:r>
            <a:endParaRPr lang="en-US" b="1" dirty="0">
              <a:solidFill>
                <a:srgbClr val="0070C0"/>
              </a:solidFill>
            </a:endParaRPr>
          </a:p>
          <a:p>
            <a:pPr algn="just">
              <a:lnSpc>
                <a:spcPct val="105000"/>
              </a:lnSpc>
            </a:pPr>
            <a:endParaRPr lang="ar-SA" b="1" dirty="0"/>
          </a:p>
          <a:p>
            <a:pPr algn="just">
              <a:lnSpc>
                <a:spcPct val="105000"/>
              </a:lnSpc>
            </a:pPr>
            <a:endParaRPr lang="ar-SA"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73</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705326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اهم نقاط القوة للمعيار الرابع              </a:t>
            </a:r>
            <a:r>
              <a:rPr lang="en-US" b="1" dirty="0"/>
              <a:t>Strengths</a:t>
            </a:r>
          </a:p>
        </p:txBody>
      </p:sp>
      <p:sp>
        <p:nvSpPr>
          <p:cNvPr id="2" name="Content Placeholder 1"/>
          <p:cNvSpPr>
            <a:spLocks noGrp="1"/>
          </p:cNvSpPr>
          <p:nvPr>
            <p:ph idx="1"/>
          </p:nvPr>
        </p:nvSpPr>
        <p:spPr>
          <a:xfrm>
            <a:off x="838200" y="1384976"/>
            <a:ext cx="10515600" cy="4851701"/>
          </a:xfrm>
        </p:spPr>
        <p:txBody>
          <a:bodyPr>
            <a:normAutofit fontScale="85000" lnSpcReduction="10000"/>
          </a:bodyPr>
          <a:lstStyle/>
          <a:p>
            <a:pPr algn="just">
              <a:lnSpc>
                <a:spcPct val="105000"/>
              </a:lnSpc>
            </a:pPr>
            <a:r>
              <a:rPr lang="ar-SA" b="1" dirty="0"/>
              <a:t>إنشاء لجنة مؤسسية عليا يرأسها وكيل الجامعة للشئون التعليمية لاعتماد مقترحات البرامج الجديدة</a:t>
            </a:r>
          </a:p>
          <a:p>
            <a:pPr algn="just">
              <a:lnSpc>
                <a:spcPct val="105000"/>
              </a:lnSpc>
            </a:pPr>
            <a:r>
              <a:rPr lang="ar-SA" b="1" dirty="0">
                <a:solidFill>
                  <a:srgbClr val="0070C0"/>
                </a:solidFill>
              </a:rPr>
              <a:t>مراقبة مدى تحقيق مخرجات التعلم المستهدفة عن طريق عمادة الجودة وتطوير المهارات من خلال مشروع البرامج الأكثر جاهزية وبرامج المراجعة الداخلية الدورية</a:t>
            </a:r>
          </a:p>
          <a:p>
            <a:pPr algn="just">
              <a:lnSpc>
                <a:spcPct val="105000"/>
              </a:lnSpc>
            </a:pPr>
            <a:r>
              <a:rPr lang="ar-SA" b="1" dirty="0"/>
              <a:t>تقوم لجنة الخطط والبرامج بجامعة المجمعة بانتقاء متطلبات الجامعة واتخاذ الإجراءات اللازمة لتنفيذ عمليات التحسين بالبرامج</a:t>
            </a:r>
          </a:p>
          <a:p>
            <a:pPr algn="just">
              <a:lnSpc>
                <a:spcPct val="105000"/>
              </a:lnSpc>
            </a:pPr>
            <a:r>
              <a:rPr lang="ar-SA" b="1" dirty="0">
                <a:solidFill>
                  <a:srgbClr val="0070C0"/>
                </a:solidFill>
              </a:rPr>
              <a:t>وضع آلية مؤسسية لأرشفة جميع تعديلات البرامج من خلال لجنة الخطط والبرامج بالجامعة</a:t>
            </a:r>
          </a:p>
          <a:p>
            <a:pPr algn="just">
              <a:lnSpc>
                <a:spcPct val="105000"/>
              </a:lnSpc>
            </a:pPr>
            <a:r>
              <a:rPr lang="ar-SA" b="1" dirty="0"/>
              <a:t>تستخدم مؤشرات أداء محددة لقياس تحقق مخرجات التعلم على مستوى البرامج والمقررات</a:t>
            </a:r>
          </a:p>
          <a:p>
            <a:pPr algn="just">
              <a:lnSpc>
                <a:spcPct val="105000"/>
              </a:lnSpc>
            </a:pPr>
            <a:r>
              <a:rPr lang="ar-SA" b="1" dirty="0">
                <a:solidFill>
                  <a:srgbClr val="0070C0"/>
                </a:solidFill>
              </a:rPr>
              <a:t>تتم مراجعة وتقييم البرامج بواسطة خبراء مختصين وبواسطة أعضاء هيئة تدريس ينتمون إلى مؤسسات تعليمية أخرى</a:t>
            </a:r>
          </a:p>
          <a:p>
            <a:pPr algn="just">
              <a:lnSpc>
                <a:spcPct val="105000"/>
              </a:lnSpc>
            </a:pPr>
            <a:r>
              <a:rPr lang="ar-SA" b="1" dirty="0"/>
              <a:t>يتم نشر وتعميم إجراءات واضحة للطلاب بشأن قواعد الاختبارات</a:t>
            </a:r>
          </a:p>
          <a:p>
            <a:pPr algn="just">
              <a:lnSpc>
                <a:spcPct val="105000"/>
              </a:lnSpc>
            </a:pPr>
            <a:r>
              <a:rPr lang="ar-SA" b="1" dirty="0">
                <a:solidFill>
                  <a:srgbClr val="0070C0"/>
                </a:solidFill>
              </a:rPr>
              <a:t>توفر جميع برامج جامعة المجمعة للطلاب وصفا مختصرا للمقررات في بداية الفصل الدراسي</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74</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2483565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اهم نقاط القوة للمعيار الرابع              </a:t>
            </a:r>
            <a:r>
              <a:rPr lang="en-US" b="1" dirty="0"/>
              <a:t>Strengths</a:t>
            </a:r>
          </a:p>
        </p:txBody>
      </p:sp>
      <p:sp>
        <p:nvSpPr>
          <p:cNvPr id="2" name="Content Placeholder 1"/>
          <p:cNvSpPr>
            <a:spLocks noGrp="1"/>
          </p:cNvSpPr>
          <p:nvPr>
            <p:ph idx="1"/>
          </p:nvPr>
        </p:nvSpPr>
        <p:spPr>
          <a:xfrm>
            <a:off x="838200" y="1384976"/>
            <a:ext cx="10515600" cy="4851701"/>
          </a:xfrm>
        </p:spPr>
        <p:txBody>
          <a:bodyPr>
            <a:normAutofit fontScale="85000" lnSpcReduction="20000"/>
          </a:bodyPr>
          <a:lstStyle/>
          <a:p>
            <a:pPr algn="just">
              <a:lnSpc>
                <a:spcPct val="105000"/>
              </a:lnSpc>
            </a:pPr>
            <a:r>
              <a:rPr lang="ar-SA" b="1" dirty="0"/>
              <a:t>تقوم عمادة الجودة وتطوير المهارات بإجراء عملية مراجعة وتدقيق داخلي لجميع برامج جامعة المجمعة في نهاية كل سنة دراسية من خلال فرق متخصصة من داخل وخارج الجامعة</a:t>
            </a:r>
          </a:p>
          <a:p>
            <a:pPr algn="just">
              <a:lnSpc>
                <a:spcPct val="105000"/>
              </a:lnSpc>
            </a:pPr>
            <a:r>
              <a:rPr lang="ar-SA" b="1" dirty="0">
                <a:solidFill>
                  <a:srgbClr val="0070C0"/>
                </a:solidFill>
              </a:rPr>
              <a:t>تطبق الأقسام العلمية بجامعة المجمعة آلية مراجعة قبل اعتماد نتائج الطلاب</a:t>
            </a:r>
          </a:p>
          <a:p>
            <a:pPr algn="just">
              <a:lnSpc>
                <a:spcPct val="105000"/>
              </a:lnSpc>
            </a:pPr>
            <a:r>
              <a:rPr lang="ar-SA" b="1" dirty="0"/>
              <a:t>يتم السماح بإعادة تصحيح أوراق اختبارات الطلاب إذا لزم الأمر ويتم تطبيق الإجراءات المؤسسية المناسبة</a:t>
            </a:r>
          </a:p>
          <a:p>
            <a:pPr algn="just">
              <a:lnSpc>
                <a:spcPct val="105000"/>
              </a:lnSpc>
            </a:pPr>
            <a:r>
              <a:rPr lang="ar-SA" b="1" dirty="0">
                <a:solidFill>
                  <a:srgbClr val="0070C0"/>
                </a:solidFill>
              </a:rPr>
              <a:t>تم تحديد مخرجات التعلم للطلاب في التوصيفات التي تعدها جميع الأقسام لكل من البرامج والمقررات</a:t>
            </a:r>
          </a:p>
          <a:p>
            <a:pPr algn="just">
              <a:lnSpc>
                <a:spcPct val="105000"/>
              </a:lnSpc>
            </a:pPr>
            <a:r>
              <a:rPr lang="ar-SA" b="1" dirty="0"/>
              <a:t>تتولى لجان الاختبارات في جميع الكليات مسائل الإشراف على القاعات الخاصة بالاختبارات المستمرة والنهائية بنهاية كل فصل دراسي</a:t>
            </a:r>
          </a:p>
          <a:p>
            <a:pPr algn="just">
              <a:lnSpc>
                <a:spcPct val="105000"/>
              </a:lnSpc>
            </a:pPr>
            <a:r>
              <a:rPr lang="ar-SA" b="1" dirty="0">
                <a:solidFill>
                  <a:srgbClr val="0070C0"/>
                </a:solidFill>
              </a:rPr>
              <a:t>تطبق الجامعة لوائح تأديبية في حالات الغش </a:t>
            </a:r>
          </a:p>
          <a:p>
            <a:pPr algn="just">
              <a:lnSpc>
                <a:spcPct val="105000"/>
              </a:lnSpc>
            </a:pPr>
            <a:r>
              <a:rPr lang="ar-SA" b="1" dirty="0"/>
              <a:t>تستخدم الجامعة نظاما فعالا للنظر في طلبات والتماسات الطلاب</a:t>
            </a:r>
          </a:p>
          <a:p>
            <a:pPr algn="just">
              <a:lnSpc>
                <a:spcPct val="105000"/>
              </a:lnSpc>
            </a:pPr>
            <a:r>
              <a:rPr lang="ar-SA" b="1" dirty="0">
                <a:solidFill>
                  <a:srgbClr val="0070C0"/>
                </a:solidFill>
              </a:rPr>
              <a:t>تهتم الجامعة بتوفير خدمات الدعم الأكاديمي مثل التسجيل الإلكتروني والإرشاد الأكاديمي والأجهزة التعليمية</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75</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19296001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اهم نقاط القوة للمعيار الرابع              </a:t>
            </a:r>
            <a:r>
              <a:rPr lang="en-US" b="1" dirty="0"/>
              <a:t>Strengths</a:t>
            </a:r>
          </a:p>
        </p:txBody>
      </p:sp>
      <p:sp>
        <p:nvSpPr>
          <p:cNvPr id="2" name="Content Placeholder 1"/>
          <p:cNvSpPr>
            <a:spLocks noGrp="1"/>
          </p:cNvSpPr>
          <p:nvPr>
            <p:ph idx="1"/>
          </p:nvPr>
        </p:nvSpPr>
        <p:spPr>
          <a:xfrm>
            <a:off x="838200" y="1384976"/>
            <a:ext cx="10515600" cy="4851701"/>
          </a:xfrm>
        </p:spPr>
        <p:txBody>
          <a:bodyPr>
            <a:normAutofit fontScale="92500" lnSpcReduction="20000"/>
          </a:bodyPr>
          <a:lstStyle/>
          <a:p>
            <a:pPr algn="just">
              <a:lnSpc>
                <a:spcPct val="105000"/>
              </a:lnSpc>
            </a:pPr>
            <a:r>
              <a:rPr lang="ar-SA" sz="2400" b="1" dirty="0"/>
              <a:t>توافر نظام الكتروني للقبول و التسجيل </a:t>
            </a:r>
            <a:r>
              <a:rPr lang="en-US" sz="2400" b="1" dirty="0"/>
              <a:t> E-Register </a:t>
            </a:r>
            <a:r>
              <a:rPr lang="ar-SA" sz="2400" b="1" dirty="0"/>
              <a:t>يمكن استخدامه لمتابعة مدى تقدم الطلاب وتحديد معدلات اتمامهم للبرنامج بسهولة وبشكل مناسب.</a:t>
            </a:r>
          </a:p>
          <a:p>
            <a:pPr algn="just">
              <a:lnSpc>
                <a:spcPct val="105000"/>
              </a:lnSpc>
            </a:pPr>
            <a:r>
              <a:rPr lang="ar-SA" sz="2400" b="1" dirty="0">
                <a:solidFill>
                  <a:srgbClr val="0070C0"/>
                </a:solidFill>
              </a:rPr>
              <a:t>تهيئة و إعداد الطلاب الجدد بصورة جيدة لتأهيلهم للدراسة في بيئة الجامعة</a:t>
            </a:r>
          </a:p>
          <a:p>
            <a:pPr algn="just">
              <a:lnSpc>
                <a:spcPct val="105000"/>
              </a:lnSpc>
            </a:pPr>
            <a:r>
              <a:rPr lang="ar-SA" sz="2400" b="1" dirty="0"/>
              <a:t>تفعيل نظام غياب الطلاب الكترونيا خلال العام الدراسي 1436-1437 ه</a:t>
            </a:r>
          </a:p>
          <a:p>
            <a:pPr algn="just">
              <a:lnSpc>
                <a:spcPct val="105000"/>
              </a:lnSpc>
            </a:pPr>
            <a:r>
              <a:rPr lang="ar-SA" sz="2400" b="1" dirty="0">
                <a:solidFill>
                  <a:srgbClr val="0070C0"/>
                </a:solidFill>
              </a:rPr>
              <a:t>مناقشة نتائج عدد من تقارير المقررات واستطلاعات الرأي على مستوى مجالس الأقسام والبرامج واللجنة المركزية للجودة في بعض الكليات</a:t>
            </a:r>
          </a:p>
          <a:p>
            <a:pPr algn="just">
              <a:lnSpc>
                <a:spcPct val="105000"/>
              </a:lnSpc>
            </a:pPr>
            <a:r>
              <a:rPr lang="ar-SA" sz="2400" b="1" dirty="0"/>
              <a:t>تعقد عمادة الجودة وتطوير المهارات جلسات تدريبية لأعضاء هيئة التدريس من خلال خطط التدريب السنوية بناء على دراسة الاحتياجات</a:t>
            </a:r>
          </a:p>
          <a:p>
            <a:pPr algn="just">
              <a:lnSpc>
                <a:spcPct val="105000"/>
              </a:lnSpc>
            </a:pPr>
            <a:r>
              <a:rPr lang="ar-SA" sz="2400" b="1" dirty="0">
                <a:solidFill>
                  <a:srgbClr val="0070C0"/>
                </a:solidFill>
              </a:rPr>
              <a:t>تنظيم دورات تدريبية على نظام التعليم الإلكتروني وبناء الاختبارات الإلكترونية واستخدام السبورات الذكية لأعضاء هيئة التدريس </a:t>
            </a:r>
          </a:p>
          <a:p>
            <a:pPr algn="just">
              <a:lnSpc>
                <a:spcPct val="105000"/>
              </a:lnSpc>
            </a:pPr>
            <a:r>
              <a:rPr lang="ar-SA" sz="2400" b="1" dirty="0"/>
              <a:t>يتم تشجيع أعضاء هيئة التدريس على حضور الدورات التدريبية الداخلية والخارجية</a:t>
            </a:r>
          </a:p>
          <a:p>
            <a:pPr algn="just">
              <a:lnSpc>
                <a:spcPct val="105000"/>
              </a:lnSpc>
            </a:pPr>
            <a:r>
              <a:rPr lang="ar-SA" sz="2400" b="1" dirty="0">
                <a:solidFill>
                  <a:srgbClr val="0070C0"/>
                </a:solidFill>
              </a:rPr>
              <a:t>يراقب رئيس القسم ويستخدم مدى مشاركة أعضاء هيئة التدريس في أنشطة التطوير الوظيفي والمهني في تقييم أدائهم</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76</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3881540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اهم نقاط القوة للمعيار الرابع              </a:t>
            </a:r>
            <a:r>
              <a:rPr lang="en-US" b="1" dirty="0"/>
              <a:t>Strengths</a:t>
            </a:r>
          </a:p>
        </p:txBody>
      </p:sp>
      <p:sp>
        <p:nvSpPr>
          <p:cNvPr id="2" name="Content Placeholder 1"/>
          <p:cNvSpPr>
            <a:spLocks noGrp="1"/>
          </p:cNvSpPr>
          <p:nvPr>
            <p:ph idx="1"/>
          </p:nvPr>
        </p:nvSpPr>
        <p:spPr>
          <a:xfrm>
            <a:off x="838200" y="1384976"/>
            <a:ext cx="10515600" cy="4851701"/>
          </a:xfrm>
        </p:spPr>
        <p:txBody>
          <a:bodyPr>
            <a:normAutofit fontScale="92500"/>
          </a:bodyPr>
          <a:lstStyle/>
          <a:p>
            <a:pPr algn="just">
              <a:lnSpc>
                <a:spcPct val="105000"/>
              </a:lnSpc>
            </a:pPr>
            <a:r>
              <a:rPr lang="ar-SA" sz="2400" b="1" dirty="0"/>
              <a:t>يتم إعداد ملفات المقررات في معظم برامج جامعة المجمعة</a:t>
            </a:r>
          </a:p>
          <a:p>
            <a:pPr algn="just">
              <a:lnSpc>
                <a:spcPct val="105000"/>
              </a:lnSpc>
            </a:pPr>
            <a:r>
              <a:rPr lang="ar-SA" sz="2400" b="1" dirty="0">
                <a:solidFill>
                  <a:srgbClr val="0070C0"/>
                </a:solidFill>
              </a:rPr>
              <a:t>تقدم الجامعة جائزة تميز لأعضاء هيئة التدريس</a:t>
            </a:r>
          </a:p>
          <a:p>
            <a:pPr algn="just">
              <a:lnSpc>
                <a:spcPct val="105000"/>
              </a:lnSpc>
            </a:pPr>
            <a:r>
              <a:rPr lang="ar-SA" sz="2400" b="1" dirty="0"/>
              <a:t>تحرص جامعة المجمعة على استقطاب وجذب أعضاء هيئة التدريس المتميزين من ذوي الخبرة الأكاديمية والمهنية</a:t>
            </a:r>
          </a:p>
          <a:p>
            <a:pPr algn="just">
              <a:lnSpc>
                <a:spcPct val="105000"/>
              </a:lnSpc>
            </a:pPr>
            <a:r>
              <a:rPr lang="ar-SA" sz="2400" b="1" dirty="0">
                <a:solidFill>
                  <a:srgbClr val="0070C0"/>
                </a:solidFill>
              </a:rPr>
              <a:t>يتمتع أعضاء هيئة التدريس بخبرة مناسبة في المواد والمقررات التي يقومون بتدريسها مما يؤكد على تأهيلهم</a:t>
            </a:r>
          </a:p>
          <a:p>
            <a:pPr algn="just">
              <a:lnSpc>
                <a:spcPct val="105000"/>
              </a:lnSpc>
            </a:pPr>
            <a:r>
              <a:rPr lang="ar-SA" sz="2400" b="1" dirty="0"/>
              <a:t>وجود خطط للخبرة الميدانية بالبرامج الأكاديمية بالجامعة تتفق مع متطلبات الإطار الوطني للمؤهلات والهيئة الوطنية للتقويم والاعتماد الأكاديمي</a:t>
            </a:r>
          </a:p>
          <a:p>
            <a:pPr algn="just">
              <a:lnSpc>
                <a:spcPct val="105000"/>
              </a:lnSpc>
            </a:pPr>
            <a:r>
              <a:rPr lang="ar-SA" sz="2400" b="1" dirty="0">
                <a:solidFill>
                  <a:srgbClr val="0070C0"/>
                </a:solidFill>
              </a:rPr>
              <a:t>تتم تهيئة الطلاب للخبرة الميدانية من خلال  فعاليات متنوعة، مع توفير الأدلة التعريفية والمنشورات</a:t>
            </a:r>
          </a:p>
          <a:p>
            <a:pPr algn="just">
              <a:lnSpc>
                <a:spcPct val="105000"/>
              </a:lnSpc>
            </a:pPr>
            <a:r>
              <a:rPr lang="ar-SA" sz="2400" b="1" dirty="0"/>
              <a:t>يتم تقييم الخبرة الميدانية وفق محكات ومعايير محددة بأساليب تساهم في التحقق من مخرجات التعلم المستهدفة </a:t>
            </a:r>
          </a:p>
          <a:p>
            <a:pPr algn="just">
              <a:lnSpc>
                <a:spcPct val="105000"/>
              </a:lnSpc>
            </a:pPr>
            <a:r>
              <a:rPr lang="ar-SA" sz="2400" b="1" dirty="0">
                <a:solidFill>
                  <a:srgbClr val="0070C0"/>
                </a:solidFill>
              </a:rPr>
              <a:t>تراعي الجامعة الأمن والسلامة لطلابها أثناء التدريب الميداني</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77</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4145882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نقاط التطوير للمعيار الرابع  </a:t>
            </a:r>
            <a:r>
              <a:rPr lang="en-US" b="1" dirty="0"/>
              <a:t>Areas for improvement</a:t>
            </a:r>
          </a:p>
        </p:txBody>
      </p:sp>
      <p:sp>
        <p:nvSpPr>
          <p:cNvPr id="2" name="Content Placeholder 1"/>
          <p:cNvSpPr>
            <a:spLocks noGrp="1"/>
          </p:cNvSpPr>
          <p:nvPr>
            <p:ph idx="1"/>
          </p:nvPr>
        </p:nvSpPr>
        <p:spPr>
          <a:xfrm>
            <a:off x="838200" y="1575246"/>
            <a:ext cx="10515600" cy="4602815"/>
          </a:xfrm>
        </p:spPr>
        <p:txBody>
          <a:bodyPr>
            <a:normAutofit fontScale="92500" lnSpcReduction="20000"/>
          </a:bodyPr>
          <a:lstStyle/>
          <a:p>
            <a:pPr algn="just">
              <a:lnSpc>
                <a:spcPct val="105000"/>
              </a:lnSpc>
            </a:pPr>
            <a:r>
              <a:rPr lang="ar-SA" b="1" dirty="0"/>
              <a:t>هناك حاجة إلى إحاطة الإدارة العليا في الجامعة علما بوضع الجودة فيما يخص عمليات التعليم والتعلم بشكل تحليلي مفصل دوريا</a:t>
            </a:r>
          </a:p>
          <a:p>
            <a:pPr algn="just">
              <a:lnSpc>
                <a:spcPct val="105000"/>
              </a:lnSpc>
            </a:pPr>
            <a:r>
              <a:rPr lang="ar-SA" b="1" dirty="0">
                <a:solidFill>
                  <a:srgbClr val="0070C0"/>
                </a:solidFill>
              </a:rPr>
              <a:t>تشجيع الخريجين على التواصل مع وحدات الخريجين في البرامج للحصول على تغذية راجعة مناسبة لتقييم البرنامج</a:t>
            </a:r>
          </a:p>
          <a:p>
            <a:pPr algn="just">
              <a:lnSpc>
                <a:spcPct val="105000"/>
              </a:lnSpc>
            </a:pPr>
            <a:r>
              <a:rPr lang="ar-SA" b="1" dirty="0"/>
              <a:t>تطوير آلية واضحة لعمليات المراجعة الدورية للبرامج بما فيها الأخذ في الاعتبار التحديثات الخاصة بالمجالات الوظيفية والمهنية</a:t>
            </a:r>
          </a:p>
          <a:p>
            <a:pPr algn="just">
              <a:lnSpc>
                <a:spcPct val="105000"/>
              </a:lnSpc>
            </a:pPr>
            <a:r>
              <a:rPr lang="ar-SA" b="1" dirty="0">
                <a:solidFill>
                  <a:srgbClr val="0070C0"/>
                </a:solidFill>
              </a:rPr>
              <a:t>يجب تطبيق نظام مراجعة الأقران على جميع البرامج مع تقييم نتائج هذا النظام بواسطة مراجع مستقل</a:t>
            </a:r>
          </a:p>
          <a:p>
            <a:pPr algn="just">
              <a:lnSpc>
                <a:spcPct val="105000"/>
              </a:lnSpc>
            </a:pPr>
            <a:r>
              <a:rPr lang="ar-SA" b="1" dirty="0"/>
              <a:t>تفعيل المجالس الاستشارية لجميع البرامج مع النظر في تمثيل الوظائف والمهن ذات الصلة</a:t>
            </a:r>
          </a:p>
          <a:p>
            <a:pPr algn="just">
              <a:lnSpc>
                <a:spcPct val="105000"/>
              </a:lnSpc>
            </a:pPr>
            <a:r>
              <a:rPr lang="ar-SA" b="1" dirty="0">
                <a:solidFill>
                  <a:srgbClr val="0070C0"/>
                </a:solidFill>
              </a:rPr>
              <a:t>تطبيق آلية لتوثيق عمليات تطوير الجامعة التي يتم تنفيذها بشأن البرامج كنتيجة لعمليات المراجعة والتدقيق الدورية.</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78</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1904840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نقاط التطوير للمعيار الرابع  </a:t>
            </a:r>
            <a:r>
              <a:rPr lang="en-US" b="1" dirty="0"/>
              <a:t>Areas for improvement</a:t>
            </a:r>
          </a:p>
        </p:txBody>
      </p:sp>
      <p:sp>
        <p:nvSpPr>
          <p:cNvPr id="2" name="Content Placeholder 1"/>
          <p:cNvSpPr>
            <a:spLocks noGrp="1"/>
          </p:cNvSpPr>
          <p:nvPr>
            <p:ph idx="1"/>
          </p:nvPr>
        </p:nvSpPr>
        <p:spPr>
          <a:xfrm>
            <a:off x="838200" y="1575246"/>
            <a:ext cx="10515600" cy="4602815"/>
          </a:xfrm>
        </p:spPr>
        <p:txBody>
          <a:bodyPr>
            <a:normAutofit fontScale="92500"/>
          </a:bodyPr>
          <a:lstStyle/>
          <a:p>
            <a:pPr algn="just">
              <a:lnSpc>
                <a:spcPct val="105000"/>
              </a:lnSpc>
            </a:pPr>
            <a:r>
              <a:rPr lang="ar-SA" b="1" dirty="0"/>
              <a:t>تفعيل وحدة إحصائية لجمع وتحليل البيانات الخاصة بنتائج الطلاب في البرامج الأكاديمية ووضع التوصيف الوظيفي وتقديم التوصيات بشأن مقارنة مخرجات التعلم للبرامج مع المعايير الخارجية المناسبة</a:t>
            </a:r>
          </a:p>
          <a:p>
            <a:pPr algn="just">
              <a:lnSpc>
                <a:spcPct val="105000"/>
              </a:lnSpc>
            </a:pPr>
            <a:r>
              <a:rPr lang="ar-SA" b="1" dirty="0">
                <a:solidFill>
                  <a:srgbClr val="0070C0"/>
                </a:solidFill>
              </a:rPr>
              <a:t>يجب مقارنة نتائج تحصيل الطلاب في جميع برامج الجامعة مقارنة مرجعية داخلية وخارجية</a:t>
            </a:r>
          </a:p>
          <a:p>
            <a:pPr algn="just">
              <a:lnSpc>
                <a:spcPct val="105000"/>
              </a:lnSpc>
            </a:pPr>
            <a:r>
              <a:rPr lang="ar-SA" b="1" dirty="0"/>
              <a:t>تطوير نظم تقييم الطلاب</a:t>
            </a:r>
          </a:p>
          <a:p>
            <a:pPr algn="just">
              <a:lnSpc>
                <a:spcPct val="105000"/>
              </a:lnSpc>
            </a:pPr>
            <a:r>
              <a:rPr lang="ar-SA" b="1" dirty="0">
                <a:solidFill>
                  <a:srgbClr val="0070C0"/>
                </a:solidFill>
              </a:rPr>
              <a:t>تفعيل وحدات الإرشاد الأكاديمي في جميع برامج الجامعة لدعم الطلاب المتأخرين</a:t>
            </a:r>
          </a:p>
          <a:p>
            <a:pPr algn="just">
              <a:lnSpc>
                <a:spcPct val="105000"/>
              </a:lnSpc>
            </a:pPr>
            <a:r>
              <a:rPr lang="ar-SA" b="1" dirty="0"/>
              <a:t>تحديد وتطبيق معايير مؤسسية دقيقة وكافية لضمان الموضوعية والعدالة في التقييم</a:t>
            </a:r>
          </a:p>
          <a:p>
            <a:pPr algn="just">
              <a:lnSpc>
                <a:spcPct val="105000"/>
              </a:lnSpc>
            </a:pPr>
            <a:r>
              <a:rPr lang="ar-SA" b="1" dirty="0">
                <a:solidFill>
                  <a:srgbClr val="0070C0"/>
                </a:solidFill>
              </a:rPr>
              <a:t>استكمال توفير المرافق والمنشئات للدراسة الفردية في جميع فروع الجامعة (طلابا وطالبات) وتوفير الأجهزة المناسبة</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79</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328613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نظرة عامة عن المعيار الرابع (</a:t>
            </a:r>
            <a:r>
              <a:rPr lang="en-US" b="1" dirty="0"/>
              <a:t>Overview</a:t>
            </a:r>
            <a:r>
              <a:rPr lang="ar-SA" b="1" dirty="0"/>
              <a:t>)</a:t>
            </a:r>
            <a:endParaRPr lang="en-US" b="1" dirty="0"/>
          </a:p>
        </p:txBody>
      </p:sp>
      <p:sp>
        <p:nvSpPr>
          <p:cNvPr id="12"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8</a:t>
            </a:fld>
            <a:r>
              <a:rPr lang="ar-SA" sz="2400" dirty="0">
                <a:solidFill>
                  <a:schemeClr val="tx1"/>
                </a:solidFill>
              </a:rPr>
              <a:t> </a:t>
            </a:r>
          </a:p>
        </p:txBody>
      </p:sp>
      <p:sp>
        <p:nvSpPr>
          <p:cNvPr id="14"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17404" t="42735" r="28365" b="21197"/>
          <a:stretch/>
        </p:blipFill>
        <p:spPr>
          <a:xfrm>
            <a:off x="574011" y="1640404"/>
            <a:ext cx="11466628" cy="4289821"/>
          </a:xfrm>
          <a:prstGeom prst="rect">
            <a:avLst/>
          </a:prstGeom>
        </p:spPr>
      </p:pic>
    </p:spTree>
    <p:extLst>
      <p:ext uri="{BB962C8B-B14F-4D97-AF65-F5344CB8AC3E}">
        <p14:creationId xmlns:p14="http://schemas.microsoft.com/office/powerpoint/2010/main" val="176615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نقاط التطوير للمعيار الرابع  </a:t>
            </a:r>
            <a:r>
              <a:rPr lang="en-US" b="1" dirty="0"/>
              <a:t>Areas for improvement</a:t>
            </a:r>
          </a:p>
        </p:txBody>
      </p:sp>
      <p:sp>
        <p:nvSpPr>
          <p:cNvPr id="2" name="Content Placeholder 1"/>
          <p:cNvSpPr>
            <a:spLocks noGrp="1"/>
          </p:cNvSpPr>
          <p:nvPr>
            <p:ph idx="1"/>
          </p:nvPr>
        </p:nvSpPr>
        <p:spPr>
          <a:xfrm>
            <a:off x="838200" y="1575246"/>
            <a:ext cx="10515600" cy="4602815"/>
          </a:xfrm>
        </p:spPr>
        <p:txBody>
          <a:bodyPr>
            <a:normAutofit fontScale="85000" lnSpcReduction="20000"/>
          </a:bodyPr>
          <a:lstStyle/>
          <a:p>
            <a:pPr algn="just">
              <a:lnSpc>
                <a:spcPct val="105000"/>
              </a:lnSpc>
            </a:pPr>
            <a:r>
              <a:rPr lang="ar-SA" b="1" dirty="0"/>
              <a:t>مناقشة نتائج جميع تقارير المقررات واستطلاعات الرأي على مستوى مجالس الأقسام والبرامج واللجنة المركزية للجودة ومجلس الجامعة.</a:t>
            </a:r>
          </a:p>
          <a:p>
            <a:pPr algn="just">
              <a:lnSpc>
                <a:spcPct val="105000"/>
              </a:lnSpc>
            </a:pPr>
            <a:r>
              <a:rPr lang="ar-SA" b="1" dirty="0">
                <a:solidFill>
                  <a:srgbClr val="0070C0"/>
                </a:solidFill>
              </a:rPr>
              <a:t>ضرورة الإعلان عن توصيفات البرامج والمقررات التي تقدمها الجامعة على المواقع الإلكترونية للكليات</a:t>
            </a:r>
          </a:p>
          <a:p>
            <a:pPr algn="just">
              <a:lnSpc>
                <a:spcPct val="105000"/>
              </a:lnSpc>
            </a:pPr>
            <a:r>
              <a:rPr lang="ar-SA" b="1" dirty="0"/>
              <a:t>وضع آلية لتشجيع أعضاء هيئة التدريس على إعداد ملف للمقرر للمقررات التي يقومن بتدريسها</a:t>
            </a:r>
          </a:p>
          <a:p>
            <a:pPr algn="just">
              <a:lnSpc>
                <a:spcPct val="105000"/>
              </a:lnSpc>
            </a:pPr>
            <a:r>
              <a:rPr lang="ar-SA" b="1" dirty="0">
                <a:solidFill>
                  <a:srgbClr val="0070C0"/>
                </a:solidFill>
              </a:rPr>
              <a:t>عقد ورش عمل وندوات لإتاحة الفرصة لأعضاء هيئة التدريس لمناقشة أنشطتهم البحثية واحدث التطورات في مجالات تخصصهم ودعوة طلاب الدراسات العليا للحضور</a:t>
            </a:r>
          </a:p>
          <a:p>
            <a:pPr algn="just">
              <a:lnSpc>
                <a:spcPct val="105000"/>
              </a:lnSpc>
            </a:pPr>
            <a:r>
              <a:rPr lang="ar-SA" b="1" dirty="0"/>
              <a:t>ضمان الاتساق بين البحث العلمي الذي يجريه أعضاء هيئة التدريس بالجامعة وبين طبيعة تخصصاتهم والدراسات العلمية التي يتم تطبيقها أثناء عملية التدريس.</a:t>
            </a:r>
          </a:p>
          <a:p>
            <a:pPr algn="just">
              <a:lnSpc>
                <a:spcPct val="105000"/>
              </a:lnSpc>
            </a:pPr>
            <a:r>
              <a:rPr lang="ar-SA" b="1" dirty="0"/>
              <a:t>تفعيل عملية التحقق المستقل من نواتج التعلم المستهدفة للتدريب الميداني للطلاب</a:t>
            </a:r>
          </a:p>
          <a:p>
            <a:pPr algn="just">
              <a:lnSpc>
                <a:spcPct val="105000"/>
              </a:lnSpc>
            </a:pPr>
            <a:r>
              <a:rPr lang="ar-SA" b="1" dirty="0"/>
              <a:t>تفعيل عملية  المقارنة المرجعية لنواتج التعلم المستهدفة للتدريب الميداني للطلاب والاستفادة من نتائجها في عمليات التطوير</a:t>
            </a:r>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80</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1849037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81</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25865" t="35385" r="25481" b="16581"/>
          <a:stretch/>
        </p:blipFill>
        <p:spPr>
          <a:xfrm>
            <a:off x="1230923" y="1279468"/>
            <a:ext cx="9694984" cy="4986851"/>
          </a:xfrm>
          <a:prstGeom prst="rect">
            <a:avLst/>
          </a:prstGeom>
        </p:spPr>
      </p:pic>
    </p:spTree>
    <p:extLst>
      <p:ext uri="{BB962C8B-B14F-4D97-AF65-F5344CB8AC3E}">
        <p14:creationId xmlns:p14="http://schemas.microsoft.com/office/powerpoint/2010/main" val="3985698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82</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25961" t="31453" r="25481" b="13675"/>
          <a:stretch/>
        </p:blipFill>
        <p:spPr>
          <a:xfrm>
            <a:off x="1559169" y="1314638"/>
            <a:ext cx="9261231" cy="4962830"/>
          </a:xfrm>
          <a:prstGeom prst="rect">
            <a:avLst/>
          </a:prstGeom>
        </p:spPr>
      </p:pic>
    </p:spTree>
    <p:extLst>
      <p:ext uri="{BB962C8B-B14F-4D97-AF65-F5344CB8AC3E}">
        <p14:creationId xmlns:p14="http://schemas.microsoft.com/office/powerpoint/2010/main" val="35171781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83</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26346" t="31966" r="25961" b="12136"/>
          <a:stretch/>
        </p:blipFill>
        <p:spPr>
          <a:xfrm>
            <a:off x="1606061" y="1361530"/>
            <a:ext cx="9179170" cy="4930928"/>
          </a:xfrm>
          <a:prstGeom prst="rect">
            <a:avLst/>
          </a:prstGeom>
        </p:spPr>
      </p:pic>
    </p:spTree>
    <p:extLst>
      <p:ext uri="{BB962C8B-B14F-4D97-AF65-F5344CB8AC3E}">
        <p14:creationId xmlns:p14="http://schemas.microsoft.com/office/powerpoint/2010/main" val="3793004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84</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25961" t="32821" r="25673" b="12307"/>
          <a:stretch/>
        </p:blipFill>
        <p:spPr>
          <a:xfrm>
            <a:off x="1360710" y="1384976"/>
            <a:ext cx="9365905" cy="4922182"/>
          </a:xfrm>
          <a:prstGeom prst="rect">
            <a:avLst/>
          </a:prstGeom>
        </p:spPr>
      </p:pic>
    </p:spTree>
    <p:extLst>
      <p:ext uri="{BB962C8B-B14F-4D97-AF65-F5344CB8AC3E}">
        <p14:creationId xmlns:p14="http://schemas.microsoft.com/office/powerpoint/2010/main" val="22669995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85</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25961" t="33675" r="25577" b="14359"/>
          <a:stretch/>
        </p:blipFill>
        <p:spPr>
          <a:xfrm>
            <a:off x="1465386" y="1326361"/>
            <a:ext cx="9308122" cy="4949744"/>
          </a:xfrm>
          <a:prstGeom prst="rect">
            <a:avLst/>
          </a:prstGeom>
        </p:spPr>
      </p:pic>
    </p:spTree>
    <p:extLst>
      <p:ext uri="{BB962C8B-B14F-4D97-AF65-F5344CB8AC3E}">
        <p14:creationId xmlns:p14="http://schemas.microsoft.com/office/powerpoint/2010/main" val="12392208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86</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3" name="Picture 2"/>
          <p:cNvPicPr>
            <a:picLocks noChangeAspect="1"/>
          </p:cNvPicPr>
          <p:nvPr/>
        </p:nvPicPr>
        <p:blipFill rotWithShape="1">
          <a:blip r:embed="rId3"/>
          <a:srcRect l="25866" t="34359" r="25769" b="11282"/>
          <a:stretch/>
        </p:blipFill>
        <p:spPr>
          <a:xfrm>
            <a:off x="1360711" y="1384976"/>
            <a:ext cx="9530027" cy="4898942"/>
          </a:xfrm>
          <a:prstGeom prst="rect">
            <a:avLst/>
          </a:prstGeom>
        </p:spPr>
      </p:pic>
    </p:spTree>
    <p:extLst>
      <p:ext uri="{BB962C8B-B14F-4D97-AF65-F5344CB8AC3E}">
        <p14:creationId xmlns:p14="http://schemas.microsoft.com/office/powerpoint/2010/main" val="5454051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87</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5" name="Picture 4"/>
          <p:cNvPicPr>
            <a:picLocks noChangeAspect="1"/>
          </p:cNvPicPr>
          <p:nvPr/>
        </p:nvPicPr>
        <p:blipFill rotWithShape="1">
          <a:blip r:embed="rId3"/>
          <a:srcRect l="25961" t="34872" r="25481" b="14188"/>
          <a:stretch/>
        </p:blipFill>
        <p:spPr>
          <a:xfrm>
            <a:off x="1360711" y="1384976"/>
            <a:ext cx="9471412" cy="4835033"/>
          </a:xfrm>
          <a:prstGeom prst="rect">
            <a:avLst/>
          </a:prstGeom>
        </p:spPr>
      </p:pic>
    </p:spTree>
    <p:extLst>
      <p:ext uri="{BB962C8B-B14F-4D97-AF65-F5344CB8AC3E}">
        <p14:creationId xmlns:p14="http://schemas.microsoft.com/office/powerpoint/2010/main" val="3063278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أسئلة مقترحة عن المعيار مع عناصر للإجابة</a:t>
            </a:r>
            <a:endParaRPr lang="en-US" b="1" dirty="0"/>
          </a:p>
        </p:txBody>
      </p:sp>
      <p:sp>
        <p:nvSpPr>
          <p:cNvPr id="6"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88</a:t>
            </a:fld>
            <a:r>
              <a:rPr lang="ar-SA" sz="1800">
                <a:solidFill>
                  <a:schemeClr val="tx1"/>
                </a:solidFill>
              </a:rPr>
              <a:t> </a:t>
            </a:r>
            <a:endParaRPr lang="ar-SA" sz="1800" dirty="0">
              <a:solidFill>
                <a:schemeClr val="tx1"/>
              </a:solidFill>
            </a:endParaRPr>
          </a:p>
        </p:txBody>
      </p:sp>
      <p:sp>
        <p:nvSpPr>
          <p:cNvPr id="7"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25961" t="36069" r="25577" b="13676"/>
          <a:stretch/>
        </p:blipFill>
        <p:spPr>
          <a:xfrm>
            <a:off x="1488831" y="1361529"/>
            <a:ext cx="9319847" cy="4951047"/>
          </a:xfrm>
          <a:prstGeom prst="rect">
            <a:avLst/>
          </a:prstGeom>
        </p:spPr>
      </p:pic>
    </p:spTree>
    <p:extLst>
      <p:ext uri="{BB962C8B-B14F-4D97-AF65-F5344CB8AC3E}">
        <p14:creationId xmlns:p14="http://schemas.microsoft.com/office/powerpoint/2010/main" val="8651316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3882" y="870196"/>
            <a:ext cx="10515600" cy="971319"/>
          </a:xfrm>
        </p:spPr>
        <p:txBody>
          <a:bodyPr>
            <a:noAutofit/>
          </a:bodyPr>
          <a:lstStyle/>
          <a:p>
            <a:pPr algn="ctr"/>
            <a:r>
              <a:rPr lang="ar-SA" sz="7200" b="1" dirty="0"/>
              <a:t>شكرا لكم</a:t>
            </a:r>
            <a:endParaRPr lang="en-US" sz="7200" b="1"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004" y="1793830"/>
            <a:ext cx="6169479" cy="409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1325" y="5004416"/>
            <a:ext cx="2367956" cy="954107"/>
          </a:xfrm>
          <a:prstGeom prst="rect">
            <a:avLst/>
          </a:prstGeom>
        </p:spPr>
        <p:txBody>
          <a:bodyPr wrap="none">
            <a:spAutoFit/>
          </a:bodyPr>
          <a:lstStyle/>
          <a:p>
            <a:r>
              <a:rPr lang="ar-SA" sz="2800" dirty="0">
                <a:solidFill>
                  <a:prstClr val="black"/>
                </a:solidFill>
                <a:latin typeface="Arial" panose="020B0604020202020204" pitchFamily="34" charset="0"/>
                <a:ea typeface="GE SS Text Bold" pitchFamily="18" charset="-78"/>
                <a:cs typeface="Arial" panose="020B0604020202020204" pitchFamily="34" charset="0"/>
              </a:rPr>
              <a:t>جمال صميدة </a:t>
            </a:r>
          </a:p>
          <a:p>
            <a:r>
              <a:rPr lang="ar-SA" sz="2800" dirty="0">
                <a:solidFill>
                  <a:prstClr val="black"/>
                </a:solidFill>
                <a:latin typeface="Arial" panose="020B0604020202020204" pitchFamily="34" charset="0"/>
                <a:ea typeface="GE SS Text Bold" pitchFamily="18" charset="-78"/>
                <a:cs typeface="Arial" panose="020B0604020202020204" pitchFamily="34" charset="0"/>
              </a:rPr>
              <a:t>لجنة الدراسة الذاتية</a:t>
            </a:r>
            <a:endParaRPr lang="en-US" sz="2800" dirty="0">
              <a:latin typeface="Arial" panose="020B0604020202020204" pitchFamily="34" charset="0"/>
              <a:cs typeface="Arial" panose="020B0604020202020204" pitchFamily="34" charset="0"/>
            </a:endParaRPr>
          </a:p>
        </p:txBody>
      </p:sp>
      <p:sp>
        <p:nvSpPr>
          <p:cNvPr id="9" name="Slide Number Placeholder 10"/>
          <p:cNvSpPr txBox="1">
            <a:spLocks/>
          </p:cNvSpPr>
          <p:nvPr/>
        </p:nvSpPr>
        <p:spPr>
          <a:xfrm>
            <a:off x="327408" y="463852"/>
            <a:ext cx="555175" cy="421729"/>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F91B04CA-1F01-4470-BDED-ECA9AD8E4F6F}" type="slidenum">
              <a:rPr lang="ar-SA" sz="1800" smtClean="0">
                <a:solidFill>
                  <a:schemeClr val="tx1"/>
                </a:solidFill>
              </a:rPr>
              <a:pPr/>
              <a:t>89</a:t>
            </a:fld>
            <a:r>
              <a:rPr lang="ar-SA" sz="1800">
                <a:solidFill>
                  <a:schemeClr val="tx1"/>
                </a:solidFill>
              </a:rPr>
              <a:t> </a:t>
            </a:r>
            <a:endParaRPr lang="ar-SA" sz="1800" dirty="0">
              <a:solidFill>
                <a:schemeClr val="tx1"/>
              </a:solidFill>
            </a:endParaRPr>
          </a:p>
        </p:txBody>
      </p:sp>
      <p:sp>
        <p:nvSpPr>
          <p:cNvPr id="12" name="Date Placeholder 9"/>
          <p:cNvSpPr>
            <a:spLocks noGrp="1"/>
          </p:cNvSpPr>
          <p:nvPr>
            <p:ph type="dt" sz="half" idx="10"/>
          </p:nvPr>
        </p:nvSpPr>
        <p:spPr>
          <a:xfrm>
            <a:off x="4818185" y="6447693"/>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spTree>
    <p:extLst>
      <p:ext uri="{BB962C8B-B14F-4D97-AF65-F5344CB8AC3E}">
        <p14:creationId xmlns:p14="http://schemas.microsoft.com/office/powerpoint/2010/main" val="49271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نظرة عامة عن المعيار الرابع (</a:t>
            </a:r>
            <a:r>
              <a:rPr lang="en-US" b="1" dirty="0"/>
              <a:t>Overview</a:t>
            </a:r>
            <a:r>
              <a:rPr lang="ar-SA" b="1" dirty="0"/>
              <a:t>)</a:t>
            </a:r>
            <a:endParaRPr lang="en-US" b="1" dirty="0"/>
          </a:p>
        </p:txBody>
      </p:sp>
      <p:sp>
        <p:nvSpPr>
          <p:cNvPr id="12" name="Slide Number Placeholder 10"/>
          <p:cNvSpPr>
            <a:spLocks noGrp="1"/>
          </p:cNvSpPr>
          <p:nvPr>
            <p:ph type="sldNum" sz="quarter" idx="12"/>
          </p:nvPr>
        </p:nvSpPr>
        <p:spPr>
          <a:xfrm>
            <a:off x="374300" y="452130"/>
            <a:ext cx="399423" cy="438824"/>
          </a:xfrm>
        </p:spPr>
        <p:txBody>
          <a:bodyPr/>
          <a:lstStyle/>
          <a:p>
            <a:fld id="{F91B04CA-1F01-4470-BDED-ECA9AD8E4F6F}" type="slidenum">
              <a:rPr lang="ar-SA" sz="1800" smtClean="0">
                <a:solidFill>
                  <a:schemeClr val="tx1"/>
                </a:solidFill>
              </a:rPr>
              <a:t>9</a:t>
            </a:fld>
            <a:r>
              <a:rPr lang="ar-SA" sz="2400" dirty="0">
                <a:solidFill>
                  <a:schemeClr val="tx1"/>
                </a:solidFill>
              </a:rPr>
              <a:t> </a:t>
            </a:r>
          </a:p>
        </p:txBody>
      </p:sp>
      <p:sp>
        <p:nvSpPr>
          <p:cNvPr id="14" name="Date Placeholder 9"/>
          <p:cNvSpPr>
            <a:spLocks noGrp="1"/>
          </p:cNvSpPr>
          <p:nvPr>
            <p:ph type="dt" sz="half" idx="10"/>
          </p:nvPr>
        </p:nvSpPr>
        <p:spPr>
          <a:xfrm>
            <a:off x="4818185" y="6424247"/>
            <a:ext cx="7264955" cy="351692"/>
          </a:xfrm>
        </p:spPr>
        <p:txBody>
          <a:bodyPr vert="horz" lIns="91440" tIns="45720" rIns="91440" bIns="45720" rtlCol="1" anchor="ctr"/>
          <a:lstStyle/>
          <a:p>
            <a:r>
              <a:rPr lang="ar-SA" sz="2400" dirty="0">
                <a:solidFill>
                  <a:schemeClr val="bg1"/>
                </a:solidFill>
              </a:rPr>
              <a:t>عمادة الجودة وتطوير المهارات                               رجب  1438 </a:t>
            </a:r>
            <a:endParaRPr lang="ar-SA" sz="2800" dirty="0">
              <a:solidFill>
                <a:schemeClr val="bg1"/>
              </a:solidFill>
            </a:endParaRPr>
          </a:p>
        </p:txBody>
      </p:sp>
      <p:pic>
        <p:nvPicPr>
          <p:cNvPr id="2" name="Picture 1"/>
          <p:cNvPicPr>
            <a:picLocks noChangeAspect="1"/>
          </p:cNvPicPr>
          <p:nvPr/>
        </p:nvPicPr>
        <p:blipFill rotWithShape="1">
          <a:blip r:embed="rId3"/>
          <a:srcRect l="17212" t="43931" r="28654" b="18633"/>
          <a:stretch/>
        </p:blipFill>
        <p:spPr>
          <a:xfrm>
            <a:off x="838200" y="1513102"/>
            <a:ext cx="10787066" cy="4196036"/>
          </a:xfrm>
          <a:prstGeom prst="rect">
            <a:avLst/>
          </a:prstGeom>
        </p:spPr>
      </p:pic>
    </p:spTree>
    <p:extLst>
      <p:ext uri="{BB962C8B-B14F-4D97-AF65-F5344CB8AC3E}">
        <p14:creationId xmlns:p14="http://schemas.microsoft.com/office/powerpoint/2010/main" val="225487845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عرض تقديمي1" id="{870C5BB3-60E0-4E2F-9E81-D417646ECCA8}" vid="{85DFD168-1316-4D3C-AFD3-AC671539F4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2447</TotalTime>
  <Words>8597</Words>
  <Application>Microsoft Office PowerPoint</Application>
  <PresentationFormat>Widescreen</PresentationFormat>
  <Paragraphs>705</Paragraphs>
  <Slides>89</Slides>
  <Notes>77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Calibri</vt:lpstr>
      <vt:lpstr>Calibri Light</vt:lpstr>
      <vt:lpstr>GE SS Text Bold</vt:lpstr>
      <vt:lpstr>Sakkal Majalla</vt:lpstr>
      <vt:lpstr>Symbol</vt:lpstr>
      <vt:lpstr>Times New Roman</vt:lpstr>
      <vt:lpstr>نسق Office</vt:lpstr>
      <vt:lpstr>PowerPoint Presentation</vt:lpstr>
      <vt:lpstr>أهم متطلبات المعيار الرابع</vt:lpstr>
      <vt:lpstr>أهم متطلبات المعيار الرابع</vt:lpstr>
      <vt:lpstr>اجراءات اعداد تقرير المعيار</vt:lpstr>
      <vt:lpstr>نظرة عامة عن المعيار الرابع (Overview)</vt:lpstr>
      <vt:lpstr>نظرة عامة عن المعيار الرابع (Overview)</vt:lpstr>
      <vt:lpstr>نظرة عامة عن المعيار الرابع (Overview)</vt:lpstr>
      <vt:lpstr>نظرة عامة عن المعيار الرابع (Overview)</vt:lpstr>
      <vt:lpstr>نظرة عامة عن المعيار الرابع (Overview)</vt:lpstr>
      <vt:lpstr>PowerPoint Presentation</vt:lpstr>
      <vt:lpstr>المارسات الجيدة المطلوبة لتحقيق المعيار الفرعي 4-1</vt:lpstr>
      <vt:lpstr>المارسات الجيدة المطلوبة لتحقيق المعيار الفرعي 4-1</vt:lpstr>
      <vt:lpstr>المارسات الجيدة المطلوبة لتحقيق المعيار الفرعي 4-1</vt:lpstr>
      <vt:lpstr>وصف المعيار الفرعي 4-1</vt:lpstr>
      <vt:lpstr>وصف المعيار الفرعي 4-1</vt:lpstr>
      <vt:lpstr>PowerPoint Presentation</vt:lpstr>
      <vt:lpstr>المارسات الجيدة المطلوبة لتحقيق المعيار الفرعي 4-2</vt:lpstr>
      <vt:lpstr>وصف المعيار الفرعي 4-2</vt:lpstr>
      <vt:lpstr>وصف المعيار الفرعي 4-2</vt:lpstr>
      <vt:lpstr>وصف المعيار الفرعي 4-2</vt:lpstr>
      <vt:lpstr>مؤشرات الأداء الرئيسية</vt:lpstr>
      <vt:lpstr>PowerPoint Presentation</vt:lpstr>
      <vt:lpstr>المارسات الجيدة المطلوبة لتحقيق المعيار الفرعي 4-3</vt:lpstr>
      <vt:lpstr>المارسات الجيدة المطلوبة لتحقيق المعيار الفرعي 4-3</vt:lpstr>
      <vt:lpstr>وصف المعيار الفرعي 4-3</vt:lpstr>
      <vt:lpstr>PowerPoint Presentation</vt:lpstr>
      <vt:lpstr>المارسات الجيدة المطلوبة لتحقيق المعيار الفرعي 4-4</vt:lpstr>
      <vt:lpstr>المارسات الجيدة المطلوبة لتحقيق المعيار الفرعي 4-4</vt:lpstr>
      <vt:lpstr>وصف المعيار الفرعي 4-4</vt:lpstr>
      <vt:lpstr>وصف المعيار الفرعي 4-4</vt:lpstr>
      <vt:lpstr>وصف المعيار الفرعي 4-4</vt:lpstr>
      <vt:lpstr>PowerPoint Presentation</vt:lpstr>
      <vt:lpstr>المارسات الجيدة المطلوبة لتحقيق المعيار الفرعي 4-5</vt:lpstr>
      <vt:lpstr>المارسات الجيدة المطلوبة لتحقيق المعيار الفرعي 4-5</vt:lpstr>
      <vt:lpstr>وصف المعيار الفرعي 4-5</vt:lpstr>
      <vt:lpstr>وصف المعيار الفرعي 4-5</vt:lpstr>
      <vt:lpstr>وصف المعيار الفرعي 4-5</vt:lpstr>
      <vt:lpstr>وصف المعيار الفرعي 4-5</vt:lpstr>
      <vt:lpstr>وصف المعيار الفرعي 4-5</vt:lpstr>
      <vt:lpstr>مؤشرات الأداء الرئيسية</vt:lpstr>
      <vt:lpstr>مؤشرات الأداء الرئيسية</vt:lpstr>
      <vt:lpstr>PowerPoint Presentation</vt:lpstr>
      <vt:lpstr>المارسات الجيدة المطلوبة لتحقيق المعيار الفرعي 4-6</vt:lpstr>
      <vt:lpstr>المارسات الجيدة المطلوبة لتحقيق المعيار الفرعي 4-6</vt:lpstr>
      <vt:lpstr>المارسات الجيدة المطلوبة لتحقيق المعيار الفرعي 4-6</vt:lpstr>
      <vt:lpstr>وصف المعيار الفرعي 4-6</vt:lpstr>
      <vt:lpstr>وصف المعيار الفرعي 4-6</vt:lpstr>
      <vt:lpstr>وصف المعيار الفرعي 4-6</vt:lpstr>
      <vt:lpstr>مؤشرات الأداء الرئيسية</vt:lpstr>
      <vt:lpstr>PowerPoint Presentation</vt:lpstr>
      <vt:lpstr>المارسات الجيدة المطلوبة لتحقيق المعيار الفرعي 4-7</vt:lpstr>
      <vt:lpstr>المارسات الجيدة المطلوبة لتحقيق المعيار الفرعي 4-7</vt:lpstr>
      <vt:lpstr>وصف المعيار الفرعي 4-7</vt:lpstr>
      <vt:lpstr>وصف المعيار الفرعي 4-7</vt:lpstr>
      <vt:lpstr>مؤشرات الأداء الرئيسية</vt:lpstr>
      <vt:lpstr>مؤشرات الأداء الرئيسية</vt:lpstr>
      <vt:lpstr>PowerPoint Presentation</vt:lpstr>
      <vt:lpstr>المارسات الجيدة المطلوبة لتحقيق المعيار الفرعي 4-8</vt:lpstr>
      <vt:lpstr>وصف المعيار الفرعي 4-8</vt:lpstr>
      <vt:lpstr>PowerPoint Presentation</vt:lpstr>
      <vt:lpstr>المارسات الجيدة المطلوبة لتحقيق المعيار الفرعي 4-9</vt:lpstr>
      <vt:lpstr>وصف المعيار الفرعي 4-9</vt:lpstr>
      <vt:lpstr>وصف المعيار الفرعي 4-9</vt:lpstr>
      <vt:lpstr>مؤشرات الأداء الرئيسية</vt:lpstr>
      <vt:lpstr>PowerPoint Presentation</vt:lpstr>
      <vt:lpstr>المارسات الجيدة المطلوبة لتحقيق المعيار الفرعي 4-10</vt:lpstr>
      <vt:lpstr>المارسات الجيدة المطلوبة لتحقيق المعيار الفرعي 4-10</vt:lpstr>
      <vt:lpstr>وصف المعيار الفرعي 4-10</vt:lpstr>
      <vt:lpstr>وصف المعيار الفرعي 4-10</vt:lpstr>
      <vt:lpstr>PowerPoint Presentation</vt:lpstr>
      <vt:lpstr>المارسات الجيدة المطلوبة لتحقيق المعيار الفرعي 4-11</vt:lpstr>
      <vt:lpstr>المارسات الجيدة المطلوبة لتحقيق المعيار الفرعي 4-11</vt:lpstr>
      <vt:lpstr>اهم نقاط القوة للمعيار الرابع              Strengths</vt:lpstr>
      <vt:lpstr>اهم نقاط القوة للمعيار الرابع              Strengths</vt:lpstr>
      <vt:lpstr>اهم نقاط القوة للمعيار الرابع              Strengths</vt:lpstr>
      <vt:lpstr>اهم نقاط القوة للمعيار الرابع              Strengths</vt:lpstr>
      <vt:lpstr>اهم نقاط القوة للمعيار الرابع              Strengths</vt:lpstr>
      <vt:lpstr>نقاط التطوير للمعيار الرابع  Areas for improvement</vt:lpstr>
      <vt:lpstr>نقاط التطوير للمعيار الرابع  Areas for improvement</vt:lpstr>
      <vt:lpstr>نقاط التطوير للمعيار الرابع  Areas for improvement</vt:lpstr>
      <vt:lpstr>أسئلة مقترحة عن المعيار مع عناصر للإجابة</vt:lpstr>
      <vt:lpstr>أسئلة مقترحة عن المعيار مع عناصر للإجابة</vt:lpstr>
      <vt:lpstr>أسئلة مقترحة عن المعيار مع عناصر للإجابة</vt:lpstr>
      <vt:lpstr>أسئلة مقترحة عن المعيار مع عناصر للإجابة</vt:lpstr>
      <vt:lpstr>أسئلة مقترحة عن المعيار مع عناصر للإجابة</vt:lpstr>
      <vt:lpstr>أسئلة مقترحة عن المعيار مع عناصر للإجابة</vt:lpstr>
      <vt:lpstr>أسئلة مقترحة عن المعيار مع عناصر للإجابة</vt:lpstr>
      <vt:lpstr>أسئلة مقترحة عن المعيار مع عناصر للإجابة</vt:lpstr>
      <vt:lpstr>شكرا لكم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 Mohamed Gazer</dc:creator>
  <cp:lastModifiedBy>Jamel SMIDA</cp:lastModifiedBy>
  <cp:revision>182</cp:revision>
  <cp:lastPrinted>2017-04-16T06:56:02Z</cp:lastPrinted>
  <dcterms:created xsi:type="dcterms:W3CDTF">2017-04-14T19:20:27Z</dcterms:created>
  <dcterms:modified xsi:type="dcterms:W3CDTF">2017-04-23T19:30:35Z</dcterms:modified>
</cp:coreProperties>
</file>