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2" r:id="rId12"/>
    <p:sldId id="263" r:id="rId13"/>
    <p:sldId id="264" r:id="rId14"/>
    <p:sldId id="265" r:id="rId15"/>
    <p:sldId id="273" r:id="rId16"/>
  </p:sldIdLst>
  <p:sldSz cx="12192000" cy="6858000"/>
  <p:notesSz cx="7010400" cy="92964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1047" autoAdjust="0"/>
    <p:restoredTop sz="94671" autoAdjust="0"/>
  </p:normalViewPr>
  <p:slideViewPr>
    <p:cSldViewPr snapToGrid="0">
      <p:cViewPr>
        <p:scale>
          <a:sx n="86" d="100"/>
          <a:sy n="86" d="100"/>
        </p:scale>
        <p:origin x="-618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869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322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12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79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883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008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595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81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63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32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426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EA87D-EEAA-4B22-B7F7-EC29C86805BE}" type="datetimeFigureOut">
              <a:rPr lang="ar-SA" smtClean="0"/>
              <a:t>22/02/1437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B04CA-1F01-4470-BDED-ECA9AD8E4F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63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Associated%20Units%20and%20Entities.doc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key%20Performance%20Indicators.docx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Strengths%20and%20improvement.docx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An%20Overview.doc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governinig%20body.doc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leadership.doc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Planning%20Process.doc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%20and%20fimail%20section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Integrity.doc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olicies%20and%20Regulations.docx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Organization%20Climate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931138" y="2926025"/>
            <a:ext cx="8224303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4000"/>
              <a:t>Standard </a:t>
            </a:r>
            <a:r>
              <a:rPr lang="en-US" sz="4000" smtClean="0"/>
              <a:t>2</a:t>
            </a:r>
          </a:p>
          <a:p>
            <a:pPr algn="ctr"/>
            <a:r>
              <a:rPr lang="en-US" sz="4000" smtClean="0"/>
              <a:t> </a:t>
            </a:r>
            <a:r>
              <a:rPr lang="en-US" sz="4000">
                <a:latin typeface="Times New Roman"/>
                <a:ea typeface="Calibri"/>
                <a:cs typeface="Arial"/>
              </a:rPr>
              <a:t>Governance and Administration ( </a:t>
            </a:r>
            <a:r>
              <a:rPr lang="en-US" sz="4000" smtClean="0">
                <a:latin typeface="Times New Roman"/>
                <a:ea typeface="Calibri"/>
                <a:cs typeface="Arial"/>
              </a:rPr>
              <a:t>***)</a:t>
            </a:r>
          </a:p>
          <a:p>
            <a:pPr algn="ctr"/>
            <a:r>
              <a:rPr lang="en-US" sz="40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السلطات و الادارة </a:t>
            </a:r>
            <a:endParaRPr lang="ar-SA" sz="4000" b="1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209320" y="5735384"/>
            <a:ext cx="223554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 smtClean="0">
                <a:solidFill>
                  <a:srgbClr val="FF0000"/>
                </a:solidFill>
              </a:rPr>
              <a:t>***</a:t>
            </a:r>
            <a:r>
              <a:rPr lang="ar-SA" sz="6000" b="1" smtClean="0">
                <a:solidFill>
                  <a:srgbClr val="FF0000"/>
                </a:solidFill>
              </a:rPr>
              <a:t>(</a:t>
            </a:r>
          </a:p>
        </p:txBody>
      </p:sp>
    </p:spTree>
    <p:extLst>
      <p:ext uri="{BB962C8B-B14F-4D97-AF65-F5344CB8AC3E}">
        <p14:creationId xmlns:p14="http://schemas.microsoft.com/office/powerpoint/2010/main" val="223977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026" y="282131"/>
            <a:ext cx="7840801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>
                <a:latin typeface="Times New Roman"/>
                <a:ea typeface="Calibri"/>
                <a:cs typeface="Arial"/>
              </a:rPr>
              <a:t>2.8 Associated Units and Entities  (***)</a:t>
            </a:r>
            <a:endParaRPr lang="en-US" sz="360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842337"/>
            <a:ext cx="18469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 smtClean="0">
                <a:solidFill>
                  <a:srgbClr val="FF0000"/>
                </a:solidFill>
              </a:rPr>
              <a:t>***</a:t>
            </a:r>
            <a:r>
              <a:rPr lang="ar-SA" sz="6000" b="1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4" name="Rectangle 3"/>
          <p:cNvSpPr/>
          <p:nvPr/>
        </p:nvSpPr>
        <p:spPr>
          <a:xfrm>
            <a:off x="627961" y="1813173"/>
            <a:ext cx="111050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8</a:t>
            </a:r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ar-SA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</a:t>
            </a:r>
            <a:r>
              <a:rPr lang="en-US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شركات المرتبطة بالجامعة والوحدات التابعة لها.</a:t>
            </a:r>
            <a:endParaRPr lang="ar-SA" sz="28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176213" lvl="0" indent="-176213">
              <a:buFontTx/>
              <a:buChar char="-"/>
            </a:pP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عندما تقوم الجامعة بانشاء شركات او وحدات للقيام بخدمات او نشر او تعليم فانه تطبق سياسات فاعلة للمتابعة والمسائلة وادارة المخاطر.</a:t>
            </a:r>
            <a:endParaRPr lang="ar-SA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176213" lvl="0" indent="-176213">
              <a:buFontTx/>
              <a:buChar char="-"/>
            </a:pP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أنشأت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جامعة بعض الوحدات الخدمية لتقديم خدمات منخفضة التكلفة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وتشمل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هذه الخدمات بعض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اماكن ل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لطعام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في مواقع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مختلفة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والمسؤول عنها عمادة شؤون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الطلبة</a:t>
            </a:r>
          </a:p>
          <a:p>
            <a:pPr marL="176213" lvl="0" indent="-176213">
              <a:buFontTx/>
              <a:buChar char="-"/>
            </a:pP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ناك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أيضا عقدا بين بعض المؤسسات لتقديم برامج التدريس في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سنه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التحضيرية.</a:t>
            </a:r>
            <a:endParaRPr lang="en-US" sz="2200" smtClean="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176213" lvl="0" indent="-176213">
              <a:buFontTx/>
              <a:buChar char="-"/>
            </a:pP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الادارة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العامة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للتطوير ا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لإداري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توفر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برامج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التدريب للموظفين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الإداريين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من خلال مراكز التدريب من خارج الجامعة وفقا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للعق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ود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بين المراكز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الجامعية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</a:p>
          <a:p>
            <a:pPr marL="176213" lvl="0" indent="-176213"/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-ه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ناك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وصفا للسياسات المتعلقة بهذه الوحدات ومستوى الخدمات التي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تقدمها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هناك إدارة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فعالة توفير نظام التغذية المرتدة لجميع ما يدور في هذه الوحدات. </a:t>
            </a:r>
            <a:endParaRPr lang="en-US" sz="2200" smtClean="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176213" lvl="0" indent="-176213"/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جميع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المؤسسات أو الشركات التي تعمل بموجب عقود مع الجامعة ملزمة بإعداد تقرير سنوي يتضمن كافة الانجازات 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بوضوح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23490" y="1162146"/>
            <a:ext cx="3121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atin typeface="Times New Roman"/>
                <a:ea typeface="Calibri"/>
                <a:hlinkClick r:id="rId2" action="ppaction://hlinkfile"/>
              </a:rPr>
              <a:t>Associated Units and Entities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8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8495697" y="225711"/>
            <a:ext cx="347242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الأدلة و الشواهد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20" y="249454"/>
            <a:ext cx="8320088" cy="59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39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8364283" y="178011"/>
            <a:ext cx="290015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36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مؤشرات الاداء</a:t>
            </a:r>
            <a:endParaRPr lang="ar-SA" sz="3600" b="1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069326"/>
              </p:ext>
            </p:extLst>
          </p:nvPr>
        </p:nvGraphicFramePr>
        <p:xfrm>
          <a:off x="462709" y="1578982"/>
          <a:ext cx="10565175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97"/>
                <a:gridCol w="2621760"/>
                <a:gridCol w="5684958"/>
                <a:gridCol w="561860"/>
              </a:tblGrid>
              <a:tr h="370840"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قيمه مرجعية 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قيمة المؤشر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المؤشر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م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ا.هـ ت = 71%</a:t>
                      </a:r>
                    </a:p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اداريين = 77%  = 74%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مستوي رضاء الاداريين</a:t>
                      </a:r>
                      <a:r>
                        <a:rPr lang="ar-SA" baseline="0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 واعضاء هيئة التدريس عن النظم الادارية 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1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طلبة =53.1%</a:t>
                      </a:r>
                    </a:p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موظقين =</a:t>
                      </a:r>
                      <a:r>
                        <a:rPr lang="ar-SA" baseline="0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 78.4%</a:t>
                      </a:r>
                    </a:p>
                    <a:p>
                      <a:r>
                        <a:rPr lang="ar-SA" baseline="0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اهـ ت  = 66.2% = 65.9%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نسبة رضاء المستفيدين من الخدمات الادارية 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2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71.7%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مستوي الرضاء الوظيفي 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3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موظفين = 67%</a:t>
                      </a:r>
                    </a:p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اهـ ت  = 81% = 74.1%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مستوي الرضاء عن اداء الاداريين</a:t>
                      </a:r>
                      <a:r>
                        <a:rPr lang="ar-SA" baseline="0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 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mtClean="0">
                          <a:latin typeface="GE SS Text Light" pitchFamily="18" charset="-78"/>
                          <a:ea typeface="GE SS Text Light" pitchFamily="18" charset="-78"/>
                          <a:cs typeface="GE SS Text Light" pitchFamily="18" charset="-78"/>
                        </a:rPr>
                        <a:t>4</a:t>
                      </a:r>
                      <a:endParaRPr lang="en-US">
                        <a:latin typeface="GE SS Text Light" pitchFamily="18" charset="-78"/>
                        <a:ea typeface="GE SS Text Light" pitchFamily="18" charset="-78"/>
                        <a:cs typeface="GE SS Text Light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873280" y="985876"/>
            <a:ext cx="2733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hlinkClick r:id="rId2" action="ppaction://hlinkfile"/>
              </a:rPr>
              <a:t>key Performance Indicators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07614" y="497499"/>
            <a:ext cx="954358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اهم نقاط القوة للمعيار </a:t>
            </a:r>
            <a:r>
              <a:rPr lang="en-US" sz="32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الثاني</a:t>
            </a:r>
            <a:endParaRPr lang="ar-SA" sz="3200" b="1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8642" y="1487335"/>
            <a:ext cx="10962416" cy="5536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07000"/>
              </a:lnSpc>
            </a:pPr>
            <a:r>
              <a:rPr lang="en-US" b="1" smtClean="0">
                <a:latin typeface="Times New Roman"/>
                <a:ea typeface="Calibri"/>
                <a:cs typeface="Arial"/>
                <a:hlinkClick r:id="rId2" action="ppaction://hlinkfile"/>
              </a:rPr>
              <a:t>Strengths</a:t>
            </a:r>
            <a:endParaRPr lang="en-US" b="1" smtClean="0">
              <a:latin typeface="Times New Roman"/>
              <a:ea typeface="Calibri"/>
              <a:cs typeface="Arial"/>
            </a:endParaRPr>
          </a:p>
          <a:p>
            <a:r>
              <a:rPr lang="en-US" sz="24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نقاط القوة .</a:t>
            </a:r>
          </a:p>
          <a:p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ت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نمية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مهارات مديري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الادارات ل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مستوى عال من خلال تقديم برامج تدريبية مكثفة نظمتها عمادة الجودة وتطوير المهارات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DZ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وجود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هيكل تنظيمي واضح ومنظم بشكل جيد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DZ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رؤية ممتازة في تفويض المسؤوليات والمساءلة لأعضاء الإدارة العليا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 بالجامعة </a:t>
            </a:r>
            <a:endParaRPr lang="ar-DZ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وجود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بنية تحتية الكترونية متطورة لتسهيل الاتصال وتحسين التفاعل بين المراكز والوحدات المختلفة في الجامعة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</a:p>
          <a:p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تقدم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المرونة لمراكز ومدراء الوحدات فيما يتعلق بالمسائل المالية المخصصة للوحدات 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مع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تحمل المسؤولية في القضايا المالية. </a:t>
            </a:r>
            <a:endParaRPr lang="en-US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-و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ضع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سياسة الباب المفتوح لتشجيع المبادرات والأفكار المبتكرة.</a:t>
            </a:r>
          </a:p>
          <a:p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يمثل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أعضاء هيئة التدريس من الإناث في كل كلية ومجالس الإدارات، وتمكينهم من المشاركة في صنع القرار والتصويت.</a:t>
            </a:r>
            <a:endParaRPr lang="en-US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algn="l" rtl="0">
              <a:lnSpc>
                <a:spcPct val="107000"/>
              </a:lnSpc>
            </a:pPr>
            <a:endParaRPr lang="en-US" sz="1600" b="1" smtClean="0">
              <a:latin typeface="Times New Roman"/>
              <a:ea typeface="Calibri"/>
              <a:cs typeface="Arial"/>
            </a:endParaRPr>
          </a:p>
          <a:p>
            <a:pPr algn="l" rtl="0">
              <a:lnSpc>
                <a:spcPct val="107000"/>
              </a:lnSpc>
            </a:pPr>
            <a:endParaRPr lang="en-US" sz="1600" b="1">
              <a:latin typeface="Times New Roman"/>
              <a:ea typeface="Calibri"/>
              <a:cs typeface="Arial"/>
            </a:endParaRPr>
          </a:p>
          <a:p>
            <a:pPr algn="l" rtl="0">
              <a:lnSpc>
                <a:spcPct val="107000"/>
              </a:lnSpc>
            </a:pPr>
            <a:endParaRPr lang="en-US" sz="1600" b="1" smtClean="0">
              <a:latin typeface="Times New Roman"/>
              <a:ea typeface="Calibri"/>
              <a:cs typeface="Arial"/>
            </a:endParaRPr>
          </a:p>
          <a:p>
            <a:pPr algn="l" rtl="0">
              <a:lnSpc>
                <a:spcPct val="107000"/>
              </a:lnSpc>
            </a:pPr>
            <a:endParaRPr lang="en-US" sz="160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08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516917" y="431398"/>
            <a:ext cx="68084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نقاط التطوير للمعيار</a:t>
            </a:r>
          </a:p>
        </p:txBody>
      </p:sp>
      <p:sp>
        <p:nvSpPr>
          <p:cNvPr id="4" name="Rectangle 3"/>
          <p:cNvSpPr/>
          <p:nvPr/>
        </p:nvSpPr>
        <p:spPr>
          <a:xfrm>
            <a:off x="649995" y="2048908"/>
            <a:ext cx="1124822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/>
              <a:t>Areas for improvement</a:t>
            </a:r>
          </a:p>
          <a:p>
            <a:r>
              <a:rPr lang="en-US" sz="24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اولويات التحسين </a:t>
            </a:r>
          </a:p>
          <a:p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تجمع إقليمي محدود من الموظفين ذوي الخبرة.</a:t>
            </a:r>
          </a:p>
          <a:p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-الاعداد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المحدود من المواطنين السعوديين ذوي الخبرة اللازمة لشغل الوظائف الإدارية العليا.</a:t>
            </a:r>
          </a:p>
          <a:p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العدد المحدود من رتبة العليا (الأساتذة والأساتذة المساعدين) في الإدارة العليا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بالجامعة.</a:t>
            </a:r>
            <a:endParaRPr lang="ar-DZ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غياب التمثيل النسائي في هيكل الإدارة العليا (عميد وما فوق)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DZ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الحاجة إلى إنشاء نظام إدارة المخاطر لضمان الحكم الرشيد في التخطيط مع 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ايجاد </a:t>
            </a:r>
            <a:r>
              <a:rPr lang="ar-DZ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البدائل في صنع القرار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3519" y="1001614"/>
            <a:ext cx="13500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b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شكرا </a:t>
            </a:r>
            <a:endParaRPr lang="ar-SA" sz="3600" b="1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pic>
        <p:nvPicPr>
          <p:cNvPr id="2050" name="Picture 2" descr="Image result for ‫ورود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943" y="1782020"/>
            <a:ext cx="6851654" cy="412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6777" y="6163978"/>
            <a:ext cx="3350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د.محمود ثروت عزمي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4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65253" y="1141353"/>
            <a:ext cx="11546152" cy="42834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400" smtClean="0">
                <a:latin typeface="Times New Roman"/>
                <a:ea typeface="Calibri"/>
                <a:cs typeface="Arial"/>
                <a:hlinkClick r:id="rId2" action="ppaction://hlinkfile"/>
              </a:rPr>
              <a:t>An </a:t>
            </a:r>
            <a:r>
              <a:rPr lang="en-US" sz="2400">
                <a:latin typeface="Times New Roman"/>
                <a:ea typeface="Calibri"/>
                <a:cs typeface="Arial"/>
                <a:hlinkClick r:id="rId2" action="ppaction://hlinkfile"/>
              </a:rPr>
              <a:t>Overview</a:t>
            </a:r>
            <a:endParaRPr lang="en-US" sz="2400">
              <a:ea typeface="Calibri"/>
              <a:cs typeface="Arial"/>
            </a:endParaRPr>
          </a:p>
          <a:p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يقوم مجلس الجامعة بقيادة الجامعة قيادة فاعلة تحقق المصلحة العامة لمنسوبي الجامعة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من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خلال تطوير السياسات و المسائلة . </a:t>
            </a:r>
          </a:p>
          <a:p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و يقوم كبار المسئولين بادارة انشطة الجامعة وفق هيكل تنظيمي واضح و محدد  </a:t>
            </a:r>
          </a:p>
          <a:p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و يتسم جميع اعضاء الادارة العليا بالالتزام الاخلاقي.</a:t>
            </a:r>
          </a:p>
          <a:p>
            <a:pPr marL="342900" indent="-342900">
              <a:buFontTx/>
              <a:buChar char="-"/>
            </a:pP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وهناك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توزيع عادل للميزانية  بين اقسام الطلبة والطالبات ويوجد تواصل فاعل و مشاركة 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في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عمليات التخطيط وصنع القرار  </a:t>
            </a:r>
            <a:endParaRPr lang="en-US" sz="2400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كما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ان 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التخطيط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والادارة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تتم 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من خلال </a:t>
            </a:r>
            <a:r>
              <a:rPr lang="en-US" sz="2400" smtClean="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))</a:t>
            </a:r>
            <a:r>
              <a:rPr lang="ar-SA" sz="2400" smtClean="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نظام </a:t>
            </a:r>
            <a:r>
              <a:rPr lang="ar-SA" sz="240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مجلس التعليم العالي </a:t>
            </a:r>
            <a:r>
              <a:rPr lang="en-US" sz="2400" smtClean="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SA" sz="2400" smtClean="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والجامعات ولوائحه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((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 </a:t>
            </a:r>
            <a:endParaRPr lang="ar-SA" sz="240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indent="-285750">
              <a:buFontTx/>
              <a:buChar char="-"/>
            </a:pP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هناك توازن واضح بين التخطيط علي مستوى الادارة والمبادرات علي مستوي الوحدات </a:t>
            </a:r>
          </a:p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والاقسام العلمية بالجامعة.</a:t>
            </a:r>
          </a:p>
        </p:txBody>
      </p:sp>
      <p:sp>
        <p:nvSpPr>
          <p:cNvPr id="4" name="Rectangle 3"/>
          <p:cNvSpPr/>
          <p:nvPr/>
        </p:nvSpPr>
        <p:spPr>
          <a:xfrm>
            <a:off x="7732506" y="495022"/>
            <a:ext cx="3733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SA" sz="3600" b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وصف </a:t>
            </a:r>
            <a:r>
              <a:rPr lang="ar-SA" sz="3600" b="1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عام للمعيار</a:t>
            </a:r>
          </a:p>
        </p:txBody>
      </p:sp>
    </p:spTree>
    <p:extLst>
      <p:ext uri="{BB962C8B-B14F-4D97-AF65-F5344CB8AC3E}">
        <p14:creationId xmlns:p14="http://schemas.microsoft.com/office/powerpoint/2010/main" val="352180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935962" y="364596"/>
            <a:ext cx="5237331" cy="6851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>
                <a:latin typeface="Times New Roman"/>
                <a:ea typeface="Calibri"/>
                <a:cs typeface="Arial"/>
              </a:rPr>
              <a:t>2.1 Governing Body </a:t>
            </a:r>
            <a:r>
              <a:rPr lang="en-US" sz="3600" b="1" smtClean="0">
                <a:latin typeface="Times New Roman"/>
                <a:ea typeface="Calibri"/>
                <a:cs typeface="Arial"/>
              </a:rPr>
              <a:t>(***)</a:t>
            </a:r>
            <a:endParaRPr lang="en-US" sz="3600">
              <a:ea typeface="Calibri"/>
              <a:cs typeface="Arial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67138" y="5842337"/>
            <a:ext cx="1510349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6000" b="1" smtClean="0">
                <a:solidFill>
                  <a:srgbClr val="FF0000"/>
                </a:solidFill>
              </a:rPr>
              <a:t>( **)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487989" y="1968110"/>
            <a:ext cx="1090669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smtClean="0"/>
              <a:t> </a:t>
            </a:r>
            <a:r>
              <a:rPr lang="ar-SA" sz="2800" b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2-1 </a:t>
            </a:r>
            <a:r>
              <a:rPr lang="en-US" sz="2800" b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المجلس الاداري الاعلي للجامعة )مجلس الجامعة(</a:t>
            </a:r>
          </a:p>
          <a:p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يعمل مجلس الجامعة </a:t>
            </a:r>
            <a:r>
              <a:rPr lang="ar-SA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صورة فاعلة  وجميع  والوحدات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بالجامعة لها 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مجالسها مثل الكليات والاقسام العلمية و القوانين التي تنظم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اللجان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والمجالس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تندرج من قانون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التعليم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ar-SA" sz="240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((نظام مجلس التعليم العالي والجامعات ولوائحه ))</a:t>
            </a:r>
          </a:p>
          <a:p>
            <a:pPr indent="-285750">
              <a:buFontTx/>
              <a:buChar char="-"/>
            </a:pP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يضع مجلس الجامعة التطوير هدفا اساسيا 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ويعمل عليه</a:t>
            </a:r>
          </a:p>
          <a:p>
            <a:pPr indent="-285750">
              <a:buFontTx/>
              <a:buChar char="-"/>
            </a:pP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اعضاء المجلس يمثلون خبرات متنوعة و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علي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دراية بمهام وانشطة الجامعة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</a:p>
          <a:p>
            <a:pPr indent="-285750">
              <a:buFontTx/>
              <a:buChar char="-"/>
            </a:pP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و يقوم</a:t>
            </a:r>
            <a:r>
              <a:rPr lang="ar-SA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مجلس الجامعة 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بمراقبة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جميع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العمليات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داخل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الجامعة – </a:t>
            </a:r>
            <a:endParaRPr lang="ar-SA" sz="240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indent="-285750">
              <a:buFontTx/>
              <a:buChar char="-"/>
            </a:pP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ويقوم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بتكوين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لجان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فرعية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للنظر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في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الميزانية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والتوظيف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والمكافئات والتخطيط الاستراتيجي  </a:t>
            </a:r>
          </a:p>
          <a:p>
            <a:pPr indent="-285750">
              <a:buFontTx/>
              <a:buChar char="-"/>
            </a:pP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يعمل المجلس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بما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يحقق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مصلحة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الجامعة و يراجع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مدي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كفائته بصورة </a:t>
            </a:r>
            <a:r>
              <a:rPr lang="en-US" sz="2400" err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دورية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SA" sz="240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285750" indent="-285750">
              <a:buFontTx/>
              <a:buChar char="-"/>
            </a:pPr>
            <a:endParaRPr lang="en-US" sz="2400" b="1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endParaRPr lang="ar-SA" sz="1400" b="1"/>
          </a:p>
        </p:txBody>
      </p:sp>
      <p:sp>
        <p:nvSpPr>
          <p:cNvPr id="6" name="Rectangle 5"/>
          <p:cNvSpPr/>
          <p:nvPr/>
        </p:nvSpPr>
        <p:spPr>
          <a:xfrm>
            <a:off x="487989" y="1240599"/>
            <a:ext cx="271099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Times New Roman"/>
                <a:ea typeface="Calibri"/>
                <a:cs typeface="Arial"/>
                <a:hlinkClick r:id="rId2" action="ppaction://hlinkfile"/>
              </a:rPr>
              <a:t>2.1 Governing Body (***)</a:t>
            </a:r>
            <a:endParaRPr lang="en-US" sz="160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12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0245" y="334148"/>
            <a:ext cx="4339650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>
                <a:latin typeface="Times New Roman"/>
                <a:ea typeface="Calibri"/>
                <a:cs typeface="Arial"/>
              </a:rPr>
              <a:t>2.2 Leadership  (***)</a:t>
            </a:r>
          </a:p>
        </p:txBody>
      </p:sp>
      <p:sp>
        <p:nvSpPr>
          <p:cNvPr id="4" name="Rectangle 3"/>
          <p:cNvSpPr/>
          <p:nvPr/>
        </p:nvSpPr>
        <p:spPr>
          <a:xfrm>
            <a:off x="363557" y="1752289"/>
            <a:ext cx="11286281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800" b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2-2  </a:t>
            </a:r>
            <a:r>
              <a:rPr lang="ar-SA" sz="2800" b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. </a:t>
            </a:r>
            <a:r>
              <a:rPr lang="en-US" sz="2800" b="1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القيادة</a:t>
            </a:r>
          </a:p>
          <a:p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-القيادة الادارية بالجامعة قيادة فاعلة تحقق التطوير والتحسين</a:t>
            </a:r>
          </a:p>
          <a:p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تحدد مسئوليات ومهام  القيادات بشكل واضح  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(دليل الصلاحيات )</a:t>
            </a:r>
            <a:endParaRPr lang="en-US" sz="2400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تتم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الاجراءات</a:t>
            </a:r>
            <a:r>
              <a:rPr lang="en-US" sz="240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في الوقت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المناسب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في اغلب وحدات الجامعة .</a:t>
            </a:r>
            <a:endParaRPr lang="en-US" sz="2400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تشجع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الجامعة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العمل الجماعي والتعاون </a:t>
            </a:r>
            <a:r>
              <a:rPr lang="en-US" sz="2400" err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مع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الادارات الاخري </a:t>
            </a:r>
          </a:p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تتم عملية التفويض بصورة ملائمة و </a:t>
            </a:r>
            <a:r>
              <a:rPr lang="en-US" sz="2400" err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تكون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محددة وموثقة و موافق عليها من مجلس الجامعة </a:t>
            </a:r>
          </a:p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تشجع القيادات الادارية بالجامعة المبادرات و تقدم التغذية الراجعة </a:t>
            </a:r>
            <a:r>
              <a:rPr lang="en-US" sz="2400" err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عن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اداء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ا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لمرؤوسين </a:t>
            </a:r>
          </a:p>
          <a:p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- 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يتحقق كبار القيادات من ان ما يقدم بمجلس الجامعة </a:t>
            </a:r>
            <a:r>
              <a:rPr lang="en-US" sz="2400" err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مو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ث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ق 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(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الكترونيا</a:t>
            </a:r>
            <a:r>
              <a:rPr lang="ar-SA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)</a:t>
            </a:r>
            <a:r>
              <a:rPr lang="en-US" sz="2400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 يصدر بشانه القرارات المناسبة </a:t>
            </a:r>
          </a:p>
        </p:txBody>
      </p:sp>
      <p:sp>
        <p:nvSpPr>
          <p:cNvPr id="5" name="مربع نص 2"/>
          <p:cNvSpPr txBox="1"/>
          <p:nvPr/>
        </p:nvSpPr>
        <p:spPr>
          <a:xfrm>
            <a:off x="0" y="5749166"/>
            <a:ext cx="179575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 smtClean="0">
                <a:solidFill>
                  <a:srgbClr val="FF0000"/>
                </a:solidFill>
              </a:rPr>
              <a:t>**</a:t>
            </a:r>
            <a:r>
              <a:rPr lang="ar-SA" sz="6000" b="1" smtClean="0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684" y="1129096"/>
            <a:ext cx="1624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ea typeface="Calibri"/>
                <a:cs typeface="Arial"/>
                <a:hlinkClick r:id="rId2" action="ppaction://hlinkfile"/>
              </a:rPr>
              <a:t>2.2 Leadership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9782" y="258763"/>
            <a:ext cx="5600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600" b="1">
                <a:latin typeface="Times New Roman"/>
                <a:ea typeface="Calibri"/>
                <a:cs typeface="Arial"/>
              </a:rPr>
              <a:t>2.3 Planning </a:t>
            </a:r>
            <a:r>
              <a:rPr lang="en-US" sz="3600" b="1" smtClean="0">
                <a:latin typeface="Times New Roman"/>
                <a:ea typeface="Calibri"/>
                <a:cs typeface="Arial"/>
              </a:rPr>
              <a:t>Process</a:t>
            </a:r>
            <a:r>
              <a:rPr lang="ar-SA" sz="3600" b="1" smtClean="0">
                <a:latin typeface="Times New Roman"/>
                <a:ea typeface="Calibri"/>
                <a:cs typeface="Arial"/>
              </a:rPr>
              <a:t> </a:t>
            </a:r>
            <a:r>
              <a:rPr lang="en-US" sz="3600" b="1" smtClean="0">
                <a:latin typeface="Times New Roman"/>
                <a:ea typeface="Calibri"/>
                <a:cs typeface="Arial"/>
              </a:rPr>
              <a:t>  (***)</a:t>
            </a:r>
            <a:endParaRPr lang="en-US" sz="3600" b="1">
              <a:latin typeface="Times New Roman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9539" y="1742727"/>
            <a:ext cx="11318665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2-3 .</a:t>
            </a:r>
            <a:r>
              <a:rPr lang="en-US" sz="28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عمليات التخطيط </a:t>
            </a:r>
          </a:p>
          <a:p>
            <a:pPr marL="342900" indent="-342900">
              <a:buFontTx/>
              <a:buChar char="-"/>
            </a:pPr>
            <a:r>
              <a:rPr lang="en-US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تتم عمليات التخطيط</a:t>
            </a: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بالجامعة </a:t>
            </a:r>
            <a:r>
              <a:rPr lang="en-US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بحيث تحقق رسال</a:t>
            </a: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</a:t>
            </a:r>
            <a:r>
              <a:rPr lang="en-US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</a:t>
            </a: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</a:t>
            </a:r>
            <a:r>
              <a:rPr lang="en-US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</a:t>
            </a: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أهدافها</a:t>
            </a:r>
            <a:r>
              <a:rPr lang="en-US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 تتسم بالمرونه الكافية التي تسمح  </a:t>
            </a:r>
            <a:r>
              <a:rPr lang="en-US" sz="2400" b="1" err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لت</a:t>
            </a: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حق</a:t>
            </a:r>
            <a:r>
              <a:rPr lang="en-US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يق الاهداف</a:t>
            </a:r>
            <a:endParaRPr lang="ar-SA" sz="2400" b="1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توجد خطة شاملة ينبثق منها خطط لكافة وحدات الجامعة</a:t>
            </a: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 التخطيط بمشاركة جميع منسوبي الجامعة</a:t>
            </a: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 اعلام جميع منسوبي الجامعة بخخط الجامعة (موقع الجامعة)</a:t>
            </a: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 مراقبة تطبيق الخطط للتاكد من مديتحقق الاهداف</a:t>
            </a: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تراجع الخطط وتعدل حسبما يتطلب الامر</a:t>
            </a: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جاري  عملية تقدير المخاطر وادارتها في  اعمال التخطيط بالجامعة (الادارة الاستراتيجية –ادارة المخاطر )</a:t>
            </a:r>
          </a:p>
          <a:p>
            <a:pPr marL="342900" indent="-342900">
              <a:buFontTx/>
              <a:buChar char="-"/>
            </a:pPr>
            <a:r>
              <a:rPr lang="ar-SA" sz="2400" b="1" smtClean="0"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هناك تخطيط استراتيجى في وضع ميزانية الجامعة (سنوي و طويل الاجل )</a:t>
            </a:r>
          </a:p>
          <a:p>
            <a:pPr marL="342900" indent="-342900">
              <a:buFontTx/>
              <a:buChar char="-"/>
            </a:pPr>
            <a:endParaRPr lang="en-US" sz="2400" b="1" smtClean="0"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endParaRPr lang="en-US" b="1" smtClean="0">
              <a:latin typeface="Times New Roman"/>
            </a:endParaRPr>
          </a:p>
          <a:p>
            <a:endParaRPr lang="en-US" b="1" smtClean="0">
              <a:latin typeface="Times New Roman"/>
            </a:endParaRPr>
          </a:p>
          <a:p>
            <a:endParaRPr lang="en-US"/>
          </a:p>
        </p:txBody>
      </p:sp>
      <p:sp>
        <p:nvSpPr>
          <p:cNvPr id="4" name="مربع نص 2"/>
          <p:cNvSpPr txBox="1"/>
          <p:nvPr/>
        </p:nvSpPr>
        <p:spPr>
          <a:xfrm>
            <a:off x="0" y="5842337"/>
            <a:ext cx="166259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 smtClean="0">
                <a:solidFill>
                  <a:srgbClr val="FF0000"/>
                </a:solidFill>
              </a:rPr>
              <a:t>**</a:t>
            </a:r>
            <a:r>
              <a:rPr lang="ar-SA" sz="6000" b="1" smtClean="0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7496" y="1040961"/>
            <a:ext cx="192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latin typeface="Times New Roman"/>
                <a:ea typeface="Calibri"/>
                <a:hlinkClick r:id="rId2" action="ppaction://hlinkfile"/>
              </a:rPr>
              <a:t>Planning </a:t>
            </a:r>
            <a:r>
              <a:rPr lang="en-US" b="1">
                <a:latin typeface="Times New Roman"/>
                <a:ea typeface="Calibri"/>
                <a:hlinkClick r:id="rId2" action="ppaction://hlinkfile"/>
              </a:rPr>
              <a:t>Process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9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4110" y="439753"/>
            <a:ext cx="99629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b="1">
                <a:latin typeface="Times New Roman"/>
                <a:ea typeface="Calibri"/>
                <a:cs typeface="Arial"/>
              </a:rPr>
              <a:t>2.4 Relationship Between Sections </a:t>
            </a:r>
            <a:endParaRPr lang="ar-SA" sz="3600" b="1" smtClean="0">
              <a:latin typeface="Times New Roman"/>
              <a:ea typeface="Calibri"/>
              <a:cs typeface="Arial"/>
            </a:endParaRPr>
          </a:p>
          <a:p>
            <a:pPr algn="l" rtl="0"/>
            <a:r>
              <a:rPr lang="ar-SA" sz="3600" b="1">
                <a:latin typeface="Times New Roman"/>
                <a:ea typeface="Calibri"/>
                <a:cs typeface="Arial"/>
              </a:rPr>
              <a:t> </a:t>
            </a:r>
            <a:r>
              <a:rPr lang="ar-SA" sz="3600" b="1" smtClean="0">
                <a:latin typeface="Times New Roman"/>
                <a:ea typeface="Calibri"/>
                <a:cs typeface="Arial"/>
              </a:rPr>
              <a:t>               </a:t>
            </a:r>
            <a:r>
              <a:rPr lang="en-US" sz="3600" b="1" smtClean="0">
                <a:latin typeface="Times New Roman"/>
                <a:ea typeface="Calibri"/>
                <a:cs typeface="Arial"/>
              </a:rPr>
              <a:t>for </a:t>
            </a:r>
            <a:r>
              <a:rPr lang="en-US" sz="3600" b="1">
                <a:latin typeface="Times New Roman"/>
                <a:ea typeface="Calibri"/>
                <a:cs typeface="Arial"/>
              </a:rPr>
              <a:t>Male and Female Students  (***)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917" y="1640082"/>
            <a:ext cx="100400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smtClean="0">
                <a:hlinkClick r:id="rId2" action="ppaction://hlinkfile"/>
              </a:rPr>
              <a:t> </a:t>
            </a:r>
            <a:r>
              <a:rPr lang="en-US" b="1">
                <a:hlinkClick r:id="rId2" action="ppaction://hlinkfile"/>
              </a:rPr>
              <a:t>Relationship Between Sections for Male and Female </a:t>
            </a:r>
            <a:r>
              <a:rPr lang="en-US" b="1" smtClean="0">
                <a:hlinkClick r:id="rId2" action="ppaction://hlinkfile"/>
              </a:rPr>
              <a:t>Students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27451" y="5777935"/>
            <a:ext cx="18469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 smtClean="0">
                <a:solidFill>
                  <a:srgbClr val="FF0000"/>
                </a:solidFill>
              </a:rPr>
              <a:t>***</a:t>
            </a:r>
            <a:r>
              <a:rPr lang="ar-SA" sz="6000" b="1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5" name="Rectangle 4"/>
          <p:cNvSpPr/>
          <p:nvPr/>
        </p:nvSpPr>
        <p:spPr>
          <a:xfrm>
            <a:off x="209321" y="2009414"/>
            <a:ext cx="116471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2-4  </a:t>
            </a:r>
            <a:r>
              <a:rPr lang="ar-SA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العلاقة بين اقسام الطلاب و الطالبات</a:t>
            </a:r>
          </a:p>
          <a:p>
            <a:pPr marL="342900" indent="-342900">
              <a:buFontTx/>
              <a:buChar char="-"/>
            </a:pPr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تشارك اقسام الطالبات في اعمال التخطيط و صنع القرار و الادارة العليا للجامعة (وكيلات ورئيسات اقسام)</a:t>
            </a:r>
          </a:p>
          <a:p>
            <a:pPr marL="342900" indent="-342900">
              <a:buFontTx/>
              <a:buChar char="-"/>
            </a:pPr>
            <a:r>
              <a:rPr lang="ar-SA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 التوزيع العادل في المرافق والابحاث والخدمات بين كل من اقسام الطلاب والطالبات </a:t>
            </a:r>
          </a:p>
          <a:p>
            <a:pPr marL="342900" indent="-342900">
              <a:buFontTx/>
              <a:buChar char="-"/>
            </a:pPr>
            <a:r>
              <a:rPr lang="ar-SA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 تمثيل اقسام الطلاب والطالبات بصورة متكافئة في عضوية اللجان والمجالس ذات العلاقة </a:t>
            </a:r>
          </a:p>
          <a:p>
            <a:pPr marL="342900" indent="-342900">
              <a:buFontTx/>
              <a:buChar char="-"/>
            </a:pPr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يوجد تواصل فعال واشتراك بيت اللذين يقومون باعمال متشابهة في الاقسام المختلفة اشتراك كامل في التخطيط و التقويم وصنع القرار.</a:t>
            </a:r>
          </a:p>
          <a:p>
            <a:pPr marL="342900" indent="-342900">
              <a:buFontTx/>
              <a:buChar char="-"/>
            </a:pPr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تهتم تقويمات الجودة في كل من اقسام الطلاب والطالبات و تظهر مؤشرات الجودة واعمال التقارير نتائج اقسام الطلبة واقسام الطالبات بالاضافة الي مستوي الاداء بشكل عام.</a:t>
            </a:r>
          </a:p>
          <a:p>
            <a:pPr marL="285750" indent="-2857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316" y="291813"/>
            <a:ext cx="3852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2.5 Integrity  (***)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091" y="5653352"/>
            <a:ext cx="14638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>
                <a:solidFill>
                  <a:srgbClr val="FF0000"/>
                </a:solidFill>
              </a:rPr>
              <a:t>**</a:t>
            </a:r>
            <a:r>
              <a:rPr lang="ar-SA" sz="6000" b="1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4" name="Rectangle 3"/>
          <p:cNvSpPr/>
          <p:nvPr/>
        </p:nvSpPr>
        <p:spPr>
          <a:xfrm>
            <a:off x="749147" y="2424343"/>
            <a:ext cx="1111601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</a:t>
            </a:r>
            <a:r>
              <a:rPr lang="en-US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5</a:t>
            </a:r>
            <a:r>
              <a:rPr lang="ar-SA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en-US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النزاهة </a:t>
            </a:r>
            <a:endParaRPr lang="ar-SA" sz="28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الالتزام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بتجنب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تضارب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المصالح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والانتحال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في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التدريس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والبحث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العلمي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SA" sz="24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تضع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الجامعة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قواعد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للممارسات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الاخلاقية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والسلوك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المسؤول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لمنسوبي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الجامعة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SA" sz="24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مراجعة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القواعد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بصفة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دورية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.</a:t>
            </a:r>
            <a:endParaRPr lang="ar-SA" sz="24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ar-SA" sz="24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يوجد 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سياسات للنشر بموقع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الجامعة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علي المواد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المقدمه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به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والتي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تمثل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صورة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الجامعة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تم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الحصول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علي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موقع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متقدم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لموقع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الجامعة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بين الجامعات.</a:t>
            </a:r>
          </a:p>
          <a:p>
            <a:pPr marL="342900" indent="-342900">
              <a:buFontTx/>
              <a:buChar char="-"/>
            </a:pP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توثق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جميع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ممارسات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التعيين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والتاديب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الفصل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و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تنفذ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بصورة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</a:t>
            </a:r>
            <a:r>
              <a:rPr lang="en-US" sz="2400" err="1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عادلة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ar-SA" sz="24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7128" y="1228247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latin typeface="Times New Roman"/>
                <a:ea typeface="Calibri"/>
                <a:hlinkClick r:id="rId2" action="ppaction://hlinkfile"/>
              </a:rPr>
              <a:t> </a:t>
            </a:r>
            <a:r>
              <a:rPr lang="en-US" b="1">
                <a:latin typeface="Times New Roman"/>
                <a:ea typeface="Calibri"/>
                <a:cs typeface="Arial"/>
                <a:hlinkClick r:id="rId2" action="ppaction://hlinkfile"/>
              </a:rPr>
              <a:t>Integrity</a:t>
            </a:r>
            <a:r>
              <a:rPr lang="en-US" b="1">
                <a:latin typeface="Times New Roman"/>
                <a:ea typeface="Calibri"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6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627" y="436016"/>
            <a:ext cx="7098418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>
                <a:latin typeface="Times New Roman"/>
                <a:ea typeface="Calibri"/>
                <a:cs typeface="Arial"/>
              </a:rPr>
              <a:t>2.6 Policies and Regulations </a:t>
            </a:r>
            <a:r>
              <a:rPr lang="en-US" sz="3600" b="1">
                <a:ea typeface="Calibri"/>
                <a:cs typeface="Arial"/>
              </a:rPr>
              <a:t> (****)</a:t>
            </a:r>
            <a:endParaRPr lang="en-US" sz="360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842337"/>
            <a:ext cx="14638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>
                <a:solidFill>
                  <a:srgbClr val="FF0000"/>
                </a:solidFill>
              </a:rPr>
              <a:t>**</a:t>
            </a:r>
            <a:r>
              <a:rPr lang="ar-SA" sz="6000" b="1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4" name="Rectangle 3"/>
          <p:cNvSpPr/>
          <p:nvPr/>
        </p:nvSpPr>
        <p:spPr>
          <a:xfrm>
            <a:off x="1239488" y="1184179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>
                <a:latin typeface="Times New Roman"/>
                <a:ea typeface="Calibri"/>
                <a:hlinkClick r:id="rId2" action="ppaction://hlinkfile"/>
              </a:rPr>
              <a:t>Policies and </a:t>
            </a:r>
            <a:r>
              <a:rPr lang="en-US" b="1" i="1" smtClean="0">
                <a:latin typeface="Times New Roman"/>
                <a:ea typeface="Calibri"/>
                <a:hlinkClick r:id="rId2" action="ppaction://hlinkfile"/>
              </a:rPr>
              <a:t>Regulations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2708" y="2321004"/>
            <a:ext cx="1142449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6</a:t>
            </a:r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ar-SA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</a:t>
            </a:r>
            <a:r>
              <a:rPr lang="en-US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سياسات واللوائح التنظيمية .</a:t>
            </a:r>
            <a:endParaRPr lang="ar-SA" sz="28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يوجد لدي الجامعة مجموعة من السياسات واللوائح التنظيمية تحدد نطاق الصلاحيات و اجراءات عمل اللجان و الوحدات و الوظائف القيادية.</a:t>
            </a:r>
            <a:endParaRPr lang="ar-SA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ar-SA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وجد دليل السياسات و الاجراءات التي تنظم الانشطة الاساسية داخل الجامعة.</a:t>
            </a:r>
            <a:endParaRPr lang="ar-SA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indent="-342900">
              <a:buFontTx/>
              <a:buChar char="-"/>
            </a:pPr>
            <a:r>
              <a:rPr lang="ar-SA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وجد توصيف لنطاق الصلاحيات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والمسئوليات للمجالس والجان 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الدائمة داخل الجامعة </a:t>
            </a:r>
          </a:p>
          <a:p>
            <a:pPr marL="342900" indent="-342900">
              <a:buFontTx/>
              <a:buChar char="-"/>
            </a:pP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ادلة السياسات واللوائح التنظيمية  متاحة لمنسوبي الجامعة علي موقع الجامعة .</a:t>
            </a:r>
          </a:p>
          <a:p>
            <a:pPr marL="342900" indent="-342900">
              <a:buFontTx/>
              <a:buChar char="-"/>
            </a:pPr>
            <a:r>
              <a:rPr lang="ar-SA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يوجد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دليل لقواعد السلوك الخاصة بالطلبة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.</a:t>
            </a:r>
            <a:endParaRPr lang="en-US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lvl="0" indent="-342900">
              <a:buFontTx/>
              <a:buChar char="-"/>
            </a:pPr>
            <a:endParaRPr lang="ar-SA" sz="24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48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5206" y="454094"/>
            <a:ext cx="6404317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>
                <a:latin typeface="Times New Roman"/>
                <a:ea typeface="Calibri"/>
                <a:cs typeface="Arial"/>
              </a:rPr>
              <a:t>2.7 Organization Climate  (***)</a:t>
            </a:r>
            <a:endParaRPr lang="en-US" sz="360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842337"/>
            <a:ext cx="14638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0"/>
            <a:r>
              <a:rPr lang="ar-SA" sz="6000" b="1">
                <a:solidFill>
                  <a:srgbClr val="FF0000"/>
                </a:solidFill>
              </a:rPr>
              <a:t>)</a:t>
            </a:r>
            <a:r>
              <a:rPr lang="en-GB" sz="6000" b="1">
                <a:solidFill>
                  <a:srgbClr val="FF0000"/>
                </a:solidFill>
              </a:rPr>
              <a:t>**</a:t>
            </a:r>
            <a:r>
              <a:rPr lang="ar-SA" sz="6000" b="1">
                <a:solidFill>
                  <a:srgbClr val="FF0000"/>
                </a:solidFill>
              </a:rPr>
              <a:t>(</a:t>
            </a:r>
          </a:p>
        </p:txBody>
      </p:sp>
      <p:sp>
        <p:nvSpPr>
          <p:cNvPr id="4" name="Rectangle 3"/>
          <p:cNvSpPr/>
          <p:nvPr/>
        </p:nvSpPr>
        <p:spPr>
          <a:xfrm>
            <a:off x="616945" y="1977371"/>
            <a:ext cx="1117110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2-</a:t>
            </a:r>
            <a:r>
              <a:rPr lang="en-US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7</a:t>
            </a:r>
            <a:r>
              <a:rPr lang="ar-SA" sz="24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  </a:t>
            </a:r>
            <a:r>
              <a:rPr lang="ar-SA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ال</a:t>
            </a:r>
            <a:r>
              <a:rPr lang="en-US" sz="28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مناخ التنظيمي .</a:t>
            </a:r>
            <a:endParaRPr lang="ar-SA" sz="28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lvl="0" indent="-342900">
              <a:buFontTx/>
              <a:buChar char="-"/>
            </a:pP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يوجد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مناخ تنظيمي ايجابي يساعد جميع المنسوبين بالاحساس بالمشاركة في اتخاذ القرار  </a:t>
            </a:r>
            <a:endParaRPr lang="ar-SA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lvl="0" indent="-342900">
              <a:buFontTx/>
              <a:buChar char="-"/>
            </a:pPr>
            <a:r>
              <a:rPr lang="ar-SA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</a:t>
            </a:r>
            <a:r>
              <a:rPr lang="en-US" sz="220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وجد </a:t>
            </a: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قناعة بين هيئة التدريس والموظفين ان اسهاماتهم مقدرة .</a:t>
            </a:r>
            <a:endParaRPr lang="ar-SA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lvl="0" indent="-342900">
              <a:buFontTx/>
              <a:buChar char="-"/>
            </a:pP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تلقي انجازات الجامعة التقدير من جميع منسوبيها.</a:t>
            </a:r>
            <a:endParaRPr lang="en-US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lvl="0" indent="-342900">
              <a:buFontTx/>
              <a:buChar char="-"/>
            </a:pP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يتم اشعار هيئة التدريس والموظفين بالتطورات التي تحدث في الجامعة عن طريق النشرات الاخبارية والمنشورات الداخلية او عن طريق نظام الاتصالات الادارية.</a:t>
            </a:r>
            <a:endParaRPr lang="en-US" sz="2200">
              <a:solidFill>
                <a:prstClr val="black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  <a:p>
            <a:pPr marL="342900" lvl="0" indent="-342900">
              <a:buFontTx/>
              <a:buChar char="-"/>
            </a:pPr>
            <a:r>
              <a:rPr lang="en-US" sz="2200" smtClean="0">
                <a:solidFill>
                  <a:prstClr val="black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تم تكليف وكالة الجامعة بمسئولية استطلاع اراء المنسوبين عن المناخ التنظيمي  من خلال </a:t>
            </a:r>
            <a:r>
              <a:rPr lang="en-US" sz="2200" smtClean="0">
                <a:solidFill>
                  <a:srgbClr val="FF0000"/>
                </a:solidFill>
                <a:latin typeface="GE SS Text Bold" pitchFamily="18" charset="-78"/>
                <a:ea typeface="GE SS Text Bold" pitchFamily="18" charset="-78"/>
                <a:cs typeface="GE SS Text Bold" pitchFamily="18" charset="-78"/>
              </a:rPr>
              <a:t>مؤشرات قياس الاداء وكالة الجامعة وعددها 37 مؤشر.</a:t>
            </a:r>
            <a:endParaRPr lang="en-US" sz="2200">
              <a:solidFill>
                <a:srgbClr val="FF0000"/>
              </a:solidFill>
              <a:latin typeface="GE SS Text Bold" pitchFamily="18" charset="-78"/>
              <a:ea typeface="GE SS Text Bold" pitchFamily="18" charset="-78"/>
              <a:cs typeface="GE SS Text Bold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1243" y="1470618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atin typeface="Times New Roman"/>
                <a:ea typeface="Calibri"/>
                <a:hlinkClick r:id="rId2" action="ppaction://hlinkfile"/>
              </a:rPr>
              <a:t>Organization Climate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41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1239</Words>
  <Application>Microsoft Office PowerPoint</Application>
  <PresentationFormat>Custom</PresentationFormat>
  <Paragraphs>140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Dr.MAG</dc:creator>
  <cp:lastModifiedBy>dr.mahmoud azmi</cp:lastModifiedBy>
  <cp:revision>66</cp:revision>
  <cp:lastPrinted>2015-12-03T09:50:03Z</cp:lastPrinted>
  <dcterms:created xsi:type="dcterms:W3CDTF">2015-12-02T07:56:28Z</dcterms:created>
  <dcterms:modified xsi:type="dcterms:W3CDTF">2015-12-04T17:13:30Z</dcterms:modified>
</cp:coreProperties>
</file>