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4">
  <p:sldMasterIdLst>
    <p:sldMasterId id="2147483648" r:id="rId1"/>
  </p:sldMasterIdLst>
  <p:sldIdLst>
    <p:sldId id="256" r:id="rId2"/>
    <p:sldId id="267" r:id="rId3"/>
    <p:sldId id="273" r:id="rId4"/>
    <p:sldId id="275" r:id="rId5"/>
    <p:sldId id="295" r:id="rId6"/>
    <p:sldId id="294" r:id="rId7"/>
    <p:sldId id="305" r:id="rId8"/>
    <p:sldId id="276" r:id="rId9"/>
    <p:sldId id="278" r:id="rId10"/>
    <p:sldId id="281" r:id="rId11"/>
    <p:sldId id="282" r:id="rId12"/>
    <p:sldId id="307" r:id="rId13"/>
    <p:sldId id="306" r:id="rId14"/>
    <p:sldId id="283" r:id="rId15"/>
    <p:sldId id="308" r:id="rId16"/>
    <p:sldId id="309" r:id="rId17"/>
    <p:sldId id="297" r:id="rId18"/>
    <p:sldId id="298" r:id="rId19"/>
    <p:sldId id="299" r:id="rId20"/>
    <p:sldId id="300" r:id="rId21"/>
    <p:sldId id="287" r:id="rId22"/>
    <p:sldId id="288" r:id="rId23"/>
    <p:sldId id="286" r:id="rId24"/>
  </p:sldIdLst>
  <p:sldSz cx="12192000" cy="6858000"/>
  <p:notesSz cx="6797675" cy="9928225"/>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نمط فاتح 1 - تميي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618" autoAdjust="0"/>
    <p:restoredTop sz="94660"/>
  </p:normalViewPr>
  <p:slideViewPr>
    <p:cSldViewPr snapToGrid="0">
      <p:cViewPr varScale="1">
        <p:scale>
          <a:sx n="75" d="100"/>
          <a:sy n="75" d="100"/>
        </p:scale>
        <p:origin x="60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ar-SA"/>
        </a:p>
      </c:txPr>
    </c:title>
    <c:autoTitleDeleted val="0"/>
    <c:plotArea>
      <c:layout>
        <c:manualLayout>
          <c:layoutTarget val="inner"/>
          <c:xMode val="edge"/>
          <c:yMode val="edge"/>
          <c:x val="6.1568627450980393E-2"/>
          <c:y val="7.3257926642333937E-2"/>
          <c:w val="0.75524644897329007"/>
          <c:h val="0.71715872221371912"/>
        </c:manualLayout>
      </c:layout>
      <c:barChart>
        <c:barDir val="bar"/>
        <c:grouping val="stacked"/>
        <c:varyColors val="0"/>
        <c:ser>
          <c:idx val="0"/>
          <c:order val="0"/>
          <c:tx>
            <c:strRef>
              <c:f>'[المخطط 2 في Microsoft Word]ورقة1'!$B$13:$B$15</c:f>
              <c:strCache>
                <c:ptCount val="3"/>
                <c:pt idx="0">
                  <c:v>1435</c:v>
                </c:pt>
                <c:pt idx="2">
                  <c:v>Number of programs </c:v>
                </c:pt>
              </c:strCache>
            </c:strRef>
          </c:tx>
          <c:spPr>
            <a:solidFill>
              <a:schemeClr val="accent1"/>
            </a:solidFill>
            <a:ln>
              <a:noFill/>
            </a:ln>
            <a:effectLst/>
          </c:spPr>
          <c:invertIfNegative val="0"/>
          <c:cat>
            <c:strRef>
              <c:f>'[المخطط 2 في Microsoft Word]ورقة1'!$A$16:$A$21</c:f>
              <c:strCache>
                <c:ptCount val="6"/>
                <c:pt idx="0">
                  <c:v>English language</c:v>
                </c:pt>
                <c:pt idx="1">
                  <c:v>Computer</c:v>
                </c:pt>
                <c:pt idx="2">
                  <c:v>Educational</c:v>
                </c:pt>
                <c:pt idx="3">
                  <c:v>Self-development</c:v>
                </c:pt>
                <c:pt idx="4">
                  <c:v>Childhood </c:v>
                </c:pt>
                <c:pt idx="5">
                  <c:v>Total </c:v>
                </c:pt>
              </c:strCache>
            </c:strRef>
          </c:cat>
          <c:val>
            <c:numRef>
              <c:f>'[المخطط 2 في Microsoft Word]ورقة1'!$B$16:$B$21</c:f>
              <c:numCache>
                <c:formatCode>General</c:formatCode>
                <c:ptCount val="6"/>
                <c:pt idx="0">
                  <c:v>4</c:v>
                </c:pt>
                <c:pt idx="1">
                  <c:v>2</c:v>
                </c:pt>
                <c:pt idx="2">
                  <c:v>4</c:v>
                </c:pt>
                <c:pt idx="3">
                  <c:v>4</c:v>
                </c:pt>
                <c:pt idx="4">
                  <c:v>1</c:v>
                </c:pt>
                <c:pt idx="5">
                  <c:v>15</c:v>
                </c:pt>
              </c:numCache>
            </c:numRef>
          </c:val>
        </c:ser>
        <c:ser>
          <c:idx val="1"/>
          <c:order val="1"/>
          <c:tx>
            <c:strRef>
              <c:f>'[المخطط 2 في Microsoft Word]ورقة1'!$C$13:$C$15</c:f>
              <c:strCache>
                <c:ptCount val="3"/>
                <c:pt idx="0">
                  <c:v>1435</c:v>
                </c:pt>
                <c:pt idx="2">
                  <c:v>Number of female trainees</c:v>
                </c:pt>
              </c:strCache>
            </c:strRef>
          </c:tx>
          <c:spPr>
            <a:solidFill>
              <a:schemeClr val="accent2"/>
            </a:solidFill>
            <a:ln>
              <a:noFill/>
            </a:ln>
            <a:effectLst/>
          </c:spPr>
          <c:invertIfNegative val="0"/>
          <c:cat>
            <c:strRef>
              <c:f>'[المخطط 2 في Microsoft Word]ورقة1'!$A$16:$A$21</c:f>
              <c:strCache>
                <c:ptCount val="6"/>
                <c:pt idx="0">
                  <c:v>English language</c:v>
                </c:pt>
                <c:pt idx="1">
                  <c:v>Computer</c:v>
                </c:pt>
                <c:pt idx="2">
                  <c:v>Educational</c:v>
                </c:pt>
                <c:pt idx="3">
                  <c:v>Self-development</c:v>
                </c:pt>
                <c:pt idx="4">
                  <c:v>Childhood </c:v>
                </c:pt>
                <c:pt idx="5">
                  <c:v>Total </c:v>
                </c:pt>
              </c:strCache>
            </c:strRef>
          </c:cat>
          <c:val>
            <c:numRef>
              <c:f>'[المخطط 2 في Microsoft Word]ورقة1'!$C$16:$C$21</c:f>
              <c:numCache>
                <c:formatCode>General</c:formatCode>
                <c:ptCount val="6"/>
                <c:pt idx="0">
                  <c:v>35</c:v>
                </c:pt>
                <c:pt idx="1">
                  <c:v>12</c:v>
                </c:pt>
                <c:pt idx="2">
                  <c:v>92</c:v>
                </c:pt>
                <c:pt idx="3">
                  <c:v>175</c:v>
                </c:pt>
                <c:pt idx="4">
                  <c:v>61</c:v>
                </c:pt>
                <c:pt idx="5">
                  <c:v>375</c:v>
                </c:pt>
              </c:numCache>
            </c:numRef>
          </c:val>
        </c:ser>
        <c:ser>
          <c:idx val="2"/>
          <c:order val="2"/>
          <c:tx>
            <c:strRef>
              <c:f>'[المخطط 2 في Microsoft Word]ورقة1'!$D$13:$D$15</c:f>
              <c:strCache>
                <c:ptCount val="3"/>
                <c:pt idx="0">
                  <c:v>1436</c:v>
                </c:pt>
                <c:pt idx="2">
                  <c:v>Number of programs </c:v>
                </c:pt>
              </c:strCache>
            </c:strRef>
          </c:tx>
          <c:spPr>
            <a:solidFill>
              <a:schemeClr val="accent3"/>
            </a:solidFill>
            <a:ln>
              <a:noFill/>
            </a:ln>
            <a:effectLst/>
          </c:spPr>
          <c:invertIfNegative val="0"/>
          <c:cat>
            <c:strRef>
              <c:f>'[المخطط 2 في Microsoft Word]ورقة1'!$A$16:$A$21</c:f>
              <c:strCache>
                <c:ptCount val="6"/>
                <c:pt idx="0">
                  <c:v>English language</c:v>
                </c:pt>
                <c:pt idx="1">
                  <c:v>Computer</c:v>
                </c:pt>
                <c:pt idx="2">
                  <c:v>Educational</c:v>
                </c:pt>
                <c:pt idx="3">
                  <c:v>Self-development</c:v>
                </c:pt>
                <c:pt idx="4">
                  <c:v>Childhood </c:v>
                </c:pt>
                <c:pt idx="5">
                  <c:v>Total </c:v>
                </c:pt>
              </c:strCache>
            </c:strRef>
          </c:cat>
          <c:val>
            <c:numRef>
              <c:f>'[المخطط 2 في Microsoft Word]ورقة1'!$D$16:$D$21</c:f>
              <c:numCache>
                <c:formatCode>General</c:formatCode>
                <c:ptCount val="6"/>
                <c:pt idx="0">
                  <c:v>4</c:v>
                </c:pt>
                <c:pt idx="1">
                  <c:v>2</c:v>
                </c:pt>
                <c:pt idx="2">
                  <c:v>3</c:v>
                </c:pt>
                <c:pt idx="3">
                  <c:v>9</c:v>
                </c:pt>
                <c:pt idx="4">
                  <c:v>1</c:v>
                </c:pt>
                <c:pt idx="5">
                  <c:v>19</c:v>
                </c:pt>
              </c:numCache>
            </c:numRef>
          </c:val>
        </c:ser>
        <c:ser>
          <c:idx val="3"/>
          <c:order val="3"/>
          <c:tx>
            <c:strRef>
              <c:f>'[المخطط 2 في Microsoft Word]ورقة1'!$E$13:$E$15</c:f>
              <c:strCache>
                <c:ptCount val="3"/>
                <c:pt idx="0">
                  <c:v>1436</c:v>
                </c:pt>
                <c:pt idx="2">
                  <c:v>Number of female trainees</c:v>
                </c:pt>
              </c:strCache>
            </c:strRef>
          </c:tx>
          <c:spPr>
            <a:solidFill>
              <a:schemeClr val="accent4"/>
            </a:solidFill>
            <a:ln>
              <a:noFill/>
            </a:ln>
            <a:effectLst/>
          </c:spPr>
          <c:invertIfNegative val="0"/>
          <c:cat>
            <c:strRef>
              <c:f>'[المخطط 2 في Microsoft Word]ورقة1'!$A$16:$A$21</c:f>
              <c:strCache>
                <c:ptCount val="6"/>
                <c:pt idx="0">
                  <c:v>English language</c:v>
                </c:pt>
                <c:pt idx="1">
                  <c:v>Computer</c:v>
                </c:pt>
                <c:pt idx="2">
                  <c:v>Educational</c:v>
                </c:pt>
                <c:pt idx="3">
                  <c:v>Self-development</c:v>
                </c:pt>
                <c:pt idx="4">
                  <c:v>Childhood </c:v>
                </c:pt>
                <c:pt idx="5">
                  <c:v>Total </c:v>
                </c:pt>
              </c:strCache>
            </c:strRef>
          </c:cat>
          <c:val>
            <c:numRef>
              <c:f>'[المخطط 2 في Microsoft Word]ورقة1'!$E$16:$E$21</c:f>
              <c:numCache>
                <c:formatCode>General</c:formatCode>
                <c:ptCount val="6"/>
                <c:pt idx="0">
                  <c:v>80</c:v>
                </c:pt>
                <c:pt idx="1">
                  <c:v>80</c:v>
                </c:pt>
                <c:pt idx="2">
                  <c:v>102</c:v>
                </c:pt>
                <c:pt idx="3">
                  <c:v>356</c:v>
                </c:pt>
                <c:pt idx="4">
                  <c:v>38</c:v>
                </c:pt>
                <c:pt idx="5">
                  <c:v>656</c:v>
                </c:pt>
              </c:numCache>
            </c:numRef>
          </c:val>
        </c:ser>
        <c:dLbls>
          <c:showLegendKey val="0"/>
          <c:showVal val="0"/>
          <c:showCatName val="0"/>
          <c:showSerName val="0"/>
          <c:showPercent val="0"/>
          <c:showBubbleSize val="0"/>
        </c:dLbls>
        <c:gapWidth val="150"/>
        <c:overlap val="100"/>
        <c:axId val="208407416"/>
        <c:axId val="208408592"/>
      </c:barChart>
      <c:catAx>
        <c:axId val="208407416"/>
        <c:scaling>
          <c:orientation val="minMax"/>
        </c:scaling>
        <c:delete val="0"/>
        <c:axPos val="r"/>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crossAx val="208408592"/>
        <c:crosses val="autoZero"/>
        <c:auto val="1"/>
        <c:lblAlgn val="ctr"/>
        <c:lblOffset val="100"/>
        <c:noMultiLvlLbl val="0"/>
      </c:catAx>
      <c:valAx>
        <c:axId val="208408592"/>
        <c:scaling>
          <c:orientation val="maxMi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crossAx val="2084074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ar-SA"/>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ورقة1!$A$1:$D$1</c:f>
              <c:strCache>
                <c:ptCount val="4"/>
                <c:pt idx="0">
                  <c:v>عام 32/33</c:v>
                </c:pt>
                <c:pt idx="1">
                  <c:v>عام 33/34</c:v>
                </c:pt>
                <c:pt idx="2">
                  <c:v>عام 34/35</c:v>
                </c:pt>
                <c:pt idx="3">
                  <c:v>عام 35/36</c:v>
                </c:pt>
              </c:strCache>
            </c:strRef>
          </c:cat>
          <c:val>
            <c:numRef>
              <c:f>ورقة1!$A$2:$D$2</c:f>
              <c:numCache>
                <c:formatCode>General</c:formatCode>
                <c:ptCount val="4"/>
                <c:pt idx="0">
                  <c:v>212</c:v>
                </c:pt>
                <c:pt idx="1">
                  <c:v>345</c:v>
                </c:pt>
                <c:pt idx="2">
                  <c:v>390</c:v>
                </c:pt>
                <c:pt idx="3">
                  <c:v>412</c:v>
                </c:pt>
              </c:numCache>
            </c:numRef>
          </c:val>
        </c:ser>
        <c:dLbls>
          <c:showLegendKey val="0"/>
          <c:showVal val="0"/>
          <c:showCatName val="0"/>
          <c:showSerName val="0"/>
          <c:showPercent val="0"/>
          <c:showBubbleSize val="0"/>
        </c:dLbls>
        <c:gapWidth val="182"/>
        <c:axId val="208404672"/>
        <c:axId val="208408200"/>
      </c:barChart>
      <c:catAx>
        <c:axId val="20840467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crossAx val="208408200"/>
        <c:crosses val="autoZero"/>
        <c:auto val="1"/>
        <c:lblAlgn val="ctr"/>
        <c:lblOffset val="100"/>
        <c:noMultiLvlLbl val="0"/>
      </c:catAx>
      <c:valAx>
        <c:axId val="208408200"/>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crossAx val="208404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ar-SA"/>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dLbls>
          <c:showLegendKey val="0"/>
          <c:showVal val="0"/>
          <c:showCatName val="0"/>
          <c:showSerName val="0"/>
          <c:showPercent val="0"/>
          <c:showBubbleSize val="0"/>
        </c:dLbls>
        <c:gapWidth val="150"/>
        <c:axId val="208406240"/>
        <c:axId val="208408984"/>
      </c:barChart>
      <c:catAx>
        <c:axId val="208406240"/>
        <c:scaling>
          <c:orientation val="maxMin"/>
        </c:scaling>
        <c:delete val="0"/>
        <c:axPos val="b"/>
        <c:majorTickMark val="out"/>
        <c:minorTickMark val="none"/>
        <c:tickLblPos val="nextTo"/>
        <c:crossAx val="208408984"/>
        <c:crosses val="autoZero"/>
        <c:auto val="1"/>
        <c:lblAlgn val="ctr"/>
        <c:lblOffset val="100"/>
        <c:noMultiLvlLbl val="0"/>
      </c:catAx>
      <c:valAx>
        <c:axId val="208408984"/>
        <c:scaling>
          <c:orientation val="minMax"/>
        </c:scaling>
        <c:delete val="0"/>
        <c:axPos val="r"/>
        <c:majorGridlines/>
        <c:numFmt formatCode="General" sourceLinked="1"/>
        <c:majorTickMark val="out"/>
        <c:minorTickMark val="none"/>
        <c:tickLblPos val="nextTo"/>
        <c:crossAx val="208406240"/>
        <c:crosses val="autoZero"/>
        <c:crossBetween val="between"/>
      </c:valAx>
    </c:plotArea>
    <c:legend>
      <c:legendPos val="l"/>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7777777777777776E-2"/>
          <c:y val="2.7199620880723252E-2"/>
          <c:w val="0.88873840769903767"/>
          <c:h val="0.73577136191309422"/>
        </c:manualLayout>
      </c:layout>
      <c:barChart>
        <c:barDir val="col"/>
        <c:grouping val="stacked"/>
        <c:varyColors val="0"/>
        <c:ser>
          <c:idx val="0"/>
          <c:order val="0"/>
          <c:spPr>
            <a:solidFill>
              <a:schemeClr val="accent1"/>
            </a:solidFill>
            <a:ln>
              <a:noFill/>
            </a:ln>
            <a:effectLst/>
          </c:spPr>
          <c:invertIfNegative val="0"/>
          <c:cat>
            <c:strRef>
              <c:f>'[المخطط في Microsoft Word]ورقة3'!$A$1:$C$1</c:f>
              <c:strCache>
                <c:ptCount val="3"/>
                <c:pt idx="0">
                  <c:v>Male</c:v>
                </c:pt>
                <c:pt idx="1">
                  <c:v>femaie</c:v>
                </c:pt>
                <c:pt idx="2">
                  <c:v>Total</c:v>
                </c:pt>
              </c:strCache>
            </c:strRef>
          </c:cat>
          <c:val>
            <c:numRef>
              <c:f>'[المخطط في Microsoft Word]ورقة3'!$A$2:$C$2</c:f>
              <c:numCache>
                <c:formatCode>General</c:formatCode>
                <c:ptCount val="3"/>
                <c:pt idx="0">
                  <c:v>85</c:v>
                </c:pt>
                <c:pt idx="1">
                  <c:v>53</c:v>
                </c:pt>
                <c:pt idx="2">
                  <c:v>138</c:v>
                </c:pt>
              </c:numCache>
            </c:numRef>
          </c:val>
        </c:ser>
        <c:ser>
          <c:idx val="1"/>
          <c:order val="1"/>
          <c:spPr>
            <a:solidFill>
              <a:schemeClr val="accent2"/>
            </a:solidFill>
            <a:ln>
              <a:noFill/>
            </a:ln>
            <a:effectLst/>
          </c:spPr>
          <c:invertIfNegative val="0"/>
          <c:cat>
            <c:strRef>
              <c:f>'[المخطط في Microsoft Word]ورقة3'!$A$1:$C$1</c:f>
              <c:strCache>
                <c:ptCount val="3"/>
                <c:pt idx="0">
                  <c:v>Male</c:v>
                </c:pt>
                <c:pt idx="1">
                  <c:v>femaie</c:v>
                </c:pt>
                <c:pt idx="2">
                  <c:v>Total</c:v>
                </c:pt>
              </c:strCache>
            </c:strRef>
          </c:cat>
          <c:val>
            <c:numRef>
              <c:f>'[المخطط في Microsoft Word]ورقة3'!$A$3:$C$3</c:f>
              <c:numCache>
                <c:formatCode>General</c:formatCode>
                <c:ptCount val="3"/>
                <c:pt idx="0">
                  <c:v>74</c:v>
                </c:pt>
                <c:pt idx="1">
                  <c:v>83</c:v>
                </c:pt>
                <c:pt idx="2">
                  <c:v>157</c:v>
                </c:pt>
              </c:numCache>
            </c:numRef>
          </c:val>
        </c:ser>
        <c:dLbls>
          <c:showLegendKey val="0"/>
          <c:showVal val="0"/>
          <c:showCatName val="0"/>
          <c:showSerName val="0"/>
          <c:showPercent val="0"/>
          <c:showBubbleSize val="0"/>
        </c:dLbls>
        <c:gapWidth val="150"/>
        <c:overlap val="100"/>
        <c:axId val="208404280"/>
        <c:axId val="208405456"/>
      </c:barChart>
      <c:catAx>
        <c:axId val="20840428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crossAx val="208405456"/>
        <c:crosses val="autoZero"/>
        <c:auto val="1"/>
        <c:lblAlgn val="ctr"/>
        <c:lblOffset val="100"/>
        <c:noMultiLvlLbl val="0"/>
      </c:catAx>
      <c:valAx>
        <c:axId val="208405456"/>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crossAx val="2084042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SA"/>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ar-SA"/>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21/03/37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108699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21/03/37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423229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21/03/37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35122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21/03/37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70579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43EA87D-EEAA-4B22-B7F7-EC29C86805BE}" type="datetimeFigureOut">
              <a:rPr lang="ar-SA" smtClean="0"/>
              <a:t>21/03/37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63883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43EA87D-EEAA-4B22-B7F7-EC29C86805BE}" type="datetimeFigureOut">
              <a:rPr lang="ar-SA" smtClean="0"/>
              <a:t>21/03/37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96008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43EA87D-EEAA-4B22-B7F7-EC29C86805BE}" type="datetimeFigureOut">
              <a:rPr lang="ar-SA" smtClean="0"/>
              <a:t>21/03/37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87595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43EA87D-EEAA-4B22-B7F7-EC29C86805BE}" type="datetimeFigureOut">
              <a:rPr lang="ar-SA" smtClean="0"/>
              <a:t>21/03/37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79815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3EA87D-EEAA-4B22-B7F7-EC29C86805BE}" type="datetimeFigureOut">
              <a:rPr lang="ar-SA" smtClean="0"/>
              <a:t>21/03/37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212635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3EA87D-EEAA-4B22-B7F7-EC29C86805BE}" type="datetimeFigureOut">
              <a:rPr lang="ar-SA" smtClean="0"/>
              <a:t>21/03/37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03432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3EA87D-EEAA-4B22-B7F7-EC29C86805BE}" type="datetimeFigureOut">
              <a:rPr lang="ar-SA" smtClean="0"/>
              <a:t>21/03/37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91B04CA-1F01-4470-BDED-ECA9AD8E4F6F}" type="slidenum">
              <a:rPr lang="ar-SA" smtClean="0"/>
              <a:t>‹#›</a:t>
            </a:fld>
            <a:endParaRPr lang="ar-SA"/>
          </a:p>
        </p:txBody>
      </p:sp>
    </p:spTree>
    <p:extLst>
      <p:ext uri="{BB962C8B-B14F-4D97-AF65-F5344CB8AC3E}">
        <p14:creationId xmlns:p14="http://schemas.microsoft.com/office/powerpoint/2010/main" val="3134265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43EA87D-EEAA-4B22-B7F7-EC29C86805BE}" type="datetimeFigureOut">
              <a:rPr lang="ar-SA" smtClean="0"/>
              <a:t>21/03/37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1B04CA-1F01-4470-BDED-ECA9AD8E4F6F}" type="slidenum">
              <a:rPr lang="ar-SA" smtClean="0"/>
              <a:t>‹#›</a:t>
            </a:fld>
            <a:endParaRPr lang="ar-SA"/>
          </a:p>
        </p:txBody>
      </p:sp>
    </p:spTree>
    <p:extLst>
      <p:ext uri="{BB962C8B-B14F-4D97-AF65-F5344CB8AC3E}">
        <p14:creationId xmlns:p14="http://schemas.microsoft.com/office/powerpoint/2010/main" val="352763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themeOverride" Target="../theme/themeOverride4.xml"/><Relationship Id="rId4" Type="http://schemas.openxmlformats.org/officeDocument/2006/relationships/hyperlink" Target="http://www.okaz.com.sa/new/Issues/20151126/Con20151126810938.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mu.edu.sa/"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مربع نص 3"/>
          <p:cNvSpPr txBox="1"/>
          <p:nvPr/>
        </p:nvSpPr>
        <p:spPr>
          <a:xfrm>
            <a:off x="671332" y="1770325"/>
            <a:ext cx="11146420" cy="4679743"/>
          </a:xfrm>
          <a:prstGeom prst="rect">
            <a:avLst/>
          </a:prstGeom>
          <a:noFill/>
        </p:spPr>
        <p:txBody>
          <a:bodyPr wrap="square" rtlCol="1">
            <a:spAutoFit/>
          </a:bodyPr>
          <a:lstStyle/>
          <a:p>
            <a:pPr algn="ctr"/>
            <a:r>
              <a:rPr lang="en-US" sz="4000" dirty="0"/>
              <a:t>Standard </a:t>
            </a:r>
            <a:r>
              <a:rPr lang="en-US" sz="4000" dirty="0" smtClean="0"/>
              <a:t>11</a:t>
            </a:r>
          </a:p>
          <a:p>
            <a:pPr algn="ctr">
              <a:lnSpc>
                <a:spcPct val="115000"/>
              </a:lnSpc>
            </a:pPr>
            <a:r>
              <a:rPr lang="en-US" sz="4000" b="1" dirty="0" smtClean="0">
                <a:latin typeface="Times New Roman"/>
                <a:ea typeface="Calibri"/>
                <a:cs typeface="Arial"/>
              </a:rPr>
              <a:t>The </a:t>
            </a:r>
            <a:r>
              <a:rPr lang="en-US" sz="4000" b="1" dirty="0">
                <a:latin typeface="Times New Roman"/>
                <a:ea typeface="Calibri"/>
                <a:cs typeface="Arial"/>
              </a:rPr>
              <a:t>Educational Institution’s Relations </a:t>
            </a:r>
            <a:r>
              <a:rPr lang="en-US" sz="4000" b="1" dirty="0" smtClean="0">
                <a:latin typeface="Times New Roman"/>
                <a:ea typeface="Calibri"/>
                <a:cs typeface="Arial"/>
              </a:rPr>
              <a:t>with</a:t>
            </a:r>
          </a:p>
          <a:p>
            <a:pPr algn="ctr">
              <a:lnSpc>
                <a:spcPct val="115000"/>
              </a:lnSpc>
            </a:pPr>
            <a:r>
              <a:rPr lang="en-US" sz="4000" b="1" dirty="0" smtClean="0">
                <a:latin typeface="Times New Roman"/>
                <a:ea typeface="Calibri"/>
                <a:cs typeface="Arial"/>
              </a:rPr>
              <a:t> </a:t>
            </a:r>
            <a:r>
              <a:rPr lang="en-US" sz="4000" b="1" dirty="0">
                <a:latin typeface="Times New Roman"/>
                <a:ea typeface="Calibri"/>
                <a:cs typeface="Arial"/>
              </a:rPr>
              <a:t>the </a:t>
            </a:r>
            <a:r>
              <a:rPr lang="en-US" sz="4000" b="1" dirty="0" smtClean="0">
                <a:latin typeface="Times New Roman"/>
                <a:ea typeface="Calibri"/>
                <a:cs typeface="Arial"/>
              </a:rPr>
              <a:t>Community</a:t>
            </a:r>
          </a:p>
          <a:p>
            <a:pPr algn="ctr">
              <a:lnSpc>
                <a:spcPct val="115000"/>
              </a:lnSpc>
            </a:pPr>
            <a:r>
              <a:rPr lang="ar-SA" sz="2800" dirty="0" smtClean="0">
                <a:solidFill>
                  <a:prstClr val="black"/>
                </a:solidFill>
                <a:latin typeface="Traditional Arabic"/>
                <a:ea typeface="Batang"/>
                <a:cs typeface="PT Bold Heading"/>
              </a:rPr>
              <a:t>علاقات </a:t>
            </a:r>
            <a:r>
              <a:rPr lang="ar-SA" sz="2800" dirty="0">
                <a:solidFill>
                  <a:prstClr val="black"/>
                </a:solidFill>
                <a:latin typeface="Traditional Arabic"/>
                <a:ea typeface="Batang"/>
                <a:cs typeface="PT Bold Heading"/>
              </a:rPr>
              <a:t>المؤسسة التعليمية بالمجتمع</a:t>
            </a:r>
            <a:endParaRPr lang="en-US" sz="4000" b="1" dirty="0" smtClean="0">
              <a:latin typeface="Times New Roman"/>
              <a:ea typeface="Calibri"/>
              <a:cs typeface="Arial"/>
            </a:endParaRPr>
          </a:p>
          <a:p>
            <a:pPr algn="ctr">
              <a:lnSpc>
                <a:spcPct val="115000"/>
              </a:lnSpc>
            </a:pPr>
            <a:endParaRPr lang="en-US" sz="3600" dirty="0">
              <a:ea typeface="Calibri"/>
              <a:cs typeface="Arial"/>
            </a:endParaRPr>
          </a:p>
          <a:p>
            <a:pPr lvl="0" algn="just">
              <a:spcAft>
                <a:spcPts val="1500"/>
              </a:spcAft>
            </a:pPr>
            <a:endParaRPr lang="en-US" sz="4000" kern="1400" spc="25" dirty="0" smtClean="0">
              <a:solidFill>
                <a:srgbClr val="17365D"/>
              </a:solidFill>
              <a:latin typeface="Cambria" panose="02040503050406030204" pitchFamily="18" charset="0"/>
              <a:ea typeface="Times New Roman" panose="02020603050405020304" pitchFamily="18" charset="0"/>
              <a:cs typeface="Times New Roman" panose="02020603050405020304" pitchFamily="18" charset="0"/>
            </a:endParaRPr>
          </a:p>
          <a:p>
            <a:pPr algn="ctr"/>
            <a:endParaRPr lang="ar-SA" sz="4000" b="1" dirty="0"/>
          </a:p>
        </p:txBody>
      </p:sp>
    </p:spTree>
    <p:extLst>
      <p:ext uri="{BB962C8B-B14F-4D97-AF65-F5344CB8AC3E}">
        <p14:creationId xmlns:p14="http://schemas.microsoft.com/office/powerpoint/2010/main" val="2239778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جدول 6"/>
          <p:cNvGraphicFramePr>
            <a:graphicFrameLocks noGrp="1"/>
          </p:cNvGraphicFramePr>
          <p:nvPr>
            <p:extLst>
              <p:ext uri="{D42A27DB-BD31-4B8C-83A1-F6EECF244321}">
                <p14:modId xmlns:p14="http://schemas.microsoft.com/office/powerpoint/2010/main" val="2202777487"/>
              </p:ext>
            </p:extLst>
          </p:nvPr>
        </p:nvGraphicFramePr>
        <p:xfrm>
          <a:off x="2637259" y="731262"/>
          <a:ext cx="8128000" cy="350520"/>
        </p:xfrm>
        <a:graphic>
          <a:graphicData uri="http://schemas.openxmlformats.org/drawingml/2006/table">
            <a:tbl>
              <a:tblPr rtl="1" firstRow="1" firstCol="1" lastRow="1" lastCol="1" bandRow="1" bandCol="1"/>
              <a:tblGrid>
                <a:gridCol w="791123"/>
                <a:gridCol w="7336877"/>
              </a:tblGrid>
              <a:tr h="0">
                <a:tc>
                  <a:txBody>
                    <a:bodyPr/>
                    <a:lstStyle/>
                    <a:p>
                      <a:pPr algn="just" rtl="1">
                        <a:lnSpc>
                          <a:spcPct val="115000"/>
                        </a:lnSpc>
                        <a:spcBef>
                          <a:spcPts val="600"/>
                        </a:spcBef>
                        <a:spcAft>
                          <a:spcPts val="0"/>
                        </a:spcAft>
                      </a:pPr>
                      <a:r>
                        <a:rPr lang="ar-LB" sz="1400" dirty="0" smtClean="0">
                          <a:effectLst/>
                          <a:latin typeface="Traditional Arabic"/>
                          <a:ea typeface="Calibri"/>
                          <a:cs typeface="PT Bold Heading"/>
                        </a:rPr>
                        <a:t>11-1</a:t>
                      </a:r>
                      <a:endParaRPr lang="en-US" sz="1100" dirty="0">
                        <a:effectLst/>
                        <a:latin typeface="Calibri"/>
                        <a:ea typeface="Calibri"/>
                        <a:cs typeface="Arial"/>
                      </a:endParaRPr>
                    </a:p>
                  </a:txBody>
                  <a:tcPr marL="68580" marR="68580" marT="0" marB="0">
                    <a:lnL>
                      <a:noFill/>
                    </a:lnL>
                    <a:lnR>
                      <a:noFill/>
                    </a:lnR>
                    <a:lnT>
                      <a:noFill/>
                    </a:lnT>
                    <a:lnB>
                      <a:noFill/>
                    </a:lnB>
                  </a:tcPr>
                </a:tc>
                <a:tc>
                  <a:txBody>
                    <a:bodyPr/>
                    <a:lstStyle/>
                    <a:p>
                      <a:pPr algn="just" rtl="1">
                        <a:lnSpc>
                          <a:spcPct val="115000"/>
                        </a:lnSpc>
                        <a:spcAft>
                          <a:spcPts val="0"/>
                        </a:spcAft>
                      </a:pPr>
                      <a:r>
                        <a:rPr lang="ar-LB" sz="2000" dirty="0">
                          <a:effectLst/>
                          <a:latin typeface="Traditional Arabic"/>
                          <a:ea typeface="Calibri"/>
                          <a:cs typeface="PT Bold Heading"/>
                        </a:rPr>
                        <a:t>سياسات المؤسسة التعليمية حول علاقاتها </a:t>
                      </a:r>
                      <a:r>
                        <a:rPr lang="ar-LB" sz="2000" dirty="0" smtClean="0">
                          <a:effectLst/>
                          <a:latin typeface="Traditional Arabic"/>
                          <a:ea typeface="Calibri"/>
                          <a:cs typeface="PT Bold Heading"/>
                        </a:rPr>
                        <a:t>بالمجتمع</a:t>
                      </a:r>
                      <a:r>
                        <a:rPr lang="ar-SA" sz="2000" dirty="0" smtClean="0">
                          <a:effectLst/>
                          <a:latin typeface="Traditional Arabic"/>
                          <a:ea typeface="Calibri"/>
                          <a:cs typeface="PT Bold Heading"/>
                        </a:rPr>
                        <a:t> </a:t>
                      </a:r>
                      <a:r>
                        <a:rPr lang="ar-LB" sz="2000" dirty="0" smtClean="0">
                          <a:effectLst/>
                          <a:latin typeface="Traditional Arabic"/>
                          <a:ea typeface="Calibri"/>
                          <a:cs typeface="PT Bold Heading"/>
                        </a:rPr>
                        <a:t>: </a:t>
                      </a:r>
                      <a:r>
                        <a:rPr lang="ar-SA" sz="2000" dirty="0" smtClean="0">
                          <a:effectLst/>
                          <a:latin typeface="Traditional Arabic"/>
                          <a:ea typeface="Calibri"/>
                          <a:cs typeface="PT Bold Heading"/>
                        </a:rPr>
                        <a:t> التقدير </a:t>
                      </a:r>
                      <a:r>
                        <a:rPr lang="ar-SA" sz="2000" dirty="0">
                          <a:effectLst/>
                          <a:latin typeface="Traditional Arabic"/>
                          <a:ea typeface="Calibri"/>
                          <a:cs typeface="PT Bold Heading"/>
                        </a:rPr>
                        <a:t>العام: (***)</a:t>
                      </a:r>
                      <a:endParaRPr lang="en-US" sz="1600" dirty="0">
                        <a:effectLst/>
                        <a:latin typeface="Calibri"/>
                        <a:ea typeface="Calibri"/>
                        <a:cs typeface="Arial"/>
                      </a:endParaRPr>
                    </a:p>
                  </a:txBody>
                  <a:tcPr marL="68580" marR="68580" marT="0" marB="0">
                    <a:lnL>
                      <a:noFill/>
                    </a:lnL>
                    <a:lnR>
                      <a:noFill/>
                    </a:lnR>
                    <a:lnT>
                      <a:noFill/>
                    </a:lnT>
                    <a:lnB>
                      <a:noFill/>
                    </a:lnB>
                  </a:tcPr>
                </a:tc>
              </a:tr>
            </a:tbl>
          </a:graphicData>
        </a:graphic>
      </p:graphicFrame>
      <p:sp>
        <p:nvSpPr>
          <p:cNvPr id="8" name="Rectangle 3"/>
          <p:cNvSpPr>
            <a:spLocks noChangeArrowheads="1"/>
          </p:cNvSpPr>
          <p:nvPr/>
        </p:nvSpPr>
        <p:spPr bwMode="auto">
          <a:xfrm>
            <a:off x="177800" y="1211069"/>
            <a:ext cx="11726923" cy="476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algn="just" fontAlgn="base">
              <a:lnSpc>
                <a:spcPct val="115000"/>
              </a:lnSpc>
              <a:spcBef>
                <a:spcPct val="0"/>
              </a:spcBef>
              <a:spcAft>
                <a:spcPct val="0"/>
              </a:spcAft>
              <a:buClrTx/>
              <a:buSzTx/>
              <a:tabLst>
                <a:tab pos="457200" algn="l"/>
              </a:tabLst>
            </a:pPr>
            <a:r>
              <a:rPr lang="ar-SA" altLang="ar-SA" sz="2000" b="1" dirty="0" smtClean="0">
                <a:solidFill>
                  <a:prstClr val="black"/>
                </a:solidFill>
                <a:latin typeface="Calibri" panose="020F0502020204030204"/>
                <a:ea typeface="Batang"/>
                <a:cs typeface="Traditional Arabic"/>
              </a:rPr>
              <a:t>- </a:t>
            </a:r>
            <a:r>
              <a:rPr lang="ar-SA" altLang="ar-SA" sz="2400" b="1" dirty="0" smtClean="0">
                <a:solidFill>
                  <a:prstClr val="black"/>
                </a:solidFill>
                <a:latin typeface="Calibri" panose="020F0502020204030204"/>
                <a:ea typeface="Batang"/>
                <a:cs typeface="Traditional Arabic"/>
              </a:rPr>
              <a:t>تلتزم </a:t>
            </a:r>
            <a:r>
              <a:rPr lang="ar-SA" altLang="ar-SA" sz="2400" b="1" dirty="0">
                <a:solidFill>
                  <a:prstClr val="black"/>
                </a:solidFill>
                <a:latin typeface="Calibri" panose="020F0502020204030204"/>
                <a:ea typeface="Batang"/>
                <a:cs typeface="Traditional Arabic"/>
              </a:rPr>
              <a:t>جامعة المجمعة بتقديم خدمات للمجتمع في اطار نص رسالتها  </a:t>
            </a:r>
            <a:r>
              <a:rPr lang="ar-SA" altLang="ar-SA" sz="2400" b="1" dirty="0" smtClean="0">
                <a:solidFill>
                  <a:prstClr val="black"/>
                </a:solidFill>
                <a:latin typeface="Calibri" panose="020F0502020204030204"/>
                <a:ea typeface="Batang"/>
                <a:cs typeface="Traditional Arabic"/>
              </a:rPr>
              <a:t> </a:t>
            </a:r>
            <a:endParaRPr lang="ar-SA" altLang="ar-SA" sz="2400" b="1" dirty="0">
              <a:solidFill>
                <a:prstClr val="black"/>
              </a:solidFill>
              <a:latin typeface="Calibri" panose="020F0502020204030204"/>
              <a:ea typeface="Batang"/>
              <a:cs typeface="Traditional Arabic"/>
            </a:endParaRPr>
          </a:p>
          <a:p>
            <a:pPr marR="0" algn="just" fontAlgn="base">
              <a:lnSpc>
                <a:spcPct val="115000"/>
              </a:lnSpc>
              <a:spcBef>
                <a:spcPct val="0"/>
              </a:spcBef>
              <a:spcAft>
                <a:spcPct val="0"/>
              </a:spcAft>
              <a:buClrTx/>
              <a:buSzTx/>
              <a:tabLst>
                <a:tab pos="457200" algn="l"/>
              </a:tabLst>
            </a:pPr>
            <a:r>
              <a:rPr lang="ar-SA" altLang="ar-SA" sz="2400" b="1" dirty="0" smtClean="0">
                <a:solidFill>
                  <a:prstClr val="black"/>
                </a:solidFill>
                <a:latin typeface="Calibri" panose="020F0502020204030204"/>
                <a:ea typeface="Batang"/>
                <a:cs typeface="Traditional Arabic"/>
              </a:rPr>
              <a:t>- ولذا توفر الادارة العليا القرارات التي تعزز خدمة المجتمع، </a:t>
            </a:r>
            <a:r>
              <a:rPr lang="ar-SA" altLang="ar-SA" sz="2400" b="1" dirty="0" smtClean="0">
                <a:solidFill>
                  <a:prstClr val="black"/>
                </a:solidFill>
                <a:ea typeface="Batang"/>
                <a:cs typeface="Traditional Arabic"/>
              </a:rPr>
              <a:t>مثل  إنشاء </a:t>
            </a:r>
            <a:r>
              <a:rPr lang="ar-SA" altLang="ar-SA" sz="2400" b="1" dirty="0" smtClean="0">
                <a:solidFill>
                  <a:srgbClr val="FF0000"/>
                </a:solidFill>
                <a:ea typeface="Batang"/>
                <a:cs typeface="Traditional Arabic"/>
              </a:rPr>
              <a:t>عمادة لخدمة المجتمع والتعليم </a:t>
            </a:r>
            <a:r>
              <a:rPr lang="ar-SA" altLang="ar-SA" sz="2400" b="1" dirty="0" smtClean="0">
                <a:solidFill>
                  <a:prstClr val="black"/>
                </a:solidFill>
                <a:ea typeface="Batang"/>
                <a:cs typeface="Traditional Arabic"/>
              </a:rPr>
              <a:t>المستمر ,وحددت لها بشكل رسمي دورها في خدمة المجتمع  </a:t>
            </a:r>
            <a:r>
              <a:rPr lang="ar-SA" altLang="ar-SA" sz="2400" b="1" dirty="0" smtClean="0">
                <a:solidFill>
                  <a:srgbClr val="FF0000"/>
                </a:solidFill>
                <a:ea typeface="Batang"/>
                <a:cs typeface="Traditional Arabic"/>
              </a:rPr>
              <a:t>(الدليل </a:t>
            </a:r>
            <a:r>
              <a:rPr lang="ar-SA" altLang="ar-SA" sz="2400" b="1" dirty="0" err="1" smtClean="0">
                <a:solidFill>
                  <a:srgbClr val="FF0000"/>
                </a:solidFill>
                <a:ea typeface="Batang"/>
                <a:cs typeface="Traditional Arabic"/>
              </a:rPr>
              <a:t>التنظيمى</a:t>
            </a:r>
            <a:r>
              <a:rPr lang="ar-SA" altLang="ar-SA" sz="2400" b="1" dirty="0" smtClean="0">
                <a:solidFill>
                  <a:srgbClr val="FF0000"/>
                </a:solidFill>
                <a:ea typeface="Batang"/>
                <a:cs typeface="Traditional Arabic"/>
              </a:rPr>
              <a:t> للجامعة ص41 )</a:t>
            </a:r>
          </a:p>
          <a:p>
            <a:pPr algn="just" fontAlgn="base">
              <a:lnSpc>
                <a:spcPct val="115000"/>
              </a:lnSpc>
              <a:spcBef>
                <a:spcPct val="0"/>
              </a:spcBef>
              <a:spcAft>
                <a:spcPct val="0"/>
              </a:spcAft>
              <a:tabLst>
                <a:tab pos="457200" algn="l"/>
              </a:tabLst>
            </a:pPr>
            <a:r>
              <a:rPr lang="ar-SA" altLang="ar-SA" sz="2400" b="1" dirty="0" smtClean="0">
                <a:solidFill>
                  <a:prstClr val="black"/>
                </a:solidFill>
                <a:latin typeface="Calibri" panose="020F0502020204030204"/>
                <a:ea typeface="Batang"/>
                <a:cs typeface="Traditional Arabic"/>
              </a:rPr>
              <a:t> - </a:t>
            </a:r>
            <a:r>
              <a:rPr lang="ar-SA" altLang="ar-SA" sz="2400" b="1" dirty="0" smtClean="0">
                <a:solidFill>
                  <a:schemeClr val="accent6">
                    <a:lumMod val="75000"/>
                  </a:schemeClr>
                </a:solidFill>
                <a:latin typeface="Calibri" panose="020F0502020204030204"/>
                <a:ea typeface="Batang"/>
                <a:cs typeface="Traditional Arabic"/>
              </a:rPr>
              <a:t>تضمين </a:t>
            </a:r>
            <a:r>
              <a:rPr lang="ar-SA" altLang="ar-SA" sz="2400" b="1" dirty="0" smtClean="0">
                <a:solidFill>
                  <a:srgbClr val="FF0000"/>
                </a:solidFill>
                <a:latin typeface="Calibri" panose="020F0502020204030204"/>
                <a:ea typeface="Batang"/>
                <a:cs typeface="Traditional Arabic"/>
              </a:rPr>
              <a:t>الخطة الاستراتيجي الهداف السابع عن المسئولية الاجتماعية وخدمة المجتمع</a:t>
            </a:r>
            <a:r>
              <a:rPr lang="ar-SA" altLang="ar-SA" sz="2400" b="1" dirty="0" smtClean="0">
                <a:solidFill>
                  <a:schemeClr val="accent6">
                    <a:lumMod val="75000"/>
                  </a:schemeClr>
                </a:solidFill>
                <a:latin typeface="Calibri" panose="020F0502020204030204"/>
                <a:ea typeface="Batang"/>
                <a:cs typeface="Traditional Arabic"/>
              </a:rPr>
              <a:t>، وتضمين </a:t>
            </a:r>
            <a:r>
              <a:rPr lang="ar-SA" altLang="ar-SA" sz="2400" b="1" dirty="0" smtClean="0">
                <a:solidFill>
                  <a:srgbClr val="FF0000"/>
                </a:solidFill>
                <a:latin typeface="Calibri" panose="020F0502020204030204"/>
                <a:ea typeface="Batang"/>
                <a:cs typeface="Traditional Arabic"/>
              </a:rPr>
              <a:t>التقارير السنوية </a:t>
            </a:r>
            <a:r>
              <a:rPr lang="ar-SA" altLang="ar-SA" sz="2400" b="1" dirty="0" smtClean="0">
                <a:solidFill>
                  <a:schemeClr val="accent6">
                    <a:lumMod val="75000"/>
                  </a:schemeClr>
                </a:solidFill>
                <a:latin typeface="Calibri" panose="020F0502020204030204"/>
                <a:ea typeface="Batang"/>
                <a:cs typeface="Traditional Arabic"/>
              </a:rPr>
              <a:t>لجميع جهات الجامعة  فصلا عن الخدمات التي تقدم للمجتمع (الفصل السادس)</a:t>
            </a:r>
            <a:r>
              <a:rPr lang="ar-SA" sz="2400" b="1" dirty="0" smtClean="0">
                <a:solidFill>
                  <a:schemeClr val="accent6">
                    <a:lumMod val="75000"/>
                  </a:schemeClr>
                </a:solidFill>
                <a:latin typeface="Calibri" panose="020F0502020204030204"/>
                <a:ea typeface="Batang"/>
                <a:cs typeface="Traditional Arabic"/>
              </a:rPr>
              <a:t>، ومحور في </a:t>
            </a:r>
            <a:r>
              <a:rPr lang="ar-SA" sz="2400" b="1" dirty="0" smtClean="0">
                <a:solidFill>
                  <a:srgbClr val="FF0000"/>
                </a:solidFill>
                <a:latin typeface="Calibri" panose="020F0502020204030204"/>
                <a:ea typeface="Batang"/>
                <a:cs typeface="Traditional Arabic"/>
              </a:rPr>
              <a:t>الأبحاث المدعومة </a:t>
            </a:r>
            <a:r>
              <a:rPr lang="ar-SA" sz="2400" b="1" dirty="0" smtClean="0">
                <a:solidFill>
                  <a:schemeClr val="accent6">
                    <a:lumMod val="75000"/>
                  </a:schemeClr>
                </a:solidFill>
                <a:latin typeface="Calibri" panose="020F0502020204030204"/>
                <a:ea typeface="Batang"/>
                <a:cs typeface="Traditional Arabic"/>
              </a:rPr>
              <a:t>من الجامعة عن الأبحاث </a:t>
            </a:r>
            <a:r>
              <a:rPr lang="ar-SA" sz="2400" b="1" dirty="0" err="1" smtClean="0">
                <a:solidFill>
                  <a:schemeClr val="accent6">
                    <a:lumMod val="75000"/>
                  </a:schemeClr>
                </a:solidFill>
                <a:latin typeface="Calibri" panose="020F0502020204030204"/>
                <a:ea typeface="Batang"/>
                <a:cs typeface="Traditional Arabic"/>
              </a:rPr>
              <a:t>التى</a:t>
            </a:r>
            <a:r>
              <a:rPr lang="ar-SA" sz="2400" b="1" dirty="0" smtClean="0">
                <a:solidFill>
                  <a:schemeClr val="accent6">
                    <a:lumMod val="75000"/>
                  </a:schemeClr>
                </a:solidFill>
                <a:latin typeface="Calibri" panose="020F0502020204030204"/>
                <a:ea typeface="Batang"/>
                <a:cs typeface="Traditional Arabic"/>
              </a:rPr>
              <a:t> تخدم المجتمع </a:t>
            </a:r>
            <a:r>
              <a:rPr lang="ar-SA" altLang="ar-SA" sz="2400" b="1" dirty="0" smtClean="0">
                <a:solidFill>
                  <a:prstClr val="black"/>
                </a:solidFill>
                <a:latin typeface="Calibri" panose="020F0502020204030204"/>
                <a:ea typeface="Batang"/>
                <a:cs typeface="Traditional Arabic"/>
              </a:rPr>
              <a:t>كما تقدم </a:t>
            </a:r>
            <a:r>
              <a:rPr lang="ar-SA" altLang="ar-SA" sz="2400" b="1" dirty="0" smtClean="0">
                <a:solidFill>
                  <a:srgbClr val="FF0000"/>
                </a:solidFill>
                <a:latin typeface="Calibri" panose="020F0502020204030204"/>
                <a:ea typeface="Batang"/>
                <a:cs typeface="Traditional Arabic"/>
              </a:rPr>
              <a:t>برامج مجتمعية لخدمة المجتمع </a:t>
            </a:r>
            <a:r>
              <a:rPr lang="ar-SA" altLang="ar-SA" sz="2400" b="1" dirty="0" smtClean="0">
                <a:solidFill>
                  <a:prstClr val="black"/>
                </a:solidFill>
                <a:latin typeface="Calibri" panose="020F0502020204030204"/>
                <a:ea typeface="Batang"/>
                <a:cs typeface="Traditional Arabic"/>
              </a:rPr>
              <a:t>وصل عددها (22) برنامج </a:t>
            </a:r>
            <a:r>
              <a:rPr lang="ar-SA" altLang="ar-SA" sz="2400" b="1" dirty="0" smtClean="0">
                <a:solidFill>
                  <a:srgbClr val="FF0000"/>
                </a:solidFill>
                <a:latin typeface="Calibri" panose="020F0502020204030204"/>
                <a:ea typeface="Batang"/>
                <a:cs typeface="Traditional Arabic"/>
              </a:rPr>
              <a:t>والبرامج التدريبية </a:t>
            </a:r>
            <a:r>
              <a:rPr lang="ar-SA" altLang="ar-SA" sz="2400" b="1" dirty="0" smtClean="0">
                <a:solidFill>
                  <a:prstClr val="black"/>
                </a:solidFill>
                <a:latin typeface="Calibri" panose="020F0502020204030204"/>
                <a:ea typeface="Batang"/>
                <a:cs typeface="Traditional Arabic"/>
              </a:rPr>
              <a:t>وصلت (51) برنامج  وعقد العديد من ا</a:t>
            </a:r>
            <a:r>
              <a:rPr lang="ar-SA" altLang="ar-SA" sz="2400" b="1" dirty="0" smtClean="0">
                <a:solidFill>
                  <a:srgbClr val="FF0000"/>
                </a:solidFill>
                <a:latin typeface="Calibri" panose="020F0502020204030204"/>
                <a:ea typeface="Batang"/>
                <a:cs typeface="Traditional Arabic"/>
              </a:rPr>
              <a:t>لاتفاقيات </a:t>
            </a:r>
            <a:r>
              <a:rPr lang="ar-SA" altLang="ar-SA" sz="2400" b="1" dirty="0" smtClean="0">
                <a:solidFill>
                  <a:prstClr val="black"/>
                </a:solidFill>
                <a:latin typeface="Calibri" panose="020F0502020204030204"/>
                <a:ea typeface="Batang"/>
                <a:cs typeface="Traditional Arabic"/>
              </a:rPr>
              <a:t> </a:t>
            </a:r>
            <a:r>
              <a:rPr lang="ar-SA" altLang="ar-SA" sz="2400" b="1" dirty="0" smtClean="0">
                <a:solidFill>
                  <a:schemeClr val="accent6">
                    <a:lumMod val="75000"/>
                  </a:schemeClr>
                </a:solidFill>
                <a:latin typeface="Calibri" panose="020F0502020204030204"/>
                <a:ea typeface="Batang"/>
                <a:cs typeface="Traditional Arabic"/>
              </a:rPr>
              <a:t>مع الجمعية الخيرية وإدارة التعليم والغرفة التجارية ومنطقة سدير الصناعية والأمن العام,</a:t>
            </a:r>
            <a:r>
              <a:rPr lang="ar-SA" sz="2400" b="1" dirty="0" smtClean="0">
                <a:solidFill>
                  <a:schemeClr val="accent6">
                    <a:lumMod val="75000"/>
                  </a:schemeClr>
                </a:solidFill>
                <a:latin typeface="Calibri" panose="020F0502020204030204"/>
                <a:ea typeface="Batang"/>
                <a:cs typeface="Traditional Arabic"/>
              </a:rPr>
              <a:t> (مؤسسة الأميرة العنود الخيرية ,17/3/1437هـ)</a:t>
            </a:r>
            <a:r>
              <a:rPr lang="ar-SA" altLang="ar-SA" sz="2400" b="1" dirty="0" smtClean="0">
                <a:solidFill>
                  <a:schemeClr val="accent6">
                    <a:lumMod val="75000"/>
                  </a:schemeClr>
                </a:solidFill>
                <a:latin typeface="Calibri" panose="020F0502020204030204"/>
                <a:ea typeface="Batang"/>
                <a:cs typeface="Traditional Arabic"/>
              </a:rPr>
              <a:t> ،ومدينة الملك فهد الطبية </a:t>
            </a:r>
            <a:r>
              <a:rPr lang="ar-SA" altLang="ar-SA" sz="2400" b="1" dirty="0" smtClean="0">
                <a:solidFill>
                  <a:prstClr val="black"/>
                </a:solidFill>
                <a:latin typeface="Calibri" panose="020F0502020204030204"/>
                <a:ea typeface="Batang"/>
                <a:cs typeface="Traditional Arabic"/>
              </a:rPr>
              <a:t>،يعكس سياسة الجامعة في علاقتها مع المجتمع  ، وتقدم تقريرا سنويا يوضح اسهامات الجامعة في خدمة المجتمع ،ومما يساعد في تعزيز مشاركة أعضاء هيئة التدريس في خدمة المجتمع </a:t>
            </a:r>
            <a:r>
              <a:rPr lang="ar-SA" altLang="ar-SA" sz="2400" b="1" dirty="0" smtClean="0">
                <a:solidFill>
                  <a:srgbClr val="FF0000"/>
                </a:solidFill>
                <a:latin typeface="Calibri" panose="020F0502020204030204"/>
                <a:ea typeface="Batang"/>
                <a:cs typeface="Traditional Arabic"/>
              </a:rPr>
              <a:t>تضمين معايير ترقياتهم  نسبة 15</a:t>
            </a:r>
            <a:r>
              <a:rPr lang="ar-SA" altLang="ar-SA" sz="2400" b="1" dirty="0" smtClean="0">
                <a:solidFill>
                  <a:prstClr val="black"/>
                </a:solidFill>
                <a:latin typeface="Calibri" panose="020F0502020204030204"/>
                <a:ea typeface="Batang"/>
                <a:cs typeface="Traditional Arabic"/>
              </a:rPr>
              <a:t>% من درجة الترقية </a:t>
            </a:r>
            <a:r>
              <a:rPr lang="ar-SA" altLang="ar-SA" sz="2400" b="1" dirty="0" smtClean="0">
                <a:solidFill>
                  <a:srgbClr val="FF0000"/>
                </a:solidFill>
                <a:latin typeface="Calibri" panose="020F0502020204030204"/>
                <a:ea typeface="Batang"/>
                <a:cs typeface="Traditional Arabic"/>
              </a:rPr>
              <a:t>وتقويم أدائهم عن اسهاماتهم في خدمة </a:t>
            </a:r>
            <a:r>
              <a:rPr lang="ar-SA" altLang="ar-SA" sz="2400" b="1" dirty="0" smtClean="0">
                <a:solidFill>
                  <a:prstClr val="black"/>
                </a:solidFill>
                <a:latin typeface="Calibri" panose="020F0502020204030204"/>
                <a:ea typeface="Batang"/>
                <a:cs typeface="Traditional Arabic"/>
              </a:rPr>
              <a:t>المجتمع ،وتعلن الجامعة عن أنشطة خدمة المجتمع بشكل مستمر من خلال الموقع الإلكتروني للجامعة و لعمادة خدمة المجتمع والتعليم المستمر </a:t>
            </a:r>
            <a:r>
              <a:rPr lang="ar-SA" altLang="ar-SA" sz="2400" b="1" u="sng" dirty="0" smtClean="0">
                <a:solidFill>
                  <a:srgbClr val="FF0000"/>
                </a:solidFill>
                <a:latin typeface="Calibri" panose="020F0502020204030204"/>
                <a:ea typeface="Batang"/>
                <a:cs typeface="Traditional Arabic"/>
              </a:rPr>
              <a:t>إلا أنه لا يتضمن فتح قنوات تواصل مع الطلاب المتوقع انضمامهم للجامعة.</a:t>
            </a:r>
            <a:r>
              <a:rPr lang="en-US" altLang="ar-SA" sz="2400" b="1" u="sng" dirty="0" smtClean="0">
                <a:solidFill>
                  <a:srgbClr val="FF0000"/>
                </a:solidFill>
                <a:latin typeface="Calibri" panose="020F0502020204030204"/>
                <a:ea typeface="Batang"/>
                <a:cs typeface="Traditional Arabic"/>
              </a:rPr>
              <a:t> </a:t>
            </a:r>
            <a:endParaRPr lang="en-US" altLang="ar-SA" sz="2400" b="1" u="sng" dirty="0">
              <a:solidFill>
                <a:srgbClr val="FF0000"/>
              </a:solidFill>
              <a:latin typeface="Calibri" panose="020F0502020204030204"/>
              <a:ea typeface="Batang"/>
              <a:cs typeface="Traditional Arabic"/>
            </a:endParaRPr>
          </a:p>
        </p:txBody>
      </p:sp>
    </p:spTree>
    <p:extLst>
      <p:ext uri="{BB962C8B-B14F-4D97-AF65-F5344CB8AC3E}">
        <p14:creationId xmlns:p14="http://schemas.microsoft.com/office/powerpoint/2010/main" val="1497290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231494" y="626547"/>
            <a:ext cx="11597833" cy="4473532"/>
          </a:xfrm>
          <a:prstGeom prst="rect">
            <a:avLst/>
          </a:prstGeom>
        </p:spPr>
        <p:txBody>
          <a:bodyPr wrap="square">
            <a:spAutoFit/>
          </a:bodyPr>
          <a:lstStyle/>
          <a:p>
            <a:pPr algn="just">
              <a:lnSpc>
                <a:spcPct val="115000"/>
              </a:lnSpc>
              <a:spcBef>
                <a:spcPts val="600"/>
              </a:spcBef>
            </a:pPr>
            <a:r>
              <a:rPr lang="ar-SA" dirty="0" smtClean="0">
                <a:latin typeface="Traditional Arabic"/>
                <a:ea typeface="Calibri"/>
                <a:cs typeface="PT Bold Heading"/>
              </a:rPr>
              <a:t>11</a:t>
            </a:r>
            <a:r>
              <a:rPr lang="ar-LB" dirty="0" smtClean="0">
                <a:latin typeface="Traditional Arabic"/>
                <a:ea typeface="Calibri"/>
                <a:cs typeface="PT Bold Heading"/>
              </a:rPr>
              <a:t>-2  </a:t>
            </a:r>
            <a:r>
              <a:rPr lang="ar-LB" dirty="0">
                <a:latin typeface="Traditional Arabic"/>
                <a:ea typeface="Calibri"/>
                <a:cs typeface="PT Bold Heading"/>
              </a:rPr>
              <a:t>التفاعل مع المجتمع: التقدير العام: (***)</a:t>
            </a:r>
            <a:endParaRPr lang="en-US" sz="1400" dirty="0">
              <a:ea typeface="Calibri"/>
              <a:cs typeface="Arial"/>
            </a:endParaRPr>
          </a:p>
          <a:p>
            <a:pPr algn="just"/>
            <a:r>
              <a:rPr lang="ar-SA" sz="2400" b="1" dirty="0">
                <a:latin typeface="Traditional Arabic" panose="02020603050405020304" pitchFamily="18" charset="-78"/>
                <a:ea typeface="Calibri"/>
                <a:cs typeface="Traditional Arabic" panose="02020603050405020304" pitchFamily="18" charset="-78"/>
              </a:rPr>
              <a:t>وضعت عمادة خدمة المجتمع والتعليم المستمر خطة </a:t>
            </a:r>
            <a:r>
              <a:rPr lang="ar-SA" sz="2400" b="1" dirty="0" smtClean="0">
                <a:latin typeface="Traditional Arabic" panose="02020603050405020304" pitchFamily="18" charset="-78"/>
                <a:ea typeface="Calibri"/>
                <a:cs typeface="Traditional Arabic" panose="02020603050405020304" pitchFamily="18" charset="-78"/>
              </a:rPr>
              <a:t>في </a:t>
            </a:r>
            <a:r>
              <a:rPr lang="ar-SA" sz="2400" b="1" dirty="0">
                <a:latin typeface="Traditional Arabic" panose="02020603050405020304" pitchFamily="18" charset="-78"/>
                <a:ea typeface="Calibri"/>
                <a:cs typeface="Traditional Arabic" panose="02020603050405020304" pitchFamily="18" charset="-78"/>
              </a:rPr>
              <a:t>ضوء الخطة الاستراتيجية للجامعة </a:t>
            </a:r>
            <a:r>
              <a:rPr lang="ar-SA" sz="2400" b="1" dirty="0" smtClean="0">
                <a:latin typeface="Traditional Arabic" panose="02020603050405020304" pitchFamily="18" charset="-78"/>
                <a:ea typeface="Calibri"/>
                <a:cs typeface="Traditional Arabic" panose="02020603050405020304" pitchFamily="18" charset="-78"/>
              </a:rPr>
              <a:t>ركزت </a:t>
            </a:r>
            <a:r>
              <a:rPr lang="ar-SA" sz="2400" b="1" dirty="0">
                <a:latin typeface="Traditional Arabic" panose="02020603050405020304" pitchFamily="18" charset="-78"/>
                <a:ea typeface="Calibri"/>
                <a:cs typeface="Traditional Arabic" panose="02020603050405020304" pitchFamily="18" charset="-78"/>
              </a:rPr>
              <a:t>على التفاعل مع المجتمع من </a:t>
            </a:r>
            <a:r>
              <a:rPr lang="ar-SA" sz="2400" b="1" dirty="0" smtClean="0">
                <a:latin typeface="Traditional Arabic" panose="02020603050405020304" pitchFamily="18" charset="-78"/>
                <a:ea typeface="Calibri"/>
                <a:cs typeface="Traditional Arabic" panose="02020603050405020304" pitchFamily="18" charset="-78"/>
              </a:rPr>
              <a:t>خلال, الاتفاقيات مع عدد من جهات المجتمع </a:t>
            </a:r>
            <a:r>
              <a:rPr lang="ar-SA" sz="2400" b="1" dirty="0">
                <a:latin typeface="Traditional Arabic" panose="02020603050405020304" pitchFamily="18" charset="-78"/>
                <a:ea typeface="Calibri"/>
                <a:cs typeface="Traditional Arabic" panose="02020603050405020304" pitchFamily="18" charset="-78"/>
              </a:rPr>
              <a:t>, وتنظم الجامعة </a:t>
            </a:r>
            <a:r>
              <a:rPr lang="ar-SA" sz="2400" b="1" dirty="0">
                <a:solidFill>
                  <a:srgbClr val="FF0000"/>
                </a:solidFill>
                <a:latin typeface="Traditional Arabic" panose="02020603050405020304" pitchFamily="18" charset="-78"/>
                <a:ea typeface="Calibri"/>
                <a:cs typeface="Traditional Arabic" panose="02020603050405020304" pitchFamily="18" charset="-78"/>
              </a:rPr>
              <a:t>القوافل الطبية </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للمناطق المحيطة </a:t>
            </a:r>
            <a:r>
              <a:rPr lang="ar-SA" sz="2400" b="1" dirty="0" smtClean="0">
                <a:latin typeface="Traditional Arabic" panose="02020603050405020304" pitchFamily="18" charset="-78"/>
                <a:ea typeface="Calibri"/>
                <a:cs typeface="Traditional Arabic" panose="02020603050405020304" pitchFamily="18" charset="-78"/>
              </a:rPr>
              <a:t>بها مثل حملات الوقاية من السكرى وحملات التبرع بالدم والتوعية من الأمراض المزمنة وتتم بالتعاون مع الخدمات الطبية </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مثل زيارة </a:t>
            </a:r>
            <a:r>
              <a:rPr lang="ar-SA" sz="2400" b="1" dirty="0">
                <a:solidFill>
                  <a:schemeClr val="accent6">
                    <a:lumMod val="75000"/>
                  </a:schemeClr>
                </a:solidFill>
                <a:latin typeface="Traditional Arabic" panose="02020603050405020304" pitchFamily="18" charset="-78"/>
                <a:ea typeface="Calibri"/>
                <a:cs typeface="Traditional Arabic" panose="02020603050405020304" pitchFamily="18" charset="-78"/>
              </a:rPr>
              <a:t>(41</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طالب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من الدفعة الثالثة بكلية الطب لقرية العقلة ,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قاموا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بعمل ندوات تثقيفية لطلاب المدرسة الابتدائية والمدرسة المتوسطة , وعمل مسحٍ ميدانيٍّ لمعرفة الوضع البيئي بالقرية , ومعرفة أكثر المشاكل الصحية لوضع خارطة للوضع الصحي بالقرية , وتم تقديم خدمات طبية بواسطة الخدمات الصحية بالجامعة ( عيادة استشارية ، كشف الأسنان) , وذلك عن طريق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العيادات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المتنقلة , وأخذ عينات من مياه الشرب بغرض فحصها لمعرفة صلاحيتها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.وبرنامج أنا قلبك لتوعية المجتمع بأمراض القلب</a:t>
            </a:r>
          </a:p>
          <a:p>
            <a:pPr marL="342900" indent="-342900" algn="just">
              <a:buFontTx/>
              <a:buChar char="-"/>
            </a:pP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مشاركة الجامعة في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تنفيذ </a:t>
            </a:r>
            <a:r>
              <a:rPr lang="ar-SA" sz="2400" b="1" dirty="0">
                <a:solidFill>
                  <a:srgbClr val="FF0000"/>
                </a:solidFill>
                <a:latin typeface="Traditional Arabic" panose="02020603050405020304" pitchFamily="18" charset="-78"/>
                <a:cs typeface="Traditional Arabic" panose="02020603050405020304" pitchFamily="18" charset="-78"/>
              </a:rPr>
              <a:t>فرضية مواجهة الأمطار والسيول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بمحافظة المجمعة ، وذلك بالتعاون مع إدارة الدفاع المدني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والقطاعات الحكومية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التعاون مع هيئة </a:t>
            </a:r>
            <a:r>
              <a:rPr lang="ar-SA" sz="2400" b="1" dirty="0" smtClean="0">
                <a:solidFill>
                  <a:srgbClr val="FF0000"/>
                </a:solidFill>
                <a:latin typeface="Traditional Arabic" panose="02020603050405020304" pitchFamily="18" charset="-78"/>
                <a:cs typeface="Traditional Arabic" panose="02020603050405020304" pitchFamily="18" charset="-78"/>
              </a:rPr>
              <a:t>الغذاء والدواء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في نقل تجربة الجامعة في إجراءات الأمن والسلامة</a:t>
            </a:r>
          </a:p>
          <a:p>
            <a:pPr marL="342900" indent="-342900">
              <a:buFontTx/>
              <a:buChar char="-"/>
            </a:pPr>
            <a:r>
              <a:rPr lang="ar-SA" sz="2400" b="1" dirty="0" smtClean="0">
                <a:solidFill>
                  <a:srgbClr val="FF0000"/>
                </a:solidFill>
                <a:latin typeface="Traditional Arabic" panose="02020603050405020304" pitchFamily="18" charset="-78"/>
                <a:cs typeface="Traditional Arabic" panose="02020603050405020304" pitchFamily="18" charset="-78"/>
              </a:rPr>
              <a:t>مبادرة خدمات إنسان </a:t>
            </a:r>
            <a:r>
              <a:rPr lang="ar-SA" sz="2400" b="1" dirty="0">
                <a:solidFill>
                  <a:srgbClr val="FF0000"/>
                </a:solidFill>
                <a:latin typeface="Traditional Arabic" panose="02020603050405020304" pitchFamily="18" charset="-78"/>
                <a:cs typeface="Traditional Arabic" panose="02020603050405020304" pitchFamily="18" charset="-78"/>
              </a:rPr>
              <a:t>التطوعية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ضمن ملتقى الجامعات الخليجية والمسؤولية الاجتماعية لتفعيل دور الجامعة في تدريب وتأهيل المستفيدين </a:t>
            </a:r>
            <a:r>
              <a:rPr lang="ar-SA" sz="2400" dirty="0" smtClean="0">
                <a:solidFill>
                  <a:srgbClr val="505050"/>
                </a:solidFill>
                <a:latin typeface="Traditional Arabic" panose="02020603050405020304" pitchFamily="18" charset="-78"/>
                <a:ea typeface="Times New Roman"/>
                <a:cs typeface="Traditional Arabic" panose="02020603050405020304" pitchFamily="18" charset="-78"/>
              </a:rPr>
              <a:t> </a:t>
            </a: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من </a:t>
            </a:r>
            <a:r>
              <a:rPr lang="ar-SA" sz="2400" b="1" dirty="0" smtClean="0">
                <a:solidFill>
                  <a:schemeClr val="accent6">
                    <a:lumMod val="75000"/>
                  </a:schemeClr>
                </a:solidFill>
                <a:latin typeface="Traditional Arabic" panose="02020603050405020304" pitchFamily="18" charset="-78"/>
                <a:cs typeface="Traditional Arabic" panose="02020603050405020304" pitchFamily="18" charset="-78"/>
              </a:rPr>
              <a:t> الجمعية     </a:t>
            </a:r>
            <a:r>
              <a:rPr lang="ar-SA" sz="2000" dirty="0" smtClean="0">
                <a:solidFill>
                  <a:srgbClr val="505050"/>
                </a:solidFill>
                <a:latin typeface="Traditional Arabic" panose="02020603050405020304" pitchFamily="18" charset="-78"/>
                <a:ea typeface="Times New Roman"/>
                <a:cs typeface="Traditional Arabic" panose="02020603050405020304" pitchFamily="18" charset="-78"/>
              </a:rPr>
              <a:t>.</a:t>
            </a:r>
            <a:r>
              <a:rPr lang="en-US" sz="2000" dirty="0" smtClean="0">
                <a:solidFill>
                  <a:srgbClr val="505050"/>
                </a:solidFill>
                <a:latin typeface="Traditional Arabic" panose="02020603050405020304" pitchFamily="18" charset="-78"/>
                <a:ea typeface="Times New Roman"/>
                <a:cs typeface="Traditional Arabic" panose="02020603050405020304" pitchFamily="18" charset="-78"/>
              </a:rPr>
              <a:t> </a:t>
            </a:r>
            <a:r>
              <a:rPr lang="en-US" sz="2000" dirty="0" smtClean="0">
                <a:solidFill>
                  <a:schemeClr val="accent6">
                    <a:lumMod val="75000"/>
                  </a:schemeClr>
                </a:solidFill>
                <a:hlinkClick r:id="rId4"/>
              </a:rPr>
              <a:t>http</a:t>
            </a:r>
            <a:r>
              <a:rPr lang="en-US" sz="2000" dirty="0">
                <a:solidFill>
                  <a:schemeClr val="accent6">
                    <a:lumMod val="75000"/>
                  </a:schemeClr>
                </a:solidFill>
                <a:hlinkClick r:id="rId4"/>
              </a:rPr>
              <a:t>://www.okaz.com.sa/new/Issues/20151126/Con20151126810938.htm</a:t>
            </a:r>
            <a:endParaRPr lang="ar-SA" sz="2000" dirty="0">
              <a:solidFill>
                <a:schemeClr val="accent6">
                  <a:lumMod val="75000"/>
                </a:schemeClr>
              </a:solidFill>
            </a:endParaRPr>
          </a:p>
          <a:p>
            <a:pPr marL="342900" indent="-342900">
              <a:buFontTx/>
              <a:buChar char="-"/>
            </a:pPr>
            <a:r>
              <a:rPr lang="ar-SA" sz="2400" b="1" dirty="0">
                <a:solidFill>
                  <a:schemeClr val="accent6">
                    <a:lumMod val="75000"/>
                  </a:schemeClr>
                </a:solidFill>
                <a:latin typeface="Traditional Arabic" panose="02020603050405020304" pitchFamily="18" charset="-78"/>
                <a:cs typeface="Traditional Arabic" panose="02020603050405020304" pitchFamily="18" charset="-78"/>
              </a:rPr>
              <a:t>تنظيم ملتقى التجارب المتميزة للجمعيات الخيرية على مستوى المملكة</a:t>
            </a:r>
          </a:p>
        </p:txBody>
      </p:sp>
    </p:spTree>
    <p:extLst>
      <p:ext uri="{BB962C8B-B14F-4D97-AF65-F5344CB8AC3E}">
        <p14:creationId xmlns:p14="http://schemas.microsoft.com/office/powerpoint/2010/main" val="160917391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68101" y="1351508"/>
            <a:ext cx="10197295" cy="3785652"/>
          </a:xfrm>
          <a:prstGeom prst="rect">
            <a:avLst/>
          </a:prstGeom>
        </p:spPr>
        <p:txBody>
          <a:bodyPr wrap="square">
            <a:spAutoFit/>
          </a:bodyPr>
          <a:lstStyle/>
          <a:p>
            <a:pPr lvl="0" algn="just"/>
            <a:r>
              <a:rPr lang="ar-SA" sz="2400" b="1" dirty="0" smtClean="0">
                <a:solidFill>
                  <a:prstClr val="black"/>
                </a:solidFill>
                <a:latin typeface="Traditional Arabic"/>
                <a:ea typeface="Calibri"/>
              </a:rPr>
              <a:t>- </a:t>
            </a:r>
            <a:r>
              <a:rPr lang="ar-SA" sz="2400" b="1" dirty="0">
                <a:solidFill>
                  <a:prstClr val="black"/>
                </a:solidFill>
                <a:latin typeface="Traditional Arabic"/>
                <a:ea typeface="Calibri"/>
              </a:rPr>
              <a:t>تشجع الجامعة منسوبيها من أعضاء هيئة التدريس والموظفين على المشاركة في الندوات واللقاءات التي يعقدها المجتمع لمناقشة القضايا المهمة كقضايا التنمية </a:t>
            </a:r>
            <a:r>
              <a:rPr lang="ar-SA" sz="2400" b="1" dirty="0" smtClean="0">
                <a:solidFill>
                  <a:schemeClr val="accent6">
                    <a:lumMod val="75000"/>
                  </a:schemeClr>
                </a:solidFill>
                <a:latin typeface="Traditional Arabic"/>
                <a:ea typeface="Calibri"/>
              </a:rPr>
              <a:t>مثل ملتقى الجامعات الخليجية والمسئولية الاجتماعية 10-12/2/ </a:t>
            </a:r>
            <a:r>
              <a:rPr lang="ar-SA" sz="2400" b="1" dirty="0" smtClean="0">
                <a:solidFill>
                  <a:prstClr val="black"/>
                </a:solidFill>
                <a:latin typeface="Traditional Arabic"/>
                <a:ea typeface="Calibri"/>
              </a:rPr>
              <a:t>1437،وقد بلغت </a:t>
            </a:r>
            <a:r>
              <a:rPr lang="ar-SA" sz="2400" b="1" dirty="0" smtClean="0">
                <a:solidFill>
                  <a:srgbClr val="FF0000"/>
                </a:solidFill>
                <a:latin typeface="Traditional Arabic"/>
                <a:ea typeface="Calibri"/>
              </a:rPr>
              <a:t>نسبة المشاركات 18,5% عام 1435</a:t>
            </a:r>
            <a:r>
              <a:rPr lang="ar-SA" sz="2400" b="1" dirty="0" smtClean="0">
                <a:solidFill>
                  <a:prstClr val="black"/>
                </a:solidFill>
                <a:latin typeface="Traditional Arabic"/>
                <a:ea typeface="Calibri"/>
              </a:rPr>
              <a:t>، وارتفعت قليلا الى 18,53% عام 1436، </a:t>
            </a:r>
            <a:r>
              <a:rPr lang="ar-SA" sz="2400" b="1" dirty="0">
                <a:solidFill>
                  <a:prstClr val="black"/>
                </a:solidFill>
                <a:latin typeface="Traditional Arabic"/>
                <a:ea typeface="Calibri"/>
              </a:rPr>
              <a:t>وهى قليلة عند مقارنتها </a:t>
            </a:r>
            <a:r>
              <a:rPr lang="ar-SA" sz="2400" b="1" dirty="0">
                <a:solidFill>
                  <a:srgbClr val="FF0000"/>
                </a:solidFill>
                <a:latin typeface="Traditional Arabic"/>
                <a:ea typeface="Calibri"/>
              </a:rPr>
              <a:t>بجامعة الدمام 50</a:t>
            </a:r>
            <a:r>
              <a:rPr lang="ar-SA" sz="2400" b="1" dirty="0" smtClean="0">
                <a:solidFill>
                  <a:srgbClr val="FF0000"/>
                </a:solidFill>
                <a:latin typeface="Traditional Arabic"/>
                <a:ea typeface="Calibri"/>
              </a:rPr>
              <a:t>%، </a:t>
            </a:r>
            <a:r>
              <a:rPr lang="ar-SA" sz="2400" b="1" dirty="0" smtClean="0">
                <a:solidFill>
                  <a:prstClr val="black"/>
                </a:solidFill>
                <a:latin typeface="Traditional Arabic"/>
                <a:ea typeface="Calibri"/>
              </a:rPr>
              <a:t>كما </a:t>
            </a:r>
            <a:r>
              <a:rPr lang="ar-SA" sz="2400" b="1" dirty="0">
                <a:solidFill>
                  <a:prstClr val="black"/>
                </a:solidFill>
                <a:latin typeface="Traditional Arabic"/>
                <a:ea typeface="Calibri"/>
              </a:rPr>
              <a:t>تشجع الكليات وأقسامها الأكاديمية على خدمة المجتمع حيث </a:t>
            </a:r>
            <a:r>
              <a:rPr lang="ar-SA" sz="2400" b="1" dirty="0" smtClean="0">
                <a:solidFill>
                  <a:prstClr val="black"/>
                </a:solidFill>
                <a:latin typeface="Traditional Arabic"/>
                <a:ea typeface="Calibri"/>
              </a:rPr>
              <a:t>تبين أن عدد </a:t>
            </a:r>
            <a:r>
              <a:rPr lang="ar-SA" sz="2400" b="1" dirty="0" smtClean="0">
                <a:solidFill>
                  <a:srgbClr val="FF0000"/>
                </a:solidFill>
                <a:latin typeface="Traditional Arabic"/>
                <a:ea typeface="Calibri"/>
              </a:rPr>
              <a:t>برامج التثقيف المجتمعي </a:t>
            </a:r>
            <a:r>
              <a:rPr lang="ar-SA" sz="2400" b="1" dirty="0" smtClean="0">
                <a:solidFill>
                  <a:prstClr val="black"/>
                </a:solidFill>
                <a:latin typeface="Traditional Arabic"/>
                <a:ea typeface="Calibri"/>
              </a:rPr>
              <a:t>نسبة لعدد الأقسام </a:t>
            </a:r>
            <a:r>
              <a:rPr lang="ar-SA" sz="2400" b="1" dirty="0" smtClean="0">
                <a:solidFill>
                  <a:srgbClr val="FF0000"/>
                </a:solidFill>
                <a:latin typeface="Traditional Arabic"/>
                <a:ea typeface="Calibri"/>
              </a:rPr>
              <a:t>5,6</a:t>
            </a:r>
            <a:r>
              <a:rPr lang="ar-SA" sz="2400" b="1" dirty="0" smtClean="0">
                <a:solidFill>
                  <a:prstClr val="black"/>
                </a:solidFill>
                <a:latin typeface="Traditional Arabic"/>
                <a:ea typeface="Calibri"/>
              </a:rPr>
              <a:t>% مستعينة </a:t>
            </a:r>
            <a:r>
              <a:rPr lang="ar-SA" sz="2400" b="1" dirty="0">
                <a:solidFill>
                  <a:prstClr val="black"/>
                </a:solidFill>
                <a:latin typeface="Traditional Arabic"/>
                <a:ea typeface="Calibri"/>
              </a:rPr>
              <a:t>بخبرة أعضاء هيئة التدريس </a:t>
            </a:r>
            <a:r>
              <a:rPr lang="ar-SA" sz="2400" b="1" dirty="0">
                <a:solidFill>
                  <a:srgbClr val="70AD47">
                    <a:lumMod val="75000"/>
                  </a:srgbClr>
                </a:solidFill>
                <a:latin typeface="Traditional Arabic"/>
                <a:ea typeface="Calibri"/>
              </a:rPr>
              <a:t>ومن خلال التقارير السنوية لعامين لعينة من الكليات عددها (8) تبين أن من أبرز الخدمات المجتمعية المحاضرات التوعوية والثقافية والزيارات للمؤسسات الخيرية والبرامج التدريبية ،والخدمات الطبية. وقد تعاونت عدد من الكليات وهى علوم الحاسب وكلية الطب وكلية العلوم الطبية التطبيقية مع جمعية زهرة للوقاية من أمراض سرطان الثدي لأقسام الطالبات </a:t>
            </a:r>
            <a:r>
              <a:rPr lang="ar-SA" sz="2400" b="1" dirty="0" smtClean="0">
                <a:solidFill>
                  <a:srgbClr val="70AD47">
                    <a:lumMod val="75000"/>
                  </a:srgbClr>
                </a:solidFill>
                <a:latin typeface="Traditional Arabic"/>
                <a:ea typeface="Calibri"/>
              </a:rPr>
              <a:t>بالجامعة </a:t>
            </a:r>
            <a:r>
              <a:rPr lang="ar-SA" sz="2400" b="1" dirty="0" smtClean="0">
                <a:solidFill>
                  <a:srgbClr val="70AD47">
                    <a:lumMod val="75000"/>
                  </a:srgbClr>
                </a:solidFill>
                <a:latin typeface="Traditional Arabic"/>
                <a:ea typeface="Calibri"/>
              </a:rPr>
              <a:t>.</a:t>
            </a:r>
            <a:endParaRPr lang="ar-SA" sz="2400" dirty="0">
              <a:solidFill>
                <a:prstClr val="black"/>
              </a:solidFill>
            </a:endParaRPr>
          </a:p>
        </p:txBody>
      </p:sp>
    </p:spTree>
    <p:extLst>
      <p:ext uri="{BB962C8B-B14F-4D97-AF65-F5344CB8AC3E}">
        <p14:creationId xmlns:p14="http://schemas.microsoft.com/office/powerpoint/2010/main" val="938675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38200" y="982177"/>
            <a:ext cx="10680700" cy="3416320"/>
          </a:xfrm>
          <a:prstGeom prst="rect">
            <a:avLst/>
          </a:prstGeom>
        </p:spPr>
        <p:txBody>
          <a:bodyPr wrap="square">
            <a:spAutoFit/>
          </a:bodyPr>
          <a:lstStyle/>
          <a:p>
            <a:pPr lvl="0" algn="just"/>
            <a:r>
              <a:rPr lang="ar-SA" sz="2400" b="1" dirty="0">
                <a:solidFill>
                  <a:prstClr val="black"/>
                </a:solidFill>
                <a:latin typeface="Traditional Arabic" panose="02020603050405020304" pitchFamily="18" charset="-78"/>
                <a:ea typeface="Calibri"/>
                <a:cs typeface="Traditional Arabic" panose="02020603050405020304" pitchFamily="18" charset="-78"/>
              </a:rPr>
              <a:t>كما تقدم الجامعة عددا من ا</a:t>
            </a:r>
            <a:r>
              <a:rPr lang="ar-SA" sz="2400" b="1" dirty="0">
                <a:solidFill>
                  <a:srgbClr val="FF0000"/>
                </a:solidFill>
                <a:latin typeface="Traditional Arabic" panose="02020603050405020304" pitchFamily="18" charset="-78"/>
                <a:ea typeface="Calibri"/>
                <a:cs typeface="Traditional Arabic" panose="02020603050405020304" pitchFamily="18" charset="-78"/>
              </a:rPr>
              <a:t>لمقررات</a:t>
            </a:r>
            <a:r>
              <a:rPr lang="ar-SA" sz="2400" b="1" dirty="0">
                <a:solidFill>
                  <a:prstClr val="black"/>
                </a:solidFill>
                <a:latin typeface="Traditional Arabic" panose="02020603050405020304" pitchFamily="18" charset="-78"/>
                <a:ea typeface="Calibri"/>
                <a:cs typeface="Traditional Arabic" panose="02020603050405020304" pitchFamily="18" charset="-78"/>
              </a:rPr>
              <a:t> التي تخدم اهتمامات واحتياجات أفراد المجتمع كمتطلب عام مثل مقرر قضايا مجتمعية معاصرة ومقرر بناء المجتمع في الاسلام </a:t>
            </a:r>
            <a:r>
              <a:rPr lang="en-US" sz="2400" b="1" dirty="0">
                <a:solidFill>
                  <a:srgbClr val="FF0000"/>
                </a:solidFill>
                <a:latin typeface="Traditional Arabic" panose="02020603050405020304" pitchFamily="18" charset="-78"/>
                <a:ea typeface="Calibri"/>
                <a:cs typeface="Traditional Arabic" panose="02020603050405020304" pitchFamily="18" charset="-78"/>
              </a:rPr>
              <a:t>,</a:t>
            </a:r>
            <a:r>
              <a:rPr lang="ar-SA" sz="2400" b="1" dirty="0">
                <a:solidFill>
                  <a:prstClr val="black"/>
                </a:solidFill>
                <a:latin typeface="Traditional Arabic" panose="02020603050405020304" pitchFamily="18" charset="-78"/>
                <a:ea typeface="Calibri"/>
                <a:cs typeface="Traditional Arabic" panose="02020603050405020304" pitchFamily="18" charset="-78"/>
              </a:rPr>
              <a:t>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تسعى </a:t>
            </a:r>
            <a:r>
              <a:rPr lang="ar-SA" sz="2400" b="1" dirty="0">
                <a:solidFill>
                  <a:prstClr val="black"/>
                </a:solidFill>
                <a:latin typeface="Traditional Arabic" panose="02020603050405020304" pitchFamily="18" charset="-78"/>
                <a:ea typeface="Calibri"/>
                <a:cs typeface="Traditional Arabic" panose="02020603050405020304" pitchFamily="18" charset="-78"/>
              </a:rPr>
              <a:t>الجامعة </a:t>
            </a:r>
            <a:r>
              <a:rPr lang="ar-SA" sz="2400" b="1" dirty="0">
                <a:solidFill>
                  <a:srgbClr val="FF0000"/>
                </a:solidFill>
                <a:latin typeface="Traditional Arabic" panose="02020603050405020304" pitchFamily="18" charset="-78"/>
                <a:ea typeface="Calibri"/>
                <a:cs typeface="Traditional Arabic" panose="02020603050405020304" pitchFamily="18" charset="-78"/>
              </a:rPr>
              <a:t>لبناء علاقات ايجابية مع أرباب العمل والقطاع الصناعي </a:t>
            </a:r>
            <a:r>
              <a:rPr lang="ar-SA" sz="2400" b="1" dirty="0">
                <a:solidFill>
                  <a:prstClr val="black"/>
                </a:solidFill>
                <a:latin typeface="Traditional Arabic" panose="02020603050405020304" pitchFamily="18" charset="-78"/>
                <a:ea typeface="Calibri"/>
                <a:cs typeface="Traditional Arabic" panose="02020603050405020304" pitchFamily="18" charset="-78"/>
              </a:rPr>
              <a:t>وذلك لمعرفة المهارات المطلوب توفرها في الخريج  ولتوفير فرص عمل لهم بعد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التخرج من خلال </a:t>
            </a:r>
            <a:r>
              <a:rPr lang="ar-SA" sz="2400" b="1" dirty="0" smtClean="0">
                <a:solidFill>
                  <a:schemeClr val="accent6"/>
                </a:solidFill>
                <a:latin typeface="Traditional Arabic" panose="02020603050405020304" pitchFamily="18" charset="-78"/>
                <a:ea typeface="Calibri"/>
                <a:cs typeface="Traditional Arabic" panose="02020603050405020304" pitchFamily="18" charset="-78"/>
              </a:rPr>
              <a:t>بوابة التوظيف </a:t>
            </a:r>
            <a:r>
              <a:rPr lang="ar-SA" sz="2400" b="1" dirty="0" err="1" smtClean="0">
                <a:solidFill>
                  <a:schemeClr val="accent6"/>
                </a:solidFill>
                <a:latin typeface="Traditional Arabic" panose="02020603050405020304" pitchFamily="18" charset="-78"/>
                <a:ea typeface="Calibri"/>
                <a:cs typeface="Traditional Arabic" panose="02020603050405020304" pitchFamily="18" charset="-78"/>
              </a:rPr>
              <a:t>الالكترونى</a:t>
            </a:r>
            <a:r>
              <a:rPr lang="ar-SA" sz="2400" b="1" dirty="0" smtClean="0">
                <a:solidFill>
                  <a:schemeClr val="accent6"/>
                </a:solidFill>
                <a:latin typeface="Traditional Arabic" panose="02020603050405020304" pitchFamily="18" charset="-78"/>
                <a:ea typeface="Calibri"/>
                <a:cs typeface="Traditional Arabic" panose="02020603050405020304" pitchFamily="18" charset="-78"/>
              </a:rPr>
              <a:t>  </a:t>
            </a:r>
            <a:r>
              <a:rPr lang="en-US" sz="2400" b="1" dirty="0">
                <a:solidFill>
                  <a:schemeClr val="accent6"/>
                </a:solidFill>
                <a:latin typeface="Traditional Arabic" panose="02020603050405020304" pitchFamily="18" charset="-78"/>
                <a:ea typeface="Calibri"/>
                <a:cs typeface="Traditional Arabic" panose="02020603050405020304" pitchFamily="18" charset="-78"/>
              </a:rPr>
              <a:t>http://career.mu.edu.sa/JobSeeker/index.aspx</a:t>
            </a:r>
            <a:r>
              <a:rPr lang="ar-SA" sz="2400" b="1" dirty="0" smtClean="0">
                <a:solidFill>
                  <a:schemeClr val="accent6"/>
                </a:solidFill>
                <a:latin typeface="Traditional Arabic" panose="02020603050405020304" pitchFamily="18" charset="-78"/>
                <a:ea typeface="Calibri"/>
                <a:cs typeface="Traditional Arabic" panose="02020603050405020304" pitchFamily="18" charset="-78"/>
              </a:rPr>
              <a:t> </a:t>
            </a:r>
            <a:r>
              <a:rPr lang="ar-SA" sz="2400" b="1" dirty="0">
                <a:solidFill>
                  <a:prstClr val="black"/>
                </a:solidFill>
                <a:latin typeface="Traditional Arabic" panose="02020603050405020304" pitchFamily="18" charset="-78"/>
                <a:ea typeface="Calibri"/>
                <a:cs typeface="Traditional Arabic" panose="02020603050405020304" pitchFamily="18" charset="-78"/>
              </a:rPr>
              <a:t>أو فرص عمل لهم بدوام جزئي أثناء دراستهم  أو تدريبهم أثناء الدراسة من خلال اقامة يوم المهنة التي تنظمه الجامعة ومن خلال زيارة الطلبة للمناطق الصناعية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تدريب </a:t>
            </a:r>
            <a:r>
              <a:rPr lang="ar-SA" sz="2400" b="1" dirty="0">
                <a:solidFill>
                  <a:schemeClr val="accent6">
                    <a:lumMod val="75000"/>
                  </a:schemeClr>
                </a:solidFill>
                <a:latin typeface="Traditional Arabic" panose="02020603050405020304" pitchFamily="18" charset="-78"/>
                <a:ea typeface="Calibri"/>
                <a:cs typeface="Traditional Arabic" panose="02020603050405020304" pitchFamily="18" charset="-78"/>
              </a:rPr>
              <a:t>عدد من طلاب علوم الحاسب والمعلومات الصين </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 شركة </a:t>
            </a:r>
            <a:r>
              <a:rPr lang="ar-SA" sz="2400" b="1" dirty="0" err="1" smtClean="0">
                <a:solidFill>
                  <a:schemeClr val="accent6">
                    <a:lumMod val="75000"/>
                  </a:schemeClr>
                </a:solidFill>
                <a:latin typeface="Traditional Arabic" panose="02020603050405020304" pitchFamily="18" charset="-78"/>
                <a:ea typeface="Calibri"/>
                <a:cs typeface="Traditional Arabic" panose="02020603050405020304" pitchFamily="18" charset="-78"/>
              </a:rPr>
              <a:t>هواوى</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 العالمية – اتفاقية الكلية مع أكاديمية سيسكو العالمية للشبكات لتأهيل الطلبة لسوق العمل – زيارة شركة الالكترونيات المتقدمة)والمؤسسات </a:t>
            </a:r>
            <a:r>
              <a:rPr lang="ar-SA" sz="2400" b="1" dirty="0">
                <a:solidFill>
                  <a:schemeClr val="accent6">
                    <a:lumMod val="75000"/>
                  </a:schemeClr>
                </a:solidFill>
                <a:latin typeface="Traditional Arabic" panose="02020603050405020304" pitchFamily="18" charset="-78"/>
                <a:ea typeface="Calibri"/>
                <a:cs typeface="Traditional Arabic" panose="02020603050405020304" pitchFamily="18" charset="-78"/>
              </a:rPr>
              <a:t>التجارية (كلية المجتمع وكلية إدارة الأعمال مؤسسة </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الراجحي) وزيارة معهد ريادة الأعمال لكلية العلوم والدراسات الإنسانية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برماح تخصص إدارة أعمال </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الا </a:t>
            </a:r>
            <a:r>
              <a:rPr lang="ar-SA" sz="2400" b="1" u="sng" dirty="0">
                <a:solidFill>
                  <a:srgbClr val="FF0000"/>
                </a:solidFill>
                <a:latin typeface="Traditional Arabic" panose="02020603050405020304" pitchFamily="18" charset="-78"/>
                <a:ea typeface="Calibri"/>
                <a:cs typeface="Traditional Arabic" panose="02020603050405020304" pitchFamily="18" charset="-78"/>
              </a:rPr>
              <a:t>أن ذلك يتصف بالمحدودية وقد يكون ذلك راجعا لقلة المناطق الصناعية  والمؤسسات التجارية الكبرى بالبيئة </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المحيطة بالجامعة،</a:t>
            </a:r>
            <a:endParaRPr lang="ar-SA" sz="2400" u="sng" dirty="0">
              <a:solidFill>
                <a:srgbClr val="FF000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313008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16000" y="609600"/>
            <a:ext cx="10287000" cy="4524315"/>
          </a:xfrm>
          <a:prstGeom prst="rect">
            <a:avLst/>
          </a:prstGeom>
        </p:spPr>
        <p:txBody>
          <a:bodyPr wrap="square">
            <a:spAutoFit/>
          </a:bodyPr>
          <a:lstStyle/>
          <a:p>
            <a:pPr lvl="0" algn="just"/>
            <a:r>
              <a:rPr lang="ar-SA" sz="2400" b="1" dirty="0" smtClean="0">
                <a:solidFill>
                  <a:prstClr val="black"/>
                </a:solidFill>
                <a:latin typeface="Traditional Arabic" panose="02020603050405020304" pitchFamily="18" charset="-78"/>
                <a:ea typeface="Calibri"/>
                <a:cs typeface="Traditional Arabic" panose="02020603050405020304" pitchFamily="18" charset="-78"/>
              </a:rPr>
              <a:t>ومما </a:t>
            </a:r>
            <a:r>
              <a:rPr lang="ar-SA" sz="2400" b="1" dirty="0">
                <a:solidFill>
                  <a:prstClr val="black"/>
                </a:solidFill>
                <a:latin typeface="Traditional Arabic" panose="02020603050405020304" pitchFamily="18" charset="-78"/>
                <a:ea typeface="Calibri"/>
                <a:cs typeface="Traditional Arabic" panose="02020603050405020304" pitchFamily="18" charset="-78"/>
              </a:rPr>
              <a:t>يزيد من روابط التواصل </a:t>
            </a:r>
            <a:r>
              <a:rPr lang="ar-SA" sz="2400" b="1" dirty="0">
                <a:solidFill>
                  <a:srgbClr val="FF0000"/>
                </a:solidFill>
                <a:latin typeface="Traditional Arabic" panose="02020603050405020304" pitchFamily="18" charset="-78"/>
                <a:ea typeface="Calibri"/>
                <a:cs typeface="Traditional Arabic" panose="02020603050405020304" pitchFamily="18" charset="-78"/>
              </a:rPr>
              <a:t>وجود مجالس استشارية بالبرامج </a:t>
            </a:r>
            <a:r>
              <a:rPr lang="ar-SA" sz="2400" b="1" dirty="0">
                <a:solidFill>
                  <a:prstClr val="black"/>
                </a:solidFill>
                <a:latin typeface="Traditional Arabic" panose="02020603050405020304" pitchFamily="18" charset="-78"/>
                <a:ea typeface="Calibri"/>
                <a:cs typeface="Traditional Arabic" panose="02020603050405020304" pitchFamily="18" charset="-78"/>
              </a:rPr>
              <a:t>الأكاديمية تضم في عضويتها من أصحاب المهن وأرباب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العمل  مثل </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مشاركة بنك </a:t>
            </a:r>
            <a:r>
              <a:rPr lang="ar-SA" sz="2400" b="1" dirty="0" err="1" smtClean="0">
                <a:solidFill>
                  <a:srgbClr val="FF0000"/>
                </a:solidFill>
                <a:latin typeface="Traditional Arabic" panose="02020603050405020304" pitchFamily="18" charset="-78"/>
                <a:ea typeface="Calibri"/>
                <a:cs typeface="Traditional Arabic" panose="02020603050405020304" pitchFamily="18" charset="-78"/>
              </a:rPr>
              <a:t>الراجحى</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 ومؤسسة سابك مع كلية إدارة الأعمال وإدارة تنقية المياه مع الهندسة ومدير إدارة التعليم كلية التربية ومدير مستشفى الملك خالد مع كلية الطب</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 </a:t>
            </a:r>
            <a:r>
              <a:rPr lang="ar-SA" sz="2400" b="1" dirty="0">
                <a:solidFill>
                  <a:prstClr val="black"/>
                </a:solidFill>
                <a:latin typeface="Traditional Arabic" panose="02020603050405020304" pitchFamily="18" charset="-78"/>
                <a:ea typeface="Calibri"/>
                <a:cs typeface="Traditional Arabic" panose="02020603050405020304" pitchFamily="18" charset="-78"/>
              </a:rPr>
              <a:t>وتحافظ الجامعة على وجود </a:t>
            </a:r>
            <a:r>
              <a:rPr lang="ar-SA" sz="2400" b="1" dirty="0">
                <a:solidFill>
                  <a:srgbClr val="FF0000"/>
                </a:solidFill>
                <a:latin typeface="Traditional Arabic" panose="02020603050405020304" pitchFamily="18" charset="-78"/>
                <a:ea typeface="Calibri"/>
                <a:cs typeface="Traditional Arabic" panose="02020603050405020304" pitchFamily="18" charset="-78"/>
              </a:rPr>
              <a:t>صلات قوية مع المدارس </a:t>
            </a:r>
            <a:r>
              <a:rPr lang="ar-SA" sz="2400" b="1" dirty="0">
                <a:solidFill>
                  <a:prstClr val="black"/>
                </a:solidFill>
                <a:latin typeface="Traditional Arabic" panose="02020603050405020304" pitchFamily="18" charset="-78"/>
                <a:ea typeface="Calibri"/>
                <a:cs typeface="Traditional Arabic" panose="02020603050405020304" pitchFamily="18" charset="-78"/>
              </a:rPr>
              <a:t>الموجودة في المجتمع من خلال تقديم المساعدة والدعم لها حيث تقدم الجامعة للمدارس المحاضرات التثقيفية والتوعوية في جميع المجالات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والتدريب </a:t>
            </a:r>
            <a:r>
              <a:rPr lang="ar-SA" sz="2400" b="1" dirty="0" err="1" smtClean="0">
                <a:solidFill>
                  <a:prstClr val="black"/>
                </a:solidFill>
                <a:latin typeface="Traditional Arabic" panose="02020603050405020304" pitchFamily="18" charset="-78"/>
                <a:ea typeface="Calibri"/>
                <a:cs typeface="Traditional Arabic" panose="02020603050405020304" pitchFamily="18" charset="-78"/>
              </a:rPr>
              <a:t>التكنولوجى</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 من خلال الحافلة التكنولوجية</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 </a:t>
            </a:r>
            <a:r>
              <a:rPr lang="ar-SA" sz="2400" b="1" dirty="0">
                <a:solidFill>
                  <a:prstClr val="black"/>
                </a:solidFill>
                <a:latin typeface="Traditional Arabic" panose="02020603050405020304" pitchFamily="18" charset="-78"/>
                <a:ea typeface="Calibri"/>
                <a:cs typeface="Traditional Arabic" panose="02020603050405020304" pitchFamily="18" charset="-78"/>
              </a:rPr>
              <a:t>كما تقدم المعلومات الكافية عن برامجها التعليمية وأنشطتها وفرص العمل المتوفرة </a:t>
            </a:r>
            <a:r>
              <a:rPr lang="ar-SA" sz="2400" b="1" dirty="0" err="1">
                <a:solidFill>
                  <a:prstClr val="black"/>
                </a:solidFill>
                <a:latin typeface="Traditional Arabic" panose="02020603050405020304" pitchFamily="18" charset="-78"/>
                <a:ea typeface="Calibri"/>
                <a:cs typeface="Traditional Arabic" panose="02020603050405020304" pitchFamily="18" charset="-78"/>
              </a:rPr>
              <a:t>لخريجيها</a:t>
            </a:r>
            <a:r>
              <a:rPr lang="ar-SA" sz="2400" b="1" dirty="0">
                <a:solidFill>
                  <a:prstClr val="black"/>
                </a:solidFill>
                <a:latin typeface="Traditional Arabic" panose="02020603050405020304" pitchFamily="18" charset="-78"/>
                <a:ea typeface="Calibri"/>
                <a:cs typeface="Traditional Arabic" panose="02020603050405020304" pitchFamily="18" charset="-78"/>
              </a:rPr>
              <a:t> فيما يسمى </a:t>
            </a:r>
            <a:r>
              <a:rPr lang="ar-SA" sz="2400" b="1" dirty="0">
                <a:solidFill>
                  <a:srgbClr val="FF0000"/>
                </a:solidFill>
                <a:latin typeface="Traditional Arabic" panose="02020603050405020304" pitchFamily="18" charset="-78"/>
                <a:ea typeface="Calibri"/>
                <a:cs typeface="Traditional Arabic" panose="02020603050405020304" pitchFamily="18" charset="-78"/>
              </a:rPr>
              <a:t>بالإرشاد الأكاديمي المبكر</a:t>
            </a:r>
            <a:r>
              <a:rPr lang="ar-SA" sz="2400" b="1" dirty="0">
                <a:solidFill>
                  <a:prstClr val="black"/>
                </a:solidFill>
                <a:latin typeface="Traditional Arabic" panose="02020603050405020304" pitchFamily="18" charset="-78"/>
                <a:ea typeface="Calibri"/>
                <a:cs typeface="Traditional Arabic" panose="02020603050405020304" pitchFamily="18" charset="-78"/>
              </a:rPr>
              <a:t>، وتسعى الجامعة من خلال وحدة الخريجين على </a:t>
            </a:r>
            <a:r>
              <a:rPr lang="ar-SA" sz="2400" b="1" dirty="0">
                <a:solidFill>
                  <a:srgbClr val="FF0000"/>
                </a:solidFill>
                <a:latin typeface="Traditional Arabic" panose="02020603050405020304" pitchFamily="18" charset="-78"/>
                <a:ea typeface="Calibri"/>
                <a:cs typeface="Traditional Arabic" panose="02020603050405020304" pitchFamily="18" charset="-78"/>
              </a:rPr>
              <a:t>التواصل </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مع بعض </a:t>
            </a:r>
            <a:r>
              <a:rPr lang="ar-SA" sz="2400" b="1" dirty="0" err="1" smtClean="0">
                <a:solidFill>
                  <a:srgbClr val="FF0000"/>
                </a:solidFill>
                <a:latin typeface="Traditional Arabic" panose="02020603050405020304" pitchFamily="18" charset="-78"/>
                <a:ea typeface="Calibri"/>
                <a:cs typeface="Traditional Arabic" panose="02020603050405020304" pitchFamily="18" charset="-78"/>
              </a:rPr>
              <a:t>خريجيها</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 </a:t>
            </a:r>
            <a:r>
              <a:rPr lang="ar-SA" sz="2400" b="1" dirty="0">
                <a:solidFill>
                  <a:prstClr val="black"/>
                </a:solidFill>
                <a:latin typeface="Traditional Arabic" panose="02020603050405020304" pitchFamily="18" charset="-78"/>
                <a:ea typeface="Calibri"/>
                <a:cs typeface="Traditional Arabic" panose="02020603050405020304" pitchFamily="18" charset="-78"/>
              </a:rPr>
              <a:t>الا أنه </a:t>
            </a:r>
            <a:r>
              <a:rPr lang="ar-SA" sz="2400" b="1" dirty="0" err="1">
                <a:solidFill>
                  <a:prstClr val="black"/>
                </a:solidFill>
                <a:latin typeface="Traditional Arabic" panose="02020603050405020304" pitchFamily="18" charset="-78"/>
                <a:ea typeface="Calibri"/>
                <a:cs typeface="Traditional Arabic" panose="02020603050405020304" pitchFamily="18" charset="-78"/>
              </a:rPr>
              <a:t>لايتم</a:t>
            </a:r>
            <a:r>
              <a:rPr lang="ar-SA" sz="2400" b="1" dirty="0">
                <a:solidFill>
                  <a:prstClr val="black"/>
                </a:solidFill>
                <a:latin typeface="Traditional Arabic" panose="02020603050405020304" pitchFamily="18" charset="-78"/>
                <a:ea typeface="Calibri"/>
                <a:cs typeface="Traditional Arabic" panose="02020603050405020304" pitchFamily="18" charset="-78"/>
              </a:rPr>
              <a:t> اطلاعهم بشكل دوري على ما يجرى من تطورات للجامعة ويتم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مشاركة قلة </a:t>
            </a:r>
            <a:r>
              <a:rPr lang="ar-SA" sz="2400" b="1" dirty="0">
                <a:solidFill>
                  <a:prstClr val="black"/>
                </a:solidFill>
                <a:latin typeface="Traditional Arabic" panose="02020603050405020304" pitchFamily="18" charset="-78"/>
                <a:ea typeface="Calibri"/>
                <a:cs typeface="Traditional Arabic" panose="02020603050405020304" pitchFamily="18" charset="-78"/>
              </a:rPr>
              <a:t>في بعض الأنشطة </a:t>
            </a:r>
            <a:r>
              <a:rPr lang="ar-SA" sz="2400" b="1" dirty="0" err="1">
                <a:solidFill>
                  <a:prstClr val="black"/>
                </a:solidFill>
                <a:latin typeface="Traditional Arabic" panose="02020603050405020304" pitchFamily="18" charset="-78"/>
                <a:ea typeface="Calibri"/>
                <a:cs typeface="Traditional Arabic" panose="02020603050405020304" pitchFamily="18" charset="-78"/>
              </a:rPr>
              <a:t>التى</a:t>
            </a:r>
            <a:r>
              <a:rPr lang="ar-SA" sz="2400" b="1" dirty="0">
                <a:solidFill>
                  <a:prstClr val="black"/>
                </a:solidFill>
                <a:latin typeface="Traditional Arabic" panose="02020603050405020304" pitchFamily="18" charset="-78"/>
                <a:ea typeface="Calibri"/>
                <a:cs typeface="Traditional Arabic" panose="02020603050405020304" pitchFamily="18" charset="-78"/>
              </a:rPr>
              <a:t> تقيمها الجامعة </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وتسعى الجامعة لتعزيز الروابط مع </a:t>
            </a:r>
            <a:r>
              <a:rPr lang="ar-SA" sz="2400" b="1" u="sng" dirty="0" err="1" smtClean="0">
                <a:solidFill>
                  <a:srgbClr val="FF0000"/>
                </a:solidFill>
                <a:latin typeface="Traditional Arabic" panose="02020603050405020304" pitchFamily="18" charset="-78"/>
                <a:ea typeface="Calibri"/>
                <a:cs typeface="Traditional Arabic" panose="02020603050405020304" pitchFamily="18" charset="-78"/>
              </a:rPr>
              <a:t>الخريجيين</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 من خلال وحدة </a:t>
            </a:r>
            <a:r>
              <a:rPr lang="ar-SA" sz="2400" b="1" u="sng" dirty="0" err="1" smtClean="0">
                <a:solidFill>
                  <a:srgbClr val="FF0000"/>
                </a:solidFill>
                <a:latin typeface="Traditional Arabic" panose="02020603050405020304" pitchFamily="18" charset="-78"/>
                <a:ea typeface="Calibri"/>
                <a:cs typeface="Traditional Arabic" panose="02020603050405020304" pitchFamily="18" charset="-78"/>
              </a:rPr>
              <a:t>الخريجيين</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 </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 وبوابة التوظيف الالكترونية </a:t>
            </a:r>
            <a:r>
              <a:rPr lang="ar-SA" sz="2400" b="1" u="sng" dirty="0" smtClean="0">
                <a:solidFill>
                  <a:srgbClr val="FF0000"/>
                </a:solidFill>
                <a:latin typeface="Traditional Arabic" panose="02020603050405020304" pitchFamily="18" charset="-78"/>
                <a:ea typeface="Calibri"/>
                <a:cs typeface="Traditional Arabic" panose="02020603050405020304" pitchFamily="18" charset="-78"/>
              </a:rPr>
              <a:t>وحث البرامج الأكاديمية على التواصل مع الخريجين من خلال عمليات المراجعة الداخلية التي تنفذها عمادة الجودة وتطوير لمهارات</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 </a:t>
            </a:r>
            <a:r>
              <a:rPr lang="ar-SA" sz="2400" b="1" dirty="0">
                <a:solidFill>
                  <a:prstClr val="black"/>
                </a:solidFill>
                <a:latin typeface="Traditional Arabic" panose="02020603050405020304" pitchFamily="18" charset="-78"/>
                <a:ea typeface="Calibri"/>
                <a:cs typeface="Traditional Arabic" panose="02020603050405020304" pitchFamily="18" charset="-78"/>
              </a:rPr>
              <a:t>وتستفيد الجامعة من </a:t>
            </a:r>
            <a:r>
              <a:rPr lang="ar-SA" sz="2400" b="1" dirty="0">
                <a:solidFill>
                  <a:srgbClr val="FF0000"/>
                </a:solidFill>
                <a:latin typeface="Traditional Arabic" panose="02020603050405020304" pitchFamily="18" charset="-78"/>
                <a:ea typeface="Calibri"/>
                <a:cs typeface="Traditional Arabic" panose="02020603050405020304" pitchFamily="18" charset="-78"/>
              </a:rPr>
              <a:t>الدعم المالي المقدم من أفراد المجتمع </a:t>
            </a:r>
            <a:r>
              <a:rPr lang="ar-SA" sz="2400" b="1" dirty="0">
                <a:solidFill>
                  <a:prstClr val="black"/>
                </a:solidFill>
                <a:latin typeface="Traditional Arabic" panose="02020603050405020304" pitchFamily="18" charset="-78"/>
                <a:ea typeface="Calibri"/>
                <a:cs typeface="Traditional Arabic" panose="02020603050405020304" pitchFamily="18" charset="-78"/>
              </a:rPr>
              <a:t>لدعم البحث العلمي مثل </a:t>
            </a:r>
            <a:r>
              <a:rPr lang="ar-SA" sz="2400" b="1" dirty="0">
                <a:solidFill>
                  <a:srgbClr val="FF0000"/>
                </a:solidFill>
                <a:latin typeface="Traditional Arabic" panose="02020603050405020304" pitchFamily="18" charset="-78"/>
                <a:ea typeface="Calibri"/>
                <a:cs typeface="Traditional Arabic" panose="02020603050405020304" pitchFamily="18" charset="-78"/>
              </a:rPr>
              <a:t>برنامج الكراسي البحثية وهى </a:t>
            </a:r>
            <a:r>
              <a:rPr lang="ar-SA" sz="2400" b="1" dirty="0" smtClean="0">
                <a:solidFill>
                  <a:srgbClr val="FF0000"/>
                </a:solidFill>
                <a:latin typeface="Traditional Arabic" panose="02020603050405020304" pitchFamily="18" charset="-78"/>
                <a:ea typeface="Calibri"/>
                <a:cs typeface="Traditional Arabic" panose="02020603050405020304" pitchFamily="18" charset="-78"/>
              </a:rPr>
              <a:t>كرسي </a:t>
            </a:r>
            <a:r>
              <a:rPr lang="ar-SA" sz="2400" b="1" dirty="0">
                <a:solidFill>
                  <a:srgbClr val="FF0000"/>
                </a:solidFill>
                <a:latin typeface="Traditional Arabic" panose="02020603050405020304" pitchFamily="18" charset="-78"/>
                <a:ea typeface="Calibri"/>
                <a:cs typeface="Traditional Arabic" panose="02020603050405020304" pitchFamily="18" charset="-78"/>
              </a:rPr>
              <a:t>الجزيرة </a:t>
            </a:r>
            <a:r>
              <a:rPr lang="ar-SA" sz="2400" b="1" dirty="0" err="1">
                <a:solidFill>
                  <a:srgbClr val="FF0000"/>
                </a:solidFill>
                <a:latin typeface="Traditional Arabic" panose="02020603050405020304" pitchFamily="18" charset="-78"/>
                <a:ea typeface="Calibri"/>
                <a:cs typeface="Traditional Arabic" panose="02020603050405020304" pitchFamily="18" charset="-78"/>
              </a:rPr>
              <a:t>وكرسى</a:t>
            </a:r>
            <a:r>
              <a:rPr lang="ar-SA" sz="2400" b="1" dirty="0">
                <a:solidFill>
                  <a:srgbClr val="FF0000"/>
                </a:solidFill>
                <a:latin typeface="Traditional Arabic" panose="02020603050405020304" pitchFamily="18" charset="-78"/>
                <a:ea typeface="Calibri"/>
                <a:cs typeface="Traditional Arabic" panose="02020603050405020304" pitchFamily="18" charset="-78"/>
              </a:rPr>
              <a:t> </a:t>
            </a:r>
            <a:r>
              <a:rPr lang="ar-SA" sz="2400" b="1" dirty="0" err="1">
                <a:solidFill>
                  <a:srgbClr val="FF0000"/>
                </a:solidFill>
                <a:latin typeface="Traditional Arabic" panose="02020603050405020304" pitchFamily="18" charset="-78"/>
                <a:ea typeface="Calibri"/>
                <a:cs typeface="Traditional Arabic" panose="02020603050405020304" pitchFamily="18" charset="-78"/>
              </a:rPr>
              <a:t>التويجرى</a:t>
            </a:r>
            <a:r>
              <a:rPr lang="ar-SA" sz="2400" b="1" dirty="0">
                <a:solidFill>
                  <a:srgbClr val="FF0000"/>
                </a:solidFill>
                <a:latin typeface="Traditional Arabic" panose="02020603050405020304" pitchFamily="18" charset="-78"/>
                <a:ea typeface="Calibri"/>
                <a:cs typeface="Traditional Arabic" panose="02020603050405020304" pitchFamily="18" charset="-78"/>
              </a:rPr>
              <a:t> للجلطات الدماغية</a:t>
            </a:r>
            <a:r>
              <a:rPr lang="ar-SA" sz="2400" b="1" dirty="0">
                <a:solidFill>
                  <a:prstClr val="black"/>
                </a:solidFill>
                <a:latin typeface="Traditional Arabic" panose="02020603050405020304" pitchFamily="18" charset="-78"/>
                <a:ea typeface="Calibri"/>
                <a:cs typeface="Traditional Arabic" panose="02020603050405020304" pitchFamily="18" charset="-78"/>
              </a:rPr>
              <a:t> وتوثق الجامعة من خلال قواعد بيانات متفرقة خدماتها </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للمجتمع</a:t>
            </a:r>
            <a:r>
              <a:rPr lang="ar-SA" sz="2400" b="1" dirty="0" smtClean="0">
                <a:solidFill>
                  <a:prstClr val="black"/>
                </a:solidFill>
                <a:latin typeface="Traditional Arabic"/>
                <a:ea typeface="Calibri"/>
              </a:rPr>
              <a:t>.</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 وأنشأت </a:t>
            </a:r>
            <a:r>
              <a:rPr lang="ar-SA" sz="2400" b="1" dirty="0">
                <a:solidFill>
                  <a:schemeClr val="accent6">
                    <a:lumMod val="75000"/>
                  </a:schemeClr>
                </a:solidFill>
                <a:latin typeface="Traditional Arabic" panose="02020603050405020304" pitchFamily="18" charset="-78"/>
                <a:ea typeface="Calibri"/>
                <a:cs typeface="Traditional Arabic" panose="02020603050405020304" pitchFamily="18" charset="-78"/>
              </a:rPr>
              <a:t>الجامعة من خلال تطبيق توصيات المشروع </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التطويري إدارة </a:t>
            </a:r>
            <a:r>
              <a:rPr lang="ar-SA" sz="2400" b="1" dirty="0">
                <a:solidFill>
                  <a:schemeClr val="accent6">
                    <a:lumMod val="75000"/>
                  </a:schemeClr>
                </a:solidFill>
                <a:latin typeface="Traditional Arabic" panose="02020603050405020304" pitchFamily="18" charset="-78"/>
                <a:ea typeface="Calibri"/>
                <a:cs typeface="Traditional Arabic" panose="02020603050405020304" pitchFamily="18" charset="-78"/>
              </a:rPr>
              <a:t>للإحصاء تكون من بين اهتماماتها قواعد المعلومات </a:t>
            </a:r>
            <a:r>
              <a:rPr lang="ar-SA" sz="2400" b="1" dirty="0" smtClean="0">
                <a:solidFill>
                  <a:schemeClr val="accent6">
                    <a:lumMod val="75000"/>
                  </a:schemeClr>
                </a:solidFill>
                <a:latin typeface="Traditional Arabic" panose="02020603050405020304" pitchFamily="18" charset="-78"/>
                <a:ea typeface="Calibri"/>
                <a:cs typeface="Traditional Arabic" panose="02020603050405020304" pitchFamily="18" charset="-78"/>
              </a:rPr>
              <a:t>المجتمعي</a:t>
            </a:r>
            <a:r>
              <a:rPr lang="ar-SA" sz="2400" b="1" dirty="0" smtClean="0">
                <a:solidFill>
                  <a:prstClr val="black"/>
                </a:solidFill>
                <a:latin typeface="Traditional Arabic" panose="02020603050405020304" pitchFamily="18" charset="-78"/>
                <a:ea typeface="Calibri"/>
                <a:cs typeface="Traditional Arabic" panose="02020603050405020304" pitchFamily="18" charset="-78"/>
              </a:rPr>
              <a:t>ة.</a:t>
            </a:r>
            <a:endParaRPr lang="ar-SA" sz="2400" b="1" dirty="0">
              <a:solidFill>
                <a:prstClr val="black"/>
              </a:solidFill>
              <a:latin typeface="Traditional Arabic"/>
              <a:ea typeface="Calibri"/>
            </a:endParaRPr>
          </a:p>
        </p:txBody>
      </p:sp>
    </p:spTree>
    <p:extLst>
      <p:ext uri="{BB962C8B-B14F-4D97-AF65-F5344CB8AC3E}">
        <p14:creationId xmlns:p14="http://schemas.microsoft.com/office/powerpoint/2010/main" val="46596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5100" y="577450"/>
            <a:ext cx="11154941" cy="3385542"/>
          </a:xfrm>
          <a:prstGeom prst="rect">
            <a:avLst/>
          </a:prstGeom>
        </p:spPr>
        <p:txBody>
          <a:bodyPr wrap="square">
            <a:spAutoFit/>
          </a:bodyPr>
          <a:lstStyle/>
          <a:p>
            <a:pPr algn="just">
              <a:lnSpc>
                <a:spcPct val="115000"/>
              </a:lnSpc>
              <a:spcBef>
                <a:spcPts val="600"/>
              </a:spcBef>
            </a:pPr>
            <a:endParaRPr lang="ar-SA" sz="1600" dirty="0" smtClean="0">
              <a:solidFill>
                <a:prstClr val="black"/>
              </a:solidFill>
              <a:latin typeface="Traditional Arabic"/>
              <a:ea typeface="Batang"/>
              <a:cs typeface="PT Bold Heading"/>
            </a:endParaRPr>
          </a:p>
          <a:p>
            <a:pPr>
              <a:lnSpc>
                <a:spcPct val="115000"/>
              </a:lnSpc>
              <a:tabLst>
                <a:tab pos="542290" algn="l"/>
              </a:tabLst>
            </a:pPr>
            <a:r>
              <a:rPr lang="ar-SA" sz="2400" dirty="0" smtClean="0">
                <a:solidFill>
                  <a:prstClr val="black"/>
                </a:solidFill>
                <a:latin typeface="Traditional Arabic"/>
                <a:ea typeface="Calibri"/>
                <a:cs typeface="PT Bold Heading"/>
              </a:rPr>
              <a:t>11</a:t>
            </a:r>
            <a:r>
              <a:rPr lang="ar-LB" sz="2400" dirty="0" smtClean="0">
                <a:solidFill>
                  <a:prstClr val="black"/>
                </a:solidFill>
                <a:latin typeface="Traditional Arabic"/>
                <a:ea typeface="Calibri"/>
                <a:cs typeface="PT Bold Heading"/>
              </a:rPr>
              <a:t>-3</a:t>
            </a:r>
            <a:r>
              <a:rPr lang="en-US" sz="2400" dirty="0">
                <a:solidFill>
                  <a:prstClr val="black"/>
                </a:solidFill>
                <a:latin typeface="Traditional Arabic"/>
                <a:ea typeface="Calibri"/>
                <a:cs typeface="PT Bold Heading"/>
              </a:rPr>
              <a:t>	</a:t>
            </a:r>
            <a:r>
              <a:rPr lang="ar-EG" sz="2400" dirty="0">
                <a:solidFill>
                  <a:prstClr val="black"/>
                </a:solidFill>
                <a:latin typeface="Traditional Arabic"/>
                <a:ea typeface="Calibri"/>
                <a:cs typeface="PT Bold Heading"/>
              </a:rPr>
              <a:t>سمعة المؤسسة التعليمية</a:t>
            </a:r>
            <a:r>
              <a:rPr lang="ar-LB" sz="2400" dirty="0">
                <a:solidFill>
                  <a:prstClr val="black"/>
                </a:solidFill>
                <a:latin typeface="Traditional Arabic"/>
                <a:ea typeface="Calibri"/>
                <a:cs typeface="PT Bold Heading"/>
              </a:rPr>
              <a:t>: التقدير العام: ( </a:t>
            </a:r>
            <a:r>
              <a:rPr lang="ar-SA" sz="2400" dirty="0" smtClean="0">
                <a:solidFill>
                  <a:prstClr val="black"/>
                </a:solidFill>
                <a:highlight>
                  <a:srgbClr val="FFFF00"/>
                </a:highlight>
                <a:latin typeface="Traditional Arabic"/>
                <a:ea typeface="Calibri"/>
                <a:cs typeface="PT Bold Heading"/>
              </a:rPr>
              <a:t>3</a:t>
            </a:r>
            <a:r>
              <a:rPr lang="ar-LB" sz="2400" dirty="0" smtClean="0">
                <a:solidFill>
                  <a:prstClr val="black"/>
                </a:solidFill>
                <a:latin typeface="Traditional Arabic"/>
                <a:ea typeface="Calibri"/>
                <a:cs typeface="PT Bold Heading"/>
              </a:rPr>
              <a:t> </a:t>
            </a:r>
            <a:r>
              <a:rPr lang="ar-LB" sz="2400" dirty="0">
                <a:solidFill>
                  <a:prstClr val="black"/>
                </a:solidFill>
                <a:latin typeface="Traditional Arabic"/>
                <a:ea typeface="Calibri"/>
                <a:cs typeface="PT Bold Heading"/>
              </a:rPr>
              <a:t>)</a:t>
            </a:r>
            <a:endParaRPr lang="en-US" sz="2400" dirty="0">
              <a:solidFill>
                <a:prstClr val="black"/>
              </a:solidFill>
              <a:ea typeface="Calibri"/>
              <a:cs typeface="Arial"/>
            </a:endParaRPr>
          </a:p>
          <a:p>
            <a:pPr algn="just"/>
            <a:r>
              <a:rPr lang="ar-SA" sz="2800" b="1" dirty="0">
                <a:solidFill>
                  <a:prstClr val="black"/>
                </a:solidFill>
                <a:ea typeface="Calibri"/>
                <a:cs typeface="Traditional Arabic"/>
              </a:rPr>
              <a:t>منذ نشأت الجامعة ولديها استراتيجية لبناء سمعة ايجابية في المجتمع  معتمدة في ذلك على معايير المنهج العلمي في تقديم خدماتها للمجتمع  حيث طبقت الجامعة </a:t>
            </a:r>
            <a:r>
              <a:rPr lang="ar-SA" sz="2800" b="1" dirty="0">
                <a:solidFill>
                  <a:srgbClr val="70AD47">
                    <a:lumMod val="75000"/>
                  </a:srgbClr>
                </a:solidFill>
                <a:ea typeface="Calibri"/>
                <a:cs typeface="Traditional Arabic"/>
              </a:rPr>
              <a:t>دراسة علمية </a:t>
            </a:r>
            <a:r>
              <a:rPr lang="ar-SA" sz="2800" b="1" dirty="0" smtClean="0">
                <a:solidFill>
                  <a:srgbClr val="70AD47">
                    <a:lumMod val="75000"/>
                  </a:srgbClr>
                </a:solidFill>
                <a:ea typeface="Calibri"/>
                <a:cs typeface="Traditional Arabic"/>
              </a:rPr>
              <a:t>لتحديد </a:t>
            </a:r>
            <a:r>
              <a:rPr lang="ar-SA" sz="2800" b="1" dirty="0">
                <a:solidFill>
                  <a:srgbClr val="70AD47">
                    <a:lumMod val="75000"/>
                  </a:srgbClr>
                </a:solidFill>
                <a:ea typeface="Calibri"/>
                <a:cs typeface="Traditional Arabic"/>
              </a:rPr>
              <a:t>الخدمات التي تقدمها الجامعة لخدمة المجتمع وقياس مدى ايجابية سمعتها عند أفراد المجتمع </a:t>
            </a:r>
            <a:endParaRPr lang="ar-SA" sz="2800" b="1" dirty="0" smtClean="0">
              <a:solidFill>
                <a:srgbClr val="70AD47">
                  <a:lumMod val="75000"/>
                </a:srgbClr>
              </a:solidFill>
              <a:ea typeface="Calibri"/>
              <a:cs typeface="Traditional Arabic"/>
            </a:endParaRPr>
          </a:p>
          <a:p>
            <a:pPr algn="just"/>
            <a:r>
              <a:rPr lang="ar-SA" sz="2800" b="1" dirty="0" smtClean="0">
                <a:solidFill>
                  <a:srgbClr val="70AD47">
                    <a:lumMod val="75000"/>
                  </a:srgbClr>
                </a:solidFill>
                <a:ea typeface="Calibri"/>
                <a:cs typeface="Traditional Arabic"/>
              </a:rPr>
              <a:t>ومؤسساته 1433/1434ه </a:t>
            </a:r>
            <a:r>
              <a:rPr lang="ar-SA" sz="2800" b="1" dirty="0" smtClean="0">
                <a:solidFill>
                  <a:srgbClr val="70AD47">
                    <a:lumMod val="75000"/>
                  </a:srgbClr>
                </a:solidFill>
                <a:ea typeface="Calibri"/>
                <a:cs typeface="Traditional Arabic"/>
              </a:rPr>
              <a:t>يوضحها الشكل التالي</a:t>
            </a:r>
          </a:p>
          <a:p>
            <a:pPr algn="just"/>
            <a:r>
              <a:rPr lang="ar-SA" sz="2800" b="1" dirty="0" smtClean="0">
                <a:solidFill>
                  <a:srgbClr val="70AD47">
                    <a:lumMod val="75000"/>
                  </a:srgbClr>
                </a:solidFill>
                <a:ea typeface="Calibri"/>
                <a:cs typeface="Traditional Arabic"/>
              </a:rPr>
              <a:t>ومنذ ذلك الوقت اهتمت الجامعة بالنواحي الصحية </a:t>
            </a:r>
          </a:p>
          <a:p>
            <a:pPr algn="just"/>
            <a:r>
              <a:rPr lang="ar-SA" sz="2800" b="1" dirty="0" smtClean="0">
                <a:solidFill>
                  <a:srgbClr val="70AD47">
                    <a:lumMod val="75000"/>
                  </a:srgbClr>
                </a:solidFill>
                <a:ea typeface="Calibri"/>
                <a:cs typeface="Traditional Arabic"/>
              </a:rPr>
              <a:t>فمن خلال الملاحظة تحتل المركز الأول حاليا</a:t>
            </a:r>
            <a:endParaRPr lang="en-US" sz="2800" b="1" dirty="0">
              <a:solidFill>
                <a:srgbClr val="FF0000"/>
              </a:solidFill>
              <a:ea typeface="Calibri"/>
              <a:cs typeface="Arial"/>
            </a:endParaRPr>
          </a:p>
        </p:txBody>
      </p:sp>
      <p:pic>
        <p:nvPicPr>
          <p:cNvPr id="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2078707"/>
            <a:ext cx="5588000" cy="4372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7212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65200" y="797511"/>
            <a:ext cx="10337800" cy="3108543"/>
          </a:xfrm>
          <a:prstGeom prst="rect">
            <a:avLst/>
          </a:prstGeom>
        </p:spPr>
        <p:txBody>
          <a:bodyPr wrap="square">
            <a:spAutoFit/>
          </a:bodyPr>
          <a:lstStyle/>
          <a:p>
            <a:pPr lvl="0" algn="just"/>
            <a:r>
              <a:rPr lang="ar-SA" sz="2800" b="1" dirty="0">
                <a:solidFill>
                  <a:prstClr val="black"/>
                </a:solidFill>
                <a:ea typeface="Calibri"/>
                <a:cs typeface="Traditional Arabic"/>
              </a:rPr>
              <a:t>وبدت ملامح هذه الشخصية في الظهور عندما حددت الجامعة </a:t>
            </a:r>
            <a:r>
              <a:rPr lang="ar-SA" sz="2800" b="1" dirty="0">
                <a:solidFill>
                  <a:srgbClr val="FF0000"/>
                </a:solidFill>
                <a:ea typeface="Calibri"/>
                <a:cs typeface="Traditional Arabic"/>
              </a:rPr>
              <a:t>متحدثا رسميا باسمها </a:t>
            </a:r>
            <a:r>
              <a:rPr lang="ar-SA" sz="2800" b="1" dirty="0">
                <a:solidFill>
                  <a:prstClr val="black"/>
                </a:solidFill>
                <a:ea typeface="Calibri"/>
                <a:cs typeface="Traditional Arabic"/>
              </a:rPr>
              <a:t>وانشاء </a:t>
            </a:r>
            <a:r>
              <a:rPr lang="ar-SA" sz="2800" b="1" dirty="0">
                <a:solidFill>
                  <a:srgbClr val="FF0000"/>
                </a:solidFill>
                <a:ea typeface="Calibri"/>
                <a:cs typeface="Traditional Arabic"/>
              </a:rPr>
              <a:t>ادارة خاصة بالعلاقات العامة </a:t>
            </a:r>
            <a:r>
              <a:rPr lang="ar-SA" sz="2800" b="1" dirty="0">
                <a:solidFill>
                  <a:prstClr val="black"/>
                </a:solidFill>
                <a:ea typeface="Calibri"/>
                <a:cs typeface="Traditional Arabic"/>
              </a:rPr>
              <a:t>والاعلام الجامعي تابعة نظاميا لمدير الجامعة ،وتوجد توجيهات واضحة من الادارة العليا للجامعة تمنع أعضاء هيئة التدريس من الادلاء بتصريحاتهم حول القضايا المجتمعية العامة التي ترتبط بالجامعة وذلك لوجود ادارة العلاقات العامة والاعلام الجامعة والتي تنظم الاتصال بوسائل الاعلام وتعلن عن أنشطة الجامعة تجاه المجتمع ؛ وتستطلع الجامعة آراء المجتمع فيما تقدمه الجامعة من أنشطة للمجتمع ونظرتهم فيها وتضع الاستراتيجيات لتحسين وتطوير سمعتها باستمرار </a:t>
            </a:r>
            <a:r>
              <a:rPr lang="ar-SA" sz="2800" b="1" dirty="0">
                <a:solidFill>
                  <a:srgbClr val="FF0000"/>
                </a:solidFill>
                <a:ea typeface="Calibri"/>
                <a:cs typeface="Traditional Arabic"/>
              </a:rPr>
              <a:t>وتتعامل الجامعة بشكل فورى حول ما يثار عنها  </a:t>
            </a:r>
            <a:r>
              <a:rPr lang="ar-SA" sz="2800" b="1" dirty="0">
                <a:solidFill>
                  <a:prstClr val="black"/>
                </a:solidFill>
                <a:ea typeface="Calibri"/>
                <a:cs typeface="Traditional Arabic"/>
              </a:rPr>
              <a:t>سواء مكتوبا أو مسموعا أو مرئيا من خلال المتحدث الرسمي للجامعة</a:t>
            </a:r>
            <a:endParaRPr lang="en-US" sz="2800" b="1" dirty="0">
              <a:solidFill>
                <a:srgbClr val="FF0000"/>
              </a:solidFill>
              <a:ea typeface="Calibri"/>
              <a:cs typeface="Arial"/>
            </a:endParaRPr>
          </a:p>
        </p:txBody>
      </p:sp>
    </p:spTree>
    <p:extLst>
      <p:ext uri="{BB962C8B-B14F-4D97-AF65-F5344CB8AC3E}">
        <p14:creationId xmlns:p14="http://schemas.microsoft.com/office/powerpoint/2010/main" val="108165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3900" y="1589"/>
            <a:ext cx="10515600" cy="862012"/>
          </a:xfrm>
        </p:spPr>
        <p:txBody>
          <a:bodyPr>
            <a:normAutofit/>
          </a:bodyPr>
          <a:lstStyle/>
          <a:p>
            <a:r>
              <a:rPr lang="ar-SA" sz="2400" dirty="0" smtClean="0"/>
              <a:t>معدل مشاركة مؤسسات المجتمع المحلى في الفعاليات والأنشطة التي تقدمها الجامعة.</a:t>
            </a:r>
            <a:endParaRPr lang="ar-SA" sz="24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276086036"/>
              </p:ext>
            </p:extLst>
          </p:nvPr>
        </p:nvGraphicFramePr>
        <p:xfrm>
          <a:off x="152400" y="692585"/>
          <a:ext cx="11887200" cy="5332295"/>
        </p:xfrm>
        <a:graphic>
          <a:graphicData uri="http://schemas.openxmlformats.org/drawingml/2006/table">
            <a:tbl>
              <a:tblPr firstRow="1" firstCol="1" lastRow="1" lastCol="1" bandRow="1" bandCol="1">
                <a:tableStyleId>{5C22544A-7EE6-4342-B048-85BDC9FD1C3A}</a:tableStyleId>
              </a:tblPr>
              <a:tblGrid>
                <a:gridCol w="4551302"/>
                <a:gridCol w="7335898"/>
              </a:tblGrid>
              <a:tr h="425015">
                <a:tc gridSpan="2">
                  <a:txBody>
                    <a:bodyPr/>
                    <a:lstStyle/>
                    <a:p>
                      <a:pPr algn="l" rtl="0">
                        <a:lnSpc>
                          <a:spcPct val="115000"/>
                        </a:lnSpc>
                        <a:spcAft>
                          <a:spcPts val="1000"/>
                        </a:spcAft>
                      </a:pPr>
                      <a:r>
                        <a:rPr lang="fr-FR" sz="2000" dirty="0" smtClean="0">
                          <a:solidFill>
                            <a:schemeClr val="tx1"/>
                          </a:solidFill>
                          <a:effectLst/>
                        </a:rPr>
                        <a:t>KPI:                                    </a:t>
                      </a:r>
                      <a:r>
                        <a:rPr lang="fr-FR" sz="2000" dirty="0" err="1">
                          <a:solidFill>
                            <a:schemeClr val="tx1"/>
                          </a:solidFill>
                          <a:effectLst/>
                        </a:rPr>
                        <a:t>Institutional</a:t>
                      </a:r>
                      <a:r>
                        <a:rPr lang="fr-FR" sz="2000" dirty="0">
                          <a:solidFill>
                            <a:schemeClr val="tx1"/>
                          </a:solidFill>
                          <a:effectLst/>
                        </a:rPr>
                        <a:t> KPI Reference </a:t>
                      </a:r>
                      <a:r>
                        <a:rPr lang="fr-FR" sz="2000" dirty="0" err="1">
                          <a:solidFill>
                            <a:schemeClr val="tx1"/>
                          </a:solidFill>
                          <a:effectLst/>
                        </a:rPr>
                        <a:t>Number</a:t>
                      </a:r>
                      <a:r>
                        <a:rPr lang="en-US" sz="2000" dirty="0">
                          <a:solidFill>
                            <a:schemeClr val="tx1"/>
                          </a:solidFill>
                          <a:effectLst/>
                        </a:rPr>
                        <a:t>: </a:t>
                      </a:r>
                      <a:r>
                        <a:rPr lang="en-US" sz="2000" dirty="0" smtClean="0">
                          <a:solidFill>
                            <a:schemeClr val="tx1"/>
                          </a:solidFill>
                          <a:effectLst/>
                        </a:rPr>
                        <a:t>MU.11.13</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SA"/>
                    </a:p>
                  </a:txBody>
                  <a:tcPr/>
                </a:tc>
              </a:tr>
              <a:tr h="665757">
                <a:tc gridSpan="2">
                  <a:txBody>
                    <a:bodyPr/>
                    <a:lstStyle/>
                    <a:p>
                      <a:pPr marL="342900" lvl="0" indent="-342900" algn="just" rtl="0">
                        <a:lnSpc>
                          <a:spcPct val="115000"/>
                        </a:lnSpc>
                        <a:spcAft>
                          <a:spcPts val="0"/>
                        </a:spcAft>
                        <a:buFont typeface="+mj-lt"/>
                        <a:buAutoNum type="arabicPeriod"/>
                      </a:pPr>
                      <a:r>
                        <a:rPr lang="en-AU" sz="2000" dirty="0" smtClean="0">
                          <a:solidFill>
                            <a:schemeClr val="tx1"/>
                          </a:solidFill>
                          <a:effectLst/>
                        </a:rPr>
                        <a:t>Standard </a:t>
                      </a:r>
                      <a:r>
                        <a:rPr lang="en-AU" sz="2000" dirty="0">
                          <a:solidFill>
                            <a:schemeClr val="tx1"/>
                          </a:solidFill>
                          <a:effectLst/>
                        </a:rPr>
                        <a:t>11: Percentage of </a:t>
                      </a:r>
                      <a:r>
                        <a:rPr lang="en-US" sz="2000" dirty="0">
                          <a:solidFill>
                            <a:schemeClr val="tx1"/>
                          </a:solidFill>
                          <a:effectLst/>
                        </a:rPr>
                        <a:t>community companies’ participation in events and activities offered by the university </a:t>
                      </a:r>
                    </a:p>
                  </a:txBody>
                  <a:tcPr marL="58614" marR="5861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SA"/>
                    </a:p>
                  </a:txBody>
                  <a:tcPr/>
                </a:tc>
              </a:tr>
              <a:tr h="347562">
                <a:tc>
                  <a:txBody>
                    <a:bodyPr/>
                    <a:lstStyle/>
                    <a:p>
                      <a:pPr algn="l" rtl="0">
                        <a:lnSpc>
                          <a:spcPct val="115000"/>
                        </a:lnSpc>
                        <a:spcAft>
                          <a:spcPts val="1000"/>
                        </a:spcAft>
                      </a:pPr>
                      <a:r>
                        <a:rPr lang="fr-FR" sz="2000">
                          <a:solidFill>
                            <a:schemeClr val="tx1"/>
                          </a:solidFill>
                          <a:effectLst/>
                        </a:rPr>
                        <a:t>KPI Target Benchmark</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a:lnSpc>
                          <a:spcPct val="115000"/>
                        </a:lnSpc>
                        <a:spcAft>
                          <a:spcPts val="1000"/>
                        </a:spcAft>
                      </a:pPr>
                      <a:r>
                        <a:rPr lang="fr-FR" sz="2000">
                          <a:solidFill>
                            <a:schemeClr val="tx1"/>
                          </a:solidFill>
                          <a:effectLst/>
                        </a:rPr>
                        <a:t>40%</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7562">
                <a:tc>
                  <a:txBody>
                    <a:bodyPr/>
                    <a:lstStyle/>
                    <a:p>
                      <a:pPr algn="l" rtl="0">
                        <a:lnSpc>
                          <a:spcPct val="115000"/>
                        </a:lnSpc>
                        <a:spcAft>
                          <a:spcPts val="1000"/>
                        </a:spcAft>
                      </a:pPr>
                      <a:r>
                        <a:rPr lang="fr-FR" sz="2000">
                          <a:solidFill>
                            <a:schemeClr val="tx1"/>
                          </a:solidFill>
                          <a:effectLst/>
                        </a:rPr>
                        <a:t>KPI Actual Benchmark</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lnSpc>
                          <a:spcPct val="115000"/>
                        </a:lnSpc>
                        <a:spcAft>
                          <a:spcPts val="1000"/>
                        </a:spcAft>
                      </a:pPr>
                      <a:r>
                        <a:rPr lang="en-US" sz="2000">
                          <a:solidFill>
                            <a:schemeClr val="tx1"/>
                          </a:solidFill>
                          <a:effectLst/>
                        </a:rPr>
                        <a:t>37.7 % </a:t>
                      </a:r>
                      <a:r>
                        <a:rPr lang="en-GB" sz="2000">
                          <a:solidFill>
                            <a:schemeClr val="tx1"/>
                          </a:solidFill>
                          <a:effectLst/>
                        </a:rPr>
                        <a:t> in 1435/1436</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7562">
                <a:tc>
                  <a:txBody>
                    <a:bodyPr/>
                    <a:lstStyle/>
                    <a:p>
                      <a:pPr algn="l" rtl="0">
                        <a:lnSpc>
                          <a:spcPct val="115000"/>
                        </a:lnSpc>
                        <a:spcAft>
                          <a:spcPts val="1000"/>
                        </a:spcAft>
                      </a:pPr>
                      <a:r>
                        <a:rPr lang="fr-FR" sz="2000">
                          <a:solidFill>
                            <a:schemeClr val="tx1"/>
                          </a:solidFill>
                          <a:effectLst/>
                        </a:rPr>
                        <a:t>Internal Benchmark</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a:lnSpc>
                          <a:spcPct val="115000"/>
                        </a:lnSpc>
                        <a:spcAft>
                          <a:spcPts val="1000"/>
                        </a:spcAft>
                      </a:pPr>
                      <a:r>
                        <a:rPr lang="fr-FR" sz="2000">
                          <a:solidFill>
                            <a:schemeClr val="tx1"/>
                          </a:solidFill>
                          <a:effectLst/>
                        </a:rPr>
                        <a:t>31.1%   in 1434/1435</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7562">
                <a:tc>
                  <a:txBody>
                    <a:bodyPr/>
                    <a:lstStyle/>
                    <a:p>
                      <a:pPr algn="l" rtl="0">
                        <a:lnSpc>
                          <a:spcPct val="115000"/>
                        </a:lnSpc>
                        <a:spcAft>
                          <a:spcPts val="1000"/>
                        </a:spcAft>
                      </a:pPr>
                      <a:r>
                        <a:rPr lang="fr-FR" sz="2000">
                          <a:solidFill>
                            <a:schemeClr val="tx1"/>
                          </a:solidFill>
                          <a:effectLst/>
                        </a:rPr>
                        <a:t>External Benchmark</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a:lnSpc>
                          <a:spcPct val="115000"/>
                        </a:lnSpc>
                        <a:spcAft>
                          <a:spcPts val="1000"/>
                        </a:spcAft>
                      </a:pPr>
                      <a:r>
                        <a:rPr lang="fr-FR" sz="2000" dirty="0">
                          <a:solidFill>
                            <a:schemeClr val="tx1"/>
                          </a:solidFill>
                          <a:effectLst/>
                        </a:rPr>
                        <a:t>--</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7562">
                <a:tc>
                  <a:txBody>
                    <a:bodyPr/>
                    <a:lstStyle/>
                    <a:p>
                      <a:pPr algn="l" rtl="0">
                        <a:lnSpc>
                          <a:spcPct val="115000"/>
                        </a:lnSpc>
                        <a:spcAft>
                          <a:spcPts val="1000"/>
                        </a:spcAft>
                      </a:pPr>
                      <a:r>
                        <a:rPr lang="fr-FR" sz="2000">
                          <a:solidFill>
                            <a:schemeClr val="tx1"/>
                          </a:solidFill>
                          <a:effectLst/>
                        </a:rPr>
                        <a:t>New Target Benchmark</a:t>
                      </a:r>
                      <a:endParaRPr lang="en-US" sz="20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a:lnSpc>
                          <a:spcPct val="115000"/>
                        </a:lnSpc>
                        <a:spcAft>
                          <a:spcPts val="1000"/>
                        </a:spcAft>
                      </a:pPr>
                      <a:r>
                        <a:rPr lang="fr-FR" sz="2000" dirty="0" smtClean="0">
                          <a:solidFill>
                            <a:schemeClr val="tx1"/>
                          </a:solidFill>
                          <a:effectLst/>
                        </a:rPr>
                        <a:t>--</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2933">
                <a:tc gridSpan="2">
                  <a:txBody>
                    <a:bodyPr/>
                    <a:lstStyle/>
                    <a:p>
                      <a:pPr algn="just" rtl="0">
                        <a:lnSpc>
                          <a:spcPct val="115000"/>
                        </a:lnSpc>
                        <a:spcAft>
                          <a:spcPts val="0"/>
                        </a:spcAft>
                      </a:pPr>
                      <a:r>
                        <a:rPr lang="fr-FR" sz="2000" dirty="0">
                          <a:solidFill>
                            <a:schemeClr val="tx1"/>
                          </a:solidFill>
                          <a:effectLst/>
                        </a:rPr>
                        <a:t>KPI </a:t>
                      </a:r>
                      <a:r>
                        <a:rPr lang="fr-FR" sz="2000" dirty="0" err="1">
                          <a:solidFill>
                            <a:schemeClr val="tx1"/>
                          </a:solidFill>
                          <a:effectLst/>
                        </a:rPr>
                        <a:t>Analysis</a:t>
                      </a:r>
                      <a:r>
                        <a:rPr lang="fr-FR" sz="2000" dirty="0">
                          <a:solidFill>
                            <a:schemeClr val="tx1"/>
                          </a:solidFill>
                          <a:effectLst/>
                        </a:rPr>
                        <a:t> KPI </a:t>
                      </a:r>
                      <a:r>
                        <a:rPr lang="fr-FR" sz="2000" dirty="0" err="1">
                          <a:solidFill>
                            <a:schemeClr val="tx1"/>
                          </a:solidFill>
                          <a:effectLst/>
                        </a:rPr>
                        <a:t>Analysis</a:t>
                      </a:r>
                      <a:r>
                        <a:rPr lang="fr-FR" sz="2000" dirty="0" smtClean="0">
                          <a:solidFill>
                            <a:schemeClr val="tx1"/>
                          </a:solidFill>
                          <a:effectLst/>
                        </a:rPr>
                        <a:t>:</a:t>
                      </a:r>
                      <a:r>
                        <a:rPr lang="ar-SA" sz="2000" dirty="0" smtClean="0">
                          <a:solidFill>
                            <a:schemeClr val="tx1"/>
                          </a:solidFill>
                          <a:effectLst/>
                        </a:rPr>
                        <a:t>                             </a:t>
                      </a:r>
                      <a:r>
                        <a:rPr lang="fr-FR" sz="2000" dirty="0" smtClean="0">
                          <a:solidFill>
                            <a:schemeClr val="tx1"/>
                          </a:solidFill>
                          <a:effectLst/>
                        </a:rPr>
                        <a:t> </a:t>
                      </a:r>
                      <a:r>
                        <a:rPr lang="ar-SA" sz="2000" dirty="0" smtClean="0">
                          <a:solidFill>
                            <a:schemeClr val="tx1"/>
                          </a:solidFill>
                          <a:effectLst/>
                        </a:rPr>
                        <a:t> </a:t>
                      </a:r>
                      <a:r>
                        <a:rPr lang="ar-SA" sz="2000" dirty="0" err="1" smtClean="0">
                          <a:solidFill>
                            <a:schemeClr val="tx1"/>
                          </a:solidFill>
                          <a:effectLst/>
                        </a:rPr>
                        <a:t>التى</a:t>
                      </a:r>
                      <a:r>
                        <a:rPr lang="ar-SA" sz="2000" dirty="0" smtClean="0">
                          <a:solidFill>
                            <a:schemeClr val="tx1"/>
                          </a:solidFill>
                          <a:effectLst/>
                        </a:rPr>
                        <a:t> شاركت</a:t>
                      </a:r>
                      <a:r>
                        <a:rPr lang="ar-SA" sz="2000" baseline="0" dirty="0" smtClean="0">
                          <a:solidFill>
                            <a:schemeClr val="tx1"/>
                          </a:solidFill>
                          <a:effectLst/>
                        </a:rPr>
                        <a:t> 33 – عدد </a:t>
                      </a:r>
                      <a:r>
                        <a:rPr lang="ar-SA" sz="2000" baseline="0" dirty="0" err="1" smtClean="0">
                          <a:solidFill>
                            <a:schemeClr val="tx1"/>
                          </a:solidFill>
                          <a:effectLst/>
                        </a:rPr>
                        <a:t>الغعاليات</a:t>
                      </a:r>
                      <a:r>
                        <a:rPr lang="ar-SA" sz="2000" baseline="0" dirty="0" smtClean="0">
                          <a:solidFill>
                            <a:schemeClr val="tx1"/>
                          </a:solidFill>
                          <a:effectLst/>
                        </a:rPr>
                        <a:t> 106</a:t>
                      </a:r>
                      <a:r>
                        <a:rPr lang="fr-FR" sz="2000" dirty="0" smtClean="0">
                          <a:solidFill>
                            <a:schemeClr val="tx1"/>
                          </a:solidFill>
                          <a:effectLst/>
                        </a:rPr>
                        <a:t> </a:t>
                      </a:r>
                      <a:r>
                        <a:rPr lang="ar-SA" sz="2000" dirty="0" smtClean="0">
                          <a:solidFill>
                            <a:schemeClr val="tx1"/>
                          </a:solidFill>
                          <a:effectLst/>
                        </a:rPr>
                        <a:t>عدد المؤسسات بالبيئة (106)</a:t>
                      </a:r>
                      <a:endParaRPr lang="en-US" sz="2000" dirty="0">
                        <a:solidFill>
                          <a:schemeClr val="tx1"/>
                        </a:solidFill>
                        <a:effectLst/>
                      </a:endParaRPr>
                    </a:p>
                    <a:p>
                      <a:pPr algn="just" rtl="0">
                        <a:lnSpc>
                          <a:spcPct val="115000"/>
                        </a:lnSpc>
                        <a:spcAft>
                          <a:spcPts val="0"/>
                        </a:spcAft>
                      </a:pPr>
                      <a:r>
                        <a:rPr lang="en-US" sz="2000" dirty="0" smtClean="0">
                          <a:solidFill>
                            <a:schemeClr val="tx1"/>
                          </a:solidFill>
                          <a:effectLst/>
                        </a:rPr>
                        <a:t>The </a:t>
                      </a:r>
                      <a:r>
                        <a:rPr lang="en-US" sz="2000" dirty="0">
                          <a:solidFill>
                            <a:schemeClr val="tx1"/>
                          </a:solidFill>
                          <a:effectLst/>
                        </a:rPr>
                        <a:t>above-mentioned discussion indicates a 6.6% increase in the number of contributions by local community institutions to the events organized by the University. That is, the proportion of contributions in 1435 H was (31.1 %) but increased in 1436 to (37.7 %). If this indicator is compared to that of the universities of Dammam and King Khaled, it is found that the two universities did not measure this indicator. </a:t>
                      </a:r>
                      <a:r>
                        <a:rPr lang="en-US" sz="2000" dirty="0" err="1">
                          <a:solidFill>
                            <a:schemeClr val="tx1"/>
                          </a:solidFill>
                          <a:effectLst/>
                        </a:rPr>
                        <a:t>Majmaah</a:t>
                      </a:r>
                      <a:r>
                        <a:rPr lang="en-US" sz="2000" dirty="0">
                          <a:solidFill>
                            <a:schemeClr val="tx1"/>
                          </a:solidFill>
                          <a:effectLst/>
                        </a:rPr>
                        <a:t> University seeks through its improvement plan to increase the proportion of contributions to </a:t>
                      </a:r>
                      <a:r>
                        <a:rPr lang="en-US" sz="2000" dirty="0" smtClean="0">
                          <a:solidFill>
                            <a:schemeClr val="tx1"/>
                          </a:solidFill>
                          <a:effectLst/>
                        </a:rPr>
                        <a:t>40</a:t>
                      </a:r>
                      <a:r>
                        <a:rPr lang="en-US" sz="2000" dirty="0">
                          <a:solidFill>
                            <a:schemeClr val="tx1"/>
                          </a:solidFill>
                          <a:effectLst/>
                        </a:rPr>
                        <a:t>%.</a:t>
                      </a:r>
                    </a:p>
                    <a:p>
                      <a:pPr algn="l" rtl="0">
                        <a:lnSpc>
                          <a:spcPct val="115000"/>
                        </a:lnSpc>
                        <a:spcAft>
                          <a:spcPts val="1000"/>
                        </a:spcAft>
                      </a:pPr>
                      <a:r>
                        <a:rPr lang="en-US" sz="2000" dirty="0">
                          <a:solidFill>
                            <a:schemeClr val="tx1"/>
                          </a:solidFill>
                          <a:effectLst/>
                        </a:rPr>
                        <a:t> </a:t>
                      </a: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614" marR="5861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rtl="1"/>
                      <a:endParaRPr lang="ar-SA"/>
                    </a:p>
                  </a:txBody>
                  <a:tcPr/>
                </a:tc>
              </a:tr>
            </a:tbl>
          </a:graphicData>
        </a:graphic>
      </p:graphicFrame>
    </p:spTree>
    <p:extLst>
      <p:ext uri="{BB962C8B-B14F-4D97-AF65-F5344CB8AC3E}">
        <p14:creationId xmlns:p14="http://schemas.microsoft.com/office/powerpoint/2010/main" val="2598980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871200" cy="549275"/>
          </a:xfrm>
        </p:spPr>
        <p:txBody>
          <a:bodyPr>
            <a:normAutofit/>
          </a:bodyPr>
          <a:lstStyle/>
          <a:p>
            <a:r>
              <a:rPr lang="ar-SA" sz="2800" dirty="0" smtClean="0"/>
              <a:t>نسبة أعضاء هيئة التدريس وغيرهم من الموظفين الذين قدموا خدمات للجامعة</a:t>
            </a:r>
            <a:endParaRPr lang="ar-SA" sz="28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91808723"/>
              </p:ext>
            </p:extLst>
          </p:nvPr>
        </p:nvGraphicFramePr>
        <p:xfrm>
          <a:off x="673100" y="914400"/>
          <a:ext cx="11404600" cy="4847955"/>
        </p:xfrm>
        <a:graphic>
          <a:graphicData uri="http://schemas.openxmlformats.org/drawingml/2006/table">
            <a:tbl>
              <a:tblPr firstRow="1" firstCol="1" lastRow="1" lastCol="1" bandRow="1" bandCol="1"/>
              <a:tblGrid>
                <a:gridCol w="2990424"/>
                <a:gridCol w="8414176"/>
              </a:tblGrid>
              <a:tr h="439838">
                <a:tc gridSpan="2">
                  <a:txBody>
                    <a:bodyPr/>
                    <a:lstStyle/>
                    <a:p>
                      <a:pPr algn="just"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KPI: </a:t>
                      </a:r>
                      <a:r>
                        <a:rPr lang="fr-FR"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NCAAA KPI Reference </a:t>
                      </a: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Number</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:-_ </a:t>
                      </a:r>
                      <a:r>
                        <a:rPr lang="fr-FR"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S.11.32                               </a:t>
                      </a: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Institutional</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KPI Reference </a:t>
                      </a: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Number</a:t>
                      </a:r>
                      <a:r>
                        <a:rPr lang="en-US"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:MU.11.31</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439838">
                <a:tc gridSpan="2">
                  <a:txBody>
                    <a:bodyPr/>
                    <a:lstStyle/>
                    <a:p>
                      <a:pPr marL="0" marR="0" lvl="0" indent="0" algn="just" defTabSz="914400" rtl="0" eaLnBrk="1" fontAlgn="auto" latinLnBrk="0" hangingPunct="1">
                        <a:lnSpc>
                          <a:spcPct val="115000"/>
                        </a:lnSpc>
                        <a:spcBef>
                          <a:spcPts val="0"/>
                        </a:spcBef>
                        <a:spcAft>
                          <a:spcPts val="0"/>
                        </a:spcAft>
                        <a:buClrTx/>
                        <a:buSzTx/>
                        <a:buFont typeface="+mj-lt"/>
                        <a:buNone/>
                        <a:tabLst/>
                        <a:defRPr/>
                      </a:pPr>
                      <a:r>
                        <a:rPr lang="fr-FR" sz="1600" b="1"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11.2 :</a:t>
                      </a:r>
                      <a:r>
                        <a:rPr lang="fr-FR"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en-AU"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Standard </a:t>
                      </a:r>
                      <a:r>
                        <a:rPr lang="en-AU"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11: </a:t>
                      </a:r>
                      <a:r>
                        <a:rPr lang="en-US"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Percentage of faculty members and staff who provided services for the </a:t>
                      </a:r>
                      <a:r>
                        <a:rPr lang="en-US"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community</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06266">
                <a:tc>
                  <a:txBody>
                    <a:bodyPr/>
                    <a:lstStyle/>
                    <a:p>
                      <a:pPr algn="l"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KPI Target Benchmark</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25 %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66">
                <a:tc>
                  <a:txBody>
                    <a:bodyPr/>
                    <a:lstStyle/>
                    <a:p>
                      <a:pPr algn="l"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KPI </a:t>
                      </a: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Actual</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Benchmark</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18.53 % in </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1435/1436</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133">
                <a:tc>
                  <a:txBody>
                    <a:bodyPr/>
                    <a:lstStyle/>
                    <a:p>
                      <a:pPr algn="l" rtl="0">
                        <a:lnSpc>
                          <a:spcPct val="115000"/>
                        </a:lnSpc>
                        <a:spcAft>
                          <a:spcPts val="1000"/>
                        </a:spcAft>
                      </a:pP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Internal</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Benchmark</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18.50%   in 1434/1435</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737">
                <a:tc>
                  <a:txBody>
                    <a:bodyPr/>
                    <a:lstStyle/>
                    <a:p>
                      <a:pPr algn="l" rtl="0">
                        <a:lnSpc>
                          <a:spcPct val="115000"/>
                        </a:lnSpc>
                        <a:spcAft>
                          <a:spcPts val="1000"/>
                        </a:spcAft>
                      </a:pP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External</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Benchmark</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50% Dammam </a:t>
                      </a:r>
                      <a:r>
                        <a:rPr lang="fr-FR" sz="1600" b="1" dirty="0" err="1"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University</a:t>
                      </a:r>
                      <a:r>
                        <a:rPr lang="ar-SA"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  </a:t>
                      </a:r>
                      <a:r>
                        <a:rPr lang="fr-FR"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40.4</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King Khalid </a:t>
                      </a: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University</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66">
                <a:tc>
                  <a:txBody>
                    <a:bodyPr/>
                    <a:lstStyle/>
                    <a:p>
                      <a:pPr algn="l"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New Target Benchmark</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0666">
                <a:tc gridSpan="2">
                  <a:txBody>
                    <a:bodyPr/>
                    <a:lstStyle/>
                    <a:p>
                      <a:pPr algn="just" rtl="0">
                        <a:lnSpc>
                          <a:spcPct val="115000"/>
                        </a:lnSpc>
                        <a:spcAft>
                          <a:spcPts val="0"/>
                        </a:spcAft>
                      </a:pP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KPI </a:t>
                      </a:r>
                      <a:r>
                        <a:rPr lang="fr-FR" sz="16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Analysis</a:t>
                      </a:r>
                      <a:r>
                        <a:rPr lang="fr-FR"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en-US"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Faculty members’ participation: 350 out of 1268, rating 27.6 %. And staff participation: 280 out of 2137, rating 22.1 %.in 1434/1435 H. Total of both participations</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During</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the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year</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6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1435/1436</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The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percentage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ratio of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faculty</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and staff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increased</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by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merely</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30. </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in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providing</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community</a:t>
                      </a:r>
                      <a:r>
                        <a:rPr lang="fr-FR" sz="1600" b="1"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services. This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may</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due to the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evolution</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of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their</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numbers</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When</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we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compare the ratio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with</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those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of the </a:t>
                      </a:r>
                      <a:r>
                        <a:rPr lang="fr-FR" sz="1600" b="1"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Universitaires </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of Dammam </a:t>
                      </a:r>
                      <a:r>
                        <a:rPr lang="fr-FR" sz="1600" b="1"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and King </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Khalid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we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see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big</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difference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for the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benefit</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of the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two</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universities</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Based</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upon</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this</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MU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is</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seeking</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to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increase</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this</a:t>
                      </a:r>
                      <a:r>
                        <a:rPr lang="fr-FR"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1600" b="1" dirty="0" err="1"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percentage</a:t>
                      </a:r>
                      <a:r>
                        <a:rPr lang="ar-SA" sz="1600" b="1"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مشاركات</a:t>
                      </a:r>
                      <a:r>
                        <a:rPr lang="ar-SA" sz="1600" b="1" baseline="0" dirty="0" smtClean="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أعضاء هيئة التدريس  2706%  والموظفين 22.1%       - الفرق بين عامين 03.%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0"/>
                        </a:spcAft>
                      </a:pPr>
                      <a:r>
                        <a:rPr lang="en-US" sz="1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9935" marR="499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bl>
          </a:graphicData>
        </a:graphic>
      </p:graphicFrame>
    </p:spTree>
    <p:extLst>
      <p:ext uri="{BB962C8B-B14F-4D97-AF65-F5344CB8AC3E}">
        <p14:creationId xmlns:p14="http://schemas.microsoft.com/office/powerpoint/2010/main" val="61434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663575"/>
          </a:xfrm>
        </p:spPr>
        <p:txBody>
          <a:bodyPr>
            <a:normAutofit/>
          </a:bodyPr>
          <a:lstStyle/>
          <a:p>
            <a:r>
              <a:rPr lang="ar-SA" sz="3200" dirty="0" smtClean="0"/>
              <a:t>عدد برامج التثقيف المجتمعي نسبة لعدد الأقسام</a:t>
            </a:r>
            <a:endParaRPr lang="ar-SA" sz="32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42653867"/>
              </p:ext>
            </p:extLst>
          </p:nvPr>
        </p:nvGraphicFramePr>
        <p:xfrm>
          <a:off x="685800" y="1127125"/>
          <a:ext cx="11036300" cy="4145618"/>
        </p:xfrm>
        <a:graphic>
          <a:graphicData uri="http://schemas.openxmlformats.org/drawingml/2006/table">
            <a:tbl>
              <a:tblPr firstRow="1" firstCol="1" lastRow="1" lastCol="1" bandRow="1" bandCol="1"/>
              <a:tblGrid>
                <a:gridCol w="2893854"/>
                <a:gridCol w="8142446"/>
              </a:tblGrid>
              <a:tr h="435457">
                <a:tc gridSpan="2">
                  <a:txBody>
                    <a:bodyPr/>
                    <a:lstStyle/>
                    <a:p>
                      <a:pPr algn="just" rtl="0">
                        <a:lnSpc>
                          <a:spcPct val="115000"/>
                        </a:lnSpc>
                        <a:spcAft>
                          <a:spcPts val="10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KPI</a:t>
                      </a:r>
                      <a:r>
                        <a:rPr lang="fr-FR" sz="1800" b="1" dirty="0" smtClean="0">
                          <a:effectLst/>
                          <a:latin typeface="Times New Roman" panose="02020603050405020304" pitchFamily="18" charset="0"/>
                          <a:ea typeface="Calibri" panose="020F0502020204030204" pitchFamily="34" charset="0"/>
                          <a:cs typeface="Arial" panose="020B0604020202020204" pitchFamily="34" charset="0"/>
                        </a:rPr>
                        <a:t>:  </a:t>
                      </a:r>
                      <a:r>
                        <a:rPr lang="fr-FR" sz="1800" b="1" dirty="0">
                          <a:effectLst/>
                          <a:latin typeface="Times New Roman" panose="02020603050405020304" pitchFamily="18" charset="0"/>
                          <a:ea typeface="Calibri" panose="020F0502020204030204" pitchFamily="34" charset="0"/>
                          <a:cs typeface="Arial" panose="020B0604020202020204" pitchFamily="34" charset="0"/>
                        </a:rPr>
                        <a:t>NCAAA KPI Reference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Number</a:t>
                      </a:r>
                      <a:r>
                        <a:rPr lang="fr-FR" sz="1800" b="1" dirty="0">
                          <a:effectLst/>
                          <a:latin typeface="Times New Roman" panose="02020603050405020304" pitchFamily="18" charset="0"/>
                          <a:ea typeface="Calibri" panose="020F0502020204030204" pitchFamily="34" charset="0"/>
                          <a:cs typeface="Arial" panose="020B0604020202020204" pitchFamily="34" charset="0"/>
                        </a:rPr>
                        <a:t>:-_</a:t>
                      </a:r>
                      <a:r>
                        <a:rPr lang="fr-FR" sz="1800" b="1" dirty="0" smtClean="0">
                          <a:effectLst/>
                          <a:latin typeface="Times New Roman" panose="02020603050405020304" pitchFamily="18" charset="0"/>
                          <a:ea typeface="Calibri" panose="020F0502020204030204" pitchFamily="34" charset="0"/>
                          <a:cs typeface="Arial" panose="020B0604020202020204" pitchFamily="34" charset="0"/>
                        </a:rPr>
                        <a:t>S.11.33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Institutional</a:t>
                      </a:r>
                      <a:r>
                        <a:rPr lang="fr-FR" sz="1800" b="1" dirty="0">
                          <a:effectLst/>
                          <a:latin typeface="Times New Roman" panose="02020603050405020304" pitchFamily="18" charset="0"/>
                          <a:ea typeface="Calibri" panose="020F0502020204030204" pitchFamily="34" charset="0"/>
                          <a:cs typeface="Arial" panose="020B0604020202020204" pitchFamily="34" charset="0"/>
                        </a:rPr>
                        <a:t> KPI Reference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Number</a:t>
                      </a:r>
                      <a:r>
                        <a:rPr lang="en-US" sz="1800" b="1" dirty="0" smtClean="0">
                          <a:effectLst/>
                          <a:latin typeface="Times New Roman" panose="02020603050405020304" pitchFamily="18" charset="0"/>
                          <a:ea typeface="Calibri" panose="020F0502020204030204" pitchFamily="34" charset="0"/>
                          <a:cs typeface="Arial" panose="020B0604020202020204" pitchFamily="34" charset="0"/>
                        </a:rPr>
                        <a:t>:MU.11.28</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70390">
                <a:tc gridSpan="2">
                  <a:txBody>
                    <a:bodyPr/>
                    <a:lstStyle/>
                    <a:p>
                      <a:pPr marL="228600" algn="l" rtl="0">
                        <a:lnSpc>
                          <a:spcPct val="115000"/>
                        </a:lnSpc>
                        <a:spcAft>
                          <a:spcPts val="1000"/>
                        </a:spcAft>
                      </a:pPr>
                      <a:r>
                        <a:rPr lang="en-AU" sz="1800" b="1" dirty="0" smtClean="0">
                          <a:effectLst/>
                          <a:latin typeface="Times New Roman" panose="02020603050405020304" pitchFamily="18" charset="0"/>
                          <a:ea typeface="Calibri" panose="020F0502020204030204" pitchFamily="34" charset="0"/>
                          <a:cs typeface="Arial" panose="020B0604020202020204" pitchFamily="34" charset="0"/>
                        </a:rPr>
                        <a:t>Standard </a:t>
                      </a:r>
                      <a:r>
                        <a:rPr lang="en-AU" sz="1800" b="1" dirty="0">
                          <a:effectLst/>
                          <a:latin typeface="Times New Roman" panose="02020603050405020304" pitchFamily="18" charset="0"/>
                          <a:ea typeface="Calibri" panose="020F0502020204030204" pitchFamily="34" charset="0"/>
                          <a:cs typeface="Arial" panose="020B0604020202020204" pitchFamily="34" charset="0"/>
                        </a:rPr>
                        <a:t>11 Number of communal awareness-raising programs in relation  to the number of departments </a:t>
                      </a:r>
                      <a:r>
                        <a:rPr lang="en-US" sz="18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65481">
                <a:tc>
                  <a:txBody>
                    <a:bodyPr/>
                    <a:lstStyle/>
                    <a:p>
                      <a:pPr algn="l" rtl="0">
                        <a:lnSpc>
                          <a:spcPct val="115000"/>
                        </a:lnSpc>
                        <a:spcAft>
                          <a:spcPts val="10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KPI Target Benchmark</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6,5 %            1440</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481">
                <a:tc>
                  <a:txBody>
                    <a:bodyPr/>
                    <a:lstStyle/>
                    <a:p>
                      <a:pPr algn="l" rtl="0">
                        <a:lnSpc>
                          <a:spcPct val="115000"/>
                        </a:lnSpc>
                        <a:spcAft>
                          <a:spcPts val="10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KPI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Actual</a:t>
                      </a:r>
                      <a:r>
                        <a:rPr lang="fr-FR" sz="1800" b="1" dirty="0">
                          <a:effectLst/>
                          <a:latin typeface="Times New Roman" panose="02020603050405020304" pitchFamily="18" charset="0"/>
                          <a:ea typeface="Calibri" panose="020F0502020204030204" pitchFamily="34" charset="0"/>
                          <a:cs typeface="Arial" panose="020B0604020202020204" pitchFamily="34" charset="0"/>
                        </a:rPr>
                        <a:t> Benchmark</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5,63 %           1435/1436</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40">
                <a:tc>
                  <a:txBody>
                    <a:bodyPr/>
                    <a:lstStyle/>
                    <a:p>
                      <a:pPr algn="l" rtl="0">
                        <a:lnSpc>
                          <a:spcPct val="115000"/>
                        </a:lnSpc>
                        <a:spcAft>
                          <a:spcPts val="1000"/>
                        </a:spcAft>
                      </a:pPr>
                      <a:r>
                        <a:rPr lang="fr-FR" sz="1800" b="1" dirty="0" err="1">
                          <a:effectLst/>
                          <a:latin typeface="Times New Roman" panose="02020603050405020304" pitchFamily="18" charset="0"/>
                          <a:ea typeface="Calibri" panose="020F0502020204030204" pitchFamily="34" charset="0"/>
                          <a:cs typeface="Arial" panose="020B0604020202020204" pitchFamily="34" charset="0"/>
                        </a:rPr>
                        <a:t>Internal</a:t>
                      </a:r>
                      <a:r>
                        <a:rPr lang="fr-FR" sz="1800" b="1" dirty="0">
                          <a:effectLst/>
                          <a:latin typeface="Times New Roman" panose="02020603050405020304" pitchFamily="18" charset="0"/>
                          <a:ea typeface="Calibri" panose="020F0502020204030204" pitchFamily="34" charset="0"/>
                          <a:cs typeface="Arial" panose="020B0604020202020204" pitchFamily="34" charset="0"/>
                        </a:rPr>
                        <a:t> Benchmark</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5.6                  1434/1435</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40">
                <a:tc>
                  <a:txBody>
                    <a:bodyPr/>
                    <a:lstStyle/>
                    <a:p>
                      <a:pPr algn="l" rtl="0">
                        <a:lnSpc>
                          <a:spcPct val="115000"/>
                        </a:lnSpc>
                        <a:spcAft>
                          <a:spcPts val="1000"/>
                        </a:spcAft>
                      </a:pPr>
                      <a:r>
                        <a:rPr lang="fr-FR" sz="1800" b="1" dirty="0" err="1">
                          <a:effectLst/>
                          <a:latin typeface="Times New Roman" panose="02020603050405020304" pitchFamily="18" charset="0"/>
                          <a:ea typeface="Calibri" panose="020F0502020204030204" pitchFamily="34" charset="0"/>
                          <a:cs typeface="Arial" panose="020B0604020202020204" pitchFamily="34" charset="0"/>
                        </a:rPr>
                        <a:t>External</a:t>
                      </a:r>
                      <a:r>
                        <a:rPr lang="fr-FR" sz="1800" b="1" dirty="0">
                          <a:effectLst/>
                          <a:latin typeface="Times New Roman" panose="02020603050405020304" pitchFamily="18" charset="0"/>
                          <a:ea typeface="Calibri" panose="020F0502020204030204" pitchFamily="34" charset="0"/>
                          <a:cs typeface="Arial" panose="020B0604020202020204" pitchFamily="34" charset="0"/>
                        </a:rPr>
                        <a:t> Benchmark</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2000" b="1" dirty="0">
                          <a:effectLst/>
                          <a:latin typeface="Times New Roman" panose="02020603050405020304" pitchFamily="18" charset="0"/>
                          <a:ea typeface="Calibri" panose="020F0502020204030204" pitchFamily="34" charset="0"/>
                          <a:cs typeface="Arial" panose="020B0604020202020204" pitchFamily="34" charset="0"/>
                        </a:rPr>
                        <a:t>-</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481">
                <a:tc>
                  <a:txBody>
                    <a:bodyPr/>
                    <a:lstStyle/>
                    <a:p>
                      <a:pPr algn="l" rtl="0">
                        <a:lnSpc>
                          <a:spcPct val="115000"/>
                        </a:lnSpc>
                        <a:spcAft>
                          <a:spcPts val="10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New Target Benchmark</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2000" b="1">
                          <a:effectLst/>
                          <a:latin typeface="Times New Roman" panose="02020603050405020304" pitchFamily="18" charset="0"/>
                          <a:ea typeface="Calibri" panose="020F0502020204030204" pitchFamily="34" charset="0"/>
                          <a:cs typeface="Arial" panose="020B0604020202020204" pitchFamily="34" charset="0"/>
                        </a:rPr>
                        <a:t>-</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3701">
                <a:tc gridSpan="2">
                  <a:txBody>
                    <a:bodyPr/>
                    <a:lstStyle/>
                    <a:p>
                      <a:pPr algn="just" rtl="0">
                        <a:lnSpc>
                          <a:spcPct val="115000"/>
                        </a:lnSpc>
                        <a:spcAft>
                          <a:spcPts val="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KPI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Analysis</a:t>
                      </a:r>
                      <a:r>
                        <a:rPr lang="fr-FR" sz="1800" b="1" dirty="0">
                          <a:effectLst/>
                          <a:latin typeface="Times New Roman" panose="02020603050405020304" pitchFamily="18" charset="0"/>
                          <a:ea typeface="Calibri" panose="020F0502020204030204" pitchFamily="34" charset="0"/>
                          <a:cs typeface="Arial" panose="020B0604020202020204" pitchFamily="34" charset="0"/>
                        </a:rPr>
                        <a:t>: The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number</a:t>
                      </a:r>
                      <a:r>
                        <a:rPr lang="fr-FR" sz="1800" b="1" dirty="0">
                          <a:effectLst/>
                          <a:latin typeface="Times New Roman" panose="02020603050405020304" pitchFamily="18" charset="0"/>
                          <a:ea typeface="Calibri" panose="020F0502020204030204" pitchFamily="34" charset="0"/>
                          <a:cs typeface="Arial" panose="020B0604020202020204" pitchFamily="34" charset="0"/>
                        </a:rPr>
                        <a:t> of programs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is</a:t>
                      </a:r>
                      <a:r>
                        <a:rPr lang="fr-FR" sz="1800" b="1" dirty="0">
                          <a:effectLst/>
                          <a:latin typeface="Times New Roman" panose="02020603050405020304" pitchFamily="18" charset="0"/>
                          <a:ea typeface="Calibri" panose="020F0502020204030204" pitchFamily="34" charset="0"/>
                          <a:cs typeface="Arial" panose="020B0604020202020204" pitchFamily="34" charset="0"/>
                        </a:rPr>
                        <a:t> 332; the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number</a:t>
                      </a:r>
                      <a:r>
                        <a:rPr lang="fr-FR" sz="1800" b="1" dirty="0">
                          <a:effectLst/>
                          <a:latin typeface="Times New Roman" panose="02020603050405020304" pitchFamily="18" charset="0"/>
                          <a:ea typeface="Calibri" panose="020F0502020204030204" pitchFamily="34" charset="0"/>
                          <a:cs typeface="Arial" panose="020B0604020202020204" pitchFamily="34" charset="0"/>
                        </a:rPr>
                        <a:t> of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departments</a:t>
                      </a:r>
                      <a:r>
                        <a:rPr lang="fr-FR" sz="1800" b="1" dirty="0">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effectLst/>
                          <a:latin typeface="Times New Roman" panose="02020603050405020304" pitchFamily="18" charset="0"/>
                          <a:ea typeface="Calibri" panose="020F0502020204030204" pitchFamily="34" charset="0"/>
                          <a:cs typeface="Arial" panose="020B0604020202020204" pitchFamily="34" charset="0"/>
                        </a:rPr>
                        <a:t>is</a:t>
                      </a:r>
                      <a:r>
                        <a:rPr lang="fr-FR" sz="1800" b="1" dirty="0">
                          <a:effectLst/>
                          <a:latin typeface="Times New Roman" panose="02020603050405020304" pitchFamily="18" charset="0"/>
                          <a:ea typeface="Calibri" panose="020F0502020204030204" pitchFamily="34" charset="0"/>
                          <a:cs typeface="Arial" panose="020B0604020202020204" pitchFamily="34" charset="0"/>
                        </a:rPr>
                        <a:t> 59. </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It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is</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noticed</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the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stability</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of the ratio for the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past</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two</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years</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and the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university</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is</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seeking</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to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increase</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the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desirable</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ratio to 6.5 %.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Neithe</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Damman or King Khalid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universities</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have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colculated</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this</a:t>
                      </a:r>
                      <a:r>
                        <a:rPr lang="fr-FR" sz="1800" b="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b="1" dirty="0" smtClean="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KPI</a:t>
                      </a:r>
                    </a:p>
                    <a:p>
                      <a:pPr algn="just" rtl="0">
                        <a:lnSpc>
                          <a:spcPct val="115000"/>
                        </a:lnSpc>
                        <a:spcAft>
                          <a:spcPts val="0"/>
                        </a:spcAft>
                      </a:pPr>
                      <a:r>
                        <a:rPr lang="ar-SA" sz="1800" b="1" dirty="0" smtClean="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من</a:t>
                      </a:r>
                      <a:r>
                        <a:rPr lang="ar-SA" sz="1800" b="1" baseline="0" dirty="0" smtClean="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الملاحظ ثبات النسبة تقريبا وتسعى الجامعة لزيادة النسبة الى 6.5%</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59589" marR="595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bl>
          </a:graphicData>
        </a:graphic>
      </p:graphicFrame>
    </p:spTree>
    <p:extLst>
      <p:ext uri="{BB962C8B-B14F-4D97-AF65-F5344CB8AC3E}">
        <p14:creationId xmlns:p14="http://schemas.microsoft.com/office/powerpoint/2010/main" val="381582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6073" y="874411"/>
            <a:ext cx="10515600" cy="777875"/>
          </a:xfrm>
        </p:spPr>
        <p:txBody>
          <a:bodyPr>
            <a:normAutofit fontScale="90000"/>
          </a:bodyPr>
          <a:lstStyle/>
          <a:p>
            <a:pPr lvl="0" algn="ctr" rtl="0">
              <a:lnSpc>
                <a:spcPct val="105000"/>
              </a:lnSpc>
              <a:spcBef>
                <a:spcPts val="1200"/>
              </a:spcBef>
              <a:spcAft>
                <a:spcPts val="600"/>
              </a:spcAft>
            </a:pPr>
            <a:r>
              <a:rPr lang="ar-SA" sz="3600" b="1" dirty="0" smtClean="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المعايير الفرعية وتقييمها</a:t>
            </a:r>
            <a:r>
              <a:rPr lang="en-US"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t/>
            </a:r>
            <a:br>
              <a:rPr lang="en-US"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br>
            <a:endParaRPr lang="ar-SA" sz="24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838200" y="962025"/>
            <a:ext cx="10515600" cy="5095875"/>
          </a:xfrm>
        </p:spPr>
        <p:txBody>
          <a:bodyPr>
            <a:normAutofit/>
          </a:bodyPr>
          <a:lstStyle/>
          <a:p>
            <a:pPr marL="457200" lvl="1" indent="0" algn="just">
              <a:lnSpc>
                <a:spcPct val="150000"/>
              </a:lnSpc>
              <a:spcBef>
                <a:spcPts val="1000"/>
              </a:spcBef>
              <a:buNone/>
            </a:pPr>
            <a:endParaRPr lang="en-US"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914400" lvl="1" indent="-457200" algn="just">
              <a:lnSpc>
                <a:spcPct val="150000"/>
              </a:lnSpc>
              <a:spcBef>
                <a:spcPts val="1000"/>
              </a:spcBef>
              <a:buAutoNum type="arabicPlain" startAt="101"/>
            </a:pPr>
            <a:endParaRPr lang="en-US" b="1" dirty="0" smtClean="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marL="0" lvl="0" indent="0" algn="r">
              <a:lnSpc>
                <a:spcPct val="105000"/>
              </a:lnSpc>
              <a:spcBef>
                <a:spcPts val="1200"/>
              </a:spcBef>
              <a:spcAft>
                <a:spcPts val="600"/>
              </a:spcAft>
              <a:buNone/>
            </a:pPr>
            <a:endParaRPr lang="en-US" sz="13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p:txBody>
      </p:sp>
      <p:graphicFrame>
        <p:nvGraphicFramePr>
          <p:cNvPr id="4" name="جدول 3"/>
          <p:cNvGraphicFramePr>
            <a:graphicFrameLocks noGrp="1"/>
          </p:cNvGraphicFramePr>
          <p:nvPr>
            <p:extLst>
              <p:ext uri="{D42A27DB-BD31-4B8C-83A1-F6EECF244321}">
                <p14:modId xmlns:p14="http://schemas.microsoft.com/office/powerpoint/2010/main" val="516475459"/>
              </p:ext>
            </p:extLst>
          </p:nvPr>
        </p:nvGraphicFramePr>
        <p:xfrm>
          <a:off x="2650173" y="2002418"/>
          <a:ext cx="7176733" cy="2542030"/>
        </p:xfrm>
        <a:graphic>
          <a:graphicData uri="http://schemas.openxmlformats.org/drawingml/2006/table">
            <a:tbl>
              <a:tblPr rtl="1" firstRow="1" firstCol="1" bandRow="1"/>
              <a:tblGrid>
                <a:gridCol w="1175733"/>
                <a:gridCol w="2628537"/>
                <a:gridCol w="2251615"/>
                <a:gridCol w="1120848"/>
              </a:tblGrid>
              <a:tr h="508406">
                <a:tc>
                  <a:txBody>
                    <a:bodyPr/>
                    <a:lstStyle/>
                    <a:p>
                      <a:pPr algn="ctr" rtl="1">
                        <a:lnSpc>
                          <a:spcPct val="115000"/>
                        </a:lnSpc>
                        <a:spcAft>
                          <a:spcPts val="0"/>
                        </a:spcAft>
                      </a:pPr>
                      <a:r>
                        <a:rPr lang="ar-SA" sz="2000" b="1" dirty="0">
                          <a:effectLst/>
                          <a:latin typeface="Calibri"/>
                          <a:ea typeface="Calibri"/>
                          <a:cs typeface="Simplified Arabic"/>
                        </a:rPr>
                        <a:t>الكود</a:t>
                      </a:r>
                      <a:endParaRPr lang="en-US" sz="11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b="1" dirty="0" smtClean="0">
                          <a:effectLst/>
                          <a:latin typeface="Calibri"/>
                          <a:ea typeface="Calibri"/>
                          <a:cs typeface="Simplified Arabic"/>
                        </a:rPr>
                        <a:t>المعيار الفرعي</a:t>
                      </a:r>
                      <a:endParaRPr lang="en-US" sz="11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b="1" dirty="0">
                          <a:effectLst/>
                          <a:latin typeface="Calibri"/>
                          <a:ea typeface="Calibri"/>
                          <a:cs typeface="Simplified Arabic"/>
                        </a:rPr>
                        <a:t>تقييم 1</a:t>
                      </a:r>
                      <a:endParaRPr lang="en-US" sz="11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b="1" dirty="0">
                          <a:effectLst/>
                          <a:latin typeface="Calibri"/>
                          <a:ea typeface="Calibri"/>
                          <a:cs typeface="Simplified Arabic"/>
                        </a:rPr>
                        <a:t>تقيم 2</a:t>
                      </a:r>
                      <a:endParaRPr lang="en-US" sz="11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dirty="0" smtClean="0">
                          <a:effectLst/>
                          <a:latin typeface="Calibri"/>
                          <a:ea typeface="Calibri"/>
                          <a:cs typeface="Simplified Arabic"/>
                        </a:rPr>
                        <a:t>11-1</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ar-SA" sz="1800" b="1" kern="1200" dirty="0" smtClean="0">
                          <a:solidFill>
                            <a:schemeClr val="tx1"/>
                          </a:solidFill>
                          <a:effectLst/>
                          <a:latin typeface="Calibri"/>
                          <a:ea typeface="Calibri"/>
                          <a:cs typeface="Simplified Arabic"/>
                        </a:rPr>
                        <a:t>سياسات المؤسسة التعليمية</a:t>
                      </a:r>
                      <a:endParaRPr lang="en-US" sz="1800" b="1" kern="1200" dirty="0">
                        <a:solidFill>
                          <a:schemeClr val="tx1"/>
                        </a:solidFill>
                        <a:effectLst/>
                        <a:latin typeface="Calibri"/>
                        <a:ea typeface="Calibri"/>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Simplified Arabic"/>
                          <a:ea typeface="Calibri"/>
                          <a:cs typeface="Arial"/>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dirty="0" smtClean="0">
                          <a:effectLst/>
                          <a:latin typeface="Calibri"/>
                          <a:ea typeface="Calibri"/>
                          <a:cs typeface="Simplified Arabic"/>
                        </a:rPr>
                        <a:t>11-2</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ar-SA" sz="1800" b="1" kern="1200" dirty="0" smtClean="0">
                          <a:solidFill>
                            <a:schemeClr val="tx1"/>
                          </a:solidFill>
                          <a:effectLst/>
                          <a:latin typeface="Calibri"/>
                          <a:ea typeface="Calibri"/>
                          <a:cs typeface="Simplified Arabic"/>
                        </a:rPr>
                        <a:t>التفاعل مع المجتمع</a:t>
                      </a:r>
                      <a:endParaRPr lang="en-US" sz="1800" b="1" kern="1200" dirty="0">
                        <a:solidFill>
                          <a:schemeClr val="tx1"/>
                        </a:solidFill>
                        <a:effectLst/>
                        <a:latin typeface="Calibri"/>
                        <a:ea typeface="Calibri"/>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Simplified Arabic"/>
                          <a:ea typeface="Calibri"/>
                          <a:cs typeface="Arial"/>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a:txBody>
                    <a:bodyPr/>
                    <a:lstStyle/>
                    <a:p>
                      <a:pPr algn="ctr" rtl="1">
                        <a:lnSpc>
                          <a:spcPct val="115000"/>
                        </a:lnSpc>
                        <a:spcAft>
                          <a:spcPts val="0"/>
                        </a:spcAft>
                      </a:pPr>
                      <a:r>
                        <a:rPr lang="ar-SA" sz="2000" dirty="0" smtClean="0">
                          <a:effectLst/>
                          <a:latin typeface="Calibri"/>
                          <a:ea typeface="Calibri"/>
                          <a:cs typeface="Simplified Arabic"/>
                        </a:rPr>
                        <a:t>11-3</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ar-SA" sz="1800" b="1" kern="1200" dirty="0" smtClean="0">
                          <a:solidFill>
                            <a:schemeClr val="tx1"/>
                          </a:solidFill>
                          <a:effectLst/>
                          <a:latin typeface="Calibri"/>
                          <a:ea typeface="Calibri"/>
                          <a:cs typeface="Simplified Arabic"/>
                        </a:rPr>
                        <a:t>سمعة المؤسسة التعليمية</a:t>
                      </a:r>
                      <a:endParaRPr lang="en-US" sz="1800" b="1" kern="1200" dirty="0">
                        <a:solidFill>
                          <a:schemeClr val="tx1"/>
                        </a:solidFill>
                        <a:effectLst/>
                        <a:latin typeface="Calibri"/>
                        <a:ea typeface="Calibri"/>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dirty="0">
                          <a:effectLst/>
                          <a:latin typeface="Calibri"/>
                          <a:ea typeface="Calibri"/>
                          <a:cs typeface="Simplified Arabic"/>
                        </a:rPr>
                        <a:t>**</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effectLst/>
                          <a:latin typeface="Simplified Arabic"/>
                          <a:ea typeface="Calibri"/>
                          <a:cs typeface="Arial"/>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06">
                <a:tc gridSpan="2">
                  <a:txBody>
                    <a:bodyPr/>
                    <a:lstStyle/>
                    <a:p>
                      <a:pPr algn="ctr" rtl="1">
                        <a:lnSpc>
                          <a:spcPct val="115000"/>
                        </a:lnSpc>
                        <a:spcAft>
                          <a:spcPts val="0"/>
                        </a:spcAft>
                      </a:pPr>
                      <a:r>
                        <a:rPr lang="ar-SA" sz="2000" dirty="0">
                          <a:effectLst/>
                          <a:latin typeface="Calibri"/>
                          <a:ea typeface="Calibri"/>
                          <a:cs typeface="Simplified Arabic"/>
                        </a:rPr>
                        <a:t> </a:t>
                      </a:r>
                      <a:r>
                        <a:rPr lang="ar-SA" sz="2000" dirty="0" smtClean="0">
                          <a:effectLst/>
                          <a:latin typeface="Calibri"/>
                          <a:ea typeface="Calibri"/>
                          <a:cs typeface="Simplified Arabic"/>
                        </a:rPr>
                        <a:t>     </a:t>
                      </a:r>
                      <a:r>
                        <a:rPr lang="ar-SA" sz="2000" dirty="0" smtClean="0">
                          <a:solidFill>
                            <a:srgbClr val="FF0000"/>
                          </a:solidFill>
                          <a:effectLst/>
                          <a:latin typeface="Calibri"/>
                          <a:ea typeface="Calibri"/>
                          <a:cs typeface="Simplified Arabic"/>
                        </a:rPr>
                        <a:t>الإجمالي</a:t>
                      </a:r>
                      <a:endParaRPr lang="en-US" sz="1100"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rtl="1">
                        <a:lnSpc>
                          <a:spcPct val="115000"/>
                        </a:lnSpc>
                        <a:spcAft>
                          <a:spcPts val="0"/>
                        </a:spcAft>
                      </a:pPr>
                      <a:endParaRPr lang="en-US" sz="1100"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a:solidFill>
                            <a:srgbClr val="FF0000"/>
                          </a:solidFill>
                          <a:effectLst/>
                          <a:latin typeface="Calibri"/>
                          <a:ea typeface="Calibri"/>
                          <a:cs typeface="Simplified Arabic"/>
                        </a:rPr>
                        <a:t>**</a:t>
                      </a:r>
                      <a:endParaRPr lang="en-US" sz="110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dirty="0">
                          <a:solidFill>
                            <a:srgbClr val="FF0000"/>
                          </a:solidFill>
                          <a:effectLst/>
                          <a:latin typeface="Simplified Arabic"/>
                          <a:ea typeface="Calibri"/>
                          <a:cs typeface="Arial"/>
                        </a:rPr>
                        <a:t>***</a:t>
                      </a:r>
                      <a:endParaRPr lang="en-US" sz="1100"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58289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828675"/>
          </a:xfrm>
        </p:spPr>
        <p:txBody>
          <a:bodyPr>
            <a:normAutofit/>
          </a:bodyPr>
          <a:lstStyle/>
          <a:p>
            <a:r>
              <a:rPr lang="ar-SA" sz="3200" dirty="0" smtClean="0"/>
              <a:t>مستوى الرضا حول الخدمات المجتمعية التي </a:t>
            </a:r>
            <a:r>
              <a:rPr lang="ar-SA" sz="3200" smtClean="0"/>
              <a:t>تقدمها الجامعة</a:t>
            </a:r>
            <a:endParaRPr lang="ar-SA" sz="32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272585125"/>
              </p:ext>
            </p:extLst>
          </p:nvPr>
        </p:nvGraphicFramePr>
        <p:xfrm>
          <a:off x="749300" y="1384301"/>
          <a:ext cx="10871200" cy="4682754"/>
        </p:xfrm>
        <a:graphic>
          <a:graphicData uri="http://schemas.openxmlformats.org/drawingml/2006/table">
            <a:tbl>
              <a:tblPr firstRow="1" firstCol="1" lastRow="1" lastCol="1" bandRow="1" bandCol="1"/>
              <a:tblGrid>
                <a:gridCol w="2850562"/>
                <a:gridCol w="8020638"/>
              </a:tblGrid>
              <a:tr h="315522">
                <a:tc gridSpan="2">
                  <a:txBody>
                    <a:bodyPr/>
                    <a:lstStyle/>
                    <a:p>
                      <a:pPr algn="l" rtl="0">
                        <a:lnSpc>
                          <a:spcPct val="115000"/>
                        </a:lnSpc>
                        <a:spcAft>
                          <a:spcPts val="100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KPI:    </a:t>
                      </a:r>
                      <a:r>
                        <a:rPr lang="fr-FR" sz="2000" dirty="0" smtClean="0">
                          <a:effectLst/>
                          <a:latin typeface="Times New Roman" panose="02020603050405020304" pitchFamily="18" charset="0"/>
                          <a:ea typeface="Calibri" panose="020F0502020204030204" pitchFamily="34" charset="0"/>
                          <a:cs typeface="Arial" panose="020B0604020202020204" pitchFamily="34" charset="0"/>
                        </a:rPr>
                        <a:t>                                                               </a:t>
                      </a:r>
                      <a:r>
                        <a:rPr lang="fr-FR" sz="2000" dirty="0" err="1" smtClean="0">
                          <a:effectLst/>
                          <a:latin typeface="Times New Roman" panose="02020603050405020304" pitchFamily="18" charset="0"/>
                          <a:ea typeface="Calibri" panose="020F0502020204030204" pitchFamily="34" charset="0"/>
                          <a:cs typeface="Arial" panose="020B0604020202020204" pitchFamily="34" charset="0"/>
                        </a:rPr>
                        <a:t>Institutional</a:t>
                      </a:r>
                      <a:r>
                        <a:rPr lang="fr-FR" sz="2000" dirty="0" smtClean="0">
                          <a:effectLst/>
                          <a:latin typeface="Times New Roman" panose="02020603050405020304" pitchFamily="18" charset="0"/>
                          <a:ea typeface="Calibri" panose="020F0502020204030204" pitchFamily="34" charset="0"/>
                          <a:cs typeface="Arial" panose="020B0604020202020204" pitchFamily="34" charset="0"/>
                        </a:rPr>
                        <a:t> </a:t>
                      </a:r>
                      <a:r>
                        <a:rPr lang="fr-FR" sz="2000" dirty="0">
                          <a:effectLst/>
                          <a:latin typeface="Times New Roman" panose="02020603050405020304" pitchFamily="18" charset="0"/>
                          <a:ea typeface="Calibri" panose="020F0502020204030204" pitchFamily="34" charset="0"/>
                          <a:cs typeface="Arial" panose="020B0604020202020204" pitchFamily="34" charset="0"/>
                        </a:rPr>
                        <a:t>KPI Reference </a:t>
                      </a:r>
                      <a:r>
                        <a:rPr lang="fr-FR" sz="2000" dirty="0" err="1">
                          <a:effectLst/>
                          <a:latin typeface="Times New Roman" panose="02020603050405020304" pitchFamily="18" charset="0"/>
                          <a:ea typeface="Calibri" panose="020F0502020204030204" pitchFamily="34" charset="0"/>
                          <a:cs typeface="Arial" panose="020B0604020202020204" pitchFamily="34" charset="0"/>
                        </a:rPr>
                        <a:t>Number</a:t>
                      </a:r>
                      <a:r>
                        <a:rPr lang="en-US" sz="2000" b="1" dirty="0">
                          <a:effectLst/>
                          <a:latin typeface="Times New Roman" panose="02020603050405020304" pitchFamily="18" charset="0"/>
                          <a:ea typeface="Calibri" panose="020F0502020204030204" pitchFamily="34" charset="0"/>
                          <a:cs typeface="Arial" panose="020B0604020202020204" pitchFamily="34" charset="0"/>
                        </a:rPr>
                        <a:t>:MU11. 32________</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15522">
                <a:tc gridSpan="2">
                  <a:txBody>
                    <a:bodyPr/>
                    <a:lstStyle/>
                    <a:p>
                      <a:pPr algn="l" rtl="0">
                        <a:lnSpc>
                          <a:spcPct val="115000"/>
                        </a:lnSpc>
                        <a:spcAft>
                          <a:spcPts val="1000"/>
                        </a:spcAft>
                      </a:pPr>
                      <a:r>
                        <a:rPr lang="en-AU" sz="2000" dirty="0" smtClean="0">
                          <a:effectLst/>
                          <a:latin typeface="Times New Roman" panose="02020603050405020304" pitchFamily="18" charset="0"/>
                          <a:ea typeface="Calibri" panose="020F0502020204030204" pitchFamily="34" charset="0"/>
                          <a:cs typeface="Arial" panose="020B0604020202020204" pitchFamily="34" charset="0"/>
                        </a:rPr>
                        <a:t>Standard 11:</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Satisfaction rates as to the community services offered by the </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university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15522">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KPI Target Benchmark</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2000">
                          <a:effectLst/>
                          <a:latin typeface="Times New Roman" panose="02020603050405020304" pitchFamily="18" charset="0"/>
                          <a:ea typeface="Calibri" panose="020F0502020204030204" pitchFamily="34" charset="0"/>
                          <a:cs typeface="Arial" panose="020B0604020202020204" pitchFamily="34" charset="0"/>
                        </a:rPr>
                        <a:t>90 %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522">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KPI Actual Benchmark</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1000"/>
                        </a:spcAft>
                      </a:pPr>
                      <a:r>
                        <a:rPr lang="en-US" sz="2000">
                          <a:effectLst/>
                          <a:latin typeface="Times New Roman" panose="02020603050405020304" pitchFamily="18" charset="0"/>
                          <a:ea typeface="Calibri" panose="020F0502020204030204" pitchFamily="34" charset="0"/>
                          <a:cs typeface="Arial" panose="020B0604020202020204" pitchFamily="34" charset="0"/>
                        </a:rPr>
                        <a:t>82 %  1435/1463</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522">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Internal Benchmark</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2000">
                          <a:effectLst/>
                          <a:latin typeface="Times New Roman" panose="02020603050405020304" pitchFamily="18" charset="0"/>
                          <a:ea typeface="Calibri" panose="020F0502020204030204" pitchFamily="34" charset="0"/>
                          <a:cs typeface="Arial" panose="020B0604020202020204" pitchFamily="34" charset="0"/>
                        </a:rPr>
                        <a:t>82 %  1434/1435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522">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External Benchmark</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522">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New Target Benchmark</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fr-FR" sz="2000">
                          <a:effectLst/>
                          <a:latin typeface="Times New Roman" panose="02020603050405020304" pitchFamily="18" charset="0"/>
                          <a:ea typeface="Calibri" panose="020F0502020204030204" pitchFamily="34" charset="0"/>
                          <a:cs typeface="Arial" panose="020B0604020202020204" pitchFamily="34"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9114">
                <a:tc gridSpan="2">
                  <a:txBody>
                    <a:bodyPr/>
                    <a:lstStyle/>
                    <a:p>
                      <a:pPr algn="just" rtl="0">
                        <a:lnSpc>
                          <a:spcPct val="115000"/>
                        </a:lnSpc>
                        <a:spcAft>
                          <a:spcPts val="0"/>
                        </a:spcAft>
                      </a:pPr>
                      <a:r>
                        <a:rPr lang="fr-FR" sz="2000" dirty="0">
                          <a:effectLst/>
                          <a:latin typeface="Times New Roman" panose="02020603050405020304" pitchFamily="18" charset="0"/>
                          <a:ea typeface="Calibri" panose="020F0502020204030204" pitchFamily="34" charset="0"/>
                          <a:cs typeface="Arial" panose="020B0604020202020204" pitchFamily="34" charset="0"/>
                        </a:rPr>
                        <a:t>KPI </a:t>
                      </a:r>
                      <a:r>
                        <a:rPr lang="fr-FR" sz="2000" dirty="0" err="1">
                          <a:effectLst/>
                          <a:latin typeface="Times New Roman" panose="02020603050405020304" pitchFamily="18" charset="0"/>
                          <a:ea typeface="Calibri" panose="020F0502020204030204" pitchFamily="34" charset="0"/>
                          <a:cs typeface="Arial" panose="020B0604020202020204" pitchFamily="34" charset="0"/>
                        </a:rPr>
                        <a:t>Analysis</a:t>
                      </a:r>
                      <a:r>
                        <a:rPr lang="fr-FR" sz="2000" dirty="0">
                          <a:effectLst/>
                          <a:latin typeface="Times New Roman" panose="02020603050405020304" pitchFamily="18" charset="0"/>
                          <a:ea typeface="Calibri" panose="020F0502020204030204" pitchFamily="34" charset="0"/>
                          <a:cs typeface="Arial" panose="020B0604020202020204" pitchFamily="34"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Faculty members’ participation: 350 out of 1268, rating 27.6 </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%.Staff </a:t>
                      </a:r>
                      <a:r>
                        <a:rPr lang="en-US" sz="2000" dirty="0">
                          <a:effectLst/>
                          <a:latin typeface="Times New Roman" panose="02020603050405020304" pitchFamily="18" charset="0"/>
                          <a:ea typeface="Calibri" panose="020F0502020204030204" pitchFamily="34" charset="0"/>
                          <a:cs typeface="Arial" panose="020B0604020202020204" pitchFamily="34" charset="0"/>
                        </a:rPr>
                        <a:t>participation: 280 out of 2137, rating 22.1 %.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0"/>
                        </a:spcAft>
                      </a:pP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This index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was</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measured</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by the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Deanship</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of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Community</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Service. Education and satisfaction rate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was</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4.1 on the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scale</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of 5. The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Universities</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of Dammam and King Khalid do not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seem</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to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conduct</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such</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study</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MU has set a future </a:t>
                      </a:r>
                      <a:r>
                        <a:rPr lang="fr-FR" sz="20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target</a:t>
                      </a:r>
                      <a:r>
                        <a:rPr lang="fr-FR" sz="20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of 4.5 out of 5</a:t>
                      </a:r>
                      <a:r>
                        <a:rPr lang="fr-FR" sz="2000" dirty="0" smtClean="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a:t>
                      </a:r>
                      <a:r>
                        <a:rPr lang="ar-SA" sz="2000" dirty="0" smtClean="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(90%)</a:t>
                      </a:r>
                    </a:p>
                    <a:p>
                      <a:pPr algn="just" rtl="0">
                        <a:lnSpc>
                          <a:spcPct val="115000"/>
                        </a:lnSpc>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bl>
          </a:graphicData>
        </a:graphic>
      </p:graphicFrame>
    </p:spTree>
    <p:extLst>
      <p:ext uri="{BB962C8B-B14F-4D97-AF65-F5344CB8AC3E}">
        <p14:creationId xmlns:p14="http://schemas.microsoft.com/office/powerpoint/2010/main" val="3402549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2354" y="428262"/>
            <a:ext cx="10729732" cy="6266331"/>
          </a:xfrm>
          <a:prstGeom prst="rect">
            <a:avLst/>
          </a:prstGeom>
        </p:spPr>
        <p:txBody>
          <a:bodyPr wrap="square">
            <a:spAutoFit/>
          </a:bodyPr>
          <a:lstStyle/>
          <a:p>
            <a:pPr algn="just">
              <a:lnSpc>
                <a:spcPct val="115000"/>
              </a:lnSpc>
            </a:pPr>
            <a:r>
              <a:rPr lang="ar-EG" sz="1600" dirty="0">
                <a:latin typeface="Traditional Arabic"/>
                <a:ea typeface="Calibri"/>
                <a:cs typeface="PT Bold Heading"/>
              </a:rPr>
              <a:t>نقـاط القـوة:</a:t>
            </a:r>
            <a:endParaRPr lang="en-US" sz="1200" dirty="0">
              <a:ea typeface="Calibri"/>
              <a:cs typeface="Arial"/>
            </a:endParaRPr>
          </a:p>
          <a:p>
            <a:pPr marL="342900" lvl="0" indent="-342900">
              <a:lnSpc>
                <a:spcPct val="115000"/>
              </a:lnSpc>
              <a:buFont typeface="Symbol"/>
              <a:buChar char=""/>
            </a:pPr>
            <a:r>
              <a:rPr lang="ar-SA" sz="2400" b="1" dirty="0" smtClean="0">
                <a:ea typeface="Batang"/>
                <a:cs typeface="Traditional Arabic"/>
              </a:rPr>
              <a:t>وجود </a:t>
            </a:r>
            <a:r>
              <a:rPr lang="ar-SA" sz="2400" b="1" dirty="0">
                <a:ea typeface="Batang"/>
                <a:cs typeface="Traditional Arabic"/>
              </a:rPr>
              <a:t>ارتباط بين سياسة الجامعة ورسالتها من حيث تضمنها لوظيفة خدمة المجتمع كوظيفة ثالثة للجامعة .</a:t>
            </a:r>
            <a:endParaRPr lang="en-US" sz="2400" b="1" dirty="0">
              <a:ea typeface="Batang"/>
              <a:cs typeface="Traditional Arabic"/>
            </a:endParaRPr>
          </a:p>
          <a:p>
            <a:pPr marL="342900" lvl="0" indent="-342900">
              <a:lnSpc>
                <a:spcPct val="115000"/>
              </a:lnSpc>
              <a:buFont typeface="Symbol"/>
              <a:buChar char=""/>
            </a:pPr>
            <a:r>
              <a:rPr lang="ar-SA" sz="2400" b="1" dirty="0" smtClean="0">
                <a:ea typeface="Batang"/>
                <a:cs typeface="Traditional Arabic"/>
              </a:rPr>
              <a:t>إعداد </a:t>
            </a:r>
            <a:r>
              <a:rPr lang="ar-SA" sz="2400" b="1" dirty="0">
                <a:ea typeface="Batang"/>
                <a:cs typeface="Traditional Arabic"/>
              </a:rPr>
              <a:t>تقرير سنويا عن اسهامات الجامعة لخدمة المجتمع. </a:t>
            </a:r>
            <a:endParaRPr lang="en-US" sz="2400" b="1" dirty="0">
              <a:ea typeface="Batang"/>
              <a:cs typeface="Traditional Arabic"/>
            </a:endParaRPr>
          </a:p>
          <a:p>
            <a:pPr marL="342900" lvl="0" indent="-342900">
              <a:lnSpc>
                <a:spcPct val="115000"/>
              </a:lnSpc>
              <a:buFont typeface="Symbol"/>
              <a:buChar char=""/>
            </a:pPr>
            <a:r>
              <a:rPr lang="ar-SA" sz="2400" b="1" dirty="0" smtClean="0">
                <a:ea typeface="Batang"/>
                <a:cs typeface="Traditional Arabic"/>
              </a:rPr>
              <a:t>الموقع </a:t>
            </a:r>
            <a:r>
              <a:rPr lang="ar-SA" sz="2400" b="1" dirty="0">
                <a:ea typeface="Batang"/>
                <a:cs typeface="Traditional Arabic"/>
              </a:rPr>
              <a:t>الالكتروني للجامعة  </a:t>
            </a:r>
            <a:r>
              <a:rPr lang="en-US" sz="2400" b="1" dirty="0">
                <a:ea typeface="Batang"/>
                <a:cs typeface="Traditional Arabic"/>
                <a:hlinkClick r:id="rId2"/>
              </a:rPr>
              <a:t>www.mu.edu.sa</a:t>
            </a:r>
            <a:r>
              <a:rPr lang="ar-SA" sz="2400" b="1" dirty="0">
                <a:ea typeface="Batang"/>
                <a:cs typeface="Traditional Arabic"/>
              </a:rPr>
              <a:t> ولعمادة خدمة المجتمع وتحديثهما باستمرار وتضمينهما اسهامات الجامعة في خدمة المجتمع </a:t>
            </a:r>
            <a:endParaRPr lang="en-US" sz="2400" b="1" dirty="0">
              <a:ea typeface="Batang"/>
              <a:cs typeface="Traditional Arabic"/>
            </a:endParaRPr>
          </a:p>
          <a:p>
            <a:pPr marL="342900" lvl="0" indent="-342900">
              <a:lnSpc>
                <a:spcPct val="115000"/>
              </a:lnSpc>
              <a:buFont typeface="Symbol"/>
              <a:buChar char=""/>
            </a:pPr>
            <a:r>
              <a:rPr lang="ar-SA" sz="2400" b="1" dirty="0">
                <a:ea typeface="Batang"/>
                <a:cs typeface="Traditional Arabic"/>
              </a:rPr>
              <a:t>تشكيل مجالس استشارية على مستوى البرامج الأكاديمية </a:t>
            </a:r>
            <a:r>
              <a:rPr lang="ar-SA" sz="2400" b="1" dirty="0" smtClean="0">
                <a:ea typeface="Batang"/>
                <a:cs typeface="Traditional Arabic"/>
              </a:rPr>
              <a:t>بالجامعة تضم أعضاء من المجتمع المحلى. </a:t>
            </a:r>
            <a:endParaRPr lang="en-US" sz="2400" b="1" dirty="0">
              <a:ea typeface="Batang"/>
              <a:cs typeface="Traditional Arabic"/>
            </a:endParaRPr>
          </a:p>
          <a:p>
            <a:pPr marL="342900" lvl="0" indent="-342900">
              <a:lnSpc>
                <a:spcPct val="115000"/>
              </a:lnSpc>
              <a:buFont typeface="Symbol"/>
              <a:buChar char=""/>
            </a:pPr>
            <a:r>
              <a:rPr lang="ar-SA" sz="2400" b="1" dirty="0">
                <a:ea typeface="Batang"/>
                <a:cs typeface="Traditional Arabic"/>
              </a:rPr>
              <a:t>وجود اتفاقيات تعاون مع الجهات التالية بالمجتمع المحيط </a:t>
            </a:r>
            <a:r>
              <a:rPr lang="ar-SA" sz="2400" b="1" dirty="0" err="1">
                <a:ea typeface="Batang"/>
                <a:cs typeface="Traditional Arabic"/>
              </a:rPr>
              <a:t>بالجامعة:القطاع</a:t>
            </a:r>
            <a:r>
              <a:rPr lang="ar-SA" sz="2400" b="1" dirty="0">
                <a:ea typeface="Batang"/>
                <a:cs typeface="Traditional Arabic"/>
              </a:rPr>
              <a:t> الصناعي في مدينة سدير للصناعة والغرفة </a:t>
            </a:r>
            <a:r>
              <a:rPr lang="ar-SA" sz="2400" b="1" dirty="0" smtClean="0">
                <a:ea typeface="Batang"/>
                <a:cs typeface="Traditional Arabic"/>
              </a:rPr>
              <a:t>التجارية والصندوق </a:t>
            </a:r>
            <a:r>
              <a:rPr lang="ar-SA" sz="2400" b="1" dirty="0">
                <a:ea typeface="Batang"/>
                <a:cs typeface="Traditional Arabic"/>
              </a:rPr>
              <a:t>الخيري الأمن العام وادارة التعليم</a:t>
            </a:r>
            <a:endParaRPr lang="en-US" sz="2400" b="1" dirty="0">
              <a:ea typeface="Batang"/>
              <a:cs typeface="Traditional Arabic"/>
            </a:endParaRPr>
          </a:p>
          <a:p>
            <a:pPr marL="342900" lvl="0" indent="-342900">
              <a:lnSpc>
                <a:spcPct val="115000"/>
              </a:lnSpc>
              <a:buFont typeface="Symbol"/>
              <a:buChar char=""/>
            </a:pPr>
            <a:r>
              <a:rPr lang="ar-SA" sz="2400" b="1" dirty="0">
                <a:ea typeface="Batang"/>
                <a:cs typeface="Traditional Arabic"/>
              </a:rPr>
              <a:t>تقديم الجامعة للمجتمع تثقيفية وتوعوية وصحية مثل الخدمة الطبية المتنقلة. ( القوافل الطبية في القرى وتتضمن الكشف الطبي – التحاليل – صرف الأدوية – التوعية الصحية ) للبيئة المحيطة وأيضا لسائر المجتمع أثناء المواسم كموسم الحج </a:t>
            </a:r>
            <a:r>
              <a:rPr lang="ar-SA" sz="2400" b="1" dirty="0" smtClean="0">
                <a:ea typeface="Batang"/>
                <a:cs typeface="Traditional Arabic"/>
              </a:rPr>
              <a:t>تقديم </a:t>
            </a:r>
            <a:r>
              <a:rPr lang="ar-SA" sz="2400" b="1" dirty="0">
                <a:ea typeface="Batang"/>
                <a:cs typeface="Traditional Arabic"/>
              </a:rPr>
              <a:t>الجامعة لمقررات تهتم بالمجتمع وقضاياه المعاصرة.</a:t>
            </a:r>
            <a:endParaRPr lang="en-US" sz="2400" b="1" dirty="0">
              <a:ea typeface="Batang"/>
              <a:cs typeface="Traditional Arabic"/>
            </a:endParaRPr>
          </a:p>
          <a:p>
            <a:pPr marL="342900" lvl="0" indent="-342900" algn="just">
              <a:lnSpc>
                <a:spcPct val="115000"/>
              </a:lnSpc>
              <a:buFont typeface="Symbol"/>
              <a:buChar char=""/>
            </a:pPr>
            <a:r>
              <a:rPr lang="ar-SA" sz="2400" b="1" dirty="0">
                <a:ea typeface="Batang"/>
                <a:cs typeface="Traditional Arabic"/>
              </a:rPr>
              <a:t>تنظم الجامعة لقاءات مع أرباب العمل وأصحاب المهن كيوم المهنة. </a:t>
            </a:r>
            <a:endParaRPr lang="en-US" sz="2400" b="1" dirty="0">
              <a:ea typeface="Batang"/>
              <a:cs typeface="Traditional Arabic"/>
            </a:endParaRPr>
          </a:p>
          <a:p>
            <a:pPr marL="342900" lvl="0" indent="-342900" algn="just">
              <a:lnSpc>
                <a:spcPct val="115000"/>
              </a:lnSpc>
              <a:buFont typeface="Symbol"/>
              <a:buChar char=""/>
            </a:pPr>
            <a:r>
              <a:rPr lang="ar-SA" sz="2400" b="1" dirty="0">
                <a:ea typeface="Batang"/>
                <a:cs typeface="Traditional Arabic"/>
              </a:rPr>
              <a:t>وجود وحدات المجتمع بجميع كليات الجامعة لتقديم خدمات مهنية للمجتمع.</a:t>
            </a:r>
            <a:endParaRPr lang="en-US" sz="2400" b="1" dirty="0">
              <a:ea typeface="Batang"/>
              <a:cs typeface="Traditional Arabic"/>
            </a:endParaRPr>
          </a:p>
          <a:p>
            <a:pPr marL="342900" indent="-342900">
              <a:lnSpc>
                <a:spcPct val="115000"/>
              </a:lnSpc>
              <a:buFont typeface="Symbol"/>
              <a:buChar char=""/>
            </a:pPr>
            <a:r>
              <a:rPr lang="ar-SA" sz="2400" b="1" dirty="0">
                <a:ea typeface="Batang"/>
                <a:cs typeface="Traditional Arabic"/>
              </a:rPr>
              <a:t>وجود مكتب إعلامي للاتصال بوسائل الإعلام . وجود متحدث رسمي باسم الجامعة .</a:t>
            </a:r>
            <a:endParaRPr lang="en-US" sz="2400" b="1" dirty="0">
              <a:ea typeface="Batang"/>
              <a:cs typeface="Traditional Arabic"/>
            </a:endParaRPr>
          </a:p>
          <a:p>
            <a:pPr marL="342900" lvl="0" indent="-342900">
              <a:lnSpc>
                <a:spcPct val="115000"/>
              </a:lnSpc>
              <a:buFont typeface="Symbol"/>
              <a:buChar char=""/>
            </a:pPr>
            <a:endParaRPr lang="en-US" sz="2400" b="1" dirty="0">
              <a:ea typeface="Batang"/>
              <a:cs typeface="Traditional Arabic"/>
            </a:endParaRPr>
          </a:p>
        </p:txBody>
      </p:sp>
    </p:spTree>
    <p:extLst>
      <p:ext uri="{BB962C8B-B14F-4D97-AF65-F5344CB8AC3E}">
        <p14:creationId xmlns:p14="http://schemas.microsoft.com/office/powerpoint/2010/main" val="2860299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25975" y="584375"/>
            <a:ext cx="10370915" cy="2923877"/>
          </a:xfrm>
          <a:prstGeom prst="rect">
            <a:avLst/>
          </a:prstGeom>
        </p:spPr>
        <p:txBody>
          <a:bodyPr wrap="square">
            <a:spAutoFit/>
          </a:bodyPr>
          <a:lstStyle/>
          <a:p>
            <a:pPr algn="just">
              <a:lnSpc>
                <a:spcPct val="115000"/>
              </a:lnSpc>
              <a:spcBef>
                <a:spcPts val="400"/>
              </a:spcBef>
            </a:pPr>
            <a:r>
              <a:rPr lang="ar-EG" sz="1600" b="1" dirty="0">
                <a:latin typeface="Traditional Arabic"/>
                <a:ea typeface="Calibri"/>
                <a:cs typeface="PT Bold Heading"/>
              </a:rPr>
              <a:t>أولويـات التحسين</a:t>
            </a:r>
            <a:r>
              <a:rPr lang="ar-EG" sz="1600" dirty="0">
                <a:latin typeface="Traditional Arabic"/>
                <a:ea typeface="Calibri"/>
                <a:cs typeface="PT Bold Heading"/>
              </a:rPr>
              <a:t>:</a:t>
            </a:r>
            <a:endParaRPr lang="en-US" sz="1200" dirty="0">
              <a:ea typeface="Calibri"/>
              <a:cs typeface="Arial"/>
            </a:endParaRPr>
          </a:p>
          <a:p>
            <a:pPr marL="342900" lvl="0" indent="-342900">
              <a:lnSpc>
                <a:spcPct val="115000"/>
              </a:lnSpc>
              <a:buFont typeface="Symbol"/>
              <a:buChar char=""/>
            </a:pPr>
            <a:r>
              <a:rPr lang="ar-SA" sz="2400" b="1" dirty="0" smtClean="0">
                <a:ea typeface="Batang"/>
                <a:cs typeface="Traditional Arabic"/>
              </a:rPr>
              <a:t>فتح </a:t>
            </a:r>
            <a:r>
              <a:rPr lang="ar-SA" sz="2400" b="1" dirty="0">
                <a:ea typeface="Batang"/>
                <a:cs typeface="Traditional Arabic"/>
              </a:rPr>
              <a:t>قنوات تواصل مع الطلاب المتوقع انضمامهم للجامعة من خلال البوابة الالكترونية</a:t>
            </a:r>
            <a:endParaRPr lang="en-US" sz="2400" b="1" dirty="0">
              <a:ea typeface="Batang"/>
              <a:cs typeface="Traditional Arabic"/>
            </a:endParaRPr>
          </a:p>
          <a:p>
            <a:pPr marL="342900" lvl="0" indent="-342900">
              <a:lnSpc>
                <a:spcPct val="115000"/>
              </a:lnSpc>
              <a:buFont typeface="Symbol"/>
              <a:buChar char=""/>
            </a:pPr>
            <a:r>
              <a:rPr lang="ar-SA" sz="2400" b="1" dirty="0" smtClean="0">
                <a:ea typeface="Batang"/>
                <a:cs typeface="Traditional Arabic"/>
              </a:rPr>
              <a:t>تفعيل إدارة الإحصاء والمعلومات كقاعدة </a:t>
            </a:r>
            <a:r>
              <a:rPr lang="ar-SA" sz="2400" b="1" dirty="0">
                <a:ea typeface="Batang"/>
                <a:cs typeface="Traditional Arabic"/>
              </a:rPr>
              <a:t>بيانات مركزية </a:t>
            </a:r>
            <a:r>
              <a:rPr lang="ar-SA" sz="2400" b="1" dirty="0" smtClean="0">
                <a:ea typeface="Batang"/>
                <a:cs typeface="Traditional Arabic"/>
              </a:rPr>
              <a:t>من بين اهتماماتها أنشطة </a:t>
            </a:r>
            <a:r>
              <a:rPr lang="ar-SA" sz="2400" b="1" dirty="0">
                <a:ea typeface="Batang"/>
                <a:cs typeface="Traditional Arabic"/>
              </a:rPr>
              <a:t>خدمة المجتمع .</a:t>
            </a:r>
            <a:endParaRPr lang="en-US" sz="2400" b="1" dirty="0">
              <a:ea typeface="Batang"/>
              <a:cs typeface="Traditional Arabic"/>
            </a:endParaRPr>
          </a:p>
          <a:p>
            <a:pPr marL="342900" lvl="0" indent="-342900">
              <a:lnSpc>
                <a:spcPct val="115000"/>
              </a:lnSpc>
              <a:buFont typeface="Symbol"/>
              <a:buChar char=""/>
            </a:pPr>
            <a:r>
              <a:rPr lang="ar-SA" sz="2400" b="1" dirty="0">
                <a:ea typeface="Batang"/>
                <a:cs typeface="Traditional Arabic"/>
              </a:rPr>
              <a:t>وضع آليات لتوطيد العلاقة بين البرامج الأكاديمية التي تتطلب الدراسة والعمل معا مع أصحاب المهن والمناطق الصناعية.</a:t>
            </a:r>
            <a:endParaRPr lang="en-US" sz="2400" b="1" dirty="0">
              <a:ea typeface="Batang"/>
              <a:cs typeface="Traditional Arabic"/>
            </a:endParaRPr>
          </a:p>
          <a:p>
            <a:pPr marL="342900" lvl="0" indent="-342900">
              <a:lnSpc>
                <a:spcPct val="115000"/>
              </a:lnSpc>
              <a:buFont typeface="Symbol"/>
              <a:buChar char=""/>
            </a:pPr>
            <a:r>
              <a:rPr lang="ar-SA" sz="2400" b="1" dirty="0">
                <a:ea typeface="Batang"/>
                <a:cs typeface="Traditional Arabic"/>
              </a:rPr>
              <a:t>وضع آليات لتشجيع الخريجين للمشاركة في خدمة المجتمع .	</a:t>
            </a:r>
            <a:endParaRPr lang="en-US" sz="2400" b="1" dirty="0">
              <a:ea typeface="Batang"/>
              <a:cs typeface="Traditional Arabic"/>
            </a:endParaRPr>
          </a:p>
          <a:p>
            <a:pPr marL="342900" lvl="0" indent="-342900" algn="just">
              <a:lnSpc>
                <a:spcPct val="115000"/>
              </a:lnSpc>
              <a:buFont typeface="Symbol"/>
              <a:buChar char=""/>
            </a:pPr>
            <a:r>
              <a:rPr lang="ar-SA" sz="2400" b="1" dirty="0" smtClean="0">
                <a:ea typeface="Batang"/>
                <a:cs typeface="Traditional Arabic"/>
              </a:rPr>
              <a:t>وضع </a:t>
            </a:r>
            <a:r>
              <a:rPr lang="ar-SA" sz="2400" b="1" dirty="0">
                <a:ea typeface="Batang"/>
                <a:cs typeface="Traditional Arabic"/>
              </a:rPr>
              <a:t>استراتيجية لدعم سمعة الجامعة في المجتمع .</a:t>
            </a:r>
            <a:endParaRPr lang="en-US" sz="2400" b="1" dirty="0">
              <a:ea typeface="Batang"/>
              <a:cs typeface="Traditional Arabic"/>
            </a:endParaRPr>
          </a:p>
          <a:p>
            <a:pPr marL="342900" lvl="0" indent="-342900" algn="just">
              <a:lnSpc>
                <a:spcPct val="115000"/>
              </a:lnSpc>
              <a:buFont typeface="Symbol"/>
              <a:buChar char=""/>
            </a:pPr>
            <a:r>
              <a:rPr lang="ar-SA" sz="2400" b="1" dirty="0">
                <a:ea typeface="Batang"/>
                <a:cs typeface="Traditional Arabic"/>
              </a:rPr>
              <a:t>تفعيل استطلاعات الرأي الالكترونية </a:t>
            </a:r>
            <a:r>
              <a:rPr lang="ar-SA" sz="2400" b="1" dirty="0" smtClean="0">
                <a:ea typeface="Batang"/>
                <a:cs typeface="Traditional Arabic"/>
              </a:rPr>
              <a:t>لتحديد الاحتياجات المجتمعية ولقياس </a:t>
            </a:r>
            <a:r>
              <a:rPr lang="ar-SA" sz="2400" b="1" dirty="0">
                <a:ea typeface="Batang"/>
                <a:cs typeface="Traditional Arabic"/>
              </a:rPr>
              <a:t>وجهة نظر المجتمع في الجامعة وأنشطتها </a:t>
            </a:r>
            <a:r>
              <a:rPr lang="ar-SA" sz="2400" b="1" dirty="0" smtClean="0">
                <a:ea typeface="Batang"/>
                <a:cs typeface="Traditional Arabic"/>
              </a:rPr>
              <a:t>.</a:t>
            </a:r>
          </a:p>
        </p:txBody>
      </p:sp>
    </p:spTree>
    <p:extLst>
      <p:ext uri="{BB962C8B-B14F-4D97-AF65-F5344CB8AC3E}">
        <p14:creationId xmlns:p14="http://schemas.microsoft.com/office/powerpoint/2010/main" val="4094659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2046" y="208344"/>
            <a:ext cx="11586258" cy="6277616"/>
          </a:xfrm>
          <a:prstGeom prst="rect">
            <a:avLst/>
          </a:prstGeom>
        </p:spPr>
        <p:txBody>
          <a:bodyPr wrap="square">
            <a:spAutoFit/>
          </a:bodyPr>
          <a:lstStyle/>
          <a:p>
            <a:pPr>
              <a:tabLst>
                <a:tab pos="-36830" algn="l"/>
              </a:tabLst>
            </a:pPr>
            <a:r>
              <a:rPr lang="ar-SA" sz="1600" dirty="0" smtClean="0">
                <a:latin typeface="Traditional Arabic"/>
                <a:cs typeface="PT Bold Heading"/>
              </a:rPr>
              <a:t>الأدلة </a:t>
            </a:r>
            <a:r>
              <a:rPr lang="ar-SA" sz="1600" dirty="0">
                <a:latin typeface="Traditional Arabic"/>
                <a:cs typeface="PT Bold Heading"/>
              </a:rPr>
              <a:t>والشواهد: </a:t>
            </a:r>
            <a:endParaRPr lang="en-US" dirty="0"/>
          </a:p>
          <a:p>
            <a:pPr marL="342900" lvl="0" indent="-342900" algn="just">
              <a:lnSpc>
                <a:spcPct val="115000"/>
              </a:lnSpc>
              <a:spcBef>
                <a:spcPts val="600"/>
              </a:spcBef>
              <a:buFont typeface="Symbol"/>
              <a:buChar char=""/>
            </a:pPr>
            <a:r>
              <a:rPr lang="ar-EG" sz="2400" b="1" dirty="0" smtClean="0">
                <a:ea typeface="Batang"/>
                <a:cs typeface="Traditional Arabic"/>
              </a:rPr>
              <a:t>الدليل </a:t>
            </a:r>
            <a:r>
              <a:rPr lang="ar-EG" sz="2400" b="1" dirty="0">
                <a:ea typeface="Batang"/>
                <a:cs typeface="Traditional Arabic"/>
              </a:rPr>
              <a:t>التنظيمي للجامعة (مهام عمادة خدمة المجتمع – مهام ادارة العلاقات العامة – مهام المتحدث الرسمي باسم الجامعة)</a:t>
            </a:r>
            <a:endParaRPr lang="en-US" sz="2400" b="1" dirty="0">
              <a:ea typeface="Batang"/>
              <a:cs typeface="Traditional Arabic"/>
            </a:endParaRPr>
          </a:p>
          <a:p>
            <a:pPr marL="342900" lvl="0" indent="-342900" algn="just">
              <a:lnSpc>
                <a:spcPct val="115000"/>
              </a:lnSpc>
              <a:spcBef>
                <a:spcPts val="600"/>
              </a:spcBef>
              <a:buFont typeface="Symbol"/>
              <a:buChar char=""/>
            </a:pPr>
            <a:r>
              <a:rPr lang="ar-EG" sz="2400" b="1" dirty="0">
                <a:ea typeface="Batang"/>
                <a:cs typeface="Traditional Arabic"/>
              </a:rPr>
              <a:t>الخطة الاستراتيجية لعمادة خدمة المجتمع والتعليم المستمر</a:t>
            </a:r>
            <a:endParaRPr lang="en-US" sz="2400" b="1" dirty="0">
              <a:ea typeface="Batang"/>
              <a:cs typeface="Traditional Arabic"/>
            </a:endParaRPr>
          </a:p>
          <a:p>
            <a:pPr marL="342900" lvl="0" indent="-342900" algn="justLow">
              <a:lnSpc>
                <a:spcPct val="115000"/>
              </a:lnSpc>
              <a:spcBef>
                <a:spcPts val="600"/>
              </a:spcBef>
              <a:buFont typeface="Symbol"/>
              <a:buChar char=""/>
            </a:pPr>
            <a:r>
              <a:rPr lang="ar-EG" sz="2400" b="1" dirty="0">
                <a:ea typeface="Batang"/>
                <a:cs typeface="Traditional Arabic"/>
              </a:rPr>
              <a:t>خطاب وزير التعليم العالي موجه لجامعة المجمعة  لشكرها لإسهاماتها المجتمعية .</a:t>
            </a:r>
            <a:endParaRPr lang="en-US" sz="2400" b="1" dirty="0">
              <a:ea typeface="Batang"/>
              <a:cs typeface="Traditional Arabic"/>
            </a:endParaRPr>
          </a:p>
          <a:p>
            <a:pPr marL="342900" lvl="0" indent="-342900" algn="justLow">
              <a:lnSpc>
                <a:spcPct val="115000"/>
              </a:lnSpc>
              <a:spcBef>
                <a:spcPts val="600"/>
              </a:spcBef>
              <a:buFont typeface="Symbol"/>
              <a:buChar char=""/>
            </a:pPr>
            <a:r>
              <a:rPr lang="ar-EG" sz="2400" b="1" dirty="0">
                <a:ea typeface="Batang"/>
                <a:cs typeface="Traditional Arabic"/>
              </a:rPr>
              <a:t>لائحة عمادة خدمة المجتمع .</a:t>
            </a:r>
            <a:endParaRPr lang="en-US" sz="2400" b="1" dirty="0">
              <a:ea typeface="Batang"/>
              <a:cs typeface="Traditional Arabic"/>
            </a:endParaRPr>
          </a:p>
          <a:p>
            <a:pPr marL="342900" lvl="0" indent="-342900" algn="justLow">
              <a:lnSpc>
                <a:spcPct val="115000"/>
              </a:lnSpc>
              <a:spcBef>
                <a:spcPts val="600"/>
              </a:spcBef>
              <a:buFont typeface="Symbol"/>
              <a:buChar char=""/>
            </a:pPr>
            <a:r>
              <a:rPr lang="ar-EG" sz="2400" b="1" dirty="0">
                <a:ea typeface="Batang"/>
                <a:cs typeface="Traditional Arabic"/>
              </a:rPr>
              <a:t>نموذج من تقرير الترقية لأعضاء هيئة التدريس.</a:t>
            </a:r>
            <a:endParaRPr lang="en-US" sz="2400" b="1" dirty="0">
              <a:ea typeface="Batang"/>
              <a:cs typeface="Traditional Arabic"/>
            </a:endParaRPr>
          </a:p>
          <a:p>
            <a:pPr marL="342900" lvl="0" indent="-342900" algn="just">
              <a:lnSpc>
                <a:spcPct val="115000"/>
              </a:lnSpc>
              <a:spcBef>
                <a:spcPts val="600"/>
              </a:spcBef>
              <a:buFont typeface="Symbol"/>
              <a:buChar char=""/>
            </a:pPr>
            <a:r>
              <a:rPr lang="ar-EG" sz="2400" b="1" dirty="0">
                <a:ea typeface="Batang"/>
                <a:cs typeface="Traditional Arabic"/>
              </a:rPr>
              <a:t>قرار ترشيح ممثل للجامعة في مجلس المحافظة .</a:t>
            </a:r>
            <a:endParaRPr lang="en-US" sz="2400" b="1" dirty="0">
              <a:ea typeface="Batang"/>
              <a:cs typeface="Traditional Arabic"/>
            </a:endParaRPr>
          </a:p>
          <a:p>
            <a:pPr marL="342900" lvl="0" indent="-342900" algn="just">
              <a:lnSpc>
                <a:spcPct val="115000"/>
              </a:lnSpc>
              <a:spcBef>
                <a:spcPts val="600"/>
              </a:spcBef>
              <a:buFont typeface="Symbol"/>
              <a:buChar char=""/>
            </a:pPr>
            <a:r>
              <a:rPr lang="ar-EG" sz="2400" b="1" dirty="0">
                <a:ea typeface="Batang"/>
                <a:cs typeface="Traditional Arabic"/>
              </a:rPr>
              <a:t>اتفاقية الصندوق الخيري الاجتماعي . الاتفاق مع الغرفة التجارية </a:t>
            </a:r>
            <a:endParaRPr lang="en-US" sz="2400" b="1" dirty="0">
              <a:ea typeface="Batang"/>
              <a:cs typeface="Traditional Arabic"/>
            </a:endParaRPr>
          </a:p>
          <a:p>
            <a:pPr marL="342900" lvl="0" indent="-342900" algn="just">
              <a:lnSpc>
                <a:spcPct val="115000"/>
              </a:lnSpc>
              <a:spcBef>
                <a:spcPts val="600"/>
              </a:spcBef>
              <a:buFont typeface="Symbol"/>
              <a:buChar char=""/>
            </a:pPr>
            <a:r>
              <a:rPr lang="ar-EG" sz="2400" b="1" dirty="0">
                <a:ea typeface="Batang"/>
                <a:cs typeface="Traditional Arabic"/>
              </a:rPr>
              <a:t>الخدمة الطبية المتنقلة. ( القوافل الطبية في القرى وتتضمن الكشف الطبي – التحاليل – صرف الأدوية – التوعية الصحية ).</a:t>
            </a:r>
            <a:endParaRPr lang="en-US" sz="2400" b="1" dirty="0">
              <a:ea typeface="Batang"/>
              <a:cs typeface="Traditional Arabic"/>
            </a:endParaRPr>
          </a:p>
          <a:p>
            <a:pPr marL="342900" lvl="0" indent="-342900" algn="just">
              <a:lnSpc>
                <a:spcPct val="115000"/>
              </a:lnSpc>
              <a:spcBef>
                <a:spcPts val="600"/>
              </a:spcBef>
              <a:buFont typeface="Symbol"/>
              <a:buChar char=""/>
            </a:pPr>
            <a:r>
              <a:rPr lang="ar-EG" sz="2400" b="1" dirty="0">
                <a:ea typeface="Batang"/>
                <a:cs typeface="Traditional Arabic"/>
              </a:rPr>
              <a:t>تقارير الاجتماعات مع هيئة المدن الصناعية .</a:t>
            </a:r>
            <a:endParaRPr lang="en-US" sz="2400" b="1" dirty="0">
              <a:ea typeface="Batang"/>
              <a:cs typeface="Traditional Arabic"/>
            </a:endParaRPr>
          </a:p>
          <a:p>
            <a:pPr marL="342900" lvl="0" indent="-342900" algn="just">
              <a:lnSpc>
                <a:spcPct val="115000"/>
              </a:lnSpc>
              <a:spcBef>
                <a:spcPts val="600"/>
              </a:spcBef>
              <a:buFont typeface="Symbol"/>
              <a:buChar char=""/>
            </a:pPr>
            <a:r>
              <a:rPr lang="ar-EG" sz="2400" b="1" dirty="0">
                <a:ea typeface="Batang"/>
                <a:cs typeface="Traditional Arabic"/>
              </a:rPr>
              <a:t>قرار تشكيل لجنة دراسة الاحتياجات الوظيفية في المحافظات التي تقع في نطاق الجامعة.</a:t>
            </a:r>
            <a:endParaRPr lang="en-US" sz="2400" b="1" dirty="0">
              <a:ea typeface="Batang"/>
              <a:cs typeface="Traditional Arabic"/>
            </a:endParaRPr>
          </a:p>
          <a:p>
            <a:pPr marL="342900" lvl="0" indent="-342900">
              <a:lnSpc>
                <a:spcPct val="115000"/>
              </a:lnSpc>
              <a:spcAft>
                <a:spcPts val="1000"/>
              </a:spcAft>
              <a:buFont typeface="Symbol"/>
              <a:buChar char=""/>
            </a:pPr>
            <a:r>
              <a:rPr lang="ar-EG" sz="2400" b="1" dirty="0">
                <a:ea typeface="Batang"/>
                <a:cs typeface="Traditional Arabic"/>
              </a:rPr>
              <a:t>إنشاء المكتب الإعلامي.</a:t>
            </a:r>
            <a:endParaRPr lang="en-US" sz="2400" b="1" dirty="0">
              <a:ea typeface="Batang"/>
              <a:cs typeface="Traditional Arabic"/>
            </a:endParaRPr>
          </a:p>
          <a:p>
            <a:pPr marL="342900" indent="-342900">
              <a:buFont typeface="Arial" panose="020B0604020202020204" pitchFamily="34" charset="0"/>
              <a:buChar char="•"/>
            </a:pPr>
            <a:r>
              <a:rPr lang="ar-EG" sz="2400" b="1" dirty="0">
                <a:ea typeface="Batang"/>
                <a:cs typeface="Traditional Arabic"/>
              </a:rPr>
              <a:t>الموقع الإلكتروني للجامعة</a:t>
            </a:r>
            <a:endParaRPr lang="ar-SA" sz="2400" b="1" dirty="0">
              <a:ea typeface="Batang"/>
              <a:cs typeface="Traditional Arabic"/>
            </a:endParaRPr>
          </a:p>
        </p:txBody>
      </p:sp>
    </p:spTree>
    <p:extLst>
      <p:ext uri="{BB962C8B-B14F-4D97-AF65-F5344CB8AC3E}">
        <p14:creationId xmlns:p14="http://schemas.microsoft.com/office/powerpoint/2010/main" val="3480916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8000" y="1071227"/>
            <a:ext cx="10869914" cy="4370427"/>
          </a:xfrm>
          <a:prstGeom prst="rect">
            <a:avLst/>
          </a:prstGeom>
        </p:spPr>
        <p:txBody>
          <a:bodyPr wrap="square">
            <a:spAutoFit/>
          </a:bodyPr>
          <a:lstStyle/>
          <a:p>
            <a:r>
              <a:rPr lang="ar-SA" sz="2000" dirty="0" smtClean="0">
                <a:latin typeface="Traditional Arabic"/>
                <a:cs typeface="PT Bold Heading"/>
              </a:rPr>
              <a:t>منهجية إعداد تقرير المعيار: </a:t>
            </a:r>
            <a:endParaRPr lang="en-US" sz="2400" dirty="0" smtClean="0"/>
          </a:p>
          <a:p>
            <a:pPr marL="342900" lvl="0" indent="-342900" algn="just">
              <a:buFont typeface="Symbol"/>
              <a:buChar char=""/>
            </a:pPr>
            <a:r>
              <a:rPr lang="ar-LB" sz="2400" b="1" dirty="0" smtClean="0">
                <a:ea typeface="Batang"/>
                <a:cs typeface="Traditional Arabic"/>
              </a:rPr>
              <a:t>تشكيل </a:t>
            </a:r>
            <a:r>
              <a:rPr lang="ar-LB" sz="2400" b="1" dirty="0">
                <a:ea typeface="Batang"/>
                <a:cs typeface="Traditional Arabic"/>
              </a:rPr>
              <a:t>فريق للعمل على دراسة وتحليل المعيار </a:t>
            </a:r>
            <a:r>
              <a:rPr lang="ar-SA" sz="2400" b="1" dirty="0" smtClean="0">
                <a:ea typeface="Batang"/>
                <a:cs typeface="Traditional Arabic"/>
              </a:rPr>
              <a:t>الحادي عشر</a:t>
            </a:r>
            <a:r>
              <a:rPr lang="ar-LB" sz="2400" b="1" dirty="0" smtClean="0">
                <a:ea typeface="Batang"/>
                <a:cs typeface="Traditional Arabic"/>
              </a:rPr>
              <a:t> </a:t>
            </a:r>
            <a:r>
              <a:rPr lang="ar-LB" sz="2400" b="1" dirty="0">
                <a:ea typeface="Batang"/>
                <a:cs typeface="Traditional Arabic"/>
              </a:rPr>
              <a:t>وتوزيع المهام على أعضاء الفريق. </a:t>
            </a:r>
            <a:endParaRPr lang="en-US" sz="2400" dirty="0"/>
          </a:p>
          <a:p>
            <a:pPr marL="342900" lvl="0" indent="-342900" algn="just">
              <a:buFont typeface="Symbol"/>
              <a:buChar char=""/>
            </a:pPr>
            <a:r>
              <a:rPr lang="ar-LB" sz="2400" b="1" dirty="0">
                <a:ea typeface="Batang"/>
                <a:cs typeface="Traditional Arabic"/>
              </a:rPr>
              <a:t>مقابلة عددا من مسئولي الجامعة </a:t>
            </a:r>
            <a:r>
              <a:rPr lang="ar-SA" sz="2400" b="1" dirty="0">
                <a:ea typeface="Batang"/>
                <a:cs typeface="Traditional Arabic"/>
              </a:rPr>
              <a:t>ذات الصلة بالمعيار </a:t>
            </a:r>
            <a:r>
              <a:rPr lang="ar-LB" sz="2400" b="1" dirty="0">
                <a:ea typeface="Batang"/>
                <a:cs typeface="Traditional Arabic"/>
              </a:rPr>
              <a:t>(عميد شؤون </a:t>
            </a:r>
            <a:r>
              <a:rPr lang="ar-SA" sz="2400" b="1" dirty="0" smtClean="0">
                <a:ea typeface="Batang"/>
                <a:cs typeface="Traditional Arabic"/>
              </a:rPr>
              <a:t>خدمة المجتمع والتعليم المستمر</a:t>
            </a:r>
            <a:r>
              <a:rPr lang="ar-LB" sz="2400" b="1" dirty="0" smtClean="0">
                <a:ea typeface="Batang"/>
                <a:cs typeface="Traditional Arabic"/>
              </a:rPr>
              <a:t> ومدير </a:t>
            </a:r>
            <a:r>
              <a:rPr lang="ar-LB" sz="2400" b="1" dirty="0">
                <a:ea typeface="Batang"/>
                <a:cs typeface="Traditional Arabic"/>
              </a:rPr>
              <a:t>إدارة </a:t>
            </a:r>
            <a:r>
              <a:rPr lang="ar-LB" sz="2400" b="1" dirty="0" smtClean="0">
                <a:ea typeface="Batang"/>
                <a:cs typeface="Traditional Arabic"/>
              </a:rPr>
              <a:t>ا</a:t>
            </a:r>
            <a:r>
              <a:rPr lang="ar-SA" sz="2400" b="1" dirty="0" smtClean="0">
                <a:ea typeface="Batang"/>
                <a:cs typeface="Traditional Arabic"/>
              </a:rPr>
              <a:t>العلاقات العامة والاعلام الجامعي</a:t>
            </a:r>
            <a:r>
              <a:rPr lang="ar-LB" sz="2400" b="1" dirty="0" smtClean="0">
                <a:ea typeface="Batang"/>
                <a:cs typeface="Traditional Arabic"/>
              </a:rPr>
              <a:t> </a:t>
            </a:r>
            <a:r>
              <a:rPr lang="ar-LB" sz="2400" b="1" dirty="0">
                <a:ea typeface="Batang"/>
                <a:cs typeface="Traditional Arabic"/>
              </a:rPr>
              <a:t>بالجامعة). </a:t>
            </a:r>
            <a:endParaRPr lang="en-US" sz="2400" dirty="0"/>
          </a:p>
          <a:p>
            <a:pPr marL="342900" lvl="0" indent="-342900" algn="just">
              <a:buFont typeface="Symbol"/>
              <a:buChar char=""/>
            </a:pPr>
            <a:r>
              <a:rPr lang="ar-LB" sz="2400" b="1" dirty="0">
                <a:ea typeface="Batang"/>
                <a:cs typeface="Traditional Arabic"/>
              </a:rPr>
              <a:t>جمع ومراجعة وتحليل الوثائق والأدلة والشواهد بما فيها تقارير الدراسة الذاتية الأولية</a:t>
            </a:r>
            <a:r>
              <a:rPr lang="en-US" sz="2400" b="1" dirty="0">
                <a:latin typeface="Traditional Arabic"/>
                <a:ea typeface="Batang"/>
              </a:rPr>
              <a:t>   </a:t>
            </a:r>
            <a:endParaRPr lang="en-US" sz="2400" dirty="0"/>
          </a:p>
          <a:p>
            <a:pPr marL="342900" lvl="0" indent="-342900">
              <a:buFont typeface="Symbol"/>
              <a:buChar char=""/>
            </a:pPr>
            <a:r>
              <a:rPr lang="ar-LB" sz="2400" b="1" dirty="0">
                <a:solidFill>
                  <a:srgbClr val="FF0000"/>
                </a:solidFill>
                <a:ea typeface="Batang"/>
                <a:cs typeface="Traditional Arabic"/>
              </a:rPr>
              <a:t>استطلاع </a:t>
            </a:r>
            <a:r>
              <a:rPr lang="ar-LB" sz="2400" b="1" dirty="0" err="1">
                <a:solidFill>
                  <a:srgbClr val="FF0000"/>
                </a:solidFill>
                <a:ea typeface="Batang"/>
                <a:cs typeface="Traditional Arabic"/>
              </a:rPr>
              <a:t>آرء</a:t>
            </a:r>
            <a:r>
              <a:rPr lang="ar-LB" sz="2400" b="1" dirty="0">
                <a:solidFill>
                  <a:srgbClr val="FF0000"/>
                </a:solidFill>
                <a:ea typeface="Batang"/>
                <a:cs typeface="Traditional Arabic"/>
              </a:rPr>
              <a:t> الطلاب والطالبات وأعضاء هيئة التدريس لتقييم مصادر التعلم بالجامعة.  </a:t>
            </a:r>
            <a:endParaRPr lang="en-US" sz="2400" dirty="0"/>
          </a:p>
          <a:p>
            <a:pPr marL="342900" lvl="0" indent="-342900">
              <a:lnSpc>
                <a:spcPct val="115000"/>
              </a:lnSpc>
              <a:buFont typeface="Symbol"/>
              <a:buChar char=""/>
            </a:pPr>
            <a:r>
              <a:rPr lang="ar-LB" sz="2400" b="1" dirty="0">
                <a:ea typeface="Batang"/>
                <a:cs typeface="Traditional Arabic"/>
              </a:rPr>
              <a:t>تعبئة نموذج مقاييس التقويم الذاتي المؤسسي للهيئة الوطنية للتقويم والاعتماد الأكاديمي، ووضع التقدير ألنجمي لممارسات </a:t>
            </a:r>
            <a:r>
              <a:rPr lang="ar-SA" sz="2400" b="1" dirty="0" smtClean="0">
                <a:ea typeface="Batang"/>
                <a:cs typeface="Traditional Arabic"/>
              </a:rPr>
              <a:t>المعيار</a:t>
            </a:r>
            <a:r>
              <a:rPr lang="ar-LB" sz="2400" b="1" dirty="0" smtClean="0">
                <a:ea typeface="Batang"/>
                <a:cs typeface="Traditional Arabic"/>
              </a:rPr>
              <a:t>.</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كتابة </a:t>
            </a:r>
            <a:r>
              <a:rPr lang="ar-LB" sz="2400" b="1" dirty="0" smtClean="0">
                <a:ea typeface="Batang"/>
                <a:cs typeface="Traditional Arabic"/>
              </a:rPr>
              <a:t>تقرير</a:t>
            </a:r>
            <a:r>
              <a:rPr lang="ar-SA" sz="2400" b="1" dirty="0" smtClean="0">
                <a:ea typeface="Batang"/>
                <a:cs typeface="Traditional Arabic"/>
              </a:rPr>
              <a:t>عن المعيار</a:t>
            </a:r>
            <a:r>
              <a:rPr lang="ar-LB" sz="2400" b="1" dirty="0" smtClean="0">
                <a:ea typeface="Batang"/>
                <a:cs typeface="Traditional Arabic"/>
              </a:rPr>
              <a:t>.</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عرض التقرير على جهات الاختصاص بالجامعة </a:t>
            </a:r>
            <a:r>
              <a:rPr lang="ar-LB" sz="2400" b="1" dirty="0" smtClean="0">
                <a:ea typeface="Batang"/>
                <a:cs typeface="Traditional Arabic"/>
              </a:rPr>
              <a:t>(</a:t>
            </a:r>
            <a:r>
              <a:rPr lang="ar-SA" sz="2400" b="1" dirty="0" smtClean="0">
                <a:ea typeface="Batang"/>
                <a:cs typeface="Traditional Arabic"/>
              </a:rPr>
              <a:t>عمادة خدمة المجتمع</a:t>
            </a:r>
            <a:r>
              <a:rPr lang="ar-LB" sz="2400" b="1" dirty="0" smtClean="0">
                <a:ea typeface="Batang"/>
                <a:cs typeface="Traditional Arabic"/>
              </a:rPr>
              <a:t>) </a:t>
            </a:r>
            <a:r>
              <a:rPr lang="ar-LB" sz="2400" b="1" dirty="0">
                <a:ea typeface="Batang"/>
                <a:cs typeface="Traditional Arabic"/>
              </a:rPr>
              <a:t>وتعديله </a:t>
            </a:r>
            <a:r>
              <a:rPr lang="ar-LB" sz="2400" b="1" dirty="0" err="1">
                <a:ea typeface="Batang"/>
                <a:cs typeface="Traditional Arabic"/>
              </a:rPr>
              <a:t>فى</a:t>
            </a:r>
            <a:r>
              <a:rPr lang="ar-LB" sz="2400" b="1" dirty="0">
                <a:ea typeface="Batang"/>
                <a:cs typeface="Traditional Arabic"/>
              </a:rPr>
              <a:t> ضوء ملاحظاتهم .</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عرض التقرير على المراجع المستقل وإجراء التعديلات المناسبة.</a:t>
            </a:r>
            <a:endParaRPr lang="en-US" sz="1600" dirty="0">
              <a:ea typeface="Calibri"/>
              <a:cs typeface="Arial"/>
            </a:endParaRPr>
          </a:p>
          <a:p>
            <a:pPr marL="342900" lvl="0" indent="-342900">
              <a:lnSpc>
                <a:spcPct val="115000"/>
              </a:lnSpc>
              <a:buFont typeface="Symbol"/>
              <a:buChar char=""/>
            </a:pPr>
            <a:r>
              <a:rPr lang="ar-LB" sz="2400" b="1" dirty="0">
                <a:ea typeface="Batang"/>
                <a:cs typeface="Traditional Arabic"/>
              </a:rPr>
              <a:t>صياغة التقرير بطريقة نهائية</a:t>
            </a:r>
            <a:endParaRPr lang="en-US" sz="1600" dirty="0">
              <a:ea typeface="Calibri"/>
              <a:cs typeface="Arial"/>
            </a:endParaRPr>
          </a:p>
        </p:txBody>
      </p:sp>
    </p:spTree>
    <p:extLst>
      <p:ext uri="{BB962C8B-B14F-4D97-AF65-F5344CB8AC3E}">
        <p14:creationId xmlns:p14="http://schemas.microsoft.com/office/powerpoint/2010/main" val="42914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 y="995423"/>
            <a:ext cx="11709400" cy="4764381"/>
          </a:xfrm>
          <a:prstGeom prst="rect">
            <a:avLst/>
          </a:prstGeom>
        </p:spPr>
        <p:txBody>
          <a:bodyPr wrap="square">
            <a:spAutoFit/>
          </a:bodyPr>
          <a:lstStyle/>
          <a:p>
            <a:pPr>
              <a:lnSpc>
                <a:spcPct val="115000"/>
              </a:lnSpc>
            </a:pPr>
            <a:r>
              <a:rPr lang="ar-SA" sz="2400" dirty="0">
                <a:latin typeface="Traditional Arabic"/>
                <a:ea typeface="Calibri"/>
                <a:cs typeface="PT Bold Heading"/>
              </a:rPr>
              <a:t>إجراءات </a:t>
            </a:r>
            <a:r>
              <a:rPr lang="ar-SA" sz="2400" dirty="0" smtClean="0">
                <a:latin typeface="Traditional Arabic"/>
                <a:ea typeface="Calibri"/>
                <a:cs typeface="PT Bold Heading"/>
              </a:rPr>
              <a:t>ادارة المعيار بالجامعة وتوفير خدماته:</a:t>
            </a:r>
            <a:endParaRPr lang="en-US" sz="2400" dirty="0">
              <a:ea typeface="Calibri"/>
              <a:cs typeface="Arial"/>
            </a:endParaRPr>
          </a:p>
          <a:p>
            <a:pPr marL="342900" lvl="0" indent="-342900" algn="just">
              <a:lnSpc>
                <a:spcPct val="115000"/>
              </a:lnSpc>
              <a:buFont typeface="+mj-lt"/>
              <a:buAutoNum type="arabicPeriod"/>
              <a:tabLst>
                <a:tab pos="457200" algn="l"/>
              </a:tabLst>
            </a:pPr>
            <a:r>
              <a:rPr lang="ar-SA" sz="2000" b="1" dirty="0">
                <a:solidFill>
                  <a:prstClr val="black"/>
                </a:solidFill>
                <a:latin typeface="Calibri" panose="020F0502020204030204"/>
                <a:ea typeface="Batang"/>
                <a:cs typeface="Traditional Arabic"/>
              </a:rPr>
              <a:t>تتولى </a:t>
            </a:r>
            <a:r>
              <a:rPr lang="ar-SA" sz="2000" b="1" dirty="0">
                <a:solidFill>
                  <a:srgbClr val="FF0000"/>
                </a:solidFill>
                <a:latin typeface="Calibri" panose="020F0502020204030204"/>
                <a:ea typeface="Batang"/>
                <a:cs typeface="Traditional Arabic"/>
              </a:rPr>
              <a:t>عمادة خدمة المجتمع والتعليم المستمر </a:t>
            </a:r>
            <a:r>
              <a:rPr lang="ar-SA" sz="2000" b="1" dirty="0">
                <a:solidFill>
                  <a:prstClr val="black"/>
                </a:solidFill>
                <a:latin typeface="Calibri" panose="020F0502020204030204"/>
                <a:ea typeface="Batang"/>
                <a:cs typeface="Traditional Arabic"/>
              </a:rPr>
              <a:t>بالجامعة منذ نشأتها في شهر شعبان من عام 1431 هـ ،  بقرار رقم (13/61/31) وتاريخ ( 08/08/1431) توثيق الروابط بين الجامعة </a:t>
            </a:r>
            <a:r>
              <a:rPr lang="ar-SA" sz="2000" b="1" dirty="0" smtClean="0">
                <a:solidFill>
                  <a:prstClr val="black"/>
                </a:solidFill>
                <a:latin typeface="Calibri" panose="020F0502020204030204"/>
                <a:ea typeface="Batang"/>
                <a:cs typeface="Traditional Arabic"/>
              </a:rPr>
              <a:t>والمجتمع</a:t>
            </a:r>
            <a:r>
              <a:rPr lang="ar-SA" sz="2000" b="1" u="sng" dirty="0" smtClean="0">
                <a:solidFill>
                  <a:prstClr val="black"/>
                </a:solidFill>
                <a:latin typeface="Calibri" panose="020F0502020204030204"/>
                <a:ea typeface="Batang"/>
                <a:cs typeface="Traditional Arabic"/>
              </a:rPr>
              <a:t>  </a:t>
            </a:r>
            <a:r>
              <a:rPr lang="en-US" sz="2000" b="1" u="sng" dirty="0">
                <a:solidFill>
                  <a:schemeClr val="accent6"/>
                </a:solidFill>
                <a:ea typeface="Batang"/>
                <a:cs typeface="Traditional Arabic"/>
              </a:rPr>
              <a:t>http://</a:t>
            </a:r>
            <a:r>
              <a:rPr lang="en-US" sz="2000" b="1" u="sng" dirty="0" smtClean="0">
                <a:solidFill>
                  <a:schemeClr val="accent6"/>
                </a:solidFill>
                <a:ea typeface="Batang"/>
                <a:cs typeface="Traditional Arabic"/>
              </a:rPr>
              <a:t>dcsce.mu.edu.sa</a:t>
            </a:r>
            <a:r>
              <a:rPr lang="ar-SA" sz="2000" b="1" dirty="0" smtClean="0">
                <a:solidFill>
                  <a:schemeClr val="accent6"/>
                </a:solidFill>
                <a:latin typeface="Calibri" panose="020F0502020204030204"/>
                <a:ea typeface="Batang"/>
                <a:cs typeface="Traditional Arabic"/>
              </a:rPr>
              <a:t>.</a:t>
            </a:r>
            <a:endParaRPr lang="en-US" sz="2000" b="1" dirty="0">
              <a:solidFill>
                <a:schemeClr val="accent6"/>
              </a:solidFill>
              <a:latin typeface="Calibri" panose="020F0502020204030204"/>
              <a:ea typeface="Batang"/>
              <a:cs typeface="Traditional Arabic"/>
            </a:endParaRPr>
          </a:p>
          <a:p>
            <a:pPr marL="342900" lvl="0" indent="-342900" algn="just">
              <a:lnSpc>
                <a:spcPct val="115000"/>
              </a:lnSpc>
              <a:buFont typeface="+mj-lt"/>
              <a:buAutoNum type="arabicPeriod"/>
              <a:tabLst>
                <a:tab pos="457200" algn="l"/>
              </a:tabLst>
            </a:pPr>
            <a:r>
              <a:rPr lang="ar-SA" sz="2000" b="1" dirty="0">
                <a:solidFill>
                  <a:prstClr val="black"/>
                </a:solidFill>
                <a:latin typeface="Calibri" panose="020F0502020204030204"/>
                <a:ea typeface="Batang"/>
                <a:cs typeface="Traditional Arabic"/>
              </a:rPr>
              <a:t>كما </a:t>
            </a:r>
            <a:r>
              <a:rPr lang="ar-SA" sz="2000" b="1" dirty="0">
                <a:solidFill>
                  <a:srgbClr val="FF0000"/>
                </a:solidFill>
                <a:latin typeface="Calibri" panose="020F0502020204030204"/>
                <a:ea typeface="Batang"/>
                <a:cs typeface="Traditional Arabic"/>
              </a:rPr>
              <a:t>تتولى إدارة العلاقات العامة </a:t>
            </a:r>
            <a:r>
              <a:rPr lang="ar-SA" sz="2000" b="1" dirty="0">
                <a:solidFill>
                  <a:prstClr val="black"/>
                </a:solidFill>
                <a:latin typeface="Calibri" panose="020F0502020204030204"/>
                <a:ea typeface="Batang"/>
                <a:cs typeface="Traditional Arabic"/>
              </a:rPr>
              <a:t>بالجامعة الحفاظ على سمعة الجامعة سواء على المستوى المجتمعي أو على المستوى  العالمي من خلال الموقع الإلكتروني ، </a:t>
            </a:r>
            <a:r>
              <a:rPr lang="ar-SA" sz="2000" b="1" dirty="0">
                <a:solidFill>
                  <a:schemeClr val="accent6">
                    <a:lumMod val="75000"/>
                  </a:schemeClr>
                </a:solidFill>
                <a:latin typeface="Calibri" panose="020F0502020204030204"/>
                <a:ea typeface="Batang"/>
                <a:cs typeface="Traditional Arabic"/>
              </a:rPr>
              <a:t>صحيفة الجامعة، ومواقع التواصل الاجتماعي </a:t>
            </a:r>
            <a:r>
              <a:rPr lang="en-US" sz="2000" b="1" dirty="0">
                <a:solidFill>
                  <a:schemeClr val="accent6">
                    <a:lumMod val="75000"/>
                  </a:schemeClr>
                </a:solidFill>
                <a:ea typeface="Batang"/>
                <a:cs typeface="Traditional Arabic"/>
              </a:rPr>
              <a:t>https://twitter.com/hashtag/</a:t>
            </a:r>
            <a:r>
              <a:rPr lang="ar-SA" sz="2000" b="1" dirty="0" smtClean="0">
                <a:solidFill>
                  <a:schemeClr val="accent6">
                    <a:lumMod val="75000"/>
                  </a:schemeClr>
                </a:solidFill>
                <a:latin typeface="Calibri" panose="020F0502020204030204"/>
                <a:ea typeface="Batang"/>
                <a:cs typeface="Traditional Arabic"/>
              </a:rPr>
              <a:t>،</a:t>
            </a:r>
            <a:r>
              <a:rPr lang="ar-SA" sz="2000" b="1" dirty="0">
                <a:solidFill>
                  <a:schemeClr val="accent6">
                    <a:lumMod val="75000"/>
                  </a:schemeClr>
                </a:solidFill>
                <a:latin typeface="Calibri" panose="020F0502020204030204"/>
                <a:ea typeface="Batang"/>
                <a:cs typeface="Traditional Arabic"/>
              </a:rPr>
              <a:t>صفحة </a:t>
            </a:r>
            <a:r>
              <a:rPr lang="en-US" sz="2000" b="1" dirty="0" err="1">
                <a:solidFill>
                  <a:schemeClr val="accent6">
                    <a:lumMod val="75000"/>
                  </a:schemeClr>
                </a:solidFill>
                <a:latin typeface="Calibri" panose="020F0502020204030204"/>
                <a:ea typeface="Batang"/>
                <a:cs typeface="Traditional Arabic"/>
              </a:rPr>
              <a:t>Tumblr</a:t>
            </a:r>
            <a:r>
              <a:rPr lang="ar-SA" sz="2000" b="1" dirty="0">
                <a:solidFill>
                  <a:schemeClr val="accent6">
                    <a:lumMod val="75000"/>
                  </a:schemeClr>
                </a:solidFill>
                <a:latin typeface="Calibri" panose="020F0502020204030204"/>
                <a:ea typeface="Batang"/>
                <a:cs typeface="Traditional Arabic"/>
              </a:rPr>
              <a:t>،وصفحة الموقع العالمي للصور </a:t>
            </a:r>
            <a:r>
              <a:rPr lang="en-US" sz="2000" b="1" dirty="0">
                <a:solidFill>
                  <a:schemeClr val="accent6">
                    <a:lumMod val="75000"/>
                  </a:schemeClr>
                </a:solidFill>
                <a:latin typeface="Calibri" panose="020F0502020204030204"/>
                <a:ea typeface="Batang"/>
                <a:cs typeface="Traditional Arabic"/>
              </a:rPr>
              <a:t>Flickr</a:t>
            </a:r>
            <a:r>
              <a:rPr lang="ar-SA" sz="2000" b="1" dirty="0">
                <a:solidFill>
                  <a:schemeClr val="accent6">
                    <a:lumMod val="75000"/>
                  </a:schemeClr>
                </a:solidFill>
                <a:latin typeface="Calibri" panose="020F0502020204030204"/>
                <a:ea typeface="Batang"/>
                <a:cs typeface="Traditional Arabic"/>
              </a:rPr>
              <a:t> ، وجوال الرياض وجوال المجمعة ، ومتابعة كل </a:t>
            </a:r>
            <a:r>
              <a:rPr lang="ar-SA" sz="2000" b="1" dirty="0" err="1">
                <a:solidFill>
                  <a:schemeClr val="accent6">
                    <a:lumMod val="75000"/>
                  </a:schemeClr>
                </a:solidFill>
                <a:latin typeface="Calibri" panose="020F0502020204030204"/>
                <a:ea typeface="Batang"/>
                <a:cs typeface="Traditional Arabic"/>
              </a:rPr>
              <a:t>ماينشر</a:t>
            </a:r>
            <a:r>
              <a:rPr lang="ar-SA" sz="2000" b="1" dirty="0">
                <a:solidFill>
                  <a:schemeClr val="accent6">
                    <a:lumMod val="75000"/>
                  </a:schemeClr>
                </a:solidFill>
                <a:latin typeface="Calibri" panose="020F0502020204030204"/>
                <a:ea typeface="Batang"/>
                <a:cs typeface="Traditional Arabic"/>
              </a:rPr>
              <a:t> في الصحف والرد </a:t>
            </a:r>
            <a:r>
              <a:rPr lang="ar-SA" sz="2000" b="1" dirty="0" smtClean="0">
                <a:solidFill>
                  <a:schemeClr val="accent6">
                    <a:lumMod val="75000"/>
                  </a:schemeClr>
                </a:solidFill>
                <a:latin typeface="Calibri" panose="020F0502020204030204"/>
                <a:ea typeface="Batang"/>
                <a:cs typeface="Traditional Arabic"/>
              </a:rPr>
              <a:t>عليها، والاشتراك في عدد من الصحف مثل الرياض – الجزيرة – اليوم الإلكتروني- الاقتصادية الالكترونية – دار الحياة – عكاظ </a:t>
            </a:r>
            <a:r>
              <a:rPr lang="en-US" sz="2000" b="1" dirty="0" smtClean="0">
                <a:solidFill>
                  <a:schemeClr val="accent6">
                    <a:lumMod val="75000"/>
                  </a:schemeClr>
                </a:solidFill>
                <a:latin typeface="Calibri" panose="020F0502020204030204"/>
                <a:ea typeface="Batang"/>
                <a:cs typeface="Traditional Arabic"/>
              </a:rPr>
              <a:t>mu.edu.sa/</a:t>
            </a:r>
            <a:r>
              <a:rPr lang="en-US" sz="2000" b="1" dirty="0" err="1" smtClean="0">
                <a:solidFill>
                  <a:schemeClr val="accent6">
                    <a:lumMod val="75000"/>
                  </a:schemeClr>
                </a:solidFill>
                <a:latin typeface="Calibri" panose="020F0502020204030204"/>
                <a:ea typeface="Batang"/>
                <a:cs typeface="Traditional Arabic"/>
              </a:rPr>
              <a:t>ar</a:t>
            </a:r>
            <a:endParaRPr lang="en-US" sz="2000" b="1" dirty="0">
              <a:solidFill>
                <a:schemeClr val="accent6">
                  <a:lumMod val="75000"/>
                </a:schemeClr>
              </a:solidFill>
              <a:latin typeface="Calibri" panose="020F0502020204030204"/>
              <a:ea typeface="Batang"/>
              <a:cs typeface="Traditional Arabic"/>
            </a:endParaRPr>
          </a:p>
          <a:p>
            <a:pPr marL="342900" lvl="0" indent="-342900" algn="just">
              <a:lnSpc>
                <a:spcPct val="115000"/>
              </a:lnSpc>
              <a:buFont typeface="+mj-lt"/>
              <a:buAutoNum type="arabicPeriod"/>
              <a:tabLst>
                <a:tab pos="457200" algn="l"/>
              </a:tabLst>
            </a:pPr>
            <a:r>
              <a:rPr lang="ar-SA" sz="2000" b="1" dirty="0">
                <a:solidFill>
                  <a:prstClr val="black"/>
                </a:solidFill>
                <a:latin typeface="Calibri" panose="020F0502020204030204"/>
                <a:ea typeface="Batang"/>
                <a:cs typeface="Traditional Arabic"/>
              </a:rPr>
              <a:t>يوجد للجامعة مكتب إعلامي  </a:t>
            </a:r>
            <a:r>
              <a:rPr lang="ar-SA" sz="2000" b="1" dirty="0">
                <a:solidFill>
                  <a:srgbClr val="FF0000"/>
                </a:solidFill>
                <a:latin typeface="Calibri" panose="020F0502020204030204"/>
                <a:ea typeface="Batang"/>
                <a:cs typeface="Traditional Arabic"/>
              </a:rPr>
              <a:t>(متحدث رسمي) </a:t>
            </a:r>
            <a:r>
              <a:rPr lang="ar-SA" sz="2000" b="1" dirty="0">
                <a:solidFill>
                  <a:prstClr val="black"/>
                </a:solidFill>
                <a:latin typeface="Calibri" panose="020F0502020204030204"/>
                <a:ea typeface="Batang"/>
                <a:cs typeface="Traditional Arabic"/>
              </a:rPr>
              <a:t>للاتصال بوسائل الإعلام و بتوضيح أخبار الجامعة في المحافل المحلية والعالمية.</a:t>
            </a:r>
            <a:endParaRPr lang="en-US" sz="2000" b="1" dirty="0">
              <a:solidFill>
                <a:prstClr val="black"/>
              </a:solidFill>
              <a:latin typeface="Calibri" panose="020F0502020204030204"/>
              <a:ea typeface="Batang"/>
              <a:cs typeface="Traditional Arabic"/>
            </a:endParaRPr>
          </a:p>
          <a:p>
            <a:pPr marL="342900" lvl="0" indent="-342900" algn="just">
              <a:lnSpc>
                <a:spcPct val="115000"/>
              </a:lnSpc>
              <a:buFont typeface="+mj-lt"/>
              <a:buAutoNum type="arabicPeriod"/>
              <a:tabLst>
                <a:tab pos="457200" algn="l"/>
              </a:tabLst>
            </a:pPr>
            <a:r>
              <a:rPr lang="ar-SA" sz="2000" b="1" dirty="0">
                <a:solidFill>
                  <a:prstClr val="black"/>
                </a:solidFill>
                <a:latin typeface="Calibri" panose="020F0502020204030204"/>
                <a:ea typeface="Batang"/>
                <a:cs typeface="Traditional Arabic"/>
              </a:rPr>
              <a:t>تقدم الجامعة خدماتها للمجتمع المحلى في جميع مناطقها الجغرافية (المجمعة – الزلفى – رماح – الغاط - الحوطة) على حد سواء لجميع فئات المجتمع من خلال </a:t>
            </a:r>
            <a:r>
              <a:rPr lang="ar-SA" sz="2000" b="1" dirty="0" smtClean="0">
                <a:solidFill>
                  <a:prstClr val="black"/>
                </a:solidFill>
                <a:latin typeface="Calibri" panose="020F0502020204030204"/>
                <a:ea typeface="Batang"/>
                <a:cs typeface="Traditional Arabic"/>
              </a:rPr>
              <a:t>عمادة </a:t>
            </a:r>
            <a:r>
              <a:rPr lang="ar-SA" sz="2000" b="1" dirty="0">
                <a:solidFill>
                  <a:prstClr val="black"/>
                </a:solidFill>
                <a:latin typeface="Calibri" panose="020F0502020204030204"/>
                <a:ea typeface="Batang"/>
                <a:cs typeface="Traditional Arabic"/>
              </a:rPr>
              <a:t>خدمة المجتمع والتعليم المستمر </a:t>
            </a:r>
            <a:r>
              <a:rPr lang="ar-SA" sz="2000" b="1" dirty="0" smtClean="0">
                <a:solidFill>
                  <a:srgbClr val="FF0000"/>
                </a:solidFill>
                <a:latin typeface="Calibri" panose="020F0502020204030204"/>
                <a:ea typeface="Batang"/>
                <a:cs typeface="Traditional Arabic"/>
              </a:rPr>
              <a:t>و</a:t>
            </a:r>
            <a:r>
              <a:rPr lang="ar-SA" sz="2000" b="1" dirty="0">
                <a:solidFill>
                  <a:srgbClr val="FF0000"/>
                </a:solidFill>
                <a:ea typeface="Batang"/>
                <a:cs typeface="Traditional Arabic"/>
              </a:rPr>
              <a:t>وحدات الدعم المجتمعي </a:t>
            </a:r>
            <a:r>
              <a:rPr lang="ar-SA" sz="2000" b="1" dirty="0" smtClean="0">
                <a:solidFill>
                  <a:srgbClr val="FF0000"/>
                </a:solidFill>
                <a:latin typeface="Calibri" panose="020F0502020204030204"/>
                <a:ea typeface="Batang"/>
                <a:cs typeface="Traditional Arabic"/>
              </a:rPr>
              <a:t> </a:t>
            </a:r>
            <a:r>
              <a:rPr lang="ar-SA" sz="2000" b="1" dirty="0">
                <a:solidFill>
                  <a:prstClr val="black"/>
                </a:solidFill>
                <a:latin typeface="Calibri" panose="020F0502020204030204"/>
                <a:ea typeface="Batang"/>
                <a:cs typeface="Traditional Arabic"/>
              </a:rPr>
              <a:t>المنتشرة في جميع كليات الجامعة وعددها (13) </a:t>
            </a:r>
            <a:r>
              <a:rPr lang="ar-SA" sz="2000" b="1" dirty="0" smtClean="0">
                <a:solidFill>
                  <a:prstClr val="black"/>
                </a:solidFill>
                <a:latin typeface="Calibri" panose="020F0502020204030204"/>
                <a:ea typeface="Batang"/>
                <a:cs typeface="Traditional Arabic"/>
              </a:rPr>
              <a:t>وحدة </a:t>
            </a:r>
            <a:r>
              <a:rPr lang="ar-SA" sz="2000" b="1" dirty="0" smtClean="0">
                <a:solidFill>
                  <a:schemeClr val="accent6"/>
                </a:solidFill>
                <a:latin typeface="Calibri" panose="020F0502020204030204"/>
                <a:ea typeface="Batang"/>
                <a:cs typeface="Traditional Arabic"/>
              </a:rPr>
              <a:t>من خلال لجنة للإشراف عليها</a:t>
            </a:r>
            <a:r>
              <a:rPr lang="ar-SA" sz="2000" b="1" dirty="0" smtClean="0">
                <a:solidFill>
                  <a:prstClr val="black"/>
                </a:solidFill>
                <a:latin typeface="Calibri" panose="020F0502020204030204"/>
                <a:ea typeface="Batang"/>
                <a:cs typeface="Traditional Arabic"/>
              </a:rPr>
              <a:t>.</a:t>
            </a:r>
            <a:endParaRPr lang="ar-SA" sz="2000" b="1" dirty="0">
              <a:solidFill>
                <a:prstClr val="black"/>
              </a:solidFill>
              <a:latin typeface="Calibri" panose="020F0502020204030204"/>
              <a:ea typeface="Batang"/>
              <a:cs typeface="Traditional Arabic"/>
            </a:endParaRPr>
          </a:p>
          <a:p>
            <a:pPr marL="342900" lvl="0" indent="-342900" algn="just">
              <a:lnSpc>
                <a:spcPct val="115000"/>
              </a:lnSpc>
              <a:buFont typeface="+mj-lt"/>
              <a:buAutoNum type="arabicPeriod"/>
              <a:tabLst>
                <a:tab pos="457200" algn="l"/>
              </a:tabLst>
            </a:pPr>
            <a:r>
              <a:rPr lang="ar-SA" sz="2000" b="1" dirty="0">
                <a:solidFill>
                  <a:prstClr val="black"/>
                </a:solidFill>
                <a:latin typeface="Calibri" panose="020F0502020204030204"/>
                <a:ea typeface="Batang"/>
                <a:cs typeface="Traditional Arabic"/>
              </a:rPr>
              <a:t>يتم </a:t>
            </a:r>
            <a:r>
              <a:rPr lang="ar-SA" sz="2000" b="1" dirty="0">
                <a:solidFill>
                  <a:srgbClr val="FF0000"/>
                </a:solidFill>
                <a:latin typeface="Calibri" panose="020F0502020204030204"/>
                <a:ea typeface="Batang"/>
                <a:cs typeface="Traditional Arabic"/>
              </a:rPr>
              <a:t>تبادل الشراكات مع المجتمع والجامعة </a:t>
            </a:r>
            <a:r>
              <a:rPr lang="ar-SA" sz="2000" b="1" dirty="0">
                <a:solidFill>
                  <a:prstClr val="black"/>
                </a:solidFill>
                <a:latin typeface="Calibri" panose="020F0502020204030204"/>
                <a:ea typeface="Batang"/>
                <a:cs typeface="Traditional Arabic"/>
              </a:rPr>
              <a:t>يوجد تمثيل للجامعة في مجلس المحافظة ، </a:t>
            </a:r>
            <a:r>
              <a:rPr lang="ar-SA" sz="2000" b="1" dirty="0">
                <a:solidFill>
                  <a:srgbClr val="FF0000"/>
                </a:solidFill>
                <a:latin typeface="Calibri" panose="020F0502020204030204"/>
                <a:ea typeface="Batang"/>
                <a:cs typeface="Traditional Arabic"/>
              </a:rPr>
              <a:t>وتكوين لجنة استشارية للتنمية الاجتماعية من رؤساء لجان ومراكز التنمية الاجتماعية </a:t>
            </a:r>
            <a:r>
              <a:rPr lang="ar-SA" sz="2000" b="1" dirty="0">
                <a:solidFill>
                  <a:prstClr val="black"/>
                </a:solidFill>
                <a:latin typeface="Calibri" panose="020F0502020204030204"/>
                <a:ea typeface="Batang"/>
                <a:cs typeface="Traditional Arabic"/>
              </a:rPr>
              <a:t>بالمدن والمحافظات </a:t>
            </a:r>
            <a:r>
              <a:rPr lang="ar-SA" sz="2000" b="1" dirty="0" smtClean="0">
                <a:solidFill>
                  <a:prstClr val="black"/>
                </a:solidFill>
                <a:latin typeface="Calibri" panose="020F0502020204030204"/>
                <a:ea typeface="Batang"/>
                <a:cs typeface="Traditional Arabic"/>
              </a:rPr>
              <a:t>التي </a:t>
            </a:r>
            <a:r>
              <a:rPr lang="ar-SA" sz="2000" b="1" dirty="0">
                <a:solidFill>
                  <a:prstClr val="black"/>
                </a:solidFill>
                <a:latin typeface="Calibri" panose="020F0502020204030204"/>
                <a:ea typeface="Batang"/>
                <a:cs typeface="Traditional Arabic"/>
              </a:rPr>
              <a:t>تمثل بيئة الجامعة برئاسة عميد خدمة المجتمع بهدف التفاعل مع المجتمع وتلبية رغباته ،والمشاركة في أنشطة الجامعة.....</a:t>
            </a:r>
            <a:r>
              <a:rPr lang="ar-SA" sz="2000" b="1" dirty="0">
                <a:solidFill>
                  <a:srgbClr val="FF0000"/>
                </a:solidFill>
                <a:latin typeface="Calibri" panose="020F0502020204030204"/>
                <a:ea typeface="Batang"/>
                <a:cs typeface="Traditional Arabic"/>
              </a:rPr>
              <a:t>والمجالس الاستشارية للبرامج </a:t>
            </a:r>
            <a:r>
              <a:rPr lang="ar-SA" sz="2000" b="1" dirty="0">
                <a:solidFill>
                  <a:prstClr val="black"/>
                </a:solidFill>
                <a:latin typeface="Calibri" panose="020F0502020204030204"/>
                <a:ea typeface="Batang"/>
                <a:cs typeface="Traditional Arabic"/>
              </a:rPr>
              <a:t>الأكاديمية.</a:t>
            </a:r>
            <a:endParaRPr lang="en-US" sz="2000" b="1" dirty="0">
              <a:solidFill>
                <a:prstClr val="black"/>
              </a:solidFill>
              <a:latin typeface="Calibri" panose="020F0502020204030204"/>
              <a:ea typeface="Batang"/>
              <a:cs typeface="Traditional Arabic"/>
            </a:endParaRPr>
          </a:p>
        </p:txBody>
      </p:sp>
    </p:spTree>
    <p:extLst>
      <p:ext uri="{BB962C8B-B14F-4D97-AF65-F5344CB8AC3E}">
        <p14:creationId xmlns:p14="http://schemas.microsoft.com/office/powerpoint/2010/main" val="3829335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nSpc>
                <a:spcPct val="115000"/>
              </a:lnSpc>
              <a:spcBef>
                <a:spcPts val="0"/>
              </a:spcBef>
              <a:tabLst>
                <a:tab pos="457200" algn="l"/>
              </a:tabLst>
            </a:pPr>
            <a:r>
              <a:rPr lang="ar-SA" sz="2400" b="1" dirty="0" smtClean="0">
                <a:solidFill>
                  <a:prstClr val="black"/>
                </a:solidFill>
                <a:latin typeface="Calibri" panose="020F0502020204030204"/>
                <a:ea typeface="Batang"/>
                <a:cs typeface="Traditional Arabic"/>
              </a:rPr>
              <a:t>5- </a:t>
            </a:r>
            <a:r>
              <a:rPr lang="ar-SA" sz="2200" b="1" dirty="0" smtClean="0">
                <a:solidFill>
                  <a:schemeClr val="accent6">
                    <a:lumMod val="75000"/>
                  </a:schemeClr>
                </a:solidFill>
                <a:latin typeface="Calibri" panose="020F0502020204030204"/>
                <a:ea typeface="Batang"/>
                <a:cs typeface="Traditional Arabic"/>
              </a:rPr>
              <a:t>حصول الجامعة ممثلة في عمادة خدمة المجتمع على </a:t>
            </a:r>
            <a:r>
              <a:rPr lang="ar-SA" sz="2200" b="1" dirty="0" smtClean="0">
                <a:solidFill>
                  <a:srgbClr val="FF0000"/>
                </a:solidFill>
                <a:latin typeface="Calibri" panose="020F0502020204030204"/>
                <a:ea typeface="Batang"/>
                <a:cs typeface="Traditional Arabic"/>
              </a:rPr>
              <a:t>جائزة أفضل أستاذ في خدمة المجتمع </a:t>
            </a:r>
            <a:r>
              <a:rPr lang="ar-SA" sz="2200" b="1" dirty="0" smtClean="0">
                <a:solidFill>
                  <a:schemeClr val="accent6">
                    <a:lumMod val="75000"/>
                  </a:schemeClr>
                </a:solidFill>
                <a:latin typeface="Calibri" panose="020F0502020204030204"/>
                <a:ea typeface="Batang"/>
                <a:cs typeface="Traditional Arabic"/>
              </a:rPr>
              <a:t>بقارة آسيا من الاتحاد </a:t>
            </a:r>
            <a:r>
              <a:rPr lang="ar-SA" sz="2200" b="1" dirty="0" err="1" smtClean="0">
                <a:solidFill>
                  <a:schemeClr val="accent6">
                    <a:lumMod val="75000"/>
                  </a:schemeClr>
                </a:solidFill>
                <a:latin typeface="Calibri" panose="020F0502020204030204"/>
                <a:ea typeface="Batang"/>
                <a:cs typeface="Traditional Arabic"/>
              </a:rPr>
              <a:t>الآسيوى</a:t>
            </a:r>
            <a:r>
              <a:rPr lang="ar-SA" sz="2200" b="1" dirty="0" smtClean="0">
                <a:solidFill>
                  <a:schemeClr val="accent6">
                    <a:lumMod val="75000"/>
                  </a:schemeClr>
                </a:solidFill>
                <a:latin typeface="Calibri" panose="020F0502020204030204"/>
                <a:ea typeface="Batang"/>
                <a:cs typeface="Traditional Arabic"/>
              </a:rPr>
              <a:t> للقيادات التعليمية.</a:t>
            </a:r>
            <a:br>
              <a:rPr lang="ar-SA" sz="2200" b="1" dirty="0" smtClean="0">
                <a:solidFill>
                  <a:schemeClr val="accent6">
                    <a:lumMod val="75000"/>
                  </a:schemeClr>
                </a:solidFill>
                <a:latin typeface="Calibri" panose="020F0502020204030204"/>
                <a:ea typeface="Batang"/>
                <a:cs typeface="Traditional Arabic"/>
              </a:rPr>
            </a:br>
            <a:r>
              <a:rPr lang="ar-SA" sz="2200" b="1" dirty="0" smtClean="0">
                <a:solidFill>
                  <a:prstClr val="black"/>
                </a:solidFill>
                <a:latin typeface="Calibri" panose="020F0502020204030204"/>
                <a:ea typeface="Batang"/>
                <a:cs typeface="Traditional Arabic"/>
              </a:rPr>
              <a:t>6- توفر </a:t>
            </a:r>
            <a:r>
              <a:rPr lang="ar-SA" sz="2200" b="1" dirty="0">
                <a:solidFill>
                  <a:prstClr val="black"/>
                </a:solidFill>
                <a:latin typeface="Calibri" panose="020F0502020204030204"/>
                <a:ea typeface="Batang"/>
                <a:cs typeface="Traditional Arabic"/>
              </a:rPr>
              <a:t>الجامعة </a:t>
            </a:r>
            <a:r>
              <a:rPr lang="ar-SA" sz="2200" b="1" dirty="0">
                <a:solidFill>
                  <a:srgbClr val="FF0000"/>
                </a:solidFill>
                <a:latin typeface="Calibri" panose="020F0502020204030204"/>
                <a:ea typeface="Batang"/>
                <a:cs typeface="Traditional Arabic"/>
              </a:rPr>
              <a:t>مركز للتدريب النسوي لتقديم فرص تدريبية </a:t>
            </a:r>
            <a:r>
              <a:rPr lang="ar-SA" sz="2200" b="1" dirty="0">
                <a:solidFill>
                  <a:prstClr val="black"/>
                </a:solidFill>
                <a:latin typeface="Calibri" panose="020F0502020204030204"/>
                <a:ea typeface="Batang"/>
                <a:cs typeface="Traditional Arabic"/>
              </a:rPr>
              <a:t>نوعية أمام جميع أفراد المجتمع الراغبين في اكتساب المهارات التي تطور من سلوكهم الحياتي والوظيفي والجدول </a:t>
            </a:r>
            <a:r>
              <a:rPr lang="ar-SA" sz="2200" b="1" dirty="0" err="1" smtClean="0">
                <a:solidFill>
                  <a:prstClr val="black"/>
                </a:solidFill>
                <a:latin typeface="Calibri" panose="020F0502020204030204"/>
                <a:ea typeface="Batang"/>
                <a:cs typeface="Traditional Arabic"/>
              </a:rPr>
              <a:t>التالى</a:t>
            </a:r>
            <a:r>
              <a:rPr lang="ar-SA" sz="2200" b="1" dirty="0" smtClean="0">
                <a:solidFill>
                  <a:prstClr val="black"/>
                </a:solidFill>
                <a:latin typeface="Calibri" panose="020F0502020204030204"/>
                <a:ea typeface="Batang"/>
                <a:cs typeface="Traditional Arabic"/>
              </a:rPr>
              <a:t> </a:t>
            </a:r>
            <a:r>
              <a:rPr lang="ar-SA" sz="2200" b="1" dirty="0">
                <a:solidFill>
                  <a:prstClr val="black"/>
                </a:solidFill>
                <a:latin typeface="Calibri" panose="020F0502020204030204"/>
                <a:ea typeface="Batang"/>
                <a:cs typeface="Traditional Arabic"/>
              </a:rPr>
              <a:t>يوضح عدد الخدمات التدريبية المجتمعية</a:t>
            </a:r>
            <a:r>
              <a:rPr lang="ar-LB" sz="2200" b="1" dirty="0">
                <a:solidFill>
                  <a:prstClr val="black"/>
                </a:solidFill>
                <a:latin typeface="Calibri" panose="020F0502020204030204"/>
                <a:ea typeface="Batang"/>
                <a:cs typeface="Traditional Arabic"/>
              </a:rPr>
              <a:t>.</a:t>
            </a:r>
            <a:r>
              <a:rPr lang="ar-SA" sz="2200" b="1" dirty="0">
                <a:solidFill>
                  <a:prstClr val="black"/>
                </a:solidFill>
                <a:latin typeface="Calibri" panose="020F0502020204030204"/>
                <a:ea typeface="Batang"/>
                <a:cs typeface="Traditional Arabic"/>
              </a:rPr>
              <a:t/>
            </a:r>
            <a:br>
              <a:rPr lang="ar-SA" sz="2200" b="1" dirty="0">
                <a:solidFill>
                  <a:prstClr val="black"/>
                </a:solidFill>
                <a:latin typeface="Calibri" panose="020F0502020204030204"/>
                <a:ea typeface="Batang"/>
                <a:cs typeface="Traditional Arabic"/>
              </a:rPr>
            </a:br>
            <a:endParaRPr lang="ar-SA" sz="2200" dirty="0"/>
          </a:p>
        </p:txBody>
      </p:sp>
      <p:graphicFrame>
        <p:nvGraphicFramePr>
          <p:cNvPr id="5" name="عنصر نائب للمحتوى 4"/>
          <p:cNvGraphicFramePr>
            <a:graphicFrameLocks noGrp="1"/>
          </p:cNvGraphicFramePr>
          <p:nvPr>
            <p:ph sz="half" idx="2"/>
            <p:extLst>
              <p:ext uri="{D42A27DB-BD31-4B8C-83A1-F6EECF244321}">
                <p14:modId xmlns:p14="http://schemas.microsoft.com/office/powerpoint/2010/main" val="328470084"/>
              </p:ext>
            </p:extLst>
          </p:nvPr>
        </p:nvGraphicFramePr>
        <p:xfrm>
          <a:off x="6481763" y="1930402"/>
          <a:ext cx="4960938" cy="3182443"/>
        </p:xfrm>
        <a:graphic>
          <a:graphicData uri="http://schemas.openxmlformats.org/drawingml/2006/table">
            <a:tbl>
              <a:tblPr firstRow="1" firstCol="1" bandRow="1"/>
              <a:tblGrid>
                <a:gridCol w="1445818"/>
                <a:gridCol w="872048"/>
                <a:gridCol w="881024"/>
                <a:gridCol w="881024"/>
                <a:gridCol w="881024"/>
              </a:tblGrid>
              <a:tr h="312245">
                <a:tc rowSpan="2">
                  <a:txBody>
                    <a:bodyPr/>
                    <a:lstStyle/>
                    <a:p>
                      <a:pPr algn="ctr">
                        <a:lnSpc>
                          <a:spcPct val="115000"/>
                        </a:lnSpc>
                        <a:spcAft>
                          <a:spcPts val="0"/>
                        </a:spcAft>
                      </a:pPr>
                      <a:r>
                        <a:rPr lang="en-US" sz="1200" b="1" dirty="0">
                          <a:effectLst/>
                          <a:latin typeface="Times New Roman"/>
                          <a:ea typeface="Calibri"/>
                          <a:cs typeface="Arial"/>
                        </a:rPr>
                        <a:t> </a:t>
                      </a:r>
                      <a:endParaRPr lang="en-US" sz="1100" b="1" dirty="0">
                        <a:effectLst/>
                        <a:latin typeface="Calibri"/>
                        <a:ea typeface="Calibri"/>
                        <a:cs typeface="Arial"/>
                      </a:endParaRPr>
                    </a:p>
                    <a:p>
                      <a:pPr algn="ctr">
                        <a:lnSpc>
                          <a:spcPct val="115000"/>
                        </a:lnSpc>
                        <a:spcAft>
                          <a:spcPts val="0"/>
                        </a:spcAft>
                      </a:pPr>
                      <a:r>
                        <a:rPr lang="en-US" sz="1200" b="1" dirty="0">
                          <a:effectLst/>
                          <a:latin typeface="Times New Roman"/>
                          <a:ea typeface="Calibri"/>
                          <a:cs typeface="Arial"/>
                        </a:rPr>
                        <a:t>Track</a:t>
                      </a:r>
                      <a:endParaRPr lang="en-US" sz="1100" b="1" dirty="0">
                        <a:effectLst/>
                        <a:latin typeface="Calibri"/>
                        <a:ea typeface="Calibri"/>
                        <a:cs typeface="Arial"/>
                      </a:endParaRPr>
                    </a:p>
                    <a:p>
                      <a:pPr algn="ctr">
                        <a:lnSpc>
                          <a:spcPct val="115000"/>
                        </a:lnSpc>
                        <a:spcAft>
                          <a:spcPts val="0"/>
                        </a:spcAft>
                      </a:pPr>
                      <a:r>
                        <a:rPr lang="en-US" sz="1200" b="1" dirty="0">
                          <a:effectLst/>
                          <a:latin typeface="Times New Roman"/>
                          <a:ea typeface="Calibri"/>
                          <a:cs typeface="Arial"/>
                        </a:rPr>
                        <a:t> </a:t>
                      </a:r>
                      <a:endParaRPr lang="en-US" sz="11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1200" b="1">
                          <a:effectLst/>
                          <a:latin typeface="Times New Roman"/>
                          <a:ea typeface="Calibri"/>
                          <a:cs typeface="Arial"/>
                        </a:rPr>
                        <a:t>1435</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gridSpan="2">
                  <a:txBody>
                    <a:bodyPr/>
                    <a:lstStyle/>
                    <a:p>
                      <a:pPr algn="ctr">
                        <a:lnSpc>
                          <a:spcPct val="115000"/>
                        </a:lnSpc>
                        <a:spcAft>
                          <a:spcPts val="0"/>
                        </a:spcAft>
                      </a:pPr>
                      <a:r>
                        <a:rPr lang="en-US" sz="1200" b="1">
                          <a:effectLst/>
                          <a:latin typeface="Times New Roman"/>
                          <a:ea typeface="Calibri"/>
                          <a:cs typeface="Arial"/>
                        </a:rPr>
                        <a:t>1436</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936738">
                <a:tc vMerge="1">
                  <a:txBody>
                    <a:bodyPr/>
                    <a:lstStyle/>
                    <a:p>
                      <a:pPr rtl="1"/>
                      <a:endParaRPr lang="ar-SA"/>
                    </a:p>
                  </a:txBody>
                  <a:tcPr/>
                </a:tc>
                <a:tc>
                  <a:txBody>
                    <a:bodyPr/>
                    <a:lstStyle/>
                    <a:p>
                      <a:pPr algn="just">
                        <a:lnSpc>
                          <a:spcPct val="115000"/>
                        </a:lnSpc>
                        <a:spcAft>
                          <a:spcPts val="0"/>
                        </a:spcAft>
                      </a:pPr>
                      <a:r>
                        <a:rPr lang="en-US" sz="1200" b="1">
                          <a:effectLst/>
                          <a:latin typeface="Times New Roman"/>
                          <a:ea typeface="Calibri"/>
                          <a:cs typeface="Arial"/>
                        </a:rPr>
                        <a:t>Number of programs </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200" b="1">
                          <a:effectLst/>
                          <a:latin typeface="Times New Roman"/>
                          <a:ea typeface="Calibri"/>
                          <a:cs typeface="Arial"/>
                        </a:rPr>
                        <a:t>Number of female trainees</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200" b="1">
                          <a:effectLst/>
                          <a:latin typeface="Times New Roman"/>
                          <a:ea typeface="Calibri"/>
                          <a:cs typeface="Arial"/>
                        </a:rPr>
                        <a:t>Number of programs </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200" b="1">
                          <a:effectLst/>
                          <a:latin typeface="Times New Roman"/>
                          <a:ea typeface="Calibri"/>
                          <a:cs typeface="Arial"/>
                        </a:rPr>
                        <a:t>Number of female trainees</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45">
                <a:tc>
                  <a:txBody>
                    <a:bodyPr/>
                    <a:lstStyle/>
                    <a:p>
                      <a:pPr algn="just">
                        <a:lnSpc>
                          <a:spcPct val="115000"/>
                        </a:lnSpc>
                        <a:spcAft>
                          <a:spcPts val="0"/>
                        </a:spcAft>
                      </a:pPr>
                      <a:r>
                        <a:rPr lang="en-US" sz="1200" b="1">
                          <a:effectLst/>
                          <a:latin typeface="Times New Roman"/>
                          <a:ea typeface="Calibri"/>
                          <a:cs typeface="Arial"/>
                        </a:rPr>
                        <a:t>English language</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4</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35</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4</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80</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45">
                <a:tc>
                  <a:txBody>
                    <a:bodyPr/>
                    <a:lstStyle/>
                    <a:p>
                      <a:pPr algn="just">
                        <a:lnSpc>
                          <a:spcPct val="115000"/>
                        </a:lnSpc>
                        <a:spcAft>
                          <a:spcPts val="0"/>
                        </a:spcAft>
                      </a:pPr>
                      <a:r>
                        <a:rPr lang="en-US" sz="1200" b="1">
                          <a:effectLst/>
                          <a:latin typeface="Times New Roman"/>
                          <a:ea typeface="Calibri"/>
                          <a:cs typeface="Arial"/>
                        </a:rPr>
                        <a:t>Computer</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2</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12</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2</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80</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45">
                <a:tc>
                  <a:txBody>
                    <a:bodyPr/>
                    <a:lstStyle/>
                    <a:p>
                      <a:pPr algn="just">
                        <a:lnSpc>
                          <a:spcPct val="115000"/>
                        </a:lnSpc>
                        <a:spcAft>
                          <a:spcPts val="0"/>
                        </a:spcAft>
                      </a:pPr>
                      <a:r>
                        <a:rPr lang="en-US" sz="1200" b="1">
                          <a:effectLst/>
                          <a:latin typeface="Times New Roman"/>
                          <a:ea typeface="Calibri"/>
                          <a:cs typeface="Arial"/>
                        </a:rPr>
                        <a:t>Educational</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4</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92</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3</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102</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45">
                <a:tc>
                  <a:txBody>
                    <a:bodyPr/>
                    <a:lstStyle/>
                    <a:p>
                      <a:pPr algn="just">
                        <a:lnSpc>
                          <a:spcPct val="115000"/>
                        </a:lnSpc>
                        <a:spcAft>
                          <a:spcPts val="0"/>
                        </a:spcAft>
                      </a:pPr>
                      <a:r>
                        <a:rPr lang="en-US" sz="1200" b="1">
                          <a:effectLst/>
                          <a:latin typeface="Times New Roman"/>
                          <a:ea typeface="Calibri"/>
                          <a:cs typeface="Arial"/>
                        </a:rPr>
                        <a:t>Self-development</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4</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175</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9</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356</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235">
                <a:tc>
                  <a:txBody>
                    <a:bodyPr/>
                    <a:lstStyle/>
                    <a:p>
                      <a:pPr algn="just">
                        <a:lnSpc>
                          <a:spcPct val="115000"/>
                        </a:lnSpc>
                        <a:spcAft>
                          <a:spcPts val="0"/>
                        </a:spcAft>
                      </a:pPr>
                      <a:r>
                        <a:rPr lang="en-US" sz="1200" b="1">
                          <a:effectLst/>
                          <a:latin typeface="Times New Roman"/>
                          <a:ea typeface="Calibri"/>
                          <a:cs typeface="Arial"/>
                        </a:rPr>
                        <a:t>Childhood </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a:effectLst/>
                          <a:latin typeface="Times New Roman"/>
                          <a:ea typeface="Calibri"/>
                          <a:cs typeface="Arial"/>
                        </a:rPr>
                        <a:t>1</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61</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1</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a:effectLst/>
                          <a:latin typeface="Times New Roman"/>
                          <a:ea typeface="Calibri"/>
                          <a:cs typeface="Arial"/>
                        </a:rPr>
                        <a:t>38</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45">
                <a:tc>
                  <a:txBody>
                    <a:bodyPr/>
                    <a:lstStyle/>
                    <a:p>
                      <a:pPr algn="just">
                        <a:lnSpc>
                          <a:spcPct val="115000"/>
                        </a:lnSpc>
                        <a:spcAft>
                          <a:spcPts val="0"/>
                        </a:spcAft>
                      </a:pPr>
                      <a:r>
                        <a:rPr lang="en-US" sz="1200" b="1" dirty="0">
                          <a:solidFill>
                            <a:srgbClr val="FF0000"/>
                          </a:solidFill>
                          <a:effectLst/>
                          <a:latin typeface="Times New Roman"/>
                          <a:ea typeface="Calibri"/>
                          <a:cs typeface="Arial"/>
                        </a:rPr>
                        <a:t>Total </a:t>
                      </a:r>
                      <a:endParaRPr lang="en-US" sz="1100" b="1"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lnSpc>
                          <a:spcPct val="115000"/>
                        </a:lnSpc>
                        <a:spcAft>
                          <a:spcPts val="0"/>
                        </a:spcAft>
                      </a:pPr>
                      <a:r>
                        <a:rPr lang="en-US" sz="1200" b="1" dirty="0">
                          <a:solidFill>
                            <a:srgbClr val="FF0000"/>
                          </a:solidFill>
                          <a:effectLst/>
                          <a:latin typeface="Times New Roman"/>
                          <a:ea typeface="Calibri"/>
                          <a:cs typeface="Arial"/>
                        </a:rPr>
                        <a:t>15</a:t>
                      </a:r>
                      <a:endParaRPr lang="en-US" sz="1100" b="1"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dirty="0">
                          <a:solidFill>
                            <a:srgbClr val="FF0000"/>
                          </a:solidFill>
                          <a:effectLst/>
                          <a:latin typeface="Times New Roman"/>
                          <a:ea typeface="Calibri"/>
                          <a:cs typeface="Arial"/>
                        </a:rPr>
                        <a:t>375</a:t>
                      </a:r>
                      <a:endParaRPr lang="en-US" sz="1100" b="1"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dirty="0">
                          <a:solidFill>
                            <a:srgbClr val="FF0000"/>
                          </a:solidFill>
                          <a:effectLst/>
                          <a:latin typeface="Times New Roman"/>
                          <a:ea typeface="Calibri"/>
                          <a:cs typeface="Arial"/>
                        </a:rPr>
                        <a:t>19</a:t>
                      </a:r>
                      <a:endParaRPr lang="en-US" sz="1100" b="1"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0">
                        <a:lnSpc>
                          <a:spcPct val="115000"/>
                        </a:lnSpc>
                        <a:spcAft>
                          <a:spcPts val="0"/>
                        </a:spcAft>
                      </a:pPr>
                      <a:r>
                        <a:rPr lang="en-US" sz="1200" b="1" dirty="0">
                          <a:solidFill>
                            <a:srgbClr val="FF0000"/>
                          </a:solidFill>
                          <a:effectLst/>
                          <a:latin typeface="Times New Roman"/>
                          <a:ea typeface="Calibri"/>
                          <a:cs typeface="Arial"/>
                        </a:rPr>
                        <a:t>656</a:t>
                      </a:r>
                      <a:endParaRPr lang="en-US" sz="1100" b="1" dirty="0">
                        <a:solidFill>
                          <a:srgbClr val="FF0000"/>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عنصر نائب للمحتوى 5"/>
          <p:cNvGraphicFramePr>
            <a:graphicFrameLocks noGrp="1"/>
          </p:cNvGraphicFramePr>
          <p:nvPr>
            <p:ph sz="half" idx="1"/>
            <p:extLst>
              <p:ext uri="{D42A27DB-BD31-4B8C-83A1-F6EECF244321}">
                <p14:modId xmlns:p14="http://schemas.microsoft.com/office/powerpoint/2010/main" val="1780408499"/>
              </p:ext>
            </p:extLst>
          </p:nvPr>
        </p:nvGraphicFramePr>
        <p:xfrm>
          <a:off x="927100" y="1747777"/>
          <a:ext cx="5172758" cy="40608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5094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0500" y="436623"/>
            <a:ext cx="11252200" cy="3991862"/>
          </a:xfrm>
          <a:prstGeom prst="rect">
            <a:avLst/>
          </a:prstGeom>
        </p:spPr>
        <p:txBody>
          <a:bodyPr wrap="square">
            <a:spAutoFit/>
          </a:bodyPr>
          <a:lstStyle/>
          <a:p>
            <a:pPr lvl="0" algn="just">
              <a:lnSpc>
                <a:spcPct val="115000"/>
              </a:lnSpc>
              <a:tabLst>
                <a:tab pos="457200" algn="l"/>
              </a:tabLst>
            </a:pPr>
            <a:r>
              <a:rPr lang="ar-SA" sz="2800" b="1" dirty="0" smtClean="0">
                <a:ea typeface="Batang"/>
                <a:cs typeface="Traditional Arabic"/>
              </a:rPr>
              <a:t>6- </a:t>
            </a:r>
            <a:r>
              <a:rPr lang="ar-LB" sz="2800" b="1" dirty="0" smtClean="0">
                <a:ea typeface="Batang"/>
                <a:cs typeface="Traditional Arabic"/>
              </a:rPr>
              <a:t>توفر </a:t>
            </a:r>
            <a:r>
              <a:rPr lang="ar-LB" sz="2800" b="1" dirty="0">
                <a:ea typeface="Batang"/>
                <a:cs typeface="Traditional Arabic"/>
              </a:rPr>
              <a:t>الجامعة للمجتمع خدمات عديدة من أبرزها </a:t>
            </a:r>
            <a:r>
              <a:rPr lang="ar-LB" sz="2800" b="1" dirty="0" smtClean="0">
                <a:ea typeface="Batang"/>
                <a:cs typeface="Traditional Arabic"/>
              </a:rPr>
              <a:t>ما يلى </a:t>
            </a:r>
            <a:r>
              <a:rPr lang="ar-LB" sz="2800" b="1" dirty="0">
                <a:ea typeface="Batang"/>
                <a:cs typeface="Traditional Arabic"/>
              </a:rPr>
              <a:t>:</a:t>
            </a:r>
            <a:endParaRPr lang="en-US" sz="2400" dirty="0">
              <a:ea typeface="Calibri"/>
              <a:cs typeface="Arial"/>
            </a:endParaRPr>
          </a:p>
          <a:p>
            <a:pPr marL="342900" lvl="0" indent="-342900" algn="just">
              <a:lnSpc>
                <a:spcPct val="115000"/>
              </a:lnSpc>
              <a:buFont typeface="Calibri"/>
              <a:buChar char="-"/>
            </a:pPr>
            <a:r>
              <a:rPr lang="ar-SA" sz="2800" b="1" dirty="0">
                <a:solidFill>
                  <a:srgbClr val="FF0000"/>
                </a:solidFill>
                <a:ea typeface="Batang"/>
                <a:cs typeface="Traditional Arabic"/>
              </a:rPr>
              <a:t>الخدمات الطبية </a:t>
            </a:r>
            <a:r>
              <a:rPr lang="ar-SA" sz="2800" b="1" dirty="0">
                <a:ea typeface="Batang"/>
                <a:cs typeface="Traditional Arabic"/>
              </a:rPr>
              <a:t>من خلال عيادتان متنقلتان </a:t>
            </a:r>
            <a:endParaRPr lang="en-US" sz="2800" b="1" dirty="0">
              <a:ea typeface="Batang"/>
              <a:cs typeface="Traditional Arabic"/>
            </a:endParaRPr>
          </a:p>
          <a:p>
            <a:pPr marL="342900" lvl="0" indent="-342900" algn="just">
              <a:lnSpc>
                <a:spcPct val="115000"/>
              </a:lnSpc>
              <a:buFont typeface="Calibri"/>
              <a:buChar char="-"/>
            </a:pPr>
            <a:r>
              <a:rPr lang="ar-SA" sz="2800" b="1" dirty="0">
                <a:solidFill>
                  <a:srgbClr val="FF0000"/>
                </a:solidFill>
                <a:ea typeface="Batang"/>
                <a:cs typeface="Traditional Arabic"/>
              </a:rPr>
              <a:t>الخدمات التكنولوجية </a:t>
            </a:r>
            <a:r>
              <a:rPr lang="ar-SA" sz="2800" b="1" dirty="0">
                <a:ea typeface="Batang"/>
                <a:cs typeface="Traditional Arabic"/>
              </a:rPr>
              <a:t>من خلال مشروع التعليم الإلكتروني والتدريب المجتمعي ( مشروع تكاملي بين عمادة التعليم الإلكتروني والتعلم عن بعد وعمادة خدمة المجتمع  والتعليم المستمر) وقد قدم المشروع خدماته لعدد (1319) مستفيدا حتى 1435هـ</a:t>
            </a:r>
            <a:endParaRPr lang="en-US" sz="2800" b="1" dirty="0">
              <a:ea typeface="Batang"/>
              <a:cs typeface="Traditional Arabic"/>
            </a:endParaRPr>
          </a:p>
          <a:p>
            <a:pPr marL="342900" lvl="0" indent="-342900" algn="just">
              <a:lnSpc>
                <a:spcPct val="115000"/>
              </a:lnSpc>
              <a:buFont typeface="Calibri"/>
              <a:buChar char="-"/>
            </a:pPr>
            <a:r>
              <a:rPr lang="ar-SA" sz="2800" b="1" dirty="0">
                <a:solidFill>
                  <a:srgbClr val="FF0000"/>
                </a:solidFill>
                <a:ea typeface="Batang"/>
                <a:cs typeface="Traditional Arabic"/>
              </a:rPr>
              <a:t>الدورات التدريبية المختلفة </a:t>
            </a:r>
            <a:r>
              <a:rPr lang="ar-SA" sz="2800" b="1" dirty="0">
                <a:ea typeface="Batang"/>
                <a:cs typeface="Traditional Arabic"/>
              </a:rPr>
              <a:t>والتي وصل عدد ها إلى (51) دورة تدريبية حتى عام </a:t>
            </a:r>
            <a:r>
              <a:rPr lang="ar-SA" sz="2800" b="1" dirty="0" smtClean="0">
                <a:ea typeface="Batang"/>
                <a:cs typeface="Traditional Arabic"/>
              </a:rPr>
              <a:t>1435هـ، و(68) دورة عام 1436 وبلغ عدد المستفيدين من المجتمع 2819 مستفيد</a:t>
            </a:r>
            <a:endParaRPr lang="en-US" sz="2800" b="1" dirty="0">
              <a:ea typeface="Batang"/>
              <a:cs typeface="Traditional Arabic"/>
            </a:endParaRPr>
          </a:p>
          <a:p>
            <a:pPr marL="457200" indent="-457200">
              <a:buFontTx/>
              <a:buChar char="-"/>
            </a:pPr>
            <a:endParaRPr lang="en-US" sz="2800" b="1" dirty="0">
              <a:ea typeface="Batang"/>
              <a:cs typeface="Traditional Arabic"/>
            </a:endParaRPr>
          </a:p>
        </p:txBody>
      </p:sp>
    </p:spTree>
    <p:extLst>
      <p:ext uri="{BB962C8B-B14F-4D97-AF65-F5344CB8AC3E}">
        <p14:creationId xmlns:p14="http://schemas.microsoft.com/office/powerpoint/2010/main" val="231547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457200" lvl="0" indent="-457200">
              <a:lnSpc>
                <a:spcPct val="100000"/>
              </a:lnSpc>
              <a:spcBef>
                <a:spcPts val="0"/>
              </a:spcBef>
            </a:pPr>
            <a:r>
              <a:rPr lang="ar-SA" sz="2800" b="1" dirty="0" smtClean="0">
                <a:solidFill>
                  <a:prstClr val="black"/>
                </a:solidFill>
                <a:latin typeface="Calibri" panose="020F0502020204030204"/>
                <a:ea typeface="Batang"/>
                <a:cs typeface="Traditional Arabic"/>
              </a:rPr>
              <a:t>- </a:t>
            </a:r>
            <a:r>
              <a:rPr lang="ar-SA" sz="2800" b="1" dirty="0" smtClean="0">
                <a:solidFill>
                  <a:srgbClr val="FF0000"/>
                </a:solidFill>
                <a:latin typeface="Calibri" panose="020F0502020204030204"/>
                <a:ea typeface="Batang"/>
                <a:cs typeface="Traditional Arabic"/>
              </a:rPr>
              <a:t>البرامج </a:t>
            </a:r>
            <a:r>
              <a:rPr lang="ar-SA" sz="2800" b="1" dirty="0">
                <a:solidFill>
                  <a:srgbClr val="FF0000"/>
                </a:solidFill>
                <a:latin typeface="Calibri" panose="020F0502020204030204"/>
                <a:ea typeface="Batang"/>
                <a:cs typeface="Traditional Arabic"/>
              </a:rPr>
              <a:t>المجتمعية التي وصلت </a:t>
            </a:r>
            <a:r>
              <a:rPr lang="ar-SA" sz="2800" b="1" dirty="0">
                <a:solidFill>
                  <a:prstClr val="black"/>
                </a:solidFill>
                <a:latin typeface="Calibri" panose="020F0502020204030204"/>
                <a:ea typeface="Batang"/>
                <a:cs typeface="Traditional Arabic"/>
              </a:rPr>
              <a:t>إلى (22) برنامج عام 1436هـ  (برنامج الأسرة الآمنة – برنامج الصناعات الصغيرة.....)</a:t>
            </a:r>
            <a:br>
              <a:rPr lang="ar-SA" sz="2800" b="1" dirty="0">
                <a:solidFill>
                  <a:prstClr val="black"/>
                </a:solidFill>
                <a:latin typeface="Calibri" panose="020F0502020204030204"/>
                <a:ea typeface="Batang"/>
                <a:cs typeface="Traditional Arabic"/>
              </a:rPr>
            </a:br>
            <a:r>
              <a:rPr lang="en-US" sz="2800" b="1" dirty="0">
                <a:solidFill>
                  <a:prstClr val="black"/>
                </a:solidFill>
                <a:latin typeface="Calibri" panose="020F0502020204030204"/>
                <a:ea typeface="Batang"/>
                <a:cs typeface="Traditional Arabic"/>
              </a:rPr>
              <a:t>http://dcsce.mu.edu.sa/list/community</a:t>
            </a:r>
            <a:br>
              <a:rPr lang="en-US" sz="2800" b="1" dirty="0">
                <a:solidFill>
                  <a:prstClr val="black"/>
                </a:solidFill>
                <a:latin typeface="Calibri" panose="020F0502020204030204"/>
                <a:ea typeface="Batang"/>
                <a:cs typeface="Traditional Arabic"/>
              </a:rPr>
            </a:br>
            <a:endParaRPr lang="ar-SA" dirty="0"/>
          </a:p>
        </p:txBody>
      </p:sp>
      <p:pic>
        <p:nvPicPr>
          <p:cNvPr id="4" name="عنصر نائب للمحتوى 3"/>
          <p:cNvPicPr>
            <a:picLocks noGrp="1" noChangeAspect="1"/>
          </p:cNvPicPr>
          <p:nvPr>
            <p:ph idx="1"/>
          </p:nvPr>
        </p:nvPicPr>
        <p:blipFill>
          <a:blip r:embed="rId2"/>
          <a:stretch>
            <a:fillRect/>
          </a:stretch>
        </p:blipFill>
        <p:spPr>
          <a:xfrm>
            <a:off x="1788802" y="1283948"/>
            <a:ext cx="8614395" cy="1243692"/>
          </a:xfrm>
          <a:prstGeom prst="rect">
            <a:avLst/>
          </a:prstGeom>
        </p:spPr>
      </p:pic>
      <p:graphicFrame>
        <p:nvGraphicFramePr>
          <p:cNvPr id="5" name="مخطط 4"/>
          <p:cNvGraphicFramePr>
            <a:graphicFrameLocks/>
          </p:cNvGraphicFramePr>
          <p:nvPr>
            <p:extLst>
              <p:ext uri="{D42A27DB-BD31-4B8C-83A1-F6EECF244321}">
                <p14:modId xmlns:p14="http://schemas.microsoft.com/office/powerpoint/2010/main" val="2860611037"/>
              </p:ext>
            </p:extLst>
          </p:nvPr>
        </p:nvGraphicFramePr>
        <p:xfrm>
          <a:off x="3447143" y="289922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8663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65100" y="1029422"/>
            <a:ext cx="11645900" cy="3905685"/>
          </a:xfrm>
          <a:prstGeom prst="rect">
            <a:avLst/>
          </a:prstGeom>
        </p:spPr>
        <p:txBody>
          <a:bodyPr wrap="square">
            <a:spAutoFit/>
          </a:bodyPr>
          <a:lstStyle/>
          <a:p>
            <a:pPr lvl="0" algn="just">
              <a:lnSpc>
                <a:spcPct val="115000"/>
              </a:lnSpc>
              <a:spcAft>
                <a:spcPts val="1000"/>
              </a:spcAft>
            </a:pPr>
            <a:r>
              <a:rPr lang="ar-SA" sz="2400" b="1" dirty="0" smtClean="0">
                <a:ea typeface="Batang"/>
                <a:cs typeface="Traditional Arabic"/>
              </a:rPr>
              <a:t>-  </a:t>
            </a:r>
            <a:r>
              <a:rPr lang="ar-LB" sz="2800" b="1" dirty="0" smtClean="0">
                <a:solidFill>
                  <a:srgbClr val="FF0000"/>
                </a:solidFill>
                <a:ea typeface="Batang"/>
                <a:cs typeface="Traditional Arabic"/>
              </a:rPr>
              <a:t>شهادة </a:t>
            </a:r>
            <a:r>
              <a:rPr lang="ar-LB" sz="2800" b="1" dirty="0">
                <a:solidFill>
                  <a:srgbClr val="FF0000"/>
                </a:solidFill>
                <a:ea typeface="Batang"/>
                <a:cs typeface="Traditional Arabic"/>
              </a:rPr>
              <a:t>كمبريدج </a:t>
            </a:r>
            <a:r>
              <a:rPr lang="ar-LB" sz="2800" b="1" dirty="0">
                <a:ea typeface="Batang"/>
                <a:cs typeface="Traditional Arabic"/>
              </a:rPr>
              <a:t>: </a:t>
            </a:r>
            <a:r>
              <a:rPr lang="ar-SA" sz="2400" b="1" dirty="0">
                <a:ea typeface="Calibri"/>
                <a:cs typeface="Traditional Arabic"/>
              </a:rPr>
              <a:t>حيث وصل عدد المستفيدين منها الى (138) </a:t>
            </a:r>
            <a:r>
              <a:rPr lang="ar-SA" sz="2400" b="1" dirty="0" smtClean="0">
                <a:ea typeface="Calibri"/>
                <a:cs typeface="Traditional Arabic"/>
              </a:rPr>
              <a:t>عام 1435 و157 عام 1436يوضحها </a:t>
            </a:r>
            <a:r>
              <a:rPr lang="ar-SA" sz="2400" b="1" dirty="0">
                <a:ea typeface="Calibri"/>
                <a:cs typeface="Traditional Arabic"/>
              </a:rPr>
              <a:t>الجدول التالي :</a:t>
            </a:r>
            <a:endParaRPr lang="ar-SA" sz="2400" b="1" dirty="0" smtClean="0">
              <a:ea typeface="Batang"/>
              <a:cs typeface="Traditional Arabic"/>
            </a:endParaRPr>
          </a:p>
          <a:p>
            <a:pPr lvl="0" algn="just">
              <a:lnSpc>
                <a:spcPct val="115000"/>
              </a:lnSpc>
              <a:spcAft>
                <a:spcPts val="1000"/>
              </a:spcAft>
            </a:pPr>
            <a:endParaRPr lang="ar-SA" sz="2400" b="1" dirty="0">
              <a:solidFill>
                <a:srgbClr val="000000"/>
              </a:solidFill>
              <a:latin typeface="Traditional Arabic" panose="02020603050405020304" pitchFamily="18" charset="-78"/>
              <a:ea typeface="Batang"/>
              <a:cs typeface="Traditional Arabic"/>
            </a:endParaRPr>
          </a:p>
          <a:p>
            <a:pPr marL="457200" algn="ctr">
              <a:lnSpc>
                <a:spcPct val="115000"/>
              </a:lnSpc>
              <a:spcAft>
                <a:spcPts val="1000"/>
              </a:spcAft>
            </a:pPr>
            <a:endParaRPr lang="ar-SA" sz="2400" b="1" dirty="0">
              <a:latin typeface="Calibri" panose="020F0502020204030204" pitchFamily="34" charset="0"/>
              <a:ea typeface="Batang" panose="02030600000101010101" pitchFamily="18" charset="-127"/>
              <a:cs typeface="Traditional Arabic" panose="02020603050405020304" pitchFamily="18" charset="-78"/>
            </a:endParaRPr>
          </a:p>
          <a:p>
            <a:pPr marL="457200" algn="ctr">
              <a:lnSpc>
                <a:spcPct val="115000"/>
              </a:lnSpc>
              <a:spcAft>
                <a:spcPts val="1000"/>
              </a:spcAft>
            </a:pPr>
            <a:endParaRPr lang="ar-SA" sz="2400" b="1" dirty="0" smtClean="0">
              <a:latin typeface="Calibri" panose="020F0502020204030204" pitchFamily="34" charset="0"/>
              <a:ea typeface="Batang" panose="02030600000101010101" pitchFamily="18" charset="-127"/>
              <a:cs typeface="Traditional Arabic" panose="02020603050405020304" pitchFamily="18" charset="-78"/>
            </a:endParaRPr>
          </a:p>
          <a:p>
            <a:pPr marL="457200" algn="ctr">
              <a:lnSpc>
                <a:spcPct val="115000"/>
              </a:lnSpc>
              <a:spcAft>
                <a:spcPts val="1000"/>
              </a:spcAft>
            </a:pPr>
            <a:endParaRPr lang="ar-SA" sz="2400" b="1" dirty="0" smtClean="0">
              <a:latin typeface="Calibri" panose="020F0502020204030204" pitchFamily="34" charset="0"/>
              <a:ea typeface="Batang" panose="02030600000101010101" pitchFamily="18" charset="-127"/>
              <a:cs typeface="Traditional Arabic" panose="02020603050405020304" pitchFamily="18" charset="-78"/>
            </a:endParaRPr>
          </a:p>
          <a:p>
            <a:pPr lvl="0" algn="just">
              <a:lnSpc>
                <a:spcPct val="115000"/>
              </a:lnSpc>
              <a:spcAft>
                <a:spcPts val="1000"/>
              </a:spcAft>
            </a:pPr>
            <a:endParaRPr lang="ar-SA" sz="2400" b="1" dirty="0" smtClean="0">
              <a:ea typeface="Batang"/>
              <a:cs typeface="Traditional Arabic"/>
            </a:endParaRPr>
          </a:p>
          <a:p>
            <a:pPr lvl="0" algn="just">
              <a:lnSpc>
                <a:spcPct val="115000"/>
              </a:lnSpc>
              <a:spcAft>
                <a:spcPts val="1000"/>
              </a:spcAft>
            </a:pPr>
            <a:endParaRPr lang="en-US" sz="2400" dirty="0">
              <a:ea typeface="Calibri"/>
              <a:cs typeface="Arial"/>
            </a:endParaRPr>
          </a:p>
        </p:txBody>
      </p:sp>
      <p:graphicFrame>
        <p:nvGraphicFramePr>
          <p:cNvPr id="6" name="مخطط 5"/>
          <p:cNvGraphicFramePr>
            <a:graphicFrameLocks/>
          </p:cNvGraphicFramePr>
          <p:nvPr>
            <p:extLst>
              <p:ext uri="{D42A27DB-BD31-4B8C-83A1-F6EECF244321}">
                <p14:modId xmlns:p14="http://schemas.microsoft.com/office/powerpoint/2010/main" val="1027705244"/>
              </p:ext>
            </p:extLst>
          </p:nvPr>
        </p:nvGraphicFramePr>
        <p:xfrm>
          <a:off x="1032076" y="254585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جدول 1"/>
          <p:cNvGraphicFramePr>
            <a:graphicFrameLocks noGrp="1"/>
          </p:cNvGraphicFramePr>
          <p:nvPr>
            <p:extLst>
              <p:ext uri="{D42A27DB-BD31-4B8C-83A1-F6EECF244321}">
                <p14:modId xmlns:p14="http://schemas.microsoft.com/office/powerpoint/2010/main" val="933651351"/>
              </p:ext>
            </p:extLst>
          </p:nvPr>
        </p:nvGraphicFramePr>
        <p:xfrm>
          <a:off x="5816600" y="3435722"/>
          <a:ext cx="5981700" cy="1261872"/>
        </p:xfrm>
        <a:graphic>
          <a:graphicData uri="http://schemas.openxmlformats.org/drawingml/2006/table">
            <a:tbl>
              <a:tblPr firstRow="1" firstCol="1" bandRow="1"/>
              <a:tblGrid>
                <a:gridCol w="833255"/>
                <a:gridCol w="1788375"/>
                <a:gridCol w="1843976"/>
                <a:gridCol w="1516094"/>
              </a:tblGrid>
              <a:tr h="0">
                <a:tc>
                  <a:txBody>
                    <a:bodyPr/>
                    <a:lstStyle/>
                    <a:p>
                      <a:pPr algn="ctr">
                        <a:lnSpc>
                          <a:spcPct val="115000"/>
                        </a:lnSpc>
                        <a:spcAft>
                          <a:spcPts val="0"/>
                        </a:spcAft>
                      </a:pPr>
                      <a:r>
                        <a:rPr lang="en-US" sz="2400" b="1" kern="1200" dirty="0">
                          <a:solidFill>
                            <a:schemeClr val="tx1"/>
                          </a:solidFill>
                          <a:latin typeface="+mn-lt"/>
                          <a:ea typeface="Calibri"/>
                          <a:cs typeface="Traditional Arabic"/>
                        </a:rPr>
                        <a:t>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a:solidFill>
                            <a:schemeClr val="tx1"/>
                          </a:solidFill>
                          <a:latin typeface="+mn-lt"/>
                          <a:ea typeface="Calibri"/>
                          <a:cs typeface="Traditional Arabic"/>
                        </a:rPr>
                        <a:t>Male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a:solidFill>
                            <a:schemeClr val="tx1"/>
                          </a:solidFill>
                          <a:latin typeface="+mn-lt"/>
                          <a:ea typeface="Calibri"/>
                          <a:cs typeface="Traditional Arabic"/>
                        </a:rPr>
                        <a:t>Female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dirty="0">
                          <a:solidFill>
                            <a:schemeClr val="tx1"/>
                          </a:solidFill>
                          <a:latin typeface="+mn-lt"/>
                          <a:ea typeface="Calibri"/>
                          <a:cs typeface="Traditional Arabic"/>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2400" b="1" kern="1200">
                          <a:solidFill>
                            <a:schemeClr val="tx1"/>
                          </a:solidFill>
                          <a:latin typeface="+mn-lt"/>
                          <a:ea typeface="Calibri"/>
                          <a:cs typeface="Traditional Arabic"/>
                        </a:rPr>
                        <a:t>1435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a:solidFill>
                            <a:schemeClr val="tx1"/>
                          </a:solidFill>
                          <a:latin typeface="+mn-lt"/>
                          <a:ea typeface="Calibri"/>
                          <a:cs typeface="Traditional Arabic"/>
                        </a:rPr>
                        <a:t>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dirty="0">
                          <a:solidFill>
                            <a:schemeClr val="tx1"/>
                          </a:solidFill>
                          <a:latin typeface="+mn-lt"/>
                          <a:ea typeface="Calibri"/>
                          <a:cs typeface="Traditional Arabic"/>
                        </a:rPr>
                        <a:t>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dirty="0">
                          <a:solidFill>
                            <a:schemeClr val="tx1"/>
                          </a:solidFill>
                          <a:latin typeface="+mn-lt"/>
                          <a:ea typeface="Calibri"/>
                          <a:cs typeface="Traditional Arabic"/>
                        </a:rPr>
                        <a:t>138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US" sz="2400" b="1" kern="1200" dirty="0">
                          <a:solidFill>
                            <a:schemeClr val="tx1"/>
                          </a:solidFill>
                          <a:latin typeface="+mn-lt"/>
                          <a:ea typeface="Calibri"/>
                          <a:cs typeface="Traditional Arabic"/>
                        </a:rPr>
                        <a:t>1436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dirty="0">
                          <a:solidFill>
                            <a:schemeClr val="tx1"/>
                          </a:solidFill>
                          <a:latin typeface="+mn-lt"/>
                          <a:ea typeface="Calibri"/>
                          <a:cs typeface="Traditional Arabic"/>
                        </a:rPr>
                        <a:t>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dirty="0">
                          <a:solidFill>
                            <a:schemeClr val="tx1"/>
                          </a:solidFill>
                          <a:latin typeface="+mn-lt"/>
                          <a:ea typeface="Calibri"/>
                          <a:cs typeface="Traditional Arabic"/>
                        </a:rPr>
                        <a:t>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b="1" kern="1200" dirty="0">
                          <a:solidFill>
                            <a:schemeClr val="tx1"/>
                          </a:solidFill>
                          <a:latin typeface="+mn-lt"/>
                          <a:ea typeface="Calibri"/>
                          <a:cs typeface="Traditional Arabic"/>
                        </a:rPr>
                        <a:t>157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مخطط 6"/>
          <p:cNvGraphicFramePr/>
          <p:nvPr>
            <p:extLst>
              <p:ext uri="{D42A27DB-BD31-4B8C-83A1-F6EECF244321}">
                <p14:modId xmlns:p14="http://schemas.microsoft.com/office/powerpoint/2010/main" val="3620811721"/>
              </p:ext>
            </p:extLst>
          </p:nvPr>
        </p:nvGraphicFramePr>
        <p:xfrm>
          <a:off x="444500" y="1625600"/>
          <a:ext cx="5105400" cy="345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3626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9600" y="1130300"/>
            <a:ext cx="11201400" cy="4247317"/>
          </a:xfrm>
          <a:prstGeom prst="rect">
            <a:avLst/>
          </a:prstGeom>
        </p:spPr>
        <p:txBody>
          <a:bodyPr wrap="square">
            <a:spAutoFit/>
          </a:bodyPr>
          <a:lstStyle/>
          <a:p>
            <a:pPr lvl="0">
              <a:lnSpc>
                <a:spcPct val="115000"/>
              </a:lnSpc>
              <a:tabLst>
                <a:tab pos="457200" algn="l"/>
              </a:tabLst>
            </a:pPr>
            <a:r>
              <a:rPr lang="ar-SA" sz="2400" b="1" dirty="0" smtClean="0">
                <a:ea typeface="Batang"/>
                <a:cs typeface="Traditional Arabic"/>
              </a:rPr>
              <a:t> 8- تستطلع </a:t>
            </a:r>
            <a:r>
              <a:rPr lang="ar-SA" sz="2400" b="1" dirty="0">
                <a:ea typeface="Batang"/>
                <a:cs typeface="Traditional Arabic"/>
              </a:rPr>
              <a:t>الجامعة آراء المستفيدين من الخدمات المجتمعية سنويا وتستفيد من نتائج ذلك الاستطلاع في تطوير خدماتها</a:t>
            </a:r>
            <a:r>
              <a:rPr lang="ar-LB" sz="2400" b="1" dirty="0">
                <a:ea typeface="Batang"/>
                <a:cs typeface="Traditional Arabic"/>
              </a:rPr>
              <a:t> </a:t>
            </a:r>
            <a:r>
              <a:rPr lang="ar-SA" sz="2400" b="1" dirty="0" smtClean="0">
                <a:ea typeface="Batang"/>
                <a:cs typeface="Traditional Arabic"/>
              </a:rPr>
              <a:t> حيث قامت </a:t>
            </a:r>
            <a:r>
              <a:rPr lang="ar-SA" sz="2400" b="1" dirty="0" smtClean="0">
                <a:solidFill>
                  <a:schemeClr val="accent6">
                    <a:lumMod val="75000"/>
                  </a:schemeClr>
                </a:solidFill>
                <a:ea typeface="Batang"/>
                <a:cs typeface="Traditional Arabic"/>
              </a:rPr>
              <a:t>عمادة خدمة المجتمع بقياس ذلك وكانت </a:t>
            </a:r>
            <a:r>
              <a:rPr lang="ar-SA" sz="2400" b="1" smtClean="0">
                <a:solidFill>
                  <a:srgbClr val="FF0000"/>
                </a:solidFill>
                <a:ea typeface="Batang"/>
                <a:cs typeface="Traditional Arabic"/>
              </a:rPr>
              <a:t>نسبة </a:t>
            </a:r>
            <a:r>
              <a:rPr lang="ar-SA" sz="2400" b="1" smtClean="0">
                <a:solidFill>
                  <a:srgbClr val="FF0000"/>
                </a:solidFill>
                <a:ea typeface="Batang"/>
                <a:cs typeface="Traditional Arabic"/>
              </a:rPr>
              <a:t>الرضا82% </a:t>
            </a:r>
            <a:r>
              <a:rPr lang="ar-SA" sz="2400" b="1" dirty="0" smtClean="0">
                <a:solidFill>
                  <a:schemeClr val="accent6">
                    <a:lumMod val="75000"/>
                  </a:schemeClr>
                </a:solidFill>
                <a:ea typeface="Batang"/>
                <a:cs typeface="Traditional Arabic"/>
              </a:rPr>
              <a:t>وتستهدف من خلال توصيات المشروع </a:t>
            </a:r>
            <a:r>
              <a:rPr lang="ar-SA" sz="2400" b="1" dirty="0" smtClean="0">
                <a:solidFill>
                  <a:srgbClr val="FF0000"/>
                </a:solidFill>
                <a:ea typeface="Batang"/>
                <a:cs typeface="Traditional Arabic"/>
              </a:rPr>
              <a:t>التطويري 90%  </a:t>
            </a:r>
            <a:r>
              <a:rPr lang="ar-SA" sz="2400" b="1" dirty="0" smtClean="0">
                <a:solidFill>
                  <a:schemeClr val="accent6">
                    <a:lumMod val="75000"/>
                  </a:schemeClr>
                </a:solidFill>
                <a:ea typeface="Batang"/>
                <a:cs typeface="Traditional Arabic"/>
              </a:rPr>
              <a:t>- وفى الخطة الاستراتيجية 90%0 </a:t>
            </a:r>
            <a:r>
              <a:rPr lang="ar-LB" sz="2400" b="1" dirty="0" smtClean="0">
                <a:solidFill>
                  <a:schemeClr val="accent6">
                    <a:lumMod val="75000"/>
                  </a:schemeClr>
                </a:solidFill>
                <a:ea typeface="Batang"/>
                <a:cs typeface="Traditional Arabic"/>
              </a:rPr>
              <a:t>( </a:t>
            </a:r>
            <a:r>
              <a:rPr lang="ar-LB" sz="2400" b="1" dirty="0">
                <a:solidFill>
                  <a:schemeClr val="accent6">
                    <a:lumMod val="75000"/>
                  </a:schemeClr>
                </a:solidFill>
                <a:ea typeface="Batang"/>
                <a:cs typeface="Traditional Arabic"/>
              </a:rPr>
              <a:t>نتائج الاستطلاعات</a:t>
            </a:r>
            <a:r>
              <a:rPr lang="ar-LB" sz="2400" b="1" dirty="0" smtClean="0">
                <a:solidFill>
                  <a:schemeClr val="accent6">
                    <a:lumMod val="75000"/>
                  </a:schemeClr>
                </a:solidFill>
                <a:ea typeface="Batang"/>
                <a:cs typeface="Traditional Arabic"/>
              </a:rPr>
              <a:t>)</a:t>
            </a:r>
            <a:endParaRPr lang="en-US" sz="2400" b="1" dirty="0">
              <a:solidFill>
                <a:schemeClr val="accent6">
                  <a:lumMod val="75000"/>
                </a:schemeClr>
              </a:solidFill>
              <a:ea typeface="Batang"/>
              <a:cs typeface="Traditional Arabic"/>
            </a:endParaRPr>
          </a:p>
          <a:p>
            <a:pPr lvl="0" algn="just">
              <a:lnSpc>
                <a:spcPct val="115000"/>
              </a:lnSpc>
              <a:tabLst>
                <a:tab pos="457200" algn="l"/>
              </a:tabLst>
            </a:pPr>
            <a:r>
              <a:rPr lang="ar-SA" sz="2400" b="1" dirty="0" smtClean="0">
                <a:ea typeface="Batang"/>
                <a:cs typeface="Traditional Arabic"/>
              </a:rPr>
              <a:t>9- توفر </a:t>
            </a:r>
            <a:r>
              <a:rPr lang="ar-SA" sz="2400" b="1" dirty="0">
                <a:ea typeface="Batang"/>
                <a:cs typeface="Traditional Arabic"/>
              </a:rPr>
              <a:t>الجامعة </a:t>
            </a:r>
            <a:r>
              <a:rPr lang="ar-SA" sz="2400" b="1" dirty="0">
                <a:solidFill>
                  <a:srgbClr val="FF0000"/>
                </a:solidFill>
                <a:ea typeface="Batang"/>
                <a:cs typeface="Traditional Arabic"/>
              </a:rPr>
              <a:t>الأدلة </a:t>
            </a:r>
            <a:r>
              <a:rPr lang="ar-SA" sz="2400" b="1" dirty="0" err="1">
                <a:solidFill>
                  <a:srgbClr val="FF0000"/>
                </a:solidFill>
                <a:ea typeface="Batang"/>
                <a:cs typeface="Traditional Arabic"/>
              </a:rPr>
              <a:t>الاسترشادية</a:t>
            </a:r>
            <a:r>
              <a:rPr lang="ar-SA" sz="2400" b="1" dirty="0">
                <a:solidFill>
                  <a:srgbClr val="FF0000"/>
                </a:solidFill>
                <a:ea typeface="Batang"/>
                <a:cs typeface="Traditional Arabic"/>
              </a:rPr>
              <a:t> </a:t>
            </a:r>
            <a:r>
              <a:rPr lang="ar-SA" sz="2400" b="1" dirty="0">
                <a:ea typeface="Batang"/>
                <a:cs typeface="Traditional Arabic"/>
              </a:rPr>
              <a:t>المطبوعة والالكترونية للطلبة وأعضاء هيئة التدريس والمجتمع </a:t>
            </a:r>
            <a:r>
              <a:rPr lang="ar-SA" sz="2400" b="1" dirty="0" smtClean="0">
                <a:ea typeface="Batang"/>
                <a:cs typeface="Traditional Arabic"/>
              </a:rPr>
              <a:t>مثل </a:t>
            </a:r>
            <a:r>
              <a:rPr lang="ar-SA" sz="2400" b="1" dirty="0">
                <a:solidFill>
                  <a:srgbClr val="FF0000"/>
                </a:solidFill>
                <a:ea typeface="Batang"/>
                <a:cs typeface="Traditional Arabic"/>
              </a:rPr>
              <a:t>الدليل التعريفي للخدمات المجتمعية</a:t>
            </a:r>
            <a:r>
              <a:rPr lang="ar-LB" sz="2400" b="1" dirty="0">
                <a:solidFill>
                  <a:srgbClr val="FF0000"/>
                </a:solidFill>
                <a:ea typeface="Batang"/>
                <a:cs typeface="Traditional Arabic"/>
              </a:rPr>
              <a:t>                  (الأدلة التعريفية للعمادة)</a:t>
            </a:r>
            <a:endParaRPr lang="en-US" sz="2400" b="1" dirty="0">
              <a:solidFill>
                <a:srgbClr val="FF0000"/>
              </a:solidFill>
              <a:ea typeface="Batang"/>
              <a:cs typeface="Traditional Arabic"/>
            </a:endParaRPr>
          </a:p>
          <a:p>
            <a:r>
              <a:rPr lang="ar-SA" sz="2400" b="1" dirty="0" smtClean="0">
                <a:ea typeface="Batang"/>
                <a:cs typeface="Traditional Arabic"/>
              </a:rPr>
              <a:t>10- تقدم </a:t>
            </a:r>
            <a:r>
              <a:rPr lang="ar-SA" sz="2400" b="1" dirty="0">
                <a:ea typeface="Batang"/>
                <a:cs typeface="Traditional Arabic"/>
              </a:rPr>
              <a:t>عمادة خدمة </a:t>
            </a:r>
            <a:r>
              <a:rPr lang="ar-SA" sz="2400" b="1" dirty="0">
                <a:solidFill>
                  <a:srgbClr val="FF0000"/>
                </a:solidFill>
                <a:ea typeface="Batang"/>
                <a:cs typeface="Traditional Arabic"/>
              </a:rPr>
              <a:t>المجتمع سنويا تقرير سنوي يسلط الضوء </a:t>
            </a:r>
            <a:r>
              <a:rPr lang="ar-SA" sz="2400" b="1" dirty="0">
                <a:ea typeface="Batang"/>
                <a:cs typeface="Traditional Arabic"/>
              </a:rPr>
              <a:t>على خدمات المجتمع</a:t>
            </a:r>
            <a:r>
              <a:rPr lang="ar-SA" sz="2400" b="1" dirty="0" smtClean="0">
                <a:ea typeface="Batang"/>
                <a:cs typeface="Traditional Arabic"/>
              </a:rPr>
              <a:t>، وأبرز </a:t>
            </a:r>
            <a:r>
              <a:rPr lang="ar-SA" sz="2400" b="1" dirty="0">
                <a:ea typeface="Batang"/>
                <a:cs typeface="Traditional Arabic"/>
              </a:rPr>
              <a:t>نقاط القوة ونقاط الضعف ومقترحات التحسين.، </a:t>
            </a:r>
            <a:r>
              <a:rPr lang="ar-SA" sz="2400" b="1" dirty="0" smtClean="0">
                <a:ea typeface="Batang"/>
                <a:cs typeface="Traditional Arabic"/>
              </a:rPr>
              <a:t>وأعدت خطة للتحسين جارى تنفيذها وفق </a:t>
            </a:r>
            <a:r>
              <a:rPr lang="ar-SA" sz="2400" b="1" dirty="0" smtClean="0">
                <a:solidFill>
                  <a:srgbClr val="FF0000"/>
                </a:solidFill>
                <a:ea typeface="Batang"/>
                <a:cs typeface="Traditional Arabic"/>
              </a:rPr>
              <a:t>توصيات المشروع </a:t>
            </a:r>
            <a:r>
              <a:rPr lang="ar-SA" sz="2400" b="1" dirty="0" err="1" smtClean="0">
                <a:solidFill>
                  <a:srgbClr val="FF0000"/>
                </a:solidFill>
                <a:ea typeface="Batang"/>
                <a:cs typeface="Traditional Arabic"/>
              </a:rPr>
              <a:t>التطويرى</a:t>
            </a:r>
            <a:r>
              <a:rPr lang="ar-SA" sz="2400" b="1" dirty="0" smtClean="0">
                <a:solidFill>
                  <a:srgbClr val="FF0000"/>
                </a:solidFill>
                <a:ea typeface="Batang"/>
                <a:cs typeface="Traditional Arabic"/>
              </a:rPr>
              <a:t> </a:t>
            </a:r>
            <a:r>
              <a:rPr lang="ar-SA" sz="2400" dirty="0" smtClean="0">
                <a:solidFill>
                  <a:srgbClr val="FF0000"/>
                </a:solidFill>
                <a:ea typeface="Batang"/>
                <a:cs typeface="Traditional Arabic"/>
              </a:rPr>
              <a:t> </a:t>
            </a:r>
            <a:r>
              <a:rPr lang="ar-SA" sz="2400" dirty="0" smtClean="0">
                <a:ea typeface="Batang"/>
                <a:cs typeface="Traditional Arabic"/>
              </a:rPr>
              <a:t>التالية</a:t>
            </a:r>
          </a:p>
          <a:p>
            <a:pPr marL="342900" indent="-342900">
              <a:buFont typeface="Arial" panose="020B0604020202020204" pitchFamily="34" charset="0"/>
              <a:buChar char="•"/>
            </a:pPr>
            <a:r>
              <a:rPr lang="ar-SA" sz="2000" dirty="0">
                <a:solidFill>
                  <a:srgbClr val="FF0000"/>
                </a:solidFill>
                <a:latin typeface="Calibri Light" panose="020F0302020204030204"/>
                <a:ea typeface="Calibri"/>
                <a:cs typeface="AL-Mohanad"/>
              </a:rPr>
              <a:t>وضع سياسة للخدمة المجتمعية بالجامعة</a:t>
            </a:r>
            <a:br>
              <a:rPr lang="ar-SA" sz="2000" dirty="0">
                <a:solidFill>
                  <a:srgbClr val="FF0000"/>
                </a:solidFill>
                <a:latin typeface="Calibri Light" panose="020F0302020204030204"/>
                <a:ea typeface="Calibri"/>
                <a:cs typeface="AL-Mohanad"/>
              </a:rPr>
            </a:br>
            <a:r>
              <a:rPr lang="ar-SA" sz="2000" dirty="0" smtClean="0">
                <a:solidFill>
                  <a:srgbClr val="FF0000"/>
                </a:solidFill>
                <a:ea typeface="Calibri"/>
                <a:cs typeface="AL-Mohanad"/>
              </a:rPr>
              <a:t>وضع </a:t>
            </a:r>
            <a:r>
              <a:rPr lang="ar-SA" sz="2000" dirty="0">
                <a:solidFill>
                  <a:srgbClr val="FF0000"/>
                </a:solidFill>
                <a:ea typeface="Calibri"/>
                <a:cs typeface="AL-Mohanad"/>
              </a:rPr>
              <a:t>الآليات والسياسات التي تشجع أعضاء هيئة التدريس والعاملين على المشاركة في خدمة المجتمع</a:t>
            </a:r>
            <a:r>
              <a:rPr lang="ar-SA" sz="2000" dirty="0">
                <a:solidFill>
                  <a:srgbClr val="FF0000"/>
                </a:solidFill>
                <a:latin typeface="Calibri Light" panose="020F0302020204030204"/>
                <a:ea typeface="Calibri"/>
                <a:cs typeface="AL-Mohanad"/>
              </a:rPr>
              <a:t/>
            </a:r>
            <a:br>
              <a:rPr lang="ar-SA" sz="2000" dirty="0">
                <a:solidFill>
                  <a:srgbClr val="FF0000"/>
                </a:solidFill>
                <a:latin typeface="Calibri Light" panose="020F0302020204030204"/>
                <a:ea typeface="Calibri"/>
                <a:cs typeface="AL-Mohanad"/>
              </a:rPr>
            </a:br>
            <a:r>
              <a:rPr lang="ar-SA" sz="2000" dirty="0" smtClean="0">
                <a:solidFill>
                  <a:srgbClr val="FF0000"/>
                </a:solidFill>
                <a:latin typeface="Calibri Light" panose="020F0302020204030204"/>
                <a:ea typeface="Calibri"/>
                <a:cs typeface="AL-Mohanad"/>
              </a:rPr>
              <a:t>وضع </a:t>
            </a:r>
            <a:r>
              <a:rPr lang="ar-SA" sz="2000" dirty="0">
                <a:solidFill>
                  <a:srgbClr val="FF0000"/>
                </a:solidFill>
                <a:latin typeface="Calibri Light" panose="020F0302020204030204"/>
                <a:ea typeface="Calibri"/>
                <a:cs typeface="AL-Mohanad"/>
              </a:rPr>
              <a:t>آلية لتوثيق أنشطة خدمة المجتمع على مستوى الجامعة وإعداد التقارير حولها</a:t>
            </a:r>
            <a:r>
              <a:rPr lang="ar-SA" dirty="0">
                <a:solidFill>
                  <a:srgbClr val="FF0000"/>
                </a:solidFill>
                <a:latin typeface="Calibri Light" panose="020F0302020204030204"/>
                <a:ea typeface="Calibri"/>
                <a:cs typeface="AL-Mohanad"/>
              </a:rPr>
              <a:t/>
            </a:r>
            <a:br>
              <a:rPr lang="ar-SA" dirty="0">
                <a:solidFill>
                  <a:srgbClr val="FF0000"/>
                </a:solidFill>
                <a:latin typeface="Calibri Light" panose="020F0302020204030204"/>
                <a:ea typeface="Calibri"/>
                <a:cs typeface="AL-Mohanad"/>
              </a:rPr>
            </a:br>
            <a:endParaRPr lang="ar-SA" sz="2400" dirty="0" smtClean="0">
              <a:ea typeface="Calibri"/>
              <a:cs typeface="Traditional Arabic"/>
            </a:endParaRPr>
          </a:p>
        </p:txBody>
      </p:sp>
    </p:spTree>
    <p:extLst>
      <p:ext uri="{BB962C8B-B14F-4D97-AF65-F5344CB8AC3E}">
        <p14:creationId xmlns:p14="http://schemas.microsoft.com/office/powerpoint/2010/main" val="249476896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2337</TotalTime>
  <Words>2571</Words>
  <Application>Microsoft Office PowerPoint</Application>
  <PresentationFormat>ملء الشاشة</PresentationFormat>
  <Paragraphs>222</Paragraphs>
  <Slides>23</Slides>
  <Notes>0</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23</vt:i4>
      </vt:variant>
    </vt:vector>
  </HeadingPairs>
  <TitlesOfParts>
    <vt:vector size="35" baseType="lpstr">
      <vt:lpstr>Batang</vt:lpstr>
      <vt:lpstr>AL-Mohanad</vt:lpstr>
      <vt:lpstr>Arial</vt:lpstr>
      <vt:lpstr>Calibri</vt:lpstr>
      <vt:lpstr>Calibri Light</vt:lpstr>
      <vt:lpstr>Cambria</vt:lpstr>
      <vt:lpstr>PT Bold Heading</vt:lpstr>
      <vt:lpstr>Simplified Arabic</vt:lpstr>
      <vt:lpstr>Symbol</vt:lpstr>
      <vt:lpstr>Times New Roman</vt:lpstr>
      <vt:lpstr>Traditional Arabic</vt:lpstr>
      <vt:lpstr>نسق Office</vt:lpstr>
      <vt:lpstr>عرض تقديمي في PowerPoint</vt:lpstr>
      <vt:lpstr>المعايير الفرعية وتقييمها </vt:lpstr>
      <vt:lpstr>عرض تقديمي في PowerPoint</vt:lpstr>
      <vt:lpstr>عرض تقديمي في PowerPoint</vt:lpstr>
      <vt:lpstr>5- حصول الجامعة ممثلة في عمادة خدمة المجتمع على جائزة أفضل أستاذ في خدمة المجتمع بقارة آسيا من الاتحاد الآسيوى للقيادات التعليمية. 6- توفر الجامعة مركز للتدريب النسوي لتقديم فرص تدريبية نوعية أمام جميع أفراد المجتمع الراغبين في اكتساب المهارات التي تطور من سلوكهم الحياتي والوظيفي والجدول التالى يوضح عدد الخدمات التدريبية المجتمعية. </vt:lpstr>
      <vt:lpstr>عرض تقديمي في PowerPoint</vt:lpstr>
      <vt:lpstr>- البرامج المجتمعية التي وصلت إلى (22) برنامج عام 1436هـ  (برنامج الأسرة الآمنة – برنامج الصناعات الصغيرة.....) http://dcsce.mu.edu.sa/list/community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معدل مشاركة مؤسسات المجتمع المحلى في الفعاليات والأنشطة التي تقدمها الجامعة.</vt:lpstr>
      <vt:lpstr>نسبة أعضاء هيئة التدريس وغيرهم من الموظفين الذين قدموا خدمات للجامعة</vt:lpstr>
      <vt:lpstr>عدد برامج التثقيف المجتمعي نسبة لعدد الأقسام</vt:lpstr>
      <vt:lpstr>مستوى الرضا حول الخدمات المجتمعية التي تقدمها الجامعة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Dr.MAG</dc:creator>
  <cp:lastModifiedBy>e</cp:lastModifiedBy>
  <cp:revision>277</cp:revision>
  <cp:lastPrinted>2015-12-03T07:55:28Z</cp:lastPrinted>
  <dcterms:created xsi:type="dcterms:W3CDTF">2015-12-02T07:56:28Z</dcterms:created>
  <dcterms:modified xsi:type="dcterms:W3CDTF">2016-01-01T17:05:28Z</dcterms:modified>
</cp:coreProperties>
</file>