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3" r:id="rId4"/>
    <p:sldId id="259" r:id="rId5"/>
    <p:sldId id="281" r:id="rId6"/>
    <p:sldId id="266" r:id="rId7"/>
    <p:sldId id="282" r:id="rId8"/>
    <p:sldId id="274" r:id="rId9"/>
    <p:sldId id="275" r:id="rId10"/>
    <p:sldId id="263" r:id="rId11"/>
    <p:sldId id="280" r:id="rId12"/>
    <p:sldId id="276" r:id="rId13"/>
    <p:sldId id="277" r:id="rId14"/>
    <p:sldId id="278" r:id="rId15"/>
    <p:sldId id="279" r:id="rId16"/>
    <p:sldId id="264" r:id="rId17"/>
    <p:sldId id="265" r:id="rId18"/>
  </p:sldIdLst>
  <p:sldSz cx="12192000" cy="6858000"/>
  <p:notesSz cx="7010400" cy="92964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47" autoAdjust="0"/>
    <p:restoredTop sz="94671" autoAdjust="0"/>
  </p:normalViewPr>
  <p:slideViewPr>
    <p:cSldViewPr snapToGrid="0">
      <p:cViewPr>
        <p:scale>
          <a:sx n="64" d="100"/>
          <a:sy n="64" d="100"/>
        </p:scale>
        <p:origin x="-810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869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322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12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79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883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008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595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81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63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32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426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EA87D-EEAA-4B22-B7F7-EC29C86805BE}" type="datetimeFigureOut">
              <a:rPr lang="ar-SA" smtClean="0"/>
              <a:t>22/03/1437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63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525086" y="2926025"/>
            <a:ext cx="3036408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4000" dirty="0"/>
              <a:t>Standard </a:t>
            </a:r>
            <a:r>
              <a:rPr lang="en-US" sz="4000" dirty="0" smtClean="0"/>
              <a:t>10</a:t>
            </a:r>
          </a:p>
          <a:p>
            <a:pPr algn="ctr"/>
            <a:r>
              <a:rPr lang="en-US" sz="4000" dirty="0" smtClean="0"/>
              <a:t> </a:t>
            </a:r>
            <a:r>
              <a:rPr lang="en-US" sz="4000" dirty="0" smtClean="0">
                <a:latin typeface="Times New Roman"/>
                <a:cs typeface="Arial"/>
              </a:rPr>
              <a:t>Research</a:t>
            </a:r>
            <a:r>
              <a:rPr lang="en-US" sz="4000" dirty="0" smtClean="0">
                <a:latin typeface="Times New Roman"/>
                <a:ea typeface="Calibri"/>
                <a:cs typeface="Arial"/>
              </a:rPr>
              <a:t>(**)</a:t>
            </a:r>
          </a:p>
          <a:p>
            <a:pPr algn="ctr"/>
            <a:r>
              <a:rPr lang="en-US" sz="4000" b="1" dirty="0" err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</a:t>
            </a:r>
            <a:r>
              <a:rPr lang="ar-SA" sz="40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بحث العلمي</a:t>
            </a:r>
            <a:r>
              <a:rPr lang="en-US" sz="40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endParaRPr lang="ar-SA" sz="40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209320" y="5735384"/>
            <a:ext cx="223554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SA" sz="6000" b="1" dirty="0">
                <a:solidFill>
                  <a:srgbClr val="FF0000"/>
                </a:solidFill>
              </a:rPr>
              <a:t>)</a:t>
            </a:r>
            <a:r>
              <a:rPr lang="en-GB" sz="6000" b="1" dirty="0" smtClean="0">
                <a:solidFill>
                  <a:srgbClr val="FF0000"/>
                </a:solidFill>
              </a:rPr>
              <a:t>**</a:t>
            </a:r>
            <a:r>
              <a:rPr lang="ar-SA" sz="6000" b="1" dirty="0" smtClean="0">
                <a:solidFill>
                  <a:srgbClr val="FF0000"/>
                </a:solidFill>
              </a:rPr>
              <a:t>(</a:t>
            </a:r>
          </a:p>
        </p:txBody>
      </p:sp>
    </p:spTree>
    <p:extLst>
      <p:ext uri="{BB962C8B-B14F-4D97-AF65-F5344CB8AC3E}">
        <p14:creationId xmlns:p14="http://schemas.microsoft.com/office/powerpoint/2010/main" val="223977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221890" y="178011"/>
            <a:ext cx="11849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KPIs</a:t>
            </a:r>
            <a:endParaRPr lang="ar-SA" sz="36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824342"/>
            <a:ext cx="6209084" cy="575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1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221890" y="178011"/>
            <a:ext cx="11849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KPIs</a:t>
            </a:r>
            <a:endParaRPr lang="ar-SA" sz="36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478" y="730976"/>
            <a:ext cx="6015709" cy="5808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9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221890" y="178011"/>
            <a:ext cx="11849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KPIs</a:t>
            </a:r>
            <a:endParaRPr lang="ar-SA" sz="36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378" y="824342"/>
            <a:ext cx="6259177" cy="572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5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221890" y="178011"/>
            <a:ext cx="11849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KPIs</a:t>
            </a:r>
            <a:endParaRPr lang="ar-SA" sz="36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296" y="1154243"/>
            <a:ext cx="8351490" cy="549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9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221890" y="178011"/>
            <a:ext cx="11849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KPIs</a:t>
            </a:r>
            <a:endParaRPr lang="ar-SA" sz="36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824342"/>
            <a:ext cx="6336236" cy="558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9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221890" y="178011"/>
            <a:ext cx="11849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KPIs</a:t>
            </a:r>
            <a:endParaRPr lang="ar-SA" sz="3600" b="1" dirty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929629"/>
            <a:ext cx="5943702" cy="475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9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630496" y="497499"/>
            <a:ext cx="870630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/>
              <a:t>اهم نقاط القوة للمعيار كامل   </a:t>
            </a:r>
            <a:r>
              <a:rPr lang="en-US" sz="3600" b="1" dirty="0" smtClean="0"/>
              <a:t>Strengths</a:t>
            </a:r>
            <a:endParaRPr lang="en-US" sz="3600" dirty="0"/>
          </a:p>
          <a:p>
            <a:pPr algn="ctr"/>
            <a:endParaRPr lang="ar-SA" sz="6000" b="1" dirty="0"/>
          </a:p>
        </p:txBody>
      </p:sp>
      <p:sp>
        <p:nvSpPr>
          <p:cNvPr id="3" name="Rectangle 2"/>
          <p:cNvSpPr/>
          <p:nvPr/>
        </p:nvSpPr>
        <p:spPr>
          <a:xfrm>
            <a:off x="418642" y="1487335"/>
            <a:ext cx="10962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3600" dirty="0" smtClean="0"/>
              <a:t>A </a:t>
            </a:r>
            <a:r>
              <a:rPr lang="en-US" sz="3600" dirty="0"/>
              <a:t>research strategic plan, research priorities, and ethics charter for research, publication, and translation are identified.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3600" dirty="0"/>
              <a:t>Importance of research in the process of faculty promotion and evaluation.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3600" dirty="0"/>
              <a:t>Establishing scientific chairs, centers, and Prince Salman Institute for Studies &amp; Advisory Services to support faculty member in their research and consolations</a:t>
            </a: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08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837282" y="299196"/>
            <a:ext cx="106863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نقاط التطوير للمعيار كامل  </a:t>
            </a:r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Areas </a:t>
            </a:r>
            <a:r>
              <a:rPr lang="en-US" sz="3600" b="1" dirty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for </a:t>
            </a:r>
            <a:r>
              <a:rPr lang="en-US" sz="3600" b="1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improvement</a:t>
            </a:r>
            <a:endParaRPr lang="ar-SA" sz="3600" b="1" dirty="0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995" y="1630816"/>
            <a:ext cx="10741446" cy="403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800" dirty="0"/>
              <a:t>The research supporting infrastructure needs more improvement including space and </a:t>
            </a:r>
            <a:r>
              <a:rPr lang="en-US" sz="2800" dirty="0" smtClean="0"/>
              <a:t>equipment </a:t>
            </a:r>
            <a:r>
              <a:rPr lang="en-US" sz="2800" dirty="0"/>
              <a:t>for research centers. 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800" dirty="0"/>
              <a:t>Encourage faculty members to increase their ISI productions.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800" dirty="0"/>
              <a:t>Working on attracting more funds from private sectors and KACST.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800" dirty="0"/>
              <a:t>Working on establishing connections with international research centers and collaborators.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800" dirty="0"/>
              <a:t>Publishing the annual reports on the website of the university and colleges.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ar-SA" sz="2800" dirty="0" smtClean="0"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08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7118" y="1141353"/>
            <a:ext cx="12114882" cy="45858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spite </a:t>
            </a:r>
            <a:r>
              <a:rPr lang="en-US" sz="2800" dirty="0" smtClean="0"/>
              <a:t>of MU was </a:t>
            </a:r>
            <a:r>
              <a:rPr lang="en-US" sz="2800" dirty="0"/>
              <a:t>mandated to give priority to the teaching of </a:t>
            </a:r>
            <a:r>
              <a:rPr lang="en-US" sz="2800" dirty="0" smtClean="0"/>
              <a:t>students, </a:t>
            </a:r>
            <a:r>
              <a:rPr lang="en-US" sz="2800" dirty="0"/>
              <a:t>its involvement in research </a:t>
            </a:r>
            <a:r>
              <a:rPr lang="en-US" sz="2800" dirty="0" smtClean="0"/>
              <a:t>an its </a:t>
            </a:r>
            <a:r>
              <a:rPr lang="en-US" sz="2800" dirty="0"/>
              <a:t>output have so far been </a:t>
            </a:r>
            <a:r>
              <a:rPr lang="en-US" sz="2800" dirty="0" smtClean="0"/>
              <a:t>modest.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Established </a:t>
            </a:r>
            <a:r>
              <a:rPr lang="en-US" sz="2800" dirty="0"/>
              <a:t>a Deanship of Scientific Research to facilitate the research </a:t>
            </a:r>
            <a:r>
              <a:rPr lang="en-US" sz="2800" dirty="0" smtClean="0"/>
              <a:t>progress.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Strategic Plan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Research Priorities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Web of Knowledge  and Thomson Reuters for research performance indicators of scientific institutions in KSA during the period from 2008 to 2012</a:t>
            </a:r>
            <a:r>
              <a:rPr lang="en-US" sz="2800" dirty="0" smtClean="0"/>
              <a:t>.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Reference </a:t>
            </a:r>
            <a:r>
              <a:rPr lang="en-US" sz="2400" dirty="0"/>
              <a:t>citation rate of MU is </a:t>
            </a:r>
            <a:r>
              <a:rPr lang="en-US" sz="2400" dirty="0" smtClean="0"/>
              <a:t>0.85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/>
              <a:t>R</a:t>
            </a:r>
            <a:r>
              <a:rPr lang="en-US" sz="2400" dirty="0" smtClean="0"/>
              <a:t>eference </a:t>
            </a:r>
            <a:r>
              <a:rPr lang="en-US" sz="2400" dirty="0"/>
              <a:t>citation rate of King Saud University is 0.99 (H10-6).</a:t>
            </a:r>
            <a:r>
              <a:rPr lang="en-US" sz="2400" dirty="0" smtClean="0"/>
              <a:t> 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endParaRPr lang="ar-SA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59797" y="318753"/>
            <a:ext cx="2082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b="1" dirty="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Overview</a:t>
            </a:r>
            <a:endParaRPr lang="ar-SA" sz="3600" b="1" dirty="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180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7118" y="1141353"/>
            <a:ext cx="1211488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imetable </a:t>
            </a:r>
            <a:r>
              <a:rPr lang="en-US" sz="2800" dirty="0"/>
              <a:t>for task performance.</a:t>
            </a: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Conducting meetings with sub-teams from MU’s </a:t>
            </a:r>
            <a:r>
              <a:rPr lang="en-US" sz="2800" dirty="0" smtClean="0"/>
              <a:t>to </a:t>
            </a:r>
            <a:r>
              <a:rPr lang="en-US" sz="2800" dirty="0"/>
              <a:t>discuss the requirements for this standard </a:t>
            </a:r>
            <a:r>
              <a:rPr lang="en-US" sz="2800" dirty="0" smtClean="0"/>
              <a:t>.</a:t>
            </a: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Data </a:t>
            </a:r>
            <a:r>
              <a:rPr lang="en-US" sz="2800" dirty="0"/>
              <a:t>collection supported by </a:t>
            </a:r>
            <a:r>
              <a:rPr lang="en-US" sz="2800" dirty="0" smtClean="0"/>
              <a:t>evidences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Vice </a:t>
            </a:r>
            <a:r>
              <a:rPr lang="en-US" sz="2800" dirty="0"/>
              <a:t>Rector for Graduate </a:t>
            </a:r>
            <a:r>
              <a:rPr lang="en-US" sz="2800" dirty="0" smtClean="0"/>
              <a:t>Studies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Scientific Research and Deanship of Scientific Research</a:t>
            </a:r>
            <a:r>
              <a:rPr lang="en-US" sz="2800" dirty="0" smtClean="0"/>
              <a:t>.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Colleges  </a:t>
            </a:r>
            <a:endParaRPr lang="en-US" sz="2800" dirty="0"/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Conducting </a:t>
            </a:r>
            <a:r>
              <a:rPr lang="en-US" sz="2800" dirty="0" smtClean="0"/>
              <a:t>meetings for evaluation based on (*) mechanism.</a:t>
            </a: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Internal </a:t>
            </a:r>
            <a:r>
              <a:rPr lang="en-US" sz="2800" dirty="0"/>
              <a:t>and external reviews by experts in the field of quality assurance.</a:t>
            </a: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Conclusions and recommendations for future </a:t>
            </a:r>
            <a:r>
              <a:rPr lang="en-US" sz="2800" dirty="0" smtClean="0"/>
              <a:t>continuous</a:t>
            </a:r>
            <a:endParaRPr lang="ar-SA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16415" y="329769"/>
            <a:ext cx="46134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b="1" dirty="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Standard Preparation </a:t>
            </a:r>
            <a:endParaRPr lang="ar-SA" sz="3600" b="1" dirty="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06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23076" y="364596"/>
            <a:ext cx="8063105" cy="64511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smtClean="0">
                <a:latin typeface="Times New Roman"/>
                <a:ea typeface="Calibri"/>
                <a:cs typeface="Arial"/>
              </a:rPr>
              <a:t>10.1 </a:t>
            </a:r>
            <a:r>
              <a:rPr lang="en-US" sz="3600" b="1" dirty="0">
                <a:latin typeface="Times New Roman"/>
                <a:ea typeface="Calibri"/>
                <a:cs typeface="Arial"/>
              </a:rPr>
              <a:t>Institutional Research Polices (***)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018" y="5842337"/>
            <a:ext cx="163859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</a:rPr>
              <a:t>** </a:t>
            </a:r>
            <a:r>
              <a:rPr lang="ar-SA" sz="6000" b="1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487989" y="1291002"/>
            <a:ext cx="1133925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800" dirty="0"/>
              <a:t>R</a:t>
            </a:r>
            <a:r>
              <a:rPr lang="en-US" sz="2800" dirty="0" smtClean="0"/>
              <a:t>esearch </a:t>
            </a:r>
            <a:r>
              <a:rPr lang="en-US" sz="2800" dirty="0"/>
              <a:t>strategic plan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Research </a:t>
            </a:r>
            <a:r>
              <a:rPr lang="en-US" sz="2800" dirty="0"/>
              <a:t>proprieties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hree </a:t>
            </a:r>
            <a:r>
              <a:rPr lang="en-US" sz="2800" dirty="0"/>
              <a:t>research centers and one </a:t>
            </a:r>
            <a:r>
              <a:rPr lang="en-US" sz="2800" dirty="0" smtClean="0"/>
              <a:t>unit</a:t>
            </a:r>
          </a:p>
          <a:p>
            <a:pPr marL="1028700" lvl="1" indent="-571500" algn="l" rtl="0">
              <a:buFont typeface="Arial" panose="020B0604020202020204" pitchFamily="34" charset="0"/>
              <a:buChar char="•"/>
            </a:pPr>
            <a:r>
              <a:rPr lang="en-US" sz="1600" dirty="0" smtClean="0"/>
              <a:t>Essential </a:t>
            </a:r>
            <a:r>
              <a:rPr lang="en-US" sz="1600" dirty="0"/>
              <a:t>and Health Sciences Research Center.</a:t>
            </a:r>
          </a:p>
          <a:p>
            <a:pPr marL="1028700" lvl="1" indent="-571500" algn="l" rtl="0">
              <a:buFont typeface="Arial" panose="020B0604020202020204" pitchFamily="34" charset="0"/>
              <a:buChar char="•"/>
            </a:pPr>
            <a:r>
              <a:rPr lang="en-US" sz="1600" dirty="0" smtClean="0"/>
              <a:t>Engineering </a:t>
            </a:r>
            <a:r>
              <a:rPr lang="en-US" sz="1600" dirty="0"/>
              <a:t>and Applied Sciences Research Center.</a:t>
            </a:r>
          </a:p>
          <a:p>
            <a:pPr marL="1028700" lvl="1" indent="-571500" algn="l" rtl="0">
              <a:buFont typeface="Arial" panose="020B0604020202020204" pitchFamily="34" charset="0"/>
              <a:buChar char="•"/>
            </a:pPr>
            <a:r>
              <a:rPr lang="en-US" sz="1600" dirty="0" smtClean="0"/>
              <a:t>Human </a:t>
            </a:r>
            <a:r>
              <a:rPr lang="en-US" sz="1600" dirty="0"/>
              <a:t>and Administrative Sciences Research Center.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Two chairs</a:t>
            </a:r>
          </a:p>
          <a:p>
            <a:pPr marL="1028700" lvl="1" indent="-571500" algn="l" rtl="0"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hair </a:t>
            </a:r>
            <a:r>
              <a:rPr lang="en-US" sz="1600" dirty="0"/>
              <a:t>Sheikh Abdullah Al-</a:t>
            </a:r>
            <a:r>
              <a:rPr lang="en-US" sz="1600" dirty="0" err="1"/>
              <a:t>Tuwaijri</a:t>
            </a:r>
            <a:r>
              <a:rPr lang="en-US" sz="1600" dirty="0"/>
              <a:t> Research Applied for cases of stroke has registered </a:t>
            </a:r>
            <a:r>
              <a:rPr lang="en-US" sz="1600" dirty="0" smtClean="0"/>
              <a:t>5 </a:t>
            </a:r>
            <a:r>
              <a:rPr lang="en-US" sz="1600" dirty="0"/>
              <a:t>patents and 10 research, </a:t>
            </a:r>
            <a:endParaRPr lang="en-US" sz="1600" dirty="0" smtClean="0"/>
          </a:p>
          <a:p>
            <a:pPr marL="1028700" lvl="1" indent="-571500" algn="l" rtl="0">
              <a:buFont typeface="Arial" panose="020B0604020202020204" pitchFamily="34" charset="0"/>
              <a:buChar char="•"/>
            </a:pPr>
            <a:r>
              <a:rPr lang="en-US" sz="1600" dirty="0" smtClean="0"/>
              <a:t>Chair of </a:t>
            </a:r>
            <a:r>
              <a:rPr lang="en-US" sz="1600" dirty="0"/>
              <a:t>Aljazeera for modern Media Studies has registered 5 in progress researches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Ethical </a:t>
            </a:r>
            <a:r>
              <a:rPr lang="en-US" sz="2800" dirty="0"/>
              <a:t>standards in the field of research, publications, and translation.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800" dirty="0"/>
              <a:t>Research Laboratories</a:t>
            </a:r>
          </a:p>
          <a:p>
            <a:endParaRPr lang="ar-SA" sz="1400" b="1" dirty="0"/>
          </a:p>
        </p:txBody>
      </p:sp>
    </p:spTree>
    <p:extLst>
      <p:ext uri="{BB962C8B-B14F-4D97-AF65-F5344CB8AC3E}">
        <p14:creationId xmlns:p14="http://schemas.microsoft.com/office/powerpoint/2010/main" val="30412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23076" y="364596"/>
            <a:ext cx="8063105" cy="64511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smtClean="0">
                <a:latin typeface="Times New Roman"/>
                <a:ea typeface="Calibri"/>
                <a:cs typeface="Arial"/>
              </a:rPr>
              <a:t>10.1 </a:t>
            </a:r>
            <a:r>
              <a:rPr lang="en-US" sz="3600" b="1" dirty="0">
                <a:latin typeface="Times New Roman"/>
                <a:ea typeface="Calibri"/>
                <a:cs typeface="Arial"/>
              </a:rPr>
              <a:t>Institutional Research Polices (***)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018" y="5842337"/>
            <a:ext cx="163859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</a:rPr>
              <a:t>** </a:t>
            </a:r>
            <a:r>
              <a:rPr lang="ar-SA" sz="6000" b="1" dirty="0" smtClean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31743"/>
            <a:ext cx="6031653" cy="461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583" y="1255425"/>
            <a:ext cx="5629275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07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5886" y="274188"/>
            <a:ext cx="1074395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/>
                <a:ea typeface="Calibri"/>
                <a:cs typeface="Arial"/>
              </a:rPr>
              <a:t>10.2 </a:t>
            </a:r>
            <a:r>
              <a:rPr lang="en-US" sz="3200" b="1" dirty="0"/>
              <a:t>Teaching Staff and Student Involvement in Research </a:t>
            </a:r>
            <a:r>
              <a:rPr lang="en-US" sz="3200" b="1" dirty="0" smtClean="0">
                <a:latin typeface="Times New Roman"/>
                <a:ea typeface="Calibri"/>
                <a:cs typeface="Arial"/>
              </a:rPr>
              <a:t>  (**)</a:t>
            </a:r>
            <a:endParaRPr lang="en-US" sz="3200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56" y="747959"/>
            <a:ext cx="1182844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romotion </a:t>
            </a:r>
            <a:r>
              <a:rPr lang="en-US" sz="2400" dirty="0"/>
              <a:t>and evaluation of faculty members </a:t>
            </a:r>
            <a:endParaRPr lang="en-US" sz="2400" dirty="0" smtClean="0"/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000" dirty="0"/>
              <a:t>Nine faculty members obtained promotion to higher level in last academic </a:t>
            </a:r>
            <a:r>
              <a:rPr lang="en-US" sz="2000" dirty="0" smtClean="0"/>
              <a:t>year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N</a:t>
            </a:r>
            <a:r>
              <a:rPr lang="en-US" sz="2400" dirty="0" smtClean="0"/>
              <a:t>ational </a:t>
            </a:r>
            <a:r>
              <a:rPr lang="en-US" sz="2400" dirty="0"/>
              <a:t>and international </a:t>
            </a:r>
            <a:r>
              <a:rPr lang="en-US" sz="2400" dirty="0" smtClean="0"/>
              <a:t>conferences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000" dirty="0"/>
              <a:t>20 faculty members had approval from scientific council to attend international training</a:t>
            </a:r>
            <a:r>
              <a:rPr lang="en-US" sz="2000" dirty="0" smtClean="0"/>
              <a:t>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upporting  Faculty member </a:t>
            </a:r>
            <a:r>
              <a:rPr lang="en-US" sz="2400" dirty="0"/>
              <a:t>members to pursue their research, establish research teams, and apply for centers to obtain research funding </a:t>
            </a:r>
            <a:r>
              <a:rPr lang="en-US" sz="2400" dirty="0" smtClean="0"/>
              <a:t>support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MU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KACST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D</a:t>
            </a:r>
            <a:r>
              <a:rPr lang="en-US" sz="2400" dirty="0" smtClean="0"/>
              <a:t>istinguished </a:t>
            </a:r>
            <a:r>
              <a:rPr lang="en-US" sz="2400" dirty="0"/>
              <a:t>research and high-quality international publications </a:t>
            </a:r>
            <a:endParaRPr lang="en-US" sz="2400" dirty="0" smtClean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nnovation </a:t>
            </a:r>
            <a:r>
              <a:rPr lang="en-US" sz="2400" dirty="0"/>
              <a:t>unit for </a:t>
            </a:r>
            <a:r>
              <a:rPr lang="en-US" sz="2400" dirty="0" smtClean="0"/>
              <a:t>students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Center for Innovation and Ideas Outstanding </a:t>
            </a:r>
            <a:r>
              <a:rPr lang="en-US" sz="2400" dirty="0" smtClean="0"/>
              <a:t>Students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dirty="0" smtClean="0"/>
              <a:t>3 workshops</a:t>
            </a:r>
            <a:r>
              <a:rPr lang="en-US" dirty="0"/>
              <a:t>, several visits to MU colleges, </a:t>
            </a:r>
            <a:r>
              <a:rPr lang="en-US" dirty="0" smtClean="0"/>
              <a:t>6 </a:t>
            </a:r>
            <a:r>
              <a:rPr lang="en-US" dirty="0"/>
              <a:t>participations in conferences and exhibitions, </a:t>
            </a:r>
            <a:r>
              <a:rPr lang="en-US" dirty="0" smtClean="0"/>
              <a:t>5 </a:t>
            </a:r>
            <a:r>
              <a:rPr lang="en-US" dirty="0"/>
              <a:t>scientific activities, and </a:t>
            </a:r>
            <a:r>
              <a:rPr lang="en-US" dirty="0" smtClean="0"/>
              <a:t>3 </a:t>
            </a:r>
            <a:r>
              <a:rPr lang="en-US" dirty="0"/>
              <a:t>publications. In addition, the university had 4 international innovation awards </a:t>
            </a:r>
            <a:endParaRPr lang="en-US" dirty="0" smtClean="0"/>
          </a:p>
          <a:p>
            <a:pPr marL="342900" lvl="1" indent="-342900" algn="l" rtl="0">
              <a:buFont typeface="Arial" panose="020B0604020202020204" pitchFamily="34" charset="0"/>
              <a:buChar char="•"/>
            </a:pPr>
            <a:r>
              <a:rPr lang="en-US" sz="2400" dirty="0"/>
              <a:t>Publishing and Translating </a:t>
            </a:r>
            <a:r>
              <a:rPr lang="en-US" sz="2400" dirty="0" smtClean="0"/>
              <a:t>Center</a:t>
            </a:r>
          </a:p>
          <a:p>
            <a:pPr marL="800100" lvl="2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dirty="0"/>
              <a:t>issued </a:t>
            </a:r>
            <a:r>
              <a:rPr lang="en-US" dirty="0" smtClean="0"/>
              <a:t>3 </a:t>
            </a:r>
            <a:r>
              <a:rPr lang="en-US" dirty="0"/>
              <a:t>scientific journals, reviewed </a:t>
            </a:r>
            <a:r>
              <a:rPr lang="en-US" dirty="0" smtClean="0"/>
              <a:t>40 composed </a:t>
            </a:r>
            <a:r>
              <a:rPr lang="en-US" dirty="0"/>
              <a:t>and translated books, accepted 6</a:t>
            </a:r>
            <a:r>
              <a:rPr lang="en-US" dirty="0" smtClean="0"/>
              <a:t> </a:t>
            </a:r>
            <a:r>
              <a:rPr lang="en-US" dirty="0"/>
              <a:t>books for publishing, conducted </a:t>
            </a:r>
            <a:r>
              <a:rPr lang="en-US" dirty="0" smtClean="0"/>
              <a:t>4 workshops</a:t>
            </a:r>
            <a:endParaRPr lang="en-US" dirty="0"/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endParaRPr lang="en-US" sz="2400" dirty="0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6" name="مربع نص 2"/>
          <p:cNvSpPr txBox="1"/>
          <p:nvPr/>
        </p:nvSpPr>
        <p:spPr>
          <a:xfrm>
            <a:off x="107213" y="5842337"/>
            <a:ext cx="143020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</a:rPr>
              <a:t> * </a:t>
            </a:r>
            <a:r>
              <a:rPr lang="ar-SA" sz="6000" b="1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82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5886" y="334148"/>
            <a:ext cx="1074395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/>
                <a:ea typeface="Calibri"/>
                <a:cs typeface="Arial"/>
              </a:rPr>
              <a:t>10.2 </a:t>
            </a:r>
            <a:r>
              <a:rPr lang="en-US" sz="3200" b="1" dirty="0"/>
              <a:t>Teaching Staff and Student Involvement in Research </a:t>
            </a:r>
            <a:r>
              <a:rPr lang="en-US" sz="3200" b="1" dirty="0" smtClean="0">
                <a:latin typeface="Times New Roman"/>
                <a:ea typeface="Calibri"/>
                <a:cs typeface="Arial"/>
              </a:rPr>
              <a:t>  (**)</a:t>
            </a:r>
            <a:endParaRPr lang="en-US" sz="3200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57" y="1752289"/>
            <a:ext cx="11286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</a:p>
        </p:txBody>
      </p:sp>
      <p:sp>
        <p:nvSpPr>
          <p:cNvPr id="6" name="مربع نص 2"/>
          <p:cNvSpPr txBox="1"/>
          <p:nvPr/>
        </p:nvSpPr>
        <p:spPr>
          <a:xfrm>
            <a:off x="107213" y="5842337"/>
            <a:ext cx="143020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</a:rPr>
              <a:t> * </a:t>
            </a:r>
            <a:r>
              <a:rPr lang="ar-SA" sz="6000" b="1" dirty="0" smtClean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38" y="1199213"/>
            <a:ext cx="9633044" cy="42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39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5887" y="-40602"/>
            <a:ext cx="10562672" cy="1013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/>
              <a:t>10.3 Commercialization of Research </a:t>
            </a:r>
            <a:r>
              <a:rPr lang="en-US" sz="6000" b="1" dirty="0" smtClean="0">
                <a:latin typeface="Times New Roman"/>
                <a:ea typeface="Calibri"/>
                <a:cs typeface="Arial"/>
              </a:rPr>
              <a:t>(**)</a:t>
            </a:r>
            <a:endParaRPr lang="en-US" sz="4400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57" y="882869"/>
            <a:ext cx="1128628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600" dirty="0" smtClean="0"/>
              <a:t>King </a:t>
            </a:r>
            <a:r>
              <a:rPr lang="en-US" sz="3600" dirty="0"/>
              <a:t>Salman Institute for Studies &amp; Advisory </a:t>
            </a:r>
            <a:r>
              <a:rPr lang="en-US" sz="3600" dirty="0" smtClean="0"/>
              <a:t>Services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600" dirty="0" smtClean="0"/>
              <a:t>Main </a:t>
            </a:r>
            <a:r>
              <a:rPr lang="en-US" sz="3600" dirty="0"/>
              <a:t>representative for management </a:t>
            </a:r>
            <a:r>
              <a:rPr lang="en-US" sz="3600" dirty="0" smtClean="0"/>
              <a:t>of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research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studies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advisory services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scientific research</a:t>
            </a:r>
          </a:p>
          <a:p>
            <a:pPr marL="800100" lvl="1" indent="-3429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training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3600" dirty="0" smtClean="0"/>
              <a:t>Coordination </a:t>
            </a:r>
            <a:r>
              <a:rPr lang="en-US" sz="3600" dirty="0"/>
              <a:t>and integration among the university sectors to perform its tasks, and make full use of the university </a:t>
            </a:r>
            <a:r>
              <a:rPr lang="en-US" sz="3600" dirty="0" smtClean="0"/>
              <a:t>potential.</a:t>
            </a:r>
            <a:endParaRPr lang="en-US" sz="3600" dirty="0"/>
          </a:p>
        </p:txBody>
      </p:sp>
      <p:sp>
        <p:nvSpPr>
          <p:cNvPr id="6" name="مربع نص 2"/>
          <p:cNvSpPr txBox="1"/>
          <p:nvPr/>
        </p:nvSpPr>
        <p:spPr>
          <a:xfrm>
            <a:off x="107213" y="5842337"/>
            <a:ext cx="143020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</a:rPr>
              <a:t> * </a:t>
            </a:r>
            <a:r>
              <a:rPr lang="ar-SA" sz="6000" b="1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45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5887" y="334148"/>
            <a:ext cx="10562672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 smtClean="0">
                <a:latin typeface="Times New Roman"/>
                <a:ea typeface="Calibri"/>
                <a:cs typeface="Arial"/>
              </a:rPr>
              <a:t>10.4 </a:t>
            </a:r>
            <a:r>
              <a:rPr lang="en-US" sz="4000" b="1" dirty="0" smtClean="0"/>
              <a:t>Research </a:t>
            </a:r>
            <a:r>
              <a:rPr lang="en-US" sz="4000" b="1" dirty="0"/>
              <a:t>Facilities and Equipment </a:t>
            </a:r>
            <a:r>
              <a:rPr lang="en-US" sz="4000" b="1" dirty="0" smtClean="0">
                <a:latin typeface="Times New Roman"/>
                <a:ea typeface="Calibri"/>
                <a:cs typeface="Arial"/>
              </a:rPr>
              <a:t>(**)</a:t>
            </a:r>
            <a:endParaRPr lang="en-US" sz="4000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57" y="1752289"/>
            <a:ext cx="11286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dirty="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</a:p>
        </p:txBody>
      </p:sp>
      <p:sp>
        <p:nvSpPr>
          <p:cNvPr id="6" name="مربع نص 2"/>
          <p:cNvSpPr txBox="1"/>
          <p:nvPr/>
        </p:nvSpPr>
        <p:spPr>
          <a:xfrm>
            <a:off x="107213" y="5842337"/>
            <a:ext cx="143020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</a:rPr>
              <a:t> * </a:t>
            </a:r>
            <a:r>
              <a:rPr lang="ar-SA" sz="6000" b="1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313" y="1069091"/>
            <a:ext cx="108275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3200" dirty="0"/>
              <a:t>Scientific </a:t>
            </a:r>
            <a:r>
              <a:rPr lang="en-US" sz="3200" dirty="0"/>
              <a:t>journals, proceedings, books, software, and other needed </a:t>
            </a:r>
            <a:r>
              <a:rPr lang="en-US" sz="3200" dirty="0" smtClean="0"/>
              <a:t>resources.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Main library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Deanship </a:t>
            </a:r>
            <a:r>
              <a:rPr lang="en-US" sz="2400" dirty="0"/>
              <a:t>of IT </a:t>
            </a:r>
            <a:endParaRPr lang="en-US" sz="2400" dirty="0" smtClean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3200" dirty="0" smtClean="0"/>
              <a:t>Equipment, </a:t>
            </a:r>
            <a:r>
              <a:rPr lang="en-US" sz="3200" dirty="0"/>
              <a:t>software, and labs are regularly </a:t>
            </a:r>
            <a:r>
              <a:rPr lang="en-US" sz="3200" dirty="0" smtClean="0"/>
              <a:t>maintained by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Maintenance </a:t>
            </a:r>
            <a:r>
              <a:rPr lang="en-US" sz="2400" dirty="0"/>
              <a:t>and Operation </a:t>
            </a:r>
            <a:r>
              <a:rPr lang="en-US" sz="2400" dirty="0"/>
              <a:t>Department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/>
              <a:t>Deanship </a:t>
            </a:r>
            <a:r>
              <a:rPr lang="en-US" sz="2400" dirty="0"/>
              <a:t>of IT. </a:t>
            </a:r>
            <a:endParaRPr lang="en-US" sz="24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3200" dirty="0"/>
              <a:t>S</a:t>
            </a:r>
            <a:r>
              <a:rPr lang="en-US" sz="3200" dirty="0" smtClean="0"/>
              <a:t>ecurity </a:t>
            </a:r>
            <a:r>
              <a:rPr lang="en-US" sz="3200" dirty="0"/>
              <a:t>policy and </a:t>
            </a:r>
            <a:r>
              <a:rPr lang="en-US" sz="3200" dirty="0"/>
              <a:t>arrangements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2400" dirty="0"/>
              <a:t>Department of security and safety 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3200" dirty="0"/>
              <a:t>O</a:t>
            </a:r>
            <a:r>
              <a:rPr lang="en-US" sz="3200" dirty="0"/>
              <a:t>wnership </a:t>
            </a:r>
            <a:r>
              <a:rPr lang="en-US" sz="3200" dirty="0"/>
              <a:t>of </a:t>
            </a:r>
            <a:r>
              <a:rPr lang="en-US" sz="3200" dirty="0" smtClean="0"/>
              <a:t>equipment, </a:t>
            </a:r>
            <a:r>
              <a:rPr lang="en-US" sz="3200" dirty="0"/>
              <a:t>software, or any other </a:t>
            </a:r>
            <a:r>
              <a:rPr lang="en-US" sz="3200" dirty="0" smtClean="0"/>
              <a:t>materials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Contract </a:t>
            </a:r>
            <a:r>
              <a:rPr lang="en-US" sz="2400" dirty="0"/>
              <a:t>between the faculty member and agencies that support the project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45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686</Words>
  <Application>Microsoft Office PowerPoint</Application>
  <PresentationFormat>Custom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Dr.MAG</dc:creator>
  <cp:lastModifiedBy>MAx</cp:lastModifiedBy>
  <cp:revision>57</cp:revision>
  <cp:lastPrinted>2015-12-03T09:50:03Z</cp:lastPrinted>
  <dcterms:created xsi:type="dcterms:W3CDTF">2015-12-02T07:56:28Z</dcterms:created>
  <dcterms:modified xsi:type="dcterms:W3CDTF">2016-01-02T06:41:22Z</dcterms:modified>
</cp:coreProperties>
</file>