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4">
  <p:sldMasterIdLst>
    <p:sldMasterId id="2147483648" r:id="rId1"/>
    <p:sldMasterId id="2147483660" r:id="rId2"/>
  </p:sldMasterIdLst>
  <p:sldIdLst>
    <p:sldId id="277" r:id="rId3"/>
    <p:sldId id="278" r:id="rId4"/>
    <p:sldId id="272" r:id="rId5"/>
    <p:sldId id="273" r:id="rId6"/>
    <p:sldId id="274" r:id="rId7"/>
    <p:sldId id="267" r:id="rId8"/>
    <p:sldId id="259" r:id="rId9"/>
    <p:sldId id="268" r:id="rId10"/>
    <p:sldId id="269" r:id="rId11"/>
    <p:sldId id="270" r:id="rId12"/>
    <p:sldId id="271" r:id="rId13"/>
    <p:sldId id="262" r:id="rId14"/>
    <p:sldId id="264" r:id="rId15"/>
    <p:sldId id="265" r:id="rId16"/>
    <p:sldId id="275" r:id="rId17"/>
    <p:sldId id="276" r:id="rId18"/>
    <p:sldId id="279" r:id="rId19"/>
    <p:sldId id="280" r:id="rId20"/>
    <p:sldId id="281" r:id="rId21"/>
    <p:sldId id="282" r:id="rId22"/>
    <p:sldId id="283" r:id="rId23"/>
    <p:sldId id="284" r:id="rId24"/>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نمط فاتح 1 - تمييز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DF18680-E054-41AD-8BC1-D1AEF772440D}" styleName="نمط متوسط 2 - تميي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618" autoAdjust="0"/>
    <p:restoredTop sz="94660"/>
  </p:normalViewPr>
  <p:slideViewPr>
    <p:cSldViewPr snapToGrid="0">
      <p:cViewPr>
        <p:scale>
          <a:sx n="81" d="100"/>
          <a:sy n="81" d="100"/>
        </p:scale>
        <p:origin x="-366" y="-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العنوان الرئيسي</a:t>
            </a:r>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A43EA87D-EEAA-4B22-B7F7-EC29C86805BE}" type="datetimeFigureOut">
              <a:rPr lang="ar-SA" smtClean="0"/>
              <a:t>26/07/38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91B04CA-1F01-4470-BDED-ECA9AD8E4F6F}" type="slidenum">
              <a:rPr lang="ar-SA" smtClean="0"/>
              <a:t>‹#›</a:t>
            </a:fld>
            <a:endParaRPr lang="ar-SA"/>
          </a:p>
        </p:txBody>
      </p:sp>
    </p:spTree>
    <p:extLst>
      <p:ext uri="{BB962C8B-B14F-4D97-AF65-F5344CB8AC3E}">
        <p14:creationId xmlns:p14="http://schemas.microsoft.com/office/powerpoint/2010/main" val="2108699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A43EA87D-EEAA-4B22-B7F7-EC29C86805BE}" type="datetimeFigureOut">
              <a:rPr lang="ar-SA" smtClean="0"/>
              <a:t>26/07/38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91B04CA-1F01-4470-BDED-ECA9AD8E4F6F}" type="slidenum">
              <a:rPr lang="ar-SA" smtClean="0"/>
              <a:t>‹#›</a:t>
            </a:fld>
            <a:endParaRPr lang="ar-SA"/>
          </a:p>
        </p:txBody>
      </p:sp>
    </p:spTree>
    <p:extLst>
      <p:ext uri="{BB962C8B-B14F-4D97-AF65-F5344CB8AC3E}">
        <p14:creationId xmlns:p14="http://schemas.microsoft.com/office/powerpoint/2010/main" val="34232299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A43EA87D-EEAA-4B22-B7F7-EC29C86805BE}" type="datetimeFigureOut">
              <a:rPr lang="ar-SA" smtClean="0"/>
              <a:t>26/07/38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91B04CA-1F01-4470-BDED-ECA9AD8E4F6F}" type="slidenum">
              <a:rPr lang="ar-SA" smtClean="0"/>
              <a:t>‹#›</a:t>
            </a:fld>
            <a:endParaRPr lang="ar-SA"/>
          </a:p>
        </p:txBody>
      </p:sp>
    </p:spTree>
    <p:extLst>
      <p:ext uri="{BB962C8B-B14F-4D97-AF65-F5344CB8AC3E}">
        <p14:creationId xmlns:p14="http://schemas.microsoft.com/office/powerpoint/2010/main" val="23512267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العنوان الرئيسي</a:t>
            </a:r>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55AE767A-A481-408B-9482-A1C0398082EB}" type="datetimeFigureOut">
              <a:rPr lang="ar-SA" smtClean="0">
                <a:solidFill>
                  <a:prstClr val="black">
                    <a:tint val="75000"/>
                  </a:prstClr>
                </a:solidFill>
              </a:rPr>
              <a:pPr/>
              <a:t>26/07/38</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A3C822B-3CF0-440B-80A0-8FB74DC1F3EF}"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40034579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55AE767A-A481-408B-9482-A1C0398082EB}" type="datetimeFigureOut">
              <a:rPr lang="ar-SA" smtClean="0">
                <a:solidFill>
                  <a:prstClr val="black">
                    <a:tint val="75000"/>
                  </a:prstClr>
                </a:solidFill>
              </a:rPr>
              <a:pPr/>
              <a:t>26/07/38</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A3C822B-3CF0-440B-80A0-8FB74DC1F3EF}"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6014726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a:t>انقر لتحرير نمط العنوان الرئيسي</a:t>
            </a:r>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55AE767A-A481-408B-9482-A1C0398082EB}" type="datetimeFigureOut">
              <a:rPr lang="ar-SA" smtClean="0">
                <a:solidFill>
                  <a:prstClr val="black">
                    <a:tint val="75000"/>
                  </a:prstClr>
                </a:solidFill>
              </a:rPr>
              <a:pPr/>
              <a:t>26/07/38</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A3C822B-3CF0-440B-80A0-8FB74DC1F3EF}"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5854032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838200" y="1825625"/>
            <a:ext cx="5181600" cy="435133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6172200" y="1825625"/>
            <a:ext cx="5181600" cy="435133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55AE767A-A481-408B-9482-A1C0398082EB}" type="datetimeFigureOut">
              <a:rPr lang="ar-SA" smtClean="0">
                <a:solidFill>
                  <a:prstClr val="black">
                    <a:tint val="75000"/>
                  </a:prstClr>
                </a:solidFill>
              </a:rPr>
              <a:pPr/>
              <a:t>26/07/38</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A3C822B-3CF0-440B-80A0-8FB74DC1F3EF}"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4773997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a:t>انقر لتحرير نمط العنوان الرئيسي</a:t>
            </a:r>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55AE767A-A481-408B-9482-A1C0398082EB}" type="datetimeFigureOut">
              <a:rPr lang="ar-SA" smtClean="0">
                <a:solidFill>
                  <a:prstClr val="black">
                    <a:tint val="75000"/>
                  </a:prstClr>
                </a:solidFill>
              </a:rPr>
              <a:pPr/>
              <a:t>26/07/38</a:t>
            </a:fld>
            <a:endParaRPr lang="ar-SA">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SA">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0A3C822B-3CF0-440B-80A0-8FB74DC1F3EF}"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9824714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55AE767A-A481-408B-9482-A1C0398082EB}" type="datetimeFigureOut">
              <a:rPr lang="ar-SA" smtClean="0">
                <a:solidFill>
                  <a:prstClr val="black">
                    <a:tint val="75000"/>
                  </a:prstClr>
                </a:solidFill>
              </a:rPr>
              <a:pPr/>
              <a:t>26/07/38</a:t>
            </a:fld>
            <a:endParaRPr lang="ar-SA">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SA">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0A3C822B-3CF0-440B-80A0-8FB74DC1F3EF}"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38905595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5AE767A-A481-408B-9482-A1C0398082EB}" type="datetimeFigureOut">
              <a:rPr lang="ar-SA" smtClean="0">
                <a:solidFill>
                  <a:prstClr val="black">
                    <a:tint val="75000"/>
                  </a:prstClr>
                </a:solidFill>
              </a:rPr>
              <a:pPr/>
              <a:t>26/07/38</a:t>
            </a:fld>
            <a:endParaRPr lang="ar-SA">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SA">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0A3C822B-3CF0-440B-80A0-8FB74DC1F3EF}"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40982506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55AE767A-A481-408B-9482-A1C0398082EB}" type="datetimeFigureOut">
              <a:rPr lang="ar-SA" smtClean="0">
                <a:solidFill>
                  <a:prstClr val="black">
                    <a:tint val="75000"/>
                  </a:prstClr>
                </a:solidFill>
              </a:rPr>
              <a:pPr/>
              <a:t>26/07/38</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A3C822B-3CF0-440B-80A0-8FB74DC1F3EF}"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869108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A43EA87D-EEAA-4B22-B7F7-EC29C86805BE}" type="datetimeFigureOut">
              <a:rPr lang="ar-SA" smtClean="0"/>
              <a:t>26/07/38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91B04CA-1F01-4470-BDED-ECA9AD8E4F6F}" type="slidenum">
              <a:rPr lang="ar-SA" smtClean="0"/>
              <a:t>‹#›</a:t>
            </a:fld>
            <a:endParaRPr lang="ar-SA"/>
          </a:p>
        </p:txBody>
      </p:sp>
    </p:spTree>
    <p:extLst>
      <p:ext uri="{BB962C8B-B14F-4D97-AF65-F5344CB8AC3E}">
        <p14:creationId xmlns:p14="http://schemas.microsoft.com/office/powerpoint/2010/main" val="27057943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55AE767A-A481-408B-9482-A1C0398082EB}" type="datetimeFigureOut">
              <a:rPr lang="ar-SA" smtClean="0">
                <a:solidFill>
                  <a:prstClr val="black">
                    <a:tint val="75000"/>
                  </a:prstClr>
                </a:solidFill>
              </a:rPr>
              <a:pPr/>
              <a:t>26/07/38</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A3C822B-3CF0-440B-80A0-8FB74DC1F3EF}"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9555596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55AE767A-A481-408B-9482-A1C0398082EB}" type="datetimeFigureOut">
              <a:rPr lang="ar-SA" smtClean="0">
                <a:solidFill>
                  <a:prstClr val="black">
                    <a:tint val="75000"/>
                  </a:prstClr>
                </a:solidFill>
              </a:rPr>
              <a:pPr/>
              <a:t>26/07/38</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A3C822B-3CF0-440B-80A0-8FB74DC1F3EF}"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7362794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55AE767A-A481-408B-9482-A1C0398082EB}" type="datetimeFigureOut">
              <a:rPr lang="ar-SA" smtClean="0">
                <a:solidFill>
                  <a:prstClr val="black">
                    <a:tint val="75000"/>
                  </a:prstClr>
                </a:solidFill>
              </a:rPr>
              <a:pPr/>
              <a:t>26/07/38</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A3C822B-3CF0-440B-80A0-8FB74DC1F3EF}"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629222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a:t>انقر لتحرير نمط العنوان الرئيسي</a:t>
            </a:r>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A43EA87D-EEAA-4B22-B7F7-EC29C86805BE}" type="datetimeFigureOut">
              <a:rPr lang="ar-SA" smtClean="0"/>
              <a:t>26/07/38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91B04CA-1F01-4470-BDED-ECA9AD8E4F6F}" type="slidenum">
              <a:rPr lang="ar-SA" smtClean="0"/>
              <a:t>‹#›</a:t>
            </a:fld>
            <a:endParaRPr lang="ar-SA"/>
          </a:p>
        </p:txBody>
      </p:sp>
    </p:spTree>
    <p:extLst>
      <p:ext uri="{BB962C8B-B14F-4D97-AF65-F5344CB8AC3E}">
        <p14:creationId xmlns:p14="http://schemas.microsoft.com/office/powerpoint/2010/main" val="638838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838200" y="1825625"/>
            <a:ext cx="5181600" cy="435133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6172200" y="1825625"/>
            <a:ext cx="5181600" cy="435133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A43EA87D-EEAA-4B22-B7F7-EC29C86805BE}" type="datetimeFigureOut">
              <a:rPr lang="ar-SA" smtClean="0"/>
              <a:t>26/07/38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F91B04CA-1F01-4470-BDED-ECA9AD8E4F6F}" type="slidenum">
              <a:rPr lang="ar-SA" smtClean="0"/>
              <a:t>‹#›</a:t>
            </a:fld>
            <a:endParaRPr lang="ar-SA"/>
          </a:p>
        </p:txBody>
      </p:sp>
    </p:spTree>
    <p:extLst>
      <p:ext uri="{BB962C8B-B14F-4D97-AF65-F5344CB8AC3E}">
        <p14:creationId xmlns:p14="http://schemas.microsoft.com/office/powerpoint/2010/main" val="960088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a:t>انقر لتحرير نمط العنوان الرئيسي</a:t>
            </a:r>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A43EA87D-EEAA-4B22-B7F7-EC29C86805BE}" type="datetimeFigureOut">
              <a:rPr lang="ar-SA" smtClean="0"/>
              <a:t>26/07/38</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F91B04CA-1F01-4470-BDED-ECA9AD8E4F6F}" type="slidenum">
              <a:rPr lang="ar-SA" smtClean="0"/>
              <a:t>‹#›</a:t>
            </a:fld>
            <a:endParaRPr lang="ar-SA"/>
          </a:p>
        </p:txBody>
      </p:sp>
    </p:spTree>
    <p:extLst>
      <p:ext uri="{BB962C8B-B14F-4D97-AF65-F5344CB8AC3E}">
        <p14:creationId xmlns:p14="http://schemas.microsoft.com/office/powerpoint/2010/main" val="3875958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A43EA87D-EEAA-4B22-B7F7-EC29C86805BE}" type="datetimeFigureOut">
              <a:rPr lang="ar-SA" smtClean="0"/>
              <a:t>26/07/38</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F91B04CA-1F01-4470-BDED-ECA9AD8E4F6F}" type="slidenum">
              <a:rPr lang="ar-SA" smtClean="0"/>
              <a:t>‹#›</a:t>
            </a:fld>
            <a:endParaRPr lang="ar-SA"/>
          </a:p>
        </p:txBody>
      </p:sp>
    </p:spTree>
    <p:extLst>
      <p:ext uri="{BB962C8B-B14F-4D97-AF65-F5344CB8AC3E}">
        <p14:creationId xmlns:p14="http://schemas.microsoft.com/office/powerpoint/2010/main" val="798150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43EA87D-EEAA-4B22-B7F7-EC29C86805BE}" type="datetimeFigureOut">
              <a:rPr lang="ar-SA" smtClean="0"/>
              <a:t>26/07/38</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F91B04CA-1F01-4470-BDED-ECA9AD8E4F6F}" type="slidenum">
              <a:rPr lang="ar-SA" smtClean="0"/>
              <a:t>‹#›</a:t>
            </a:fld>
            <a:endParaRPr lang="ar-SA"/>
          </a:p>
        </p:txBody>
      </p:sp>
    </p:spTree>
    <p:extLst>
      <p:ext uri="{BB962C8B-B14F-4D97-AF65-F5344CB8AC3E}">
        <p14:creationId xmlns:p14="http://schemas.microsoft.com/office/powerpoint/2010/main" val="2126358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A43EA87D-EEAA-4B22-B7F7-EC29C86805BE}" type="datetimeFigureOut">
              <a:rPr lang="ar-SA" smtClean="0"/>
              <a:t>26/07/38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F91B04CA-1F01-4470-BDED-ECA9AD8E4F6F}" type="slidenum">
              <a:rPr lang="ar-SA" smtClean="0"/>
              <a:t>‹#›</a:t>
            </a:fld>
            <a:endParaRPr lang="ar-SA"/>
          </a:p>
        </p:txBody>
      </p:sp>
    </p:spTree>
    <p:extLst>
      <p:ext uri="{BB962C8B-B14F-4D97-AF65-F5344CB8AC3E}">
        <p14:creationId xmlns:p14="http://schemas.microsoft.com/office/powerpoint/2010/main" val="3034329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A43EA87D-EEAA-4B22-B7F7-EC29C86805BE}" type="datetimeFigureOut">
              <a:rPr lang="ar-SA" smtClean="0"/>
              <a:t>26/07/38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F91B04CA-1F01-4470-BDED-ECA9AD8E4F6F}" type="slidenum">
              <a:rPr lang="ar-SA" smtClean="0"/>
              <a:t>‹#›</a:t>
            </a:fld>
            <a:endParaRPr lang="ar-SA"/>
          </a:p>
        </p:txBody>
      </p:sp>
    </p:spTree>
    <p:extLst>
      <p:ext uri="{BB962C8B-B14F-4D97-AF65-F5344CB8AC3E}">
        <p14:creationId xmlns:p14="http://schemas.microsoft.com/office/powerpoint/2010/main" val="3134265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43EA87D-EEAA-4B22-B7F7-EC29C86805BE}" type="datetimeFigureOut">
              <a:rPr lang="ar-SA" smtClean="0"/>
              <a:t>26/07/38</a:t>
            </a:fld>
            <a:endParaRPr lang="ar-SA"/>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91B04CA-1F01-4470-BDED-ECA9AD8E4F6F}" type="slidenum">
              <a:rPr lang="ar-SA" smtClean="0"/>
              <a:t>‹#›</a:t>
            </a:fld>
            <a:endParaRPr lang="ar-SA"/>
          </a:p>
        </p:txBody>
      </p:sp>
    </p:spTree>
    <p:extLst>
      <p:ext uri="{BB962C8B-B14F-4D97-AF65-F5344CB8AC3E}">
        <p14:creationId xmlns:p14="http://schemas.microsoft.com/office/powerpoint/2010/main" val="35276358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5AE767A-A481-408B-9482-A1C0398082EB}" type="datetimeFigureOut">
              <a:rPr lang="ar-SA" smtClean="0">
                <a:solidFill>
                  <a:prstClr val="black">
                    <a:tint val="75000"/>
                  </a:prstClr>
                </a:solidFill>
              </a:rPr>
              <a:pPr/>
              <a:t>26/07/38</a:t>
            </a:fld>
            <a:endParaRPr lang="ar-SA">
              <a:solidFill>
                <a:prstClr val="black">
                  <a:tint val="75000"/>
                </a:prstClr>
              </a:solidFill>
            </a:endParaRPr>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solidFill>
                <a:prstClr val="black">
                  <a:tint val="75000"/>
                </a:prstClr>
              </a:solidFill>
            </a:endParaRPr>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A3C822B-3CF0-440B-80A0-8FB74DC1F3EF}"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3506786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044457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77801"/>
            <a:ext cx="10083800" cy="762000"/>
          </a:xfrm>
        </p:spPr>
        <p:txBody>
          <a:bodyPr>
            <a:normAutofit/>
          </a:bodyPr>
          <a:lstStyle/>
          <a:p>
            <a:pPr rtl="0"/>
            <a:r>
              <a:rPr lang="ar-LB" sz="2800" b="1" dirty="0">
                <a:solidFill>
                  <a:srgbClr val="4F81BD"/>
                </a:solidFill>
                <a:latin typeface="Cambria" panose="02040503050406030204" pitchFamily="18" charset="0"/>
                <a:ea typeface="Times New Roman" panose="02020603050405020304" pitchFamily="18" charset="0"/>
              </a:rPr>
              <a:t>استخدام </a:t>
            </a:r>
            <a:r>
              <a:rPr lang="ar-SA" sz="2800" b="1" dirty="0">
                <a:solidFill>
                  <a:srgbClr val="4F81BD"/>
                </a:solidFill>
                <a:latin typeface="Cambria" panose="02040503050406030204" pitchFamily="18" charset="0"/>
                <a:ea typeface="Times New Roman" panose="02020603050405020304" pitchFamily="18" charset="0"/>
              </a:rPr>
              <a:t>الرسالة (***)</a:t>
            </a:r>
            <a:r>
              <a:rPr lang="en-US" sz="2800" b="1" dirty="0">
                <a:solidFill>
                  <a:srgbClr val="4F81BD"/>
                </a:solidFill>
                <a:latin typeface="Cambria" panose="02040503050406030204" pitchFamily="18" charset="0"/>
                <a:ea typeface="Times New Roman" panose="02020603050405020304" pitchFamily="18" charset="0"/>
              </a:rPr>
              <a:t> </a:t>
            </a:r>
            <a:r>
              <a:rPr lang="ar-SA" sz="2400" b="1" dirty="0">
                <a:solidFill>
                  <a:srgbClr val="4F81BD"/>
                </a:solidFill>
                <a:latin typeface="Cambria" panose="02040503050406030204" pitchFamily="18" charset="0"/>
                <a:ea typeface="Times New Roman" panose="02020603050405020304" pitchFamily="18" charset="0"/>
              </a:rPr>
              <a:t>4.1 </a:t>
            </a:r>
            <a:r>
              <a:rPr lang="en-US" sz="1800" b="1" dirty="0">
                <a:solidFill>
                  <a:srgbClr val="365F91"/>
                </a:solidFill>
                <a:latin typeface="Cambria" panose="02040503050406030204" pitchFamily="18" charset="0"/>
                <a:ea typeface="Times New Roman" panose="02020603050405020304" pitchFamily="18" charset="0"/>
                <a:cs typeface="Times New Roman" panose="02020603050405020304" pitchFamily="18" charset="0"/>
              </a:rPr>
              <a:t/>
            </a:r>
            <a:br>
              <a:rPr lang="en-US" sz="1800" b="1" dirty="0">
                <a:solidFill>
                  <a:srgbClr val="365F91"/>
                </a:solidFill>
                <a:latin typeface="Cambria" panose="02040503050406030204" pitchFamily="18" charset="0"/>
                <a:ea typeface="Times New Roman" panose="02020603050405020304" pitchFamily="18" charset="0"/>
                <a:cs typeface="Times New Roman" panose="02020603050405020304" pitchFamily="18" charset="0"/>
              </a:rPr>
            </a:br>
            <a:endParaRPr lang="ar-SA" sz="1800" dirty="0"/>
          </a:p>
        </p:txBody>
      </p:sp>
      <p:sp>
        <p:nvSpPr>
          <p:cNvPr id="3" name="عنصر نائب للمحتوى 2"/>
          <p:cNvSpPr>
            <a:spLocks noGrp="1"/>
          </p:cNvSpPr>
          <p:nvPr>
            <p:ph idx="1"/>
          </p:nvPr>
        </p:nvSpPr>
        <p:spPr>
          <a:xfrm>
            <a:off x="838200" y="1038225"/>
            <a:ext cx="10515600" cy="4351338"/>
          </a:xfrm>
        </p:spPr>
        <p:txBody>
          <a:bodyPr>
            <a:normAutofit lnSpcReduction="10000"/>
          </a:bodyPr>
          <a:lstStyle/>
          <a:p>
            <a:pPr marL="342900" lvl="0" indent="-342900">
              <a:lnSpc>
                <a:spcPct val="160000"/>
              </a:lnSpc>
            </a:pPr>
            <a:r>
              <a:rPr lang="ar-SA" sz="2400" b="1" dirty="0"/>
              <a:t>و ضعت الرسالة كأساس للتخطيط الاستراتيجي في الجامعة. </a:t>
            </a:r>
          </a:p>
          <a:p>
            <a:pPr marL="0" lvl="0" indent="0">
              <a:lnSpc>
                <a:spcPct val="160000"/>
              </a:lnSpc>
              <a:buNone/>
            </a:pPr>
            <a:r>
              <a:rPr lang="ar-SA" sz="2400" b="1" dirty="0"/>
              <a:t>عند بناء الخطة الاستراتيجية الثانية </a:t>
            </a:r>
            <a:r>
              <a:rPr lang="ar-SA" sz="2400" b="1" dirty="0">
                <a:solidFill>
                  <a:srgbClr val="FF0000"/>
                </a:solidFill>
              </a:rPr>
              <a:t>الرسالة                الأهداف الاستراتيجية               الأهداف التفصيلية               مبادرات وأنشطة </a:t>
            </a:r>
          </a:p>
          <a:p>
            <a:pPr marL="0" lvl="0" indent="0">
              <a:lnSpc>
                <a:spcPct val="160000"/>
              </a:lnSpc>
              <a:buNone/>
            </a:pPr>
            <a:r>
              <a:rPr lang="ar-SA" sz="2400" b="1" dirty="0"/>
              <a:t>استخدام الرسالة كموجه لتوزيع الموارد و اتخاذ القرارات المتعلقة بالمشاريع أو السياسات المهمة في الجامعة.  </a:t>
            </a:r>
            <a:r>
              <a:rPr lang="ar-SA" sz="2400" b="1" dirty="0">
                <a:solidFill>
                  <a:srgbClr val="FF0000"/>
                </a:solidFill>
              </a:rPr>
              <a:t>كيف ؟ </a:t>
            </a:r>
          </a:p>
          <a:p>
            <a:pPr marL="0" lvl="0" indent="0">
              <a:lnSpc>
                <a:spcPct val="160000"/>
              </a:lnSpc>
              <a:buNone/>
            </a:pPr>
            <a:r>
              <a:rPr lang="ar-SA" sz="2400" b="1" dirty="0"/>
              <a:t>تعلن الرسالة  في جميع وحدات الجامعة من خلال  : </a:t>
            </a:r>
            <a:r>
              <a:rPr lang="ar-SA" sz="2400" b="1" dirty="0">
                <a:solidFill>
                  <a:srgbClr val="FF0000"/>
                </a:solidFill>
              </a:rPr>
              <a:t>الموقع الإلكتروني وشاشات العرض والمطبوعات والملصقات ... وغيرها</a:t>
            </a:r>
            <a:endParaRPr lang="en-US" sz="2400" b="1" dirty="0">
              <a:solidFill>
                <a:srgbClr val="FF0000"/>
              </a:solidFill>
            </a:endParaRPr>
          </a:p>
        </p:txBody>
      </p:sp>
      <p:sp>
        <p:nvSpPr>
          <p:cNvPr id="8" name="سهم إلى اليسار 7"/>
          <p:cNvSpPr/>
          <p:nvPr/>
        </p:nvSpPr>
        <p:spPr>
          <a:xfrm>
            <a:off x="5880100" y="1847087"/>
            <a:ext cx="832104"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9" name="سهم إلى اليسار 8"/>
          <p:cNvSpPr/>
          <p:nvPr/>
        </p:nvSpPr>
        <p:spPr>
          <a:xfrm>
            <a:off x="2527046" y="1847087"/>
            <a:ext cx="832104"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0" name="سهم إلى اليسار 9"/>
          <p:cNvSpPr/>
          <p:nvPr/>
        </p:nvSpPr>
        <p:spPr>
          <a:xfrm>
            <a:off x="9233154" y="2331719"/>
            <a:ext cx="832104"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val="29291119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54100" y="139701"/>
            <a:ext cx="10528300" cy="698500"/>
          </a:xfrm>
        </p:spPr>
        <p:txBody>
          <a:bodyPr>
            <a:normAutofit fontScale="90000"/>
          </a:bodyPr>
          <a:lstStyle/>
          <a:p>
            <a:pPr marL="457200" lvl="1" indent="0" algn="just" rtl="1">
              <a:lnSpc>
                <a:spcPct val="110000"/>
              </a:lnSpc>
              <a:spcBef>
                <a:spcPts val="1000"/>
              </a:spcBef>
              <a:buNone/>
            </a:pPr>
            <a:r>
              <a:rPr lang="en-US" sz="2000" b="1" dirty="0">
                <a:latin typeface="Times New Roman" panose="02020603050405020304" pitchFamily="18" charset="0"/>
                <a:ea typeface="Calibri" panose="020F0502020204030204" pitchFamily="34" charset="0"/>
                <a:cs typeface="Arial" panose="020B0604020202020204" pitchFamily="34" charset="0"/>
              </a:rPr>
              <a:t>	</a:t>
            </a:r>
            <a:r>
              <a:rPr lang="en-US" sz="1800" dirty="0">
                <a:latin typeface="Calibri" panose="020F0502020204030204" pitchFamily="34" charset="0"/>
                <a:ea typeface="Calibri" panose="020F0502020204030204" pitchFamily="34" charset="0"/>
                <a:cs typeface="Arial" panose="020B0604020202020204" pitchFamily="34" charset="0"/>
              </a:rPr>
              <a:t/>
            </a:r>
            <a:br>
              <a:rPr lang="en-US" sz="1800" dirty="0">
                <a:latin typeface="Calibri" panose="020F0502020204030204" pitchFamily="34" charset="0"/>
                <a:ea typeface="Calibri" panose="020F0502020204030204" pitchFamily="34" charset="0"/>
                <a:cs typeface="Arial" panose="020B0604020202020204" pitchFamily="34" charset="0"/>
              </a:rPr>
            </a:br>
            <a:r>
              <a:rPr kumimoji="0" lang="ar-SA" sz="2400" b="1" i="0" u="none" strike="noStrike" kern="1200" cap="none" spc="0" normalizeH="0" baseline="0" noProof="0" dirty="0">
                <a:ln>
                  <a:noFill/>
                </a:ln>
                <a:solidFill>
                  <a:srgbClr val="4F81BD"/>
                </a:solidFill>
                <a:effectLst/>
                <a:uLnTx/>
                <a:uFillTx/>
                <a:latin typeface="Cambria" panose="02040503050406030204" pitchFamily="18" charset="0"/>
                <a:ea typeface="Times New Roman" panose="02020603050405020304" pitchFamily="18" charset="0"/>
                <a:cs typeface="Times New Roman" panose="02020603050405020304" pitchFamily="18" charset="0"/>
              </a:rPr>
              <a:t>5.1 </a:t>
            </a:r>
            <a:r>
              <a:rPr lang="ar-LB" sz="3100" b="1" kern="1200" dirty="0">
                <a:solidFill>
                  <a:srgbClr val="4F81BD"/>
                </a:solidFill>
                <a:latin typeface="Cambria" panose="02040503050406030204" pitchFamily="18" charset="0"/>
                <a:ea typeface="Times New Roman" panose="02020603050405020304" pitchFamily="18" charset="0"/>
                <a:cs typeface="Times New Roman" panose="02020603050405020304" pitchFamily="18" charset="0"/>
              </a:rPr>
              <a:t>العلاقة بين الرسالة و الغايات والأهداف </a:t>
            </a:r>
            <a:r>
              <a:rPr lang="en-US" sz="3100" b="1" kern="1200" dirty="0">
                <a:solidFill>
                  <a:srgbClr val="4F81BD"/>
                </a:solidFill>
                <a:latin typeface="Cambria" panose="02040503050406030204" pitchFamily="18" charset="0"/>
                <a:ea typeface="Times New Roman" panose="02020603050405020304" pitchFamily="18" charset="0"/>
                <a:cs typeface="Times New Roman" panose="02020603050405020304" pitchFamily="18" charset="0"/>
              </a:rPr>
              <a:t>( **** )</a:t>
            </a:r>
          </a:p>
        </p:txBody>
      </p:sp>
      <p:sp>
        <p:nvSpPr>
          <p:cNvPr id="3" name="عنصر نائب للمحتوى 2"/>
          <p:cNvSpPr>
            <a:spLocks noGrp="1"/>
          </p:cNvSpPr>
          <p:nvPr>
            <p:ph idx="1"/>
          </p:nvPr>
        </p:nvSpPr>
        <p:spPr>
          <a:xfrm>
            <a:off x="838200" y="1038225"/>
            <a:ext cx="10515600" cy="4351338"/>
          </a:xfrm>
        </p:spPr>
        <p:txBody>
          <a:bodyPr>
            <a:normAutofit fontScale="47500" lnSpcReduction="20000"/>
          </a:bodyPr>
          <a:lstStyle/>
          <a:p>
            <a:pPr algn="just">
              <a:lnSpc>
                <a:spcPct val="107000"/>
              </a:lnSpc>
              <a:spcAft>
                <a:spcPts val="800"/>
              </a:spcAft>
            </a:pPr>
            <a:r>
              <a:rPr lang="ar-LB" sz="5500" dirty="0"/>
              <a:t>جاءت رسالة الجامعة متوافقة مع الأهداف و الغايات و التطلعات. </a:t>
            </a:r>
            <a:r>
              <a:rPr lang="ar-SA" sz="5500" dirty="0"/>
              <a:t>ويظهر ذلك في</a:t>
            </a:r>
            <a:r>
              <a:rPr lang="ar-LB" sz="5500" dirty="0"/>
              <a:t> </a:t>
            </a:r>
            <a:r>
              <a:rPr lang="ar-SA" sz="5500" dirty="0"/>
              <a:t>نمو وتطوير الجامعة وهياكلها التنظيمية</a:t>
            </a:r>
          </a:p>
          <a:p>
            <a:pPr algn="just">
              <a:lnSpc>
                <a:spcPct val="107000"/>
              </a:lnSpc>
              <a:spcAft>
                <a:spcPts val="800"/>
              </a:spcAft>
            </a:pPr>
            <a:r>
              <a:rPr lang="ar-SA" sz="5500" dirty="0"/>
              <a:t>تم تحويل الرسالة</a:t>
            </a:r>
            <a:r>
              <a:rPr lang="ar-LB" sz="5500" dirty="0"/>
              <a:t> إلى أهداف حقيقية </a:t>
            </a:r>
            <a:r>
              <a:rPr lang="ar-SA" sz="5500" dirty="0"/>
              <a:t> تستخدم في توجيه عمليات </a:t>
            </a:r>
            <a:r>
              <a:rPr lang="ar-LB" sz="5500" dirty="0"/>
              <a:t>التخطيط </a:t>
            </a:r>
            <a:endParaRPr lang="ar-SA" sz="5500" dirty="0"/>
          </a:p>
          <a:p>
            <a:pPr algn="just">
              <a:lnSpc>
                <a:spcPct val="107000"/>
              </a:lnSpc>
              <a:spcAft>
                <a:spcPts val="800"/>
              </a:spcAft>
            </a:pPr>
            <a:r>
              <a:rPr lang="ar-LB" sz="5500" dirty="0"/>
              <a:t>تم توظيف هذه الأهداف لتحديد الأنشطة التي ينبغي تعزيزها لتكون الجامعة قادرة على إيجاد مبادرات تلبي احتياجاتها و لا سيما تلك التي تتطلب تمويلاً , </a:t>
            </a:r>
            <a:endParaRPr lang="ar-SA" sz="5500" dirty="0"/>
          </a:p>
          <a:p>
            <a:pPr algn="just">
              <a:lnSpc>
                <a:spcPct val="107000"/>
              </a:lnSpc>
              <a:spcAft>
                <a:spcPts val="800"/>
              </a:spcAft>
            </a:pPr>
            <a:r>
              <a:rPr lang="ar-LB" sz="5500" dirty="0"/>
              <a:t>تمت صياغة الأهداف بحيث تشتمل على مؤشرات أداء محددة وقابلة للقياس تستخدم للحكم على مدى تحقيقها . </a:t>
            </a:r>
            <a:endParaRPr lang="ar-SA" sz="5500" dirty="0"/>
          </a:p>
          <a:p>
            <a:pPr algn="just">
              <a:lnSpc>
                <a:spcPct val="107000"/>
              </a:lnSpc>
              <a:spcAft>
                <a:spcPts val="800"/>
              </a:spcAft>
            </a:pPr>
            <a:r>
              <a:rPr lang="ar-LB" sz="5500" dirty="0"/>
              <a:t> تعمل الجامعة من خلال التقارير السنوية و مؤشرات الأداء على المراجعة بشكل دوري للغايات والأهداف المحددة في التخطيط الاستراتيجي للجامعة. </a:t>
            </a:r>
            <a:endParaRPr lang="en-US" sz="5500" dirty="0"/>
          </a:p>
          <a:p>
            <a:pPr algn="just" rtl="0">
              <a:lnSpc>
                <a:spcPct val="107000"/>
              </a:lnSpc>
              <a:spcAft>
                <a:spcPts val="800"/>
              </a:spcAft>
            </a:pPr>
            <a:endParaRPr lang="en-US" dirty="0"/>
          </a:p>
        </p:txBody>
      </p:sp>
    </p:spTree>
    <p:extLst>
      <p:ext uri="{BB962C8B-B14F-4D97-AF65-F5344CB8AC3E}">
        <p14:creationId xmlns:p14="http://schemas.microsoft.com/office/powerpoint/2010/main" val="42778482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2768600" y="578184"/>
            <a:ext cx="7937499" cy="3508653"/>
          </a:xfrm>
          <a:prstGeom prst="rect">
            <a:avLst/>
          </a:prstGeom>
          <a:noFill/>
        </p:spPr>
        <p:txBody>
          <a:bodyPr wrap="square" rtlCol="1">
            <a:spAutoFit/>
          </a:bodyPr>
          <a:lstStyle/>
          <a:p>
            <a:r>
              <a:rPr lang="ar-SA" sz="2400" b="1" dirty="0">
                <a:solidFill>
                  <a:srgbClr val="FF0000"/>
                </a:solidFill>
              </a:rPr>
              <a:t>الأدلة والشواهد</a:t>
            </a:r>
          </a:p>
          <a:p>
            <a:pPr marL="342900" indent="-342900">
              <a:buFont typeface="+mj-lt"/>
              <a:buAutoNum type="arabicPeriod"/>
            </a:pPr>
            <a:endParaRPr lang="ar-SA" b="1" dirty="0"/>
          </a:p>
          <a:p>
            <a:pPr marL="342900" indent="-342900">
              <a:lnSpc>
                <a:spcPct val="150000"/>
              </a:lnSpc>
              <a:buFont typeface="Arial" panose="020B0604020202020204" pitchFamily="34" charset="0"/>
              <a:buChar char="•"/>
            </a:pPr>
            <a:r>
              <a:rPr lang="ar-SA" sz="2400" b="1" dirty="0"/>
              <a:t>قرار انشاء الجامعة</a:t>
            </a:r>
          </a:p>
          <a:p>
            <a:pPr marL="342900" indent="-342900">
              <a:lnSpc>
                <a:spcPct val="150000"/>
              </a:lnSpc>
              <a:buFont typeface="Arial" panose="020B0604020202020204" pitchFamily="34" charset="0"/>
              <a:buChar char="•"/>
            </a:pPr>
            <a:r>
              <a:rPr lang="ar-SA" sz="2400" b="1" dirty="0"/>
              <a:t>الخطة الاستراتيجية للجامعة (1) ، (2)</a:t>
            </a:r>
          </a:p>
          <a:p>
            <a:pPr marL="342900" indent="-342900">
              <a:lnSpc>
                <a:spcPct val="150000"/>
              </a:lnSpc>
              <a:buFont typeface="Arial" panose="020B0604020202020204" pitchFamily="34" charset="0"/>
              <a:buChar char="•"/>
            </a:pPr>
            <a:r>
              <a:rPr lang="ar-SA" sz="2400" b="1" dirty="0"/>
              <a:t>صيغة الرؤية والرسالة والقيم والأهداف .</a:t>
            </a:r>
          </a:p>
          <a:p>
            <a:pPr marL="342900" indent="-342900">
              <a:lnSpc>
                <a:spcPct val="150000"/>
              </a:lnSpc>
              <a:buFont typeface="Arial" panose="020B0604020202020204" pitchFamily="34" charset="0"/>
              <a:buChar char="•"/>
            </a:pPr>
            <a:r>
              <a:rPr lang="ar-SA" sz="2400" b="1" dirty="0"/>
              <a:t>محضر مجلس الجامعة لاعتماد الخطة الاستراتيجية</a:t>
            </a:r>
          </a:p>
          <a:p>
            <a:endParaRPr lang="ar-SA" b="1" dirty="0"/>
          </a:p>
          <a:p>
            <a:endParaRPr lang="ar-SA" b="1" dirty="0"/>
          </a:p>
        </p:txBody>
      </p:sp>
    </p:spTree>
    <p:extLst>
      <p:ext uri="{BB962C8B-B14F-4D97-AF65-F5344CB8AC3E}">
        <p14:creationId xmlns:p14="http://schemas.microsoft.com/office/powerpoint/2010/main" val="21839285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444500" y="686469"/>
            <a:ext cx="11353800" cy="4980018"/>
          </a:xfrm>
          <a:prstGeom prst="rect">
            <a:avLst/>
          </a:prstGeom>
          <a:noFill/>
        </p:spPr>
        <p:txBody>
          <a:bodyPr wrap="square" rtlCol="1">
            <a:spAutoFit/>
          </a:bodyPr>
          <a:lstStyle/>
          <a:p>
            <a:pPr rtl="0">
              <a:lnSpc>
                <a:spcPct val="107000"/>
              </a:lnSpc>
              <a:spcAft>
                <a:spcPts val="800"/>
              </a:spcAft>
            </a:pPr>
            <a:r>
              <a:rPr lang="ar-SA" sz="2400" b="1" dirty="0">
                <a:solidFill>
                  <a:srgbClr val="FF0000"/>
                </a:solidFill>
              </a:rPr>
              <a:t>نقاط القوة :</a:t>
            </a:r>
            <a:endParaRPr lang="en-US" sz="2400" b="1" dirty="0">
              <a:solidFill>
                <a:srgbClr val="FF0000"/>
              </a:solidFill>
            </a:endParaRPr>
          </a:p>
          <a:p>
            <a:pPr marL="342900" lvl="0" indent="-342900" algn="just">
              <a:lnSpc>
                <a:spcPct val="150000"/>
              </a:lnSpc>
              <a:spcAft>
                <a:spcPts val="1000"/>
              </a:spcAft>
              <a:buFont typeface="Symbol" panose="05050102010706020507" pitchFamily="18" charset="2"/>
              <a:buChar char=""/>
            </a:pPr>
            <a:r>
              <a:rPr lang="ar-SA" sz="2400" b="1" dirty="0"/>
              <a:t>تدعم عبارة الرسالة المهام الرئيسية للجامعة "التعليم , البحث العلمي , خدمة المجتمع".</a:t>
            </a:r>
            <a:endParaRPr lang="en-US" sz="2400" b="1" dirty="0"/>
          </a:p>
          <a:p>
            <a:pPr marL="342900" lvl="0" indent="-342900" algn="just">
              <a:lnSpc>
                <a:spcPct val="150000"/>
              </a:lnSpc>
              <a:spcAft>
                <a:spcPts val="1000"/>
              </a:spcAft>
              <a:buFont typeface="Symbol" panose="05050102010706020507" pitchFamily="18" charset="2"/>
              <a:buChar char=""/>
            </a:pPr>
            <a:r>
              <a:rPr lang="ar-SA" sz="2400" b="1" dirty="0"/>
              <a:t>حددت الرسالة بالتشاور مع المستفيدين من داخل الجامعة وخارجها خاصة المجتمع المحيط الذي تخدمه.</a:t>
            </a:r>
            <a:endParaRPr lang="en-US" sz="2400" b="1" dirty="0"/>
          </a:p>
          <a:p>
            <a:pPr marL="342900" lvl="0" indent="-342900" algn="just">
              <a:lnSpc>
                <a:spcPct val="150000"/>
              </a:lnSpc>
              <a:spcAft>
                <a:spcPts val="1000"/>
              </a:spcAft>
              <a:buFont typeface="Symbol" panose="05050102010706020507" pitchFamily="18" charset="2"/>
              <a:buChar char=""/>
            </a:pPr>
            <a:r>
              <a:rPr lang="ar-SA" sz="2400" b="1" dirty="0"/>
              <a:t>تستخدم  الرسالة كأساس للتخطيط الاستراتيجي في الجامعة.</a:t>
            </a:r>
            <a:endParaRPr lang="en-US" sz="2400" b="1" dirty="0"/>
          </a:p>
          <a:p>
            <a:pPr marL="342900" lvl="0" indent="-342900" algn="just">
              <a:lnSpc>
                <a:spcPct val="150000"/>
              </a:lnSpc>
              <a:spcAft>
                <a:spcPts val="1000"/>
              </a:spcAft>
              <a:buFont typeface="Symbol" panose="05050102010706020507" pitchFamily="18" charset="2"/>
              <a:buChar char=""/>
            </a:pPr>
            <a:r>
              <a:rPr lang="ar-SA" sz="2400" b="1" dirty="0"/>
              <a:t>تتوافق الغايات الخاصة بعمليات التطوير مع الرسالة وتدعمها.</a:t>
            </a:r>
            <a:endParaRPr lang="en-US" sz="2400" b="1" dirty="0"/>
          </a:p>
          <a:p>
            <a:pPr marL="342900" lvl="0" indent="-342900" algn="just">
              <a:lnSpc>
                <a:spcPct val="150000"/>
              </a:lnSpc>
              <a:spcAft>
                <a:spcPts val="1000"/>
              </a:spcAft>
              <a:buFont typeface="Symbol" panose="05050102010706020507" pitchFamily="18" charset="2"/>
              <a:buChar char=""/>
            </a:pPr>
            <a:r>
              <a:rPr lang="ar-LB" sz="2400" b="1" dirty="0"/>
              <a:t>تتوافق أهداف الوحدات التنظيمية داخل الجامعة بما تحويه من مؤشرات محددة وقابلة للقياس مع رسالة الجامعة</a:t>
            </a:r>
            <a:endParaRPr lang="en-US" sz="2400" b="1" dirty="0"/>
          </a:p>
          <a:p>
            <a:pPr lvl="0" algn="just">
              <a:lnSpc>
                <a:spcPct val="115000"/>
              </a:lnSpc>
              <a:spcAft>
                <a:spcPts val="1000"/>
              </a:spcAft>
            </a:pP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308577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927652" y="371060"/>
            <a:ext cx="10402957" cy="4309898"/>
          </a:xfrm>
          <a:prstGeom prst="rect">
            <a:avLst/>
          </a:prstGeom>
          <a:noFill/>
        </p:spPr>
        <p:txBody>
          <a:bodyPr wrap="square" rtlCol="1">
            <a:spAutoFit/>
          </a:bodyPr>
          <a:lstStyle/>
          <a:p>
            <a:pPr lvl="0">
              <a:lnSpc>
                <a:spcPct val="150000"/>
              </a:lnSpc>
              <a:spcAft>
                <a:spcPts val="1000"/>
              </a:spcAft>
            </a:pPr>
            <a:r>
              <a:rPr lang="ar-SA" sz="2400" b="1" dirty="0">
                <a:solidFill>
                  <a:srgbClr val="FF0000"/>
                </a:solidFill>
              </a:rPr>
              <a:t>النقاط التي تحتاج لتحسين :</a:t>
            </a:r>
          </a:p>
          <a:p>
            <a:pPr marL="342900" lvl="0" indent="-342900">
              <a:lnSpc>
                <a:spcPct val="150000"/>
              </a:lnSpc>
              <a:spcAft>
                <a:spcPts val="1000"/>
              </a:spcAft>
              <a:buFont typeface="Arial" panose="020B0604020202020204" pitchFamily="34" charset="0"/>
              <a:buChar char="•"/>
            </a:pPr>
            <a:r>
              <a:rPr lang="ar-SA" sz="2400" b="1" dirty="0">
                <a:solidFill>
                  <a:schemeClr val="accent5"/>
                </a:solidFill>
              </a:rPr>
              <a:t>مراجعة رسالة الجامعة بحيث تتضمن محددات لعمليات توجيه التخطيط وصنع القرار في الجامعة وتزويد المسؤولين </a:t>
            </a:r>
            <a:r>
              <a:rPr lang="ar-SA" sz="2400" b="1" dirty="0" err="1">
                <a:solidFill>
                  <a:schemeClr val="accent5"/>
                </a:solidFill>
              </a:rPr>
              <a:t>بمحكات</a:t>
            </a:r>
            <a:r>
              <a:rPr lang="ar-SA" sz="2400" b="1" dirty="0">
                <a:solidFill>
                  <a:schemeClr val="accent5"/>
                </a:solidFill>
              </a:rPr>
              <a:t> لتقويم التقدم نحو الغايات و الأهداف , وتساعد في توزيع الموارد بعدالة.</a:t>
            </a:r>
            <a:endParaRPr lang="en-US" sz="2400" b="1" dirty="0">
              <a:solidFill>
                <a:schemeClr val="accent5"/>
              </a:solidFill>
            </a:endParaRPr>
          </a:p>
          <a:p>
            <a:pPr marL="342900" lvl="0" indent="-342900" fontAlgn="t">
              <a:lnSpc>
                <a:spcPct val="150000"/>
              </a:lnSpc>
              <a:buFont typeface="Arial" panose="020B0604020202020204" pitchFamily="34" charset="0"/>
              <a:buChar char="•"/>
            </a:pPr>
            <a:r>
              <a:rPr lang="ar-SA" sz="2400" b="1" dirty="0">
                <a:solidFill>
                  <a:schemeClr val="accent5"/>
                </a:solidFill>
              </a:rPr>
              <a:t>وضع آليات لضمان استخدام الرسالة بصورة منتظمة في توزيع الموارد و اتخاذ القرارات المتعلقة بالمشاريع أو السياسات المهمة في الجامعة. </a:t>
            </a:r>
          </a:p>
          <a:p>
            <a:pPr marL="342900" lvl="0" indent="-342900" fontAlgn="t">
              <a:lnSpc>
                <a:spcPct val="150000"/>
              </a:lnSpc>
              <a:buFont typeface="Arial" panose="020B0604020202020204" pitchFamily="34" charset="0"/>
              <a:buChar char="•"/>
            </a:pPr>
            <a:r>
              <a:rPr lang="ar-SA" sz="2400" b="1" dirty="0">
                <a:solidFill>
                  <a:schemeClr val="accent5"/>
                </a:solidFill>
              </a:rPr>
              <a:t>تحديد ألية للمراجعة الدورية  للغايات والأهداف وكيفية التحديث و الإعلان عن أي تغيير يطرأ عليها . </a:t>
            </a:r>
            <a:endParaRPr lang="en-US" sz="2400" b="1" dirty="0">
              <a:solidFill>
                <a:schemeClr val="accent5"/>
              </a:solidFill>
            </a:endParaRPr>
          </a:p>
          <a:p>
            <a:pPr marL="342900" lvl="0" indent="-342900" algn="r" fontAlgn="t">
              <a:lnSpc>
                <a:spcPct val="115000"/>
              </a:lnSpc>
              <a:spcAft>
                <a:spcPts val="0"/>
              </a:spcAft>
              <a:buFont typeface="Symbol" panose="05050102010706020507" pitchFamily="18" charset="2"/>
              <a:buChar char=""/>
            </a:pPr>
            <a:endParaRPr lang="en-US" dirty="0">
              <a:solidFill>
                <a:schemeClr val="accent5"/>
              </a:solidFill>
              <a:latin typeface="Times New Roman" panose="02020603050405020304" pitchFamily="18" charset="0"/>
              <a:ea typeface="Calibri" panose="020F0502020204030204" pitchFamily="34" charset="0"/>
              <a:cs typeface="Arial" panose="020B0604020202020204" pitchFamily="34" charset="0"/>
            </a:endParaRPr>
          </a:p>
          <a:p>
            <a:pPr marL="342900" lvl="0" indent="-342900" algn="r" fontAlgn="t">
              <a:lnSpc>
                <a:spcPct val="115000"/>
              </a:lnSpc>
              <a:spcAft>
                <a:spcPts val="0"/>
              </a:spcAft>
              <a:buFont typeface="Symbol" panose="05050102010706020507" pitchFamily="18" charset="2"/>
              <a:buChar char=""/>
            </a:pPr>
            <a:endParaRPr lang="en-US" dirty="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108932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63600" y="111125"/>
            <a:ext cx="10642600" cy="511175"/>
          </a:xfrm>
        </p:spPr>
        <p:txBody>
          <a:bodyPr>
            <a:noAutofit/>
          </a:bodyPr>
          <a:lstStyle/>
          <a:p>
            <a:pPr algn="ctr"/>
            <a:r>
              <a:rPr lang="ar-SA" sz="2000" b="1" dirty="0">
                <a:solidFill>
                  <a:srgbClr val="FF0000"/>
                </a:solidFill>
              </a:rPr>
              <a:t>الأسئلة المتوقعة للمعيار الأول</a:t>
            </a:r>
          </a:p>
        </p:txBody>
      </p:sp>
      <p:graphicFrame>
        <p:nvGraphicFramePr>
          <p:cNvPr id="5" name="جدول 4"/>
          <p:cNvGraphicFramePr>
            <a:graphicFrameLocks noGrp="1"/>
          </p:cNvGraphicFramePr>
          <p:nvPr>
            <p:extLst>
              <p:ext uri="{D42A27DB-BD31-4B8C-83A1-F6EECF244321}">
                <p14:modId xmlns:p14="http://schemas.microsoft.com/office/powerpoint/2010/main" val="1256928332"/>
              </p:ext>
            </p:extLst>
          </p:nvPr>
        </p:nvGraphicFramePr>
        <p:xfrm>
          <a:off x="1676401" y="635000"/>
          <a:ext cx="9474200" cy="4610705"/>
        </p:xfrm>
        <a:graphic>
          <a:graphicData uri="http://schemas.openxmlformats.org/drawingml/2006/table">
            <a:tbl>
              <a:tblPr rtl="1" firstRow="1" firstCol="1" bandRow="1">
                <a:tableStyleId>{5C22544A-7EE6-4342-B048-85BDC9FD1C3A}</a:tableStyleId>
              </a:tblPr>
              <a:tblGrid>
                <a:gridCol w="528923"/>
                <a:gridCol w="3946500"/>
                <a:gridCol w="4998777"/>
              </a:tblGrid>
              <a:tr h="1157595">
                <a:tc>
                  <a:txBody>
                    <a:bodyPr/>
                    <a:lstStyle/>
                    <a:p>
                      <a:pPr algn="just" rtl="1">
                        <a:spcAft>
                          <a:spcPts val="0"/>
                        </a:spcAft>
                        <a:tabLst>
                          <a:tab pos="86995" algn="dec"/>
                        </a:tabLst>
                      </a:pPr>
                      <a:r>
                        <a:rPr lang="ar-SA" sz="1800" b="0" spc="55" dirty="0">
                          <a:solidFill>
                            <a:schemeClr val="tx1"/>
                          </a:solidFill>
                          <a:effectLst/>
                        </a:rPr>
                        <a:t>1</a:t>
                      </a:r>
                      <a:endParaRPr lang="en-US" sz="1800" b="0" dirty="0">
                        <a:solidFill>
                          <a:schemeClr val="tx1"/>
                        </a:solidFill>
                        <a:effectLst/>
                        <a:latin typeface="Times New Roman" panose="02020603050405020304" pitchFamily="18" charset="0"/>
                        <a:ea typeface="Batang"/>
                      </a:endParaRPr>
                    </a:p>
                  </a:txBody>
                  <a:tcPr marL="68580" marR="68580" marT="0" marB="0"/>
                </a:tc>
                <a:tc>
                  <a:txBody>
                    <a:bodyPr/>
                    <a:lstStyle/>
                    <a:p>
                      <a:pPr algn="just" rtl="1">
                        <a:spcAft>
                          <a:spcPts val="0"/>
                        </a:spcAft>
                        <a:tabLst>
                          <a:tab pos="-3175" algn="dec"/>
                        </a:tabLst>
                      </a:pPr>
                      <a:endParaRPr lang="ar-SA" sz="1800" b="1" spc="55" dirty="0" smtClean="0">
                        <a:solidFill>
                          <a:schemeClr val="tx1"/>
                        </a:solidFill>
                        <a:effectLst/>
                      </a:endParaRPr>
                    </a:p>
                    <a:p>
                      <a:pPr algn="just" rtl="1">
                        <a:spcAft>
                          <a:spcPts val="0"/>
                        </a:spcAft>
                        <a:tabLst>
                          <a:tab pos="-3175" algn="dec"/>
                        </a:tabLst>
                      </a:pPr>
                      <a:r>
                        <a:rPr lang="ar-SA" sz="1800" b="1" spc="55" dirty="0" smtClean="0">
                          <a:solidFill>
                            <a:schemeClr val="tx1"/>
                          </a:solidFill>
                          <a:effectLst/>
                        </a:rPr>
                        <a:t>هل </a:t>
                      </a:r>
                      <a:r>
                        <a:rPr lang="ar-SA" sz="1800" b="1" spc="55" dirty="0">
                          <a:solidFill>
                            <a:schemeClr val="tx1"/>
                          </a:solidFill>
                          <a:effectLst/>
                        </a:rPr>
                        <a:t>يدرس أعضاء هيئة التدريس بالجامعة في أكثر من كلية (أو برامج) من الكليات 13 والبرامج 44؟</a:t>
                      </a:r>
                      <a:endParaRPr lang="en-US" sz="1800" b="1" dirty="0">
                        <a:solidFill>
                          <a:schemeClr val="tx1"/>
                        </a:solidFill>
                        <a:effectLst/>
                        <a:latin typeface="Times New Roman" panose="02020603050405020304" pitchFamily="18" charset="0"/>
                        <a:ea typeface="Batang"/>
                      </a:endParaRPr>
                    </a:p>
                  </a:txBody>
                  <a:tcPr marL="68580" marR="68580" marT="0" marB="0">
                    <a:solidFill>
                      <a:schemeClr val="accent1">
                        <a:lumMod val="40000"/>
                        <a:lumOff val="60000"/>
                      </a:schemeClr>
                    </a:solidFill>
                  </a:tcPr>
                </a:tc>
                <a:tc>
                  <a:txBody>
                    <a:bodyPr/>
                    <a:lstStyle/>
                    <a:p>
                      <a:pPr marL="342900" lvl="0" indent="-342900" algn="just" rtl="1">
                        <a:spcAft>
                          <a:spcPts val="0"/>
                        </a:spcAft>
                        <a:buFont typeface="Times New Roman" panose="02020603050405020304" pitchFamily="18" charset="0"/>
                        <a:buChar char="-"/>
                        <a:tabLst>
                          <a:tab pos="86995" algn="dec"/>
                        </a:tabLst>
                      </a:pPr>
                      <a:endParaRPr lang="ar-SA" sz="1800" b="1" spc="55" dirty="0" smtClean="0">
                        <a:solidFill>
                          <a:schemeClr val="tx1"/>
                        </a:solidFill>
                        <a:effectLst/>
                      </a:endParaRPr>
                    </a:p>
                    <a:p>
                      <a:pPr marL="342900" lvl="0" indent="-342900" algn="just" rtl="1">
                        <a:spcAft>
                          <a:spcPts val="0"/>
                        </a:spcAft>
                        <a:buFont typeface="Times New Roman" panose="02020603050405020304" pitchFamily="18" charset="0"/>
                        <a:buChar char="-"/>
                        <a:tabLst>
                          <a:tab pos="86995" algn="dec"/>
                        </a:tabLst>
                      </a:pPr>
                      <a:r>
                        <a:rPr lang="ar-SA" sz="1800" b="1" spc="55" dirty="0" smtClean="0">
                          <a:solidFill>
                            <a:schemeClr val="tx1"/>
                          </a:solidFill>
                          <a:effectLst/>
                        </a:rPr>
                        <a:t>الحفاظ </a:t>
                      </a:r>
                      <a:r>
                        <a:rPr lang="ar-SA" sz="1800" b="1" spc="55" dirty="0">
                          <a:solidFill>
                            <a:schemeClr val="tx1"/>
                          </a:solidFill>
                          <a:effectLst/>
                        </a:rPr>
                        <a:t>على التخصص والنصاب المسموح به حسب رتبة عضو هيئة التدريس</a:t>
                      </a:r>
                      <a:endParaRPr lang="en-US" sz="1800" b="1" dirty="0">
                        <a:solidFill>
                          <a:schemeClr val="tx1"/>
                        </a:solidFill>
                        <a:effectLst/>
                      </a:endParaRPr>
                    </a:p>
                    <a:p>
                      <a:pPr marL="342900" lvl="0" indent="-342900" algn="just" rtl="1">
                        <a:spcAft>
                          <a:spcPts val="0"/>
                        </a:spcAft>
                        <a:buFont typeface="Times New Roman" panose="02020603050405020304" pitchFamily="18" charset="0"/>
                        <a:buChar char="-"/>
                        <a:tabLst>
                          <a:tab pos="86995" algn="dec"/>
                        </a:tabLst>
                      </a:pPr>
                      <a:r>
                        <a:rPr lang="ar-SA" sz="1800" b="1" spc="55" dirty="0">
                          <a:solidFill>
                            <a:schemeClr val="tx1"/>
                          </a:solidFill>
                          <a:effectLst/>
                        </a:rPr>
                        <a:t>مراعاه البعد الجغرافي</a:t>
                      </a:r>
                      <a:endParaRPr lang="en-US" sz="1800" b="1" dirty="0">
                        <a:solidFill>
                          <a:schemeClr val="tx1"/>
                        </a:solidFill>
                        <a:effectLst/>
                        <a:latin typeface="Times New Roman" panose="02020603050405020304" pitchFamily="18" charset="0"/>
                        <a:ea typeface="Batang"/>
                      </a:endParaRPr>
                    </a:p>
                  </a:txBody>
                  <a:tcPr marL="68580" marR="68580" marT="0" marB="0">
                    <a:solidFill>
                      <a:schemeClr val="accent1">
                        <a:lumMod val="40000"/>
                        <a:lumOff val="60000"/>
                      </a:schemeClr>
                    </a:solidFill>
                  </a:tcPr>
                </a:tc>
              </a:tr>
              <a:tr h="1471305">
                <a:tc>
                  <a:txBody>
                    <a:bodyPr/>
                    <a:lstStyle/>
                    <a:p>
                      <a:pPr algn="just" rtl="1">
                        <a:spcAft>
                          <a:spcPts val="0"/>
                        </a:spcAft>
                        <a:tabLst>
                          <a:tab pos="86995" algn="dec"/>
                        </a:tabLst>
                      </a:pPr>
                      <a:r>
                        <a:rPr lang="ar-SA" sz="1800" b="0" spc="55" dirty="0">
                          <a:solidFill>
                            <a:schemeClr val="tx1"/>
                          </a:solidFill>
                          <a:effectLst/>
                        </a:rPr>
                        <a:t>2</a:t>
                      </a:r>
                      <a:endParaRPr lang="en-US" sz="1800" b="0" dirty="0">
                        <a:solidFill>
                          <a:schemeClr val="tx1"/>
                        </a:solidFill>
                        <a:effectLst/>
                        <a:latin typeface="Times New Roman" panose="02020603050405020304" pitchFamily="18" charset="0"/>
                        <a:ea typeface="Batang"/>
                      </a:endParaRPr>
                    </a:p>
                  </a:txBody>
                  <a:tcPr marL="68580" marR="68580" marT="0" marB="0"/>
                </a:tc>
                <a:tc>
                  <a:txBody>
                    <a:bodyPr/>
                    <a:lstStyle/>
                    <a:p>
                      <a:pPr algn="just" rtl="1">
                        <a:spcAft>
                          <a:spcPts val="0"/>
                        </a:spcAft>
                        <a:tabLst>
                          <a:tab pos="-3175" algn="dec"/>
                        </a:tabLst>
                      </a:pPr>
                      <a:r>
                        <a:rPr lang="ar-SA" sz="1800" b="1" spc="55" dirty="0">
                          <a:solidFill>
                            <a:schemeClr val="tx1"/>
                          </a:solidFill>
                          <a:effectLst/>
                        </a:rPr>
                        <a:t>ما هي الإجراءات التي تتخذ لبعض الكليات عندما تتخطى نسب الطلاب إلى أعضاء هيئة التدريس 1:22.</a:t>
                      </a:r>
                      <a:endParaRPr lang="en-US" sz="1800" b="1" dirty="0">
                        <a:solidFill>
                          <a:schemeClr val="tx1"/>
                        </a:solidFill>
                        <a:effectLst/>
                        <a:latin typeface="Times New Roman" panose="02020603050405020304" pitchFamily="18" charset="0"/>
                        <a:ea typeface="Batang"/>
                      </a:endParaRPr>
                    </a:p>
                  </a:txBody>
                  <a:tcPr marL="68580" marR="68580" marT="0" marB="0"/>
                </a:tc>
                <a:tc>
                  <a:txBody>
                    <a:bodyPr/>
                    <a:lstStyle/>
                    <a:p>
                      <a:pPr marL="342900" lvl="0" indent="-342900" algn="just" rtl="1">
                        <a:spcAft>
                          <a:spcPts val="0"/>
                        </a:spcAft>
                        <a:buFont typeface="Times New Roman" panose="02020603050405020304" pitchFamily="18" charset="0"/>
                        <a:buChar char="-"/>
                        <a:tabLst>
                          <a:tab pos="86995" algn="dec"/>
                        </a:tabLst>
                      </a:pPr>
                      <a:r>
                        <a:rPr lang="ar-SA" sz="1800" b="1" spc="55" dirty="0">
                          <a:solidFill>
                            <a:schemeClr val="tx1"/>
                          </a:solidFill>
                          <a:effectLst/>
                        </a:rPr>
                        <a:t>الاستعانة بتدريس عضو هيئة التدريس في أكثر من كلية.</a:t>
                      </a:r>
                      <a:endParaRPr lang="en-US" sz="1800" b="1" dirty="0">
                        <a:solidFill>
                          <a:schemeClr val="tx1"/>
                        </a:solidFill>
                        <a:effectLst/>
                      </a:endParaRPr>
                    </a:p>
                    <a:p>
                      <a:pPr marL="342900" lvl="0" indent="-342900" algn="just" rtl="1">
                        <a:spcAft>
                          <a:spcPts val="0"/>
                        </a:spcAft>
                        <a:buFont typeface="Times New Roman" panose="02020603050405020304" pitchFamily="18" charset="0"/>
                        <a:buChar char="-"/>
                        <a:tabLst>
                          <a:tab pos="86995" algn="dec"/>
                        </a:tabLst>
                      </a:pPr>
                      <a:r>
                        <a:rPr lang="ar-SA" sz="1800" b="1" spc="55" dirty="0">
                          <a:solidFill>
                            <a:schemeClr val="tx1"/>
                          </a:solidFill>
                          <a:effectLst/>
                        </a:rPr>
                        <a:t>استخدام نظام التعليم الإلكتروني </a:t>
                      </a:r>
                      <a:r>
                        <a:rPr lang="en-US" sz="1800" b="1" spc="55" dirty="0">
                          <a:solidFill>
                            <a:schemeClr val="tx1"/>
                          </a:solidFill>
                          <a:effectLst/>
                        </a:rPr>
                        <a:t>D2L</a:t>
                      </a:r>
                      <a:endParaRPr lang="en-US" sz="1800" b="1" dirty="0">
                        <a:solidFill>
                          <a:schemeClr val="tx1"/>
                        </a:solidFill>
                        <a:effectLst/>
                      </a:endParaRPr>
                    </a:p>
                    <a:p>
                      <a:pPr marL="342900" lvl="0" indent="-342900" algn="just" rtl="1">
                        <a:spcAft>
                          <a:spcPts val="0"/>
                        </a:spcAft>
                        <a:buFont typeface="Times New Roman" panose="02020603050405020304" pitchFamily="18" charset="0"/>
                        <a:buChar char="-"/>
                        <a:tabLst>
                          <a:tab pos="86995" algn="dec"/>
                        </a:tabLst>
                      </a:pPr>
                      <a:r>
                        <a:rPr lang="ar-SA" sz="1800" b="1" spc="55" dirty="0">
                          <a:solidFill>
                            <a:schemeClr val="tx1"/>
                          </a:solidFill>
                          <a:effectLst/>
                        </a:rPr>
                        <a:t>نستخدم هيئة تدريس بدوام جزئي (في حدود ضيقة وعند الضرورة).</a:t>
                      </a:r>
                      <a:endParaRPr lang="en-US" sz="1800" b="1" dirty="0">
                        <a:solidFill>
                          <a:schemeClr val="tx1"/>
                        </a:solidFill>
                        <a:effectLst/>
                      </a:endParaRPr>
                    </a:p>
                    <a:p>
                      <a:pPr marL="342900" lvl="0" indent="-342900" algn="just" rtl="1">
                        <a:spcAft>
                          <a:spcPts val="0"/>
                        </a:spcAft>
                        <a:buFont typeface="Times New Roman" panose="02020603050405020304" pitchFamily="18" charset="0"/>
                        <a:buChar char="-"/>
                        <a:tabLst>
                          <a:tab pos="86995" algn="dec"/>
                        </a:tabLst>
                      </a:pPr>
                      <a:r>
                        <a:rPr lang="ar-SA" sz="1800" b="1" spc="55" dirty="0">
                          <a:solidFill>
                            <a:schemeClr val="tx1"/>
                          </a:solidFill>
                          <a:effectLst/>
                        </a:rPr>
                        <a:t>توجيه اولوية التعاقد مع أعضاء هيئة التدريس لهذا التخصص</a:t>
                      </a:r>
                      <a:endParaRPr lang="en-US" sz="1800" b="1" dirty="0">
                        <a:solidFill>
                          <a:schemeClr val="tx1"/>
                        </a:solidFill>
                        <a:effectLst/>
                        <a:latin typeface="Times New Roman" panose="02020603050405020304" pitchFamily="18" charset="0"/>
                        <a:ea typeface="Batang"/>
                      </a:endParaRPr>
                    </a:p>
                  </a:txBody>
                  <a:tcPr marL="68580" marR="68580" marT="0" marB="0"/>
                </a:tc>
              </a:tr>
              <a:tr h="1807190">
                <a:tc>
                  <a:txBody>
                    <a:bodyPr/>
                    <a:lstStyle/>
                    <a:p>
                      <a:pPr algn="just" rtl="1">
                        <a:spcAft>
                          <a:spcPts val="0"/>
                        </a:spcAft>
                        <a:tabLst>
                          <a:tab pos="86995" algn="dec"/>
                        </a:tabLst>
                      </a:pPr>
                      <a:r>
                        <a:rPr lang="ar-SA" sz="1800" b="0" spc="55" dirty="0">
                          <a:solidFill>
                            <a:schemeClr val="tx1"/>
                          </a:solidFill>
                          <a:effectLst/>
                        </a:rPr>
                        <a:t>3</a:t>
                      </a:r>
                      <a:endParaRPr lang="en-US" sz="1800" b="0" dirty="0">
                        <a:solidFill>
                          <a:schemeClr val="tx1"/>
                        </a:solidFill>
                        <a:effectLst/>
                        <a:latin typeface="Times New Roman" panose="02020603050405020304" pitchFamily="18" charset="0"/>
                        <a:ea typeface="Batang"/>
                      </a:endParaRPr>
                    </a:p>
                  </a:txBody>
                  <a:tcPr marL="68580" marR="68580" marT="0" marB="0"/>
                </a:tc>
                <a:tc>
                  <a:txBody>
                    <a:bodyPr/>
                    <a:lstStyle/>
                    <a:p>
                      <a:pPr algn="just" rtl="1">
                        <a:spcAft>
                          <a:spcPts val="0"/>
                        </a:spcAft>
                        <a:tabLst>
                          <a:tab pos="-3175" algn="dec"/>
                        </a:tabLst>
                      </a:pPr>
                      <a:r>
                        <a:rPr lang="ar-SA" sz="1800" b="1" spc="55" dirty="0">
                          <a:solidFill>
                            <a:schemeClr val="tx1"/>
                          </a:solidFill>
                          <a:effectLst/>
                        </a:rPr>
                        <a:t>هل أن كلا الجنسين من أصحاب المصلحة قد شاركوا في التقييم المنتظم ورصد مدى ملاءمة الرسالة وخاصة المشاركين من المجتمع الخارجي مع تحليل مفصل لنتائج التقييم؟</a:t>
                      </a:r>
                      <a:endParaRPr lang="en-US" sz="1800" b="1" dirty="0">
                        <a:solidFill>
                          <a:schemeClr val="tx1"/>
                        </a:solidFill>
                        <a:effectLst/>
                        <a:latin typeface="Times New Roman" panose="02020603050405020304" pitchFamily="18" charset="0"/>
                        <a:ea typeface="Batang"/>
                      </a:endParaRPr>
                    </a:p>
                  </a:txBody>
                  <a:tcPr marL="68580" marR="68580" marT="0" marB="0"/>
                </a:tc>
                <a:tc>
                  <a:txBody>
                    <a:bodyPr/>
                    <a:lstStyle/>
                    <a:p>
                      <a:pPr marL="342900" lvl="0" indent="-342900" algn="just" rtl="1">
                        <a:spcAft>
                          <a:spcPts val="0"/>
                        </a:spcAft>
                        <a:buFont typeface="Times New Roman" panose="02020603050405020304" pitchFamily="18" charset="0"/>
                        <a:buChar char="-"/>
                        <a:tabLst>
                          <a:tab pos="86995" algn="dec"/>
                        </a:tabLst>
                      </a:pPr>
                      <a:r>
                        <a:rPr lang="ar-SA" sz="1800" b="1" spc="55" dirty="0">
                          <a:solidFill>
                            <a:schemeClr val="tx1"/>
                          </a:solidFill>
                          <a:effectLst/>
                        </a:rPr>
                        <a:t>هنالك مشاركة للذكور والاناث من </a:t>
                      </a:r>
                      <a:r>
                        <a:rPr lang="ar-SA" sz="1800" b="1" spc="55" dirty="0" smtClean="0">
                          <a:solidFill>
                            <a:schemeClr val="tx1"/>
                          </a:solidFill>
                          <a:effectLst/>
                        </a:rPr>
                        <a:t>المستفيدين </a:t>
                      </a:r>
                      <a:r>
                        <a:rPr lang="ar-SA" sz="1800" b="1" spc="55" dirty="0">
                          <a:solidFill>
                            <a:schemeClr val="tx1"/>
                          </a:solidFill>
                          <a:effectLst/>
                        </a:rPr>
                        <a:t>ومن أصحاب المصلحة خاصة من المجتمع الخارجي من خلال استطلاع رأيهم</a:t>
                      </a:r>
                      <a:endParaRPr lang="en-US" sz="1800" b="1" dirty="0">
                        <a:solidFill>
                          <a:schemeClr val="tx1"/>
                        </a:solidFill>
                        <a:effectLst/>
                      </a:endParaRPr>
                    </a:p>
                    <a:p>
                      <a:pPr marL="342900" lvl="0" indent="-342900" algn="just" rtl="1">
                        <a:spcAft>
                          <a:spcPts val="0"/>
                        </a:spcAft>
                        <a:buFont typeface="Times New Roman" panose="02020603050405020304" pitchFamily="18" charset="0"/>
                        <a:buChar char="-"/>
                        <a:tabLst>
                          <a:tab pos="86995" algn="dec"/>
                        </a:tabLst>
                      </a:pPr>
                      <a:r>
                        <a:rPr lang="ar-SA" sz="1800" b="1" spc="55" dirty="0">
                          <a:solidFill>
                            <a:schemeClr val="tx1"/>
                          </a:solidFill>
                          <a:effectLst/>
                        </a:rPr>
                        <a:t>تقدم إدارة الخطة الاستراتيجية تقرير مفصل عن ذلك يحتوي على العينة المشاركة – تحليل النتائج ....</a:t>
                      </a:r>
                      <a:endParaRPr lang="en-US" sz="1800" b="1" dirty="0">
                        <a:solidFill>
                          <a:schemeClr val="tx1"/>
                        </a:solidFill>
                        <a:effectLst/>
                        <a:latin typeface="Times New Roman" panose="02020603050405020304" pitchFamily="18" charset="0"/>
                        <a:ea typeface="Batang"/>
                      </a:endParaRPr>
                    </a:p>
                  </a:txBody>
                  <a:tcPr marL="68580" marR="68580" marT="0" marB="0"/>
                </a:tc>
              </a:tr>
            </a:tbl>
          </a:graphicData>
        </a:graphic>
      </p:graphicFrame>
    </p:spTree>
    <p:extLst>
      <p:ext uri="{BB962C8B-B14F-4D97-AF65-F5344CB8AC3E}">
        <p14:creationId xmlns:p14="http://schemas.microsoft.com/office/powerpoint/2010/main" val="34309572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جدول 2"/>
          <p:cNvGraphicFramePr>
            <a:graphicFrameLocks noGrp="1"/>
          </p:cNvGraphicFramePr>
          <p:nvPr>
            <p:extLst>
              <p:ext uri="{D42A27DB-BD31-4B8C-83A1-F6EECF244321}">
                <p14:modId xmlns:p14="http://schemas.microsoft.com/office/powerpoint/2010/main" val="420856321"/>
              </p:ext>
            </p:extLst>
          </p:nvPr>
        </p:nvGraphicFramePr>
        <p:xfrm>
          <a:off x="1104899" y="482600"/>
          <a:ext cx="10668001" cy="5209540"/>
        </p:xfrm>
        <a:graphic>
          <a:graphicData uri="http://schemas.openxmlformats.org/drawingml/2006/table">
            <a:tbl>
              <a:tblPr rtl="1" firstRow="1" firstCol="1" bandRow="1">
                <a:tableStyleId>{5C22544A-7EE6-4342-B048-85BDC9FD1C3A}</a:tableStyleId>
              </a:tblPr>
              <a:tblGrid>
                <a:gridCol w="595570"/>
                <a:gridCol w="4443782"/>
                <a:gridCol w="5628649"/>
              </a:tblGrid>
              <a:tr h="2451548">
                <a:tc>
                  <a:txBody>
                    <a:bodyPr/>
                    <a:lstStyle/>
                    <a:p>
                      <a:pPr algn="just" rtl="1">
                        <a:spcAft>
                          <a:spcPts val="0"/>
                        </a:spcAft>
                        <a:tabLst>
                          <a:tab pos="86995" algn="dec"/>
                        </a:tabLst>
                      </a:pPr>
                      <a:r>
                        <a:rPr lang="ar-SA" sz="1800" b="1" kern="1200" spc="55" dirty="0">
                          <a:solidFill>
                            <a:schemeClr val="tx1"/>
                          </a:solidFill>
                          <a:effectLst/>
                          <a:latin typeface="+mn-lt"/>
                          <a:ea typeface="+mn-ea"/>
                          <a:cs typeface="+mn-cs"/>
                        </a:rPr>
                        <a:t>4</a:t>
                      </a:r>
                      <a:endParaRPr lang="en-US" sz="1800" b="1" kern="1200" spc="55" dirty="0">
                        <a:solidFill>
                          <a:schemeClr val="tx1"/>
                        </a:solidFill>
                        <a:effectLst/>
                        <a:latin typeface="+mn-lt"/>
                        <a:ea typeface="+mn-ea"/>
                        <a:cs typeface="+mn-cs"/>
                      </a:endParaRPr>
                    </a:p>
                  </a:txBody>
                  <a:tcPr marL="68580" marR="68580" marT="0" marB="0"/>
                </a:tc>
                <a:tc>
                  <a:txBody>
                    <a:bodyPr/>
                    <a:lstStyle/>
                    <a:p>
                      <a:pPr algn="just" rtl="1">
                        <a:spcAft>
                          <a:spcPts val="0"/>
                        </a:spcAft>
                        <a:tabLst>
                          <a:tab pos="-3175" algn="dec"/>
                        </a:tabLst>
                      </a:pPr>
                      <a:r>
                        <a:rPr lang="ar-SA" sz="1800" b="1" spc="55" dirty="0">
                          <a:solidFill>
                            <a:schemeClr val="tx1"/>
                          </a:solidFill>
                          <a:effectLst/>
                        </a:rPr>
                        <a:t>ما المؤشرات التي تستخدم للتأكد من تحقق رسالة الجامعة ولقياس ووعي أصحاب المصلحة بذلك.</a:t>
                      </a:r>
                      <a:endParaRPr lang="en-US" sz="1800" b="1" dirty="0">
                        <a:solidFill>
                          <a:schemeClr val="tx1"/>
                        </a:solidFill>
                        <a:effectLst/>
                        <a:latin typeface="Times New Roman" panose="02020603050405020304" pitchFamily="18" charset="0"/>
                        <a:ea typeface="Batang"/>
                      </a:endParaRPr>
                    </a:p>
                  </a:txBody>
                  <a:tcPr marL="68580" marR="68580" marT="0" marB="0">
                    <a:solidFill>
                      <a:schemeClr val="accent1">
                        <a:lumMod val="40000"/>
                        <a:lumOff val="60000"/>
                      </a:schemeClr>
                    </a:solidFill>
                  </a:tcPr>
                </a:tc>
                <a:tc>
                  <a:txBody>
                    <a:bodyPr/>
                    <a:lstStyle/>
                    <a:p>
                      <a:pPr marL="342900" lvl="0" indent="-342900" algn="just" rtl="1">
                        <a:spcAft>
                          <a:spcPts val="0"/>
                        </a:spcAft>
                        <a:buFont typeface="Times New Roman" panose="02020603050405020304" pitchFamily="18" charset="0"/>
                        <a:buChar char="-"/>
                        <a:tabLst>
                          <a:tab pos="86995" algn="dec"/>
                        </a:tabLst>
                      </a:pPr>
                      <a:r>
                        <a:rPr lang="ar-SA" sz="1800" b="1" spc="55" dirty="0">
                          <a:solidFill>
                            <a:schemeClr val="tx1"/>
                          </a:solidFill>
                          <a:effectLst/>
                        </a:rPr>
                        <a:t>مؤشرات الأداء للخطة </a:t>
                      </a:r>
                      <a:r>
                        <a:rPr lang="ar-SA" sz="1800" b="1" spc="55" dirty="0" smtClean="0">
                          <a:solidFill>
                            <a:schemeClr val="tx1"/>
                          </a:solidFill>
                          <a:effectLst/>
                        </a:rPr>
                        <a:t>الاستراتيجية </a:t>
                      </a:r>
                      <a:r>
                        <a:rPr lang="ar-SA" sz="1800" b="1" spc="55" dirty="0">
                          <a:solidFill>
                            <a:schemeClr val="tx1"/>
                          </a:solidFill>
                          <a:effectLst/>
                        </a:rPr>
                        <a:t>الثانية والبالغ عددها 89 مؤشر</a:t>
                      </a:r>
                      <a:endParaRPr lang="en-US" sz="1800" b="1" dirty="0">
                        <a:solidFill>
                          <a:schemeClr val="tx1"/>
                        </a:solidFill>
                        <a:effectLst/>
                      </a:endParaRPr>
                    </a:p>
                    <a:p>
                      <a:pPr marL="342900" lvl="0" indent="-342900" algn="just" rtl="1">
                        <a:spcAft>
                          <a:spcPts val="0"/>
                        </a:spcAft>
                        <a:buFont typeface="Times New Roman" panose="02020603050405020304" pitchFamily="18" charset="0"/>
                        <a:buChar char="-"/>
                        <a:tabLst>
                          <a:tab pos="86995" algn="dec"/>
                        </a:tabLst>
                      </a:pPr>
                      <a:r>
                        <a:rPr lang="ar-SA" sz="1800" b="1" spc="55" dirty="0">
                          <a:solidFill>
                            <a:schemeClr val="tx1"/>
                          </a:solidFill>
                          <a:effectLst/>
                        </a:rPr>
                        <a:t>التقارير التي تقدمها إدارة الخطة الاستراتيجية نحو التقدم في تحقيق الأهداف الاستراتيجية للجامعة.</a:t>
                      </a:r>
                      <a:endParaRPr lang="en-US" sz="1800" b="1" dirty="0">
                        <a:solidFill>
                          <a:schemeClr val="tx1"/>
                        </a:solidFill>
                        <a:effectLst/>
                      </a:endParaRPr>
                    </a:p>
                    <a:p>
                      <a:pPr marL="342900" lvl="0" indent="-342900" algn="just" rtl="1">
                        <a:spcAft>
                          <a:spcPts val="0"/>
                        </a:spcAft>
                        <a:buFont typeface="Times New Roman" panose="02020603050405020304" pitchFamily="18" charset="0"/>
                        <a:buChar char="-"/>
                        <a:tabLst>
                          <a:tab pos="86995" algn="dec"/>
                        </a:tabLst>
                      </a:pPr>
                      <a:r>
                        <a:rPr lang="ar-SA" sz="1800" b="1" spc="55" dirty="0">
                          <a:solidFill>
                            <a:schemeClr val="tx1"/>
                          </a:solidFill>
                          <a:effectLst/>
                        </a:rPr>
                        <a:t>قياس مؤشر مدى معرفة أصحاب العلاقة لنص الرسالة والأهداف(3.12/5) </a:t>
                      </a:r>
                      <a:endParaRPr lang="en-US" sz="1800" b="1" dirty="0">
                        <a:solidFill>
                          <a:schemeClr val="tx1"/>
                        </a:solidFill>
                        <a:effectLst/>
                      </a:endParaRPr>
                    </a:p>
                    <a:p>
                      <a:pPr marL="342900" lvl="0" indent="-342900" algn="just" rtl="1">
                        <a:spcAft>
                          <a:spcPts val="0"/>
                        </a:spcAft>
                        <a:buFont typeface="Times New Roman" panose="02020603050405020304" pitchFamily="18" charset="0"/>
                        <a:buChar char="-"/>
                        <a:tabLst>
                          <a:tab pos="86995" algn="dec"/>
                        </a:tabLst>
                      </a:pPr>
                      <a:r>
                        <a:rPr lang="ar-SA" sz="1800" b="1" spc="55" dirty="0">
                          <a:solidFill>
                            <a:schemeClr val="tx1"/>
                          </a:solidFill>
                          <a:effectLst/>
                        </a:rPr>
                        <a:t>يجب متابعة هذا المؤشر بصفة دورية من خلال إدارة الخطة الاستراتيجية</a:t>
                      </a:r>
                      <a:endParaRPr lang="en-US" sz="1800" b="1" dirty="0">
                        <a:solidFill>
                          <a:schemeClr val="tx1"/>
                        </a:solidFill>
                        <a:effectLst/>
                        <a:latin typeface="Times New Roman" panose="02020603050405020304" pitchFamily="18" charset="0"/>
                        <a:ea typeface="Batang"/>
                      </a:endParaRPr>
                    </a:p>
                  </a:txBody>
                  <a:tcPr marL="68580" marR="68580" marT="0" marB="0">
                    <a:solidFill>
                      <a:schemeClr val="accent1">
                        <a:lumMod val="40000"/>
                        <a:lumOff val="60000"/>
                      </a:schemeClr>
                    </a:solidFill>
                  </a:tcPr>
                </a:tc>
              </a:tr>
              <a:tr h="1532218">
                <a:tc>
                  <a:txBody>
                    <a:bodyPr/>
                    <a:lstStyle/>
                    <a:p>
                      <a:pPr algn="just" rtl="1">
                        <a:spcAft>
                          <a:spcPts val="0"/>
                        </a:spcAft>
                        <a:tabLst>
                          <a:tab pos="86995" algn="dec"/>
                        </a:tabLst>
                      </a:pPr>
                      <a:r>
                        <a:rPr lang="ar-SA" sz="1800" b="1" kern="1200" spc="55" dirty="0">
                          <a:solidFill>
                            <a:schemeClr val="tx1"/>
                          </a:solidFill>
                          <a:effectLst/>
                          <a:latin typeface="+mn-lt"/>
                          <a:ea typeface="+mn-ea"/>
                          <a:cs typeface="+mn-cs"/>
                        </a:rPr>
                        <a:t>5</a:t>
                      </a:r>
                      <a:endParaRPr lang="en-US" sz="1800" b="1" kern="1200" spc="55" dirty="0">
                        <a:solidFill>
                          <a:schemeClr val="tx1"/>
                        </a:solidFill>
                        <a:effectLst/>
                        <a:latin typeface="+mn-lt"/>
                        <a:ea typeface="+mn-ea"/>
                        <a:cs typeface="+mn-cs"/>
                      </a:endParaRPr>
                    </a:p>
                  </a:txBody>
                  <a:tcPr marL="68580" marR="68580" marT="0" marB="0"/>
                </a:tc>
                <a:tc>
                  <a:txBody>
                    <a:bodyPr/>
                    <a:lstStyle/>
                    <a:p>
                      <a:pPr algn="just" rtl="1">
                        <a:spcAft>
                          <a:spcPts val="0"/>
                        </a:spcAft>
                        <a:tabLst>
                          <a:tab pos="-3175" algn="dec"/>
                        </a:tabLst>
                      </a:pPr>
                      <a:r>
                        <a:rPr lang="ar-SA" sz="1800" b="1" spc="55">
                          <a:solidFill>
                            <a:schemeClr val="tx1"/>
                          </a:solidFill>
                          <a:effectLst/>
                        </a:rPr>
                        <a:t>كيفت ترى فعالية قياس تحقق الرسالة؟</a:t>
                      </a:r>
                      <a:endParaRPr lang="en-US" sz="1800" b="1">
                        <a:solidFill>
                          <a:schemeClr val="tx1"/>
                        </a:solidFill>
                        <a:effectLst/>
                        <a:latin typeface="Times New Roman" panose="02020603050405020304" pitchFamily="18" charset="0"/>
                        <a:ea typeface="Batang"/>
                      </a:endParaRPr>
                    </a:p>
                  </a:txBody>
                  <a:tcPr marL="68580" marR="68580" marT="0" marB="0"/>
                </a:tc>
                <a:tc>
                  <a:txBody>
                    <a:bodyPr/>
                    <a:lstStyle/>
                    <a:p>
                      <a:pPr marL="342900" lvl="0" indent="-342900" algn="just" rtl="1">
                        <a:spcAft>
                          <a:spcPts val="0"/>
                        </a:spcAft>
                        <a:buFont typeface="Times New Roman" panose="02020603050405020304" pitchFamily="18" charset="0"/>
                        <a:buChar char="-"/>
                        <a:tabLst>
                          <a:tab pos="86995" algn="dec"/>
                        </a:tabLst>
                      </a:pPr>
                      <a:r>
                        <a:rPr lang="ar-SA" sz="1800" b="1" spc="55">
                          <a:solidFill>
                            <a:schemeClr val="tx1"/>
                          </a:solidFill>
                          <a:effectLst/>
                        </a:rPr>
                        <a:t>تم إعداد تقرير ختامي للخطة الأولى يبين  نسبة تحقيق  (... ) من الخطة الإستراتيجية الاولى</a:t>
                      </a:r>
                      <a:endParaRPr lang="en-US" sz="1800" b="1">
                        <a:solidFill>
                          <a:schemeClr val="tx1"/>
                        </a:solidFill>
                        <a:effectLst/>
                      </a:endParaRPr>
                    </a:p>
                    <a:p>
                      <a:pPr marL="342900" lvl="0" indent="-342900" algn="just" rtl="1">
                        <a:spcAft>
                          <a:spcPts val="0"/>
                        </a:spcAft>
                        <a:buFont typeface="Times New Roman" panose="02020603050405020304" pitchFamily="18" charset="0"/>
                        <a:buChar char="-"/>
                        <a:tabLst>
                          <a:tab pos="86995" algn="dec"/>
                        </a:tabLst>
                      </a:pPr>
                      <a:r>
                        <a:rPr lang="ar-SA" sz="1800" b="1" spc="55">
                          <a:solidFill>
                            <a:schemeClr val="tx1"/>
                          </a:solidFill>
                          <a:effectLst/>
                        </a:rPr>
                        <a:t>الخطة الثانية بدأ تطبيقها مع بداية هذا العام 2016/2017</a:t>
                      </a:r>
                      <a:endParaRPr lang="en-US" sz="1800" b="1">
                        <a:solidFill>
                          <a:schemeClr val="tx1"/>
                        </a:solidFill>
                        <a:effectLst/>
                      </a:endParaRPr>
                    </a:p>
                    <a:p>
                      <a:pPr marL="342900" lvl="0" indent="-342900" algn="just" rtl="1">
                        <a:spcAft>
                          <a:spcPts val="0"/>
                        </a:spcAft>
                        <a:buFont typeface="Times New Roman" panose="02020603050405020304" pitchFamily="18" charset="0"/>
                        <a:buChar char="-"/>
                        <a:tabLst>
                          <a:tab pos="86995" algn="dec"/>
                        </a:tabLst>
                      </a:pPr>
                      <a:r>
                        <a:rPr lang="ar-SA" sz="1800" b="1" spc="55">
                          <a:solidFill>
                            <a:schemeClr val="tx1"/>
                          </a:solidFill>
                          <a:effectLst/>
                        </a:rPr>
                        <a:t>وتم وضع نظام لقياس فاعليتها من خلال مؤشرات الأداء  </a:t>
                      </a:r>
                      <a:endParaRPr lang="en-US" sz="1800" b="1">
                        <a:solidFill>
                          <a:schemeClr val="tx1"/>
                        </a:solidFill>
                        <a:effectLst/>
                        <a:latin typeface="Times New Roman" panose="02020603050405020304" pitchFamily="18" charset="0"/>
                        <a:ea typeface="Batang"/>
                      </a:endParaRPr>
                    </a:p>
                  </a:txBody>
                  <a:tcPr marL="68580" marR="68580" marT="0" marB="0"/>
                </a:tc>
              </a:tr>
              <a:tr h="1225774">
                <a:tc>
                  <a:txBody>
                    <a:bodyPr/>
                    <a:lstStyle/>
                    <a:p>
                      <a:pPr marL="0" algn="just" defTabSz="914400" rtl="1" eaLnBrk="1" latinLnBrk="0" hangingPunct="1">
                        <a:spcAft>
                          <a:spcPts val="0"/>
                        </a:spcAft>
                        <a:tabLst>
                          <a:tab pos="86995" algn="dec"/>
                        </a:tabLst>
                      </a:pPr>
                      <a:r>
                        <a:rPr lang="ar-SA" sz="1800" b="1" kern="1200" spc="55" dirty="0">
                          <a:solidFill>
                            <a:schemeClr val="tx1"/>
                          </a:solidFill>
                          <a:effectLst/>
                          <a:latin typeface="+mn-lt"/>
                          <a:ea typeface="+mn-ea"/>
                          <a:cs typeface="+mn-cs"/>
                        </a:rPr>
                        <a:t>6</a:t>
                      </a:r>
                      <a:endParaRPr lang="en-US" sz="1800" b="1" kern="1200" spc="55" dirty="0">
                        <a:solidFill>
                          <a:schemeClr val="tx1"/>
                        </a:solidFill>
                        <a:effectLst/>
                        <a:latin typeface="+mn-lt"/>
                        <a:ea typeface="+mn-ea"/>
                        <a:cs typeface="+mn-cs"/>
                      </a:endParaRPr>
                    </a:p>
                  </a:txBody>
                  <a:tcPr marL="68580" marR="68580" marT="0" marB="0"/>
                </a:tc>
                <a:tc>
                  <a:txBody>
                    <a:bodyPr/>
                    <a:lstStyle/>
                    <a:p>
                      <a:pPr algn="just" rtl="1">
                        <a:spcAft>
                          <a:spcPts val="0"/>
                        </a:spcAft>
                        <a:tabLst>
                          <a:tab pos="-3175" algn="dec"/>
                        </a:tabLst>
                      </a:pPr>
                      <a:r>
                        <a:rPr lang="ar-SA" sz="1800" b="1" spc="55">
                          <a:solidFill>
                            <a:schemeClr val="tx1"/>
                          </a:solidFill>
                          <a:effectLst/>
                        </a:rPr>
                        <a:t>هل تتسق البيانات الموجودة بمقاييس التقييم الذاتي (</a:t>
                      </a:r>
                      <a:r>
                        <a:rPr lang="fr-FR" sz="1800" b="1" spc="55">
                          <a:solidFill>
                            <a:schemeClr val="tx1"/>
                          </a:solidFill>
                          <a:effectLst/>
                        </a:rPr>
                        <a:t>SES</a:t>
                      </a:r>
                      <a:r>
                        <a:rPr lang="ar-SA" sz="1800" b="1" spc="55">
                          <a:solidFill>
                            <a:schemeClr val="tx1"/>
                          </a:solidFill>
                          <a:effectLst/>
                        </a:rPr>
                        <a:t>) مع ما هو موجود بالدراسة الذاتية (</a:t>
                      </a:r>
                      <a:r>
                        <a:rPr lang="en-US" sz="1800" b="1" spc="55">
                          <a:solidFill>
                            <a:schemeClr val="tx1"/>
                          </a:solidFill>
                          <a:effectLst/>
                        </a:rPr>
                        <a:t>SSR</a:t>
                      </a:r>
                      <a:r>
                        <a:rPr lang="ar-SA" sz="1800" b="1" spc="55">
                          <a:solidFill>
                            <a:schemeClr val="tx1"/>
                          </a:solidFill>
                          <a:effectLst/>
                        </a:rPr>
                        <a:t>)؟</a:t>
                      </a:r>
                      <a:endParaRPr lang="en-US" sz="1800" b="1">
                        <a:solidFill>
                          <a:schemeClr val="tx1"/>
                        </a:solidFill>
                        <a:effectLst/>
                        <a:latin typeface="Times New Roman" panose="02020603050405020304" pitchFamily="18" charset="0"/>
                        <a:ea typeface="Batang"/>
                      </a:endParaRPr>
                    </a:p>
                  </a:txBody>
                  <a:tcPr marL="68580" marR="68580" marT="0" marB="0"/>
                </a:tc>
                <a:tc>
                  <a:txBody>
                    <a:bodyPr/>
                    <a:lstStyle/>
                    <a:p>
                      <a:pPr marL="342900" lvl="0" indent="-342900" algn="just" rtl="1">
                        <a:spcAft>
                          <a:spcPts val="0"/>
                        </a:spcAft>
                        <a:buFont typeface="Times New Roman" panose="02020603050405020304" pitchFamily="18" charset="0"/>
                        <a:buChar char="-"/>
                        <a:tabLst>
                          <a:tab pos="86995" algn="dec"/>
                        </a:tabLst>
                      </a:pPr>
                      <a:r>
                        <a:rPr lang="ar-SA" sz="1800" b="1" spc="55" dirty="0">
                          <a:solidFill>
                            <a:schemeClr val="tx1"/>
                          </a:solidFill>
                          <a:effectLst/>
                        </a:rPr>
                        <a:t>لا يوجد فروق بين محتوى الدراسة والمقاييس لأنه تم تحديثهم في نفس السنة (2016)</a:t>
                      </a:r>
                      <a:endParaRPr lang="en-US" sz="1800" b="1" dirty="0">
                        <a:solidFill>
                          <a:schemeClr val="tx1"/>
                        </a:solidFill>
                        <a:effectLst/>
                      </a:endParaRPr>
                    </a:p>
                    <a:p>
                      <a:pPr marL="342900" lvl="0" indent="-342900" algn="just" rtl="1">
                        <a:spcAft>
                          <a:spcPts val="0"/>
                        </a:spcAft>
                        <a:buFont typeface="Times New Roman" panose="02020603050405020304" pitchFamily="18" charset="0"/>
                        <a:buChar char="-"/>
                        <a:tabLst>
                          <a:tab pos="86995" algn="dec"/>
                        </a:tabLst>
                      </a:pPr>
                      <a:r>
                        <a:rPr lang="ar-SA" sz="1800" b="1" spc="55" dirty="0">
                          <a:solidFill>
                            <a:schemeClr val="tx1"/>
                          </a:solidFill>
                          <a:effectLst/>
                        </a:rPr>
                        <a:t>حاليا توجد فروق ويرجع ذلك للنمو والتطور المستمر في الجامعة</a:t>
                      </a:r>
                      <a:endParaRPr lang="en-US" sz="1800" b="1" dirty="0">
                        <a:solidFill>
                          <a:schemeClr val="tx1"/>
                        </a:solidFill>
                        <a:effectLst/>
                        <a:latin typeface="Times New Roman" panose="02020603050405020304" pitchFamily="18" charset="0"/>
                        <a:ea typeface="Batang"/>
                      </a:endParaRPr>
                    </a:p>
                  </a:txBody>
                  <a:tcPr marL="68580" marR="68580" marT="0" marB="0"/>
                </a:tc>
              </a:tr>
            </a:tbl>
          </a:graphicData>
        </a:graphic>
      </p:graphicFrame>
    </p:spTree>
    <p:extLst>
      <p:ext uri="{BB962C8B-B14F-4D97-AF65-F5344CB8AC3E}">
        <p14:creationId xmlns:p14="http://schemas.microsoft.com/office/powerpoint/2010/main" val="34477443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extLst>
              <p:ext uri="{D42A27DB-BD31-4B8C-83A1-F6EECF244321}">
                <p14:modId xmlns:p14="http://schemas.microsoft.com/office/powerpoint/2010/main" val="3519081875"/>
              </p:ext>
            </p:extLst>
          </p:nvPr>
        </p:nvGraphicFramePr>
        <p:xfrm>
          <a:off x="1574800" y="940594"/>
          <a:ext cx="9626600" cy="3694906"/>
        </p:xfrm>
        <a:graphic>
          <a:graphicData uri="http://schemas.openxmlformats.org/drawingml/2006/table">
            <a:tbl>
              <a:tblPr rtl="1" firstRow="1" firstCol="1" bandRow="1">
                <a:tableStyleId>{5C22544A-7EE6-4342-B048-85BDC9FD1C3A}</a:tableStyleId>
              </a:tblPr>
              <a:tblGrid>
                <a:gridCol w="537431"/>
                <a:gridCol w="4009982"/>
                <a:gridCol w="5079187"/>
              </a:tblGrid>
              <a:tr h="2111375">
                <a:tc>
                  <a:txBody>
                    <a:bodyPr/>
                    <a:lstStyle/>
                    <a:p>
                      <a:pPr algn="just" rtl="1">
                        <a:spcAft>
                          <a:spcPts val="0"/>
                        </a:spcAft>
                        <a:tabLst>
                          <a:tab pos="86995" algn="dec"/>
                        </a:tabLst>
                      </a:pPr>
                      <a:r>
                        <a:rPr lang="ar-SA" sz="1400" spc="55">
                          <a:effectLst/>
                        </a:rPr>
                        <a:t>7</a:t>
                      </a:r>
                      <a:endParaRPr lang="en-US" sz="1200">
                        <a:effectLst/>
                        <a:latin typeface="Times New Roman" panose="02020603050405020304" pitchFamily="18" charset="0"/>
                        <a:ea typeface="Batang"/>
                      </a:endParaRPr>
                    </a:p>
                  </a:txBody>
                  <a:tcPr marL="68580" marR="68580" marT="0" marB="0"/>
                </a:tc>
                <a:tc>
                  <a:txBody>
                    <a:bodyPr/>
                    <a:lstStyle/>
                    <a:p>
                      <a:pPr algn="just" rtl="1">
                        <a:spcAft>
                          <a:spcPts val="0"/>
                        </a:spcAft>
                        <a:tabLst>
                          <a:tab pos="-3175" algn="dec"/>
                        </a:tabLst>
                      </a:pPr>
                      <a:endParaRPr lang="ar-SA" sz="1800" b="1" spc="55" dirty="0" smtClean="0">
                        <a:solidFill>
                          <a:schemeClr val="tx1"/>
                        </a:solidFill>
                        <a:effectLst/>
                      </a:endParaRPr>
                    </a:p>
                    <a:p>
                      <a:pPr algn="just" rtl="1">
                        <a:spcAft>
                          <a:spcPts val="0"/>
                        </a:spcAft>
                        <a:tabLst>
                          <a:tab pos="-3175" algn="dec"/>
                        </a:tabLst>
                      </a:pPr>
                      <a:r>
                        <a:rPr lang="ar-SA" sz="1800" b="1" spc="55" dirty="0" smtClean="0">
                          <a:solidFill>
                            <a:schemeClr val="tx1"/>
                          </a:solidFill>
                          <a:effectLst/>
                        </a:rPr>
                        <a:t>ما </a:t>
                      </a:r>
                      <a:r>
                        <a:rPr lang="ar-SA" sz="1800" b="1" spc="55" dirty="0">
                          <a:solidFill>
                            <a:schemeClr val="tx1"/>
                          </a:solidFill>
                          <a:effectLst/>
                        </a:rPr>
                        <a:t>هي العمليات والإجراءات المستخدمة لضمان أنه يتم استخدام الرسالة في التخطيط وتخصيص الموارد المستقبلية على المستوى المؤسسي؟</a:t>
                      </a:r>
                      <a:endParaRPr lang="en-US" sz="1800" b="1" dirty="0">
                        <a:solidFill>
                          <a:schemeClr val="tx1"/>
                        </a:solidFill>
                        <a:effectLst/>
                        <a:latin typeface="Times New Roman" panose="02020603050405020304" pitchFamily="18" charset="0"/>
                        <a:ea typeface="Batang"/>
                      </a:endParaRPr>
                    </a:p>
                  </a:txBody>
                  <a:tcPr marL="68580" marR="68580" marT="0" marB="0">
                    <a:solidFill>
                      <a:schemeClr val="accent1">
                        <a:lumMod val="40000"/>
                        <a:lumOff val="60000"/>
                      </a:schemeClr>
                    </a:solidFill>
                  </a:tcPr>
                </a:tc>
                <a:tc>
                  <a:txBody>
                    <a:bodyPr/>
                    <a:lstStyle/>
                    <a:p>
                      <a:pPr marL="342900" lvl="0" indent="-342900" algn="just" rtl="1">
                        <a:spcAft>
                          <a:spcPts val="0"/>
                        </a:spcAft>
                        <a:buFont typeface="Times New Roman" panose="02020603050405020304" pitchFamily="18" charset="0"/>
                        <a:buChar char="-"/>
                        <a:tabLst>
                          <a:tab pos="86995" algn="dec"/>
                        </a:tabLst>
                      </a:pPr>
                      <a:endParaRPr lang="ar-SA" sz="1800" b="1" spc="55" smtClean="0">
                        <a:solidFill>
                          <a:schemeClr val="tx1"/>
                        </a:solidFill>
                        <a:effectLst/>
                      </a:endParaRPr>
                    </a:p>
                    <a:p>
                      <a:pPr marL="342900" lvl="0" indent="-342900" algn="just" rtl="1">
                        <a:spcAft>
                          <a:spcPts val="0"/>
                        </a:spcAft>
                        <a:buFont typeface="Times New Roman" panose="02020603050405020304" pitchFamily="18" charset="0"/>
                        <a:buChar char="-"/>
                        <a:tabLst>
                          <a:tab pos="86995" algn="dec"/>
                        </a:tabLst>
                      </a:pPr>
                      <a:r>
                        <a:rPr lang="ar-SA" sz="1800" b="1" spc="55" smtClean="0">
                          <a:solidFill>
                            <a:schemeClr val="tx1"/>
                          </a:solidFill>
                          <a:effectLst/>
                        </a:rPr>
                        <a:t>إجراءات </a:t>
                      </a:r>
                      <a:r>
                        <a:rPr lang="ar-SA" sz="1800" b="1" spc="55" dirty="0">
                          <a:solidFill>
                            <a:schemeClr val="tx1"/>
                          </a:solidFill>
                          <a:effectLst/>
                        </a:rPr>
                        <a:t>إعداد الخطة التشغيلية للجامعة وللجهات</a:t>
                      </a:r>
                      <a:endParaRPr lang="en-US" sz="1800" b="1" dirty="0">
                        <a:solidFill>
                          <a:schemeClr val="tx1"/>
                        </a:solidFill>
                        <a:effectLst/>
                      </a:endParaRPr>
                    </a:p>
                    <a:p>
                      <a:pPr marL="342900" lvl="0" indent="-342900" algn="just" rtl="1">
                        <a:spcAft>
                          <a:spcPts val="0"/>
                        </a:spcAft>
                        <a:buFont typeface="Times New Roman" panose="02020603050405020304" pitchFamily="18" charset="0"/>
                        <a:buChar char="-"/>
                        <a:tabLst>
                          <a:tab pos="86995" algn="dec"/>
                        </a:tabLst>
                      </a:pPr>
                      <a:r>
                        <a:rPr lang="ar-SA" sz="1800" b="1" spc="55" dirty="0">
                          <a:solidFill>
                            <a:schemeClr val="tx1"/>
                          </a:solidFill>
                          <a:effectLst/>
                        </a:rPr>
                        <a:t>يوجد لدى الجامعة إدارة للمشاريع التي وضعت شروطا لقبول وتمويل المشروع من أهمها أن يتسق مع رسالة الجامعة ويحقق أهدافها </a:t>
                      </a:r>
                      <a:r>
                        <a:rPr lang="ar-SA" sz="1800" b="1" spc="55" dirty="0" err="1">
                          <a:solidFill>
                            <a:schemeClr val="tx1"/>
                          </a:solidFill>
                          <a:effectLst/>
                        </a:rPr>
                        <a:t>الإستراتيجية</a:t>
                      </a:r>
                      <a:r>
                        <a:rPr lang="ar-SA" sz="1800" b="1" spc="55" dirty="0">
                          <a:solidFill>
                            <a:schemeClr val="tx1"/>
                          </a:solidFill>
                          <a:effectLst/>
                        </a:rPr>
                        <a:t>.</a:t>
                      </a:r>
                      <a:endParaRPr lang="en-US" sz="1800" b="1" dirty="0">
                        <a:solidFill>
                          <a:schemeClr val="tx1"/>
                        </a:solidFill>
                        <a:effectLst/>
                        <a:latin typeface="Times New Roman" panose="02020603050405020304" pitchFamily="18" charset="0"/>
                        <a:ea typeface="Batang"/>
                      </a:endParaRPr>
                    </a:p>
                  </a:txBody>
                  <a:tcPr marL="68580" marR="68580" marT="0" marB="0">
                    <a:solidFill>
                      <a:schemeClr val="accent1">
                        <a:lumMod val="40000"/>
                        <a:lumOff val="60000"/>
                      </a:schemeClr>
                    </a:solidFill>
                  </a:tcPr>
                </a:tc>
              </a:tr>
              <a:tr h="1583531">
                <a:tc>
                  <a:txBody>
                    <a:bodyPr/>
                    <a:lstStyle/>
                    <a:p>
                      <a:pPr algn="just" rtl="1">
                        <a:spcAft>
                          <a:spcPts val="0"/>
                        </a:spcAft>
                        <a:tabLst>
                          <a:tab pos="86995" algn="dec"/>
                        </a:tabLst>
                      </a:pPr>
                      <a:r>
                        <a:rPr lang="ar-SA" sz="1400" spc="55">
                          <a:effectLst/>
                        </a:rPr>
                        <a:t>8</a:t>
                      </a:r>
                      <a:endParaRPr lang="en-US" sz="1200">
                        <a:effectLst/>
                        <a:latin typeface="Times New Roman" panose="02020603050405020304" pitchFamily="18" charset="0"/>
                        <a:ea typeface="Batang"/>
                      </a:endParaRPr>
                    </a:p>
                  </a:txBody>
                  <a:tcPr marL="68580" marR="68580" marT="0" marB="0"/>
                </a:tc>
                <a:tc>
                  <a:txBody>
                    <a:bodyPr/>
                    <a:lstStyle/>
                    <a:p>
                      <a:pPr algn="just" rtl="1">
                        <a:spcAft>
                          <a:spcPts val="0"/>
                        </a:spcAft>
                        <a:tabLst>
                          <a:tab pos="-3175" algn="dec"/>
                        </a:tabLst>
                      </a:pPr>
                      <a:r>
                        <a:rPr lang="ar-SA" sz="1800" b="1" spc="55">
                          <a:solidFill>
                            <a:schemeClr val="tx1"/>
                          </a:solidFill>
                          <a:effectLst/>
                        </a:rPr>
                        <a:t>هل هناك إجراءات لضمان الرصد المنتظم لمؤشرات الأداء الرئيسية التي تضمن تحقيق الأهداف الرئيسية لخطط عمل قصيرة وطويلة الأجل في الوقت المناسب؟</a:t>
                      </a:r>
                      <a:endParaRPr lang="en-US" sz="1800" b="1">
                        <a:solidFill>
                          <a:schemeClr val="tx1"/>
                        </a:solidFill>
                        <a:effectLst/>
                        <a:latin typeface="Times New Roman" panose="02020603050405020304" pitchFamily="18" charset="0"/>
                        <a:ea typeface="Batang"/>
                      </a:endParaRPr>
                    </a:p>
                  </a:txBody>
                  <a:tcPr marL="68580" marR="68580" marT="0" marB="0"/>
                </a:tc>
                <a:tc>
                  <a:txBody>
                    <a:bodyPr/>
                    <a:lstStyle/>
                    <a:p>
                      <a:pPr marL="342900" lvl="0" indent="-342900" algn="just" rtl="1">
                        <a:spcAft>
                          <a:spcPts val="0"/>
                        </a:spcAft>
                        <a:buFont typeface="Times New Roman" panose="02020603050405020304" pitchFamily="18" charset="0"/>
                        <a:buChar char="-"/>
                        <a:tabLst>
                          <a:tab pos="86995" algn="dec"/>
                        </a:tabLst>
                      </a:pPr>
                      <a:r>
                        <a:rPr lang="ar-SA" sz="1800" b="1" spc="55" dirty="0">
                          <a:solidFill>
                            <a:schemeClr val="tx1"/>
                          </a:solidFill>
                          <a:effectLst/>
                        </a:rPr>
                        <a:t>نظام قياس مؤشرات الأداء(دليل)</a:t>
                      </a:r>
                      <a:endParaRPr lang="en-US" sz="1800" b="1" dirty="0">
                        <a:solidFill>
                          <a:schemeClr val="tx1"/>
                        </a:solidFill>
                        <a:effectLst/>
                      </a:endParaRPr>
                    </a:p>
                    <a:p>
                      <a:pPr marL="342900" lvl="0" indent="-342900" algn="just" rtl="1">
                        <a:spcAft>
                          <a:spcPts val="0"/>
                        </a:spcAft>
                        <a:buFont typeface="Times New Roman" panose="02020603050405020304" pitchFamily="18" charset="0"/>
                        <a:buChar char="-"/>
                        <a:tabLst>
                          <a:tab pos="86995" algn="dec"/>
                        </a:tabLst>
                      </a:pPr>
                      <a:r>
                        <a:rPr lang="ar-SA" sz="1800" b="1" spc="55" dirty="0">
                          <a:solidFill>
                            <a:schemeClr val="tx1"/>
                          </a:solidFill>
                          <a:effectLst/>
                        </a:rPr>
                        <a:t>نظام </a:t>
                      </a:r>
                      <a:r>
                        <a:rPr lang="ar-SA" sz="1800" b="1" spc="55" dirty="0" err="1">
                          <a:solidFill>
                            <a:schemeClr val="tx1"/>
                          </a:solidFill>
                          <a:effectLst/>
                        </a:rPr>
                        <a:t>أتمتة</a:t>
                      </a:r>
                      <a:r>
                        <a:rPr lang="ar-SA" sz="1800" b="1" spc="55" dirty="0">
                          <a:solidFill>
                            <a:schemeClr val="tx1"/>
                          </a:solidFill>
                          <a:effectLst/>
                        </a:rPr>
                        <a:t> المؤشرات</a:t>
                      </a:r>
                      <a:endParaRPr lang="en-US" sz="1800" b="1" dirty="0">
                        <a:solidFill>
                          <a:schemeClr val="tx1"/>
                        </a:solidFill>
                        <a:effectLst/>
                        <a:latin typeface="Times New Roman" panose="02020603050405020304" pitchFamily="18" charset="0"/>
                        <a:ea typeface="Batang"/>
                      </a:endParaRPr>
                    </a:p>
                  </a:txBody>
                  <a:tcPr marL="68580" marR="68580" marT="0" marB="0"/>
                </a:tc>
              </a:tr>
            </a:tbl>
          </a:graphicData>
        </a:graphic>
      </p:graphicFrame>
    </p:spTree>
    <p:extLst>
      <p:ext uri="{BB962C8B-B14F-4D97-AF65-F5344CB8AC3E}">
        <p14:creationId xmlns:p14="http://schemas.microsoft.com/office/powerpoint/2010/main" val="38787293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extLst>
              <p:ext uri="{D42A27DB-BD31-4B8C-83A1-F6EECF244321}">
                <p14:modId xmlns:p14="http://schemas.microsoft.com/office/powerpoint/2010/main" val="3026316695"/>
              </p:ext>
            </p:extLst>
          </p:nvPr>
        </p:nvGraphicFramePr>
        <p:xfrm>
          <a:off x="304800" y="355600"/>
          <a:ext cx="11620499" cy="5760720"/>
        </p:xfrm>
        <a:graphic>
          <a:graphicData uri="http://schemas.openxmlformats.org/drawingml/2006/table">
            <a:tbl>
              <a:tblPr rtl="1" firstRow="1" firstCol="1" bandRow="1">
                <a:tableStyleId>{5C22544A-7EE6-4342-B048-85BDC9FD1C3A}</a:tableStyleId>
              </a:tblPr>
              <a:tblGrid>
                <a:gridCol w="512669"/>
                <a:gridCol w="4898784"/>
                <a:gridCol w="6209046"/>
              </a:tblGrid>
              <a:tr h="1498600">
                <a:tc>
                  <a:txBody>
                    <a:bodyPr/>
                    <a:lstStyle/>
                    <a:p>
                      <a:pPr marL="0" algn="just" defTabSz="914400" rtl="1" eaLnBrk="1" latinLnBrk="0" hangingPunct="1">
                        <a:spcAft>
                          <a:spcPts val="0"/>
                        </a:spcAft>
                        <a:tabLst>
                          <a:tab pos="86995" algn="dec"/>
                        </a:tabLst>
                      </a:pPr>
                      <a:endParaRPr lang="ar-SA" sz="1800" b="1" kern="1200" spc="55" dirty="0" smtClean="0">
                        <a:solidFill>
                          <a:schemeClr val="tx1"/>
                        </a:solidFill>
                        <a:effectLst/>
                        <a:latin typeface="+mn-lt"/>
                        <a:ea typeface="+mn-ea"/>
                        <a:cs typeface="+mn-cs"/>
                      </a:endParaRPr>
                    </a:p>
                    <a:p>
                      <a:pPr marL="0" algn="just" defTabSz="914400" rtl="1" eaLnBrk="1" latinLnBrk="0" hangingPunct="1">
                        <a:spcAft>
                          <a:spcPts val="0"/>
                        </a:spcAft>
                        <a:tabLst>
                          <a:tab pos="86995" algn="dec"/>
                        </a:tabLst>
                      </a:pPr>
                      <a:endParaRPr lang="ar-SA" sz="1800" b="1" kern="1200" spc="55" dirty="0" smtClean="0">
                        <a:solidFill>
                          <a:schemeClr val="tx1"/>
                        </a:solidFill>
                        <a:effectLst/>
                        <a:latin typeface="+mn-lt"/>
                        <a:ea typeface="+mn-ea"/>
                        <a:cs typeface="+mn-cs"/>
                      </a:endParaRPr>
                    </a:p>
                    <a:p>
                      <a:pPr marL="0" algn="just" defTabSz="914400" rtl="1" eaLnBrk="1" latinLnBrk="0" hangingPunct="1">
                        <a:spcAft>
                          <a:spcPts val="0"/>
                        </a:spcAft>
                        <a:tabLst>
                          <a:tab pos="86995" algn="dec"/>
                        </a:tabLst>
                      </a:pPr>
                      <a:endParaRPr lang="ar-SA" sz="1800" b="1" kern="1200" spc="55" dirty="0" smtClean="0">
                        <a:solidFill>
                          <a:schemeClr val="tx1"/>
                        </a:solidFill>
                        <a:effectLst/>
                        <a:latin typeface="+mn-lt"/>
                        <a:ea typeface="+mn-ea"/>
                        <a:cs typeface="+mn-cs"/>
                      </a:endParaRPr>
                    </a:p>
                    <a:p>
                      <a:pPr marL="0" algn="just" defTabSz="914400" rtl="1" eaLnBrk="1" latinLnBrk="0" hangingPunct="1">
                        <a:spcAft>
                          <a:spcPts val="0"/>
                        </a:spcAft>
                        <a:tabLst>
                          <a:tab pos="86995" algn="dec"/>
                        </a:tabLst>
                      </a:pPr>
                      <a:endParaRPr lang="ar-SA" sz="1800" b="1" kern="1200" spc="55" dirty="0" smtClean="0">
                        <a:solidFill>
                          <a:schemeClr val="tx1"/>
                        </a:solidFill>
                        <a:effectLst/>
                        <a:latin typeface="+mn-lt"/>
                        <a:ea typeface="+mn-ea"/>
                        <a:cs typeface="+mn-cs"/>
                      </a:endParaRPr>
                    </a:p>
                    <a:p>
                      <a:pPr marL="0" algn="just" defTabSz="914400" rtl="1" eaLnBrk="1" latinLnBrk="0" hangingPunct="1">
                        <a:spcAft>
                          <a:spcPts val="0"/>
                        </a:spcAft>
                        <a:tabLst>
                          <a:tab pos="86995" algn="dec"/>
                        </a:tabLst>
                      </a:pPr>
                      <a:r>
                        <a:rPr lang="ar-SA" sz="1800" b="1" kern="1200" spc="55" dirty="0" smtClean="0">
                          <a:solidFill>
                            <a:schemeClr val="tx1"/>
                          </a:solidFill>
                          <a:effectLst/>
                          <a:latin typeface="+mn-lt"/>
                          <a:ea typeface="+mn-ea"/>
                          <a:cs typeface="+mn-cs"/>
                        </a:rPr>
                        <a:t>9</a:t>
                      </a:r>
                      <a:endParaRPr lang="en-US" sz="1800" b="1" kern="1200" spc="55" dirty="0">
                        <a:solidFill>
                          <a:schemeClr val="tx1"/>
                        </a:solidFill>
                        <a:effectLst/>
                        <a:latin typeface="+mn-lt"/>
                        <a:ea typeface="+mn-ea"/>
                        <a:cs typeface="+mn-cs"/>
                      </a:endParaRPr>
                    </a:p>
                  </a:txBody>
                  <a:tcPr marL="55946" marR="55946" marT="0" marB="0"/>
                </a:tc>
                <a:tc>
                  <a:txBody>
                    <a:bodyPr/>
                    <a:lstStyle/>
                    <a:p>
                      <a:pPr marL="0" algn="just" defTabSz="914400" rtl="1" eaLnBrk="1" latinLnBrk="0" hangingPunct="1">
                        <a:lnSpc>
                          <a:spcPct val="107000"/>
                        </a:lnSpc>
                        <a:spcAft>
                          <a:spcPts val="0"/>
                        </a:spcAft>
                        <a:tabLst>
                          <a:tab pos="86995" algn="dec"/>
                        </a:tabLst>
                      </a:pPr>
                      <a:endParaRPr lang="ar-SA" sz="1800" b="1" kern="1200" spc="55" dirty="0" smtClean="0">
                        <a:solidFill>
                          <a:schemeClr val="tx1"/>
                        </a:solidFill>
                        <a:effectLst/>
                        <a:latin typeface="+mn-lt"/>
                        <a:ea typeface="+mn-ea"/>
                        <a:cs typeface="+mn-cs"/>
                      </a:endParaRPr>
                    </a:p>
                    <a:p>
                      <a:pPr marL="0" algn="just" defTabSz="914400" rtl="1" eaLnBrk="1" latinLnBrk="0" hangingPunct="1">
                        <a:lnSpc>
                          <a:spcPct val="107000"/>
                        </a:lnSpc>
                        <a:spcAft>
                          <a:spcPts val="0"/>
                        </a:spcAft>
                        <a:tabLst>
                          <a:tab pos="86995" algn="dec"/>
                        </a:tabLst>
                      </a:pPr>
                      <a:r>
                        <a:rPr lang="ar-SA" sz="1800" b="1" kern="1200" spc="55" dirty="0" smtClean="0">
                          <a:solidFill>
                            <a:schemeClr val="tx1"/>
                          </a:solidFill>
                          <a:effectLst/>
                          <a:latin typeface="+mn-lt"/>
                          <a:ea typeface="+mn-ea"/>
                          <a:cs typeface="+mn-cs"/>
                        </a:rPr>
                        <a:t>وضّح </a:t>
                      </a:r>
                      <a:r>
                        <a:rPr lang="ar-SA" sz="1800" b="1" kern="1200" spc="55" dirty="0">
                          <a:solidFill>
                            <a:schemeClr val="tx1"/>
                          </a:solidFill>
                          <a:effectLst/>
                          <a:latin typeface="+mn-lt"/>
                          <a:ea typeface="+mn-ea"/>
                          <a:cs typeface="+mn-cs"/>
                        </a:rPr>
                        <a:t>بشيء من التفصيل ما يخص رؤية المؤسسة ومدى توسعها رأسيا وأفقيا، </a:t>
                      </a:r>
                      <a:endParaRPr lang="en-US" sz="1800" b="1" kern="1200" spc="55" dirty="0">
                        <a:solidFill>
                          <a:schemeClr val="tx1"/>
                        </a:solidFill>
                        <a:effectLst/>
                        <a:latin typeface="+mn-lt"/>
                        <a:ea typeface="+mn-ea"/>
                        <a:cs typeface="+mn-cs"/>
                      </a:endParaRPr>
                    </a:p>
                    <a:p>
                      <a:pPr marL="0" algn="just" defTabSz="914400" rtl="1" eaLnBrk="1" latinLnBrk="0" hangingPunct="1">
                        <a:lnSpc>
                          <a:spcPct val="107000"/>
                        </a:lnSpc>
                        <a:spcAft>
                          <a:spcPts val="0"/>
                        </a:spcAft>
                        <a:tabLst>
                          <a:tab pos="86995" algn="dec"/>
                        </a:tabLst>
                      </a:pPr>
                      <a:r>
                        <a:rPr lang="ar-SA" sz="1800" b="1" kern="1200" spc="55" dirty="0">
                          <a:solidFill>
                            <a:schemeClr val="tx1"/>
                          </a:solidFill>
                          <a:effectLst/>
                          <a:latin typeface="+mn-lt"/>
                          <a:ea typeface="+mn-ea"/>
                          <a:cs typeface="+mn-cs"/>
                        </a:rPr>
                        <a:t>المخطط الرئيسي للمؤسسة.</a:t>
                      </a:r>
                      <a:endParaRPr lang="en-US" sz="1800" b="1" kern="1200" spc="55" dirty="0">
                        <a:solidFill>
                          <a:schemeClr val="tx1"/>
                        </a:solidFill>
                        <a:effectLst/>
                        <a:latin typeface="+mn-lt"/>
                        <a:ea typeface="+mn-ea"/>
                        <a:cs typeface="+mn-cs"/>
                      </a:endParaRPr>
                    </a:p>
                  </a:txBody>
                  <a:tcPr marL="55946" marR="55946" marT="0" marB="0">
                    <a:solidFill>
                      <a:schemeClr val="accent1">
                        <a:lumMod val="40000"/>
                        <a:lumOff val="60000"/>
                      </a:schemeClr>
                    </a:solidFill>
                  </a:tcPr>
                </a:tc>
                <a:tc>
                  <a:txBody>
                    <a:bodyPr/>
                    <a:lstStyle/>
                    <a:p>
                      <a:pPr marL="0" lvl="0" indent="-342900" algn="just" defTabSz="914400" rtl="1" eaLnBrk="1" latinLnBrk="0" hangingPunct="1">
                        <a:spcAft>
                          <a:spcPts val="0"/>
                        </a:spcAft>
                        <a:buFont typeface="Times New Roman" panose="02020603050405020304" pitchFamily="18" charset="0"/>
                        <a:buChar char="-"/>
                        <a:tabLst>
                          <a:tab pos="86995" algn="dec"/>
                        </a:tabLst>
                      </a:pPr>
                      <a:endParaRPr lang="ar-SA" sz="1800" b="1" kern="1200" spc="55" smtClean="0">
                        <a:solidFill>
                          <a:schemeClr val="tx1"/>
                        </a:solidFill>
                        <a:effectLst/>
                        <a:latin typeface="+mn-lt"/>
                        <a:ea typeface="+mn-ea"/>
                        <a:cs typeface="+mn-cs"/>
                      </a:endParaRPr>
                    </a:p>
                    <a:p>
                      <a:pPr marL="0" lvl="0" indent="-342900" algn="just" defTabSz="914400" rtl="1" eaLnBrk="1" latinLnBrk="0" hangingPunct="1">
                        <a:spcAft>
                          <a:spcPts val="0"/>
                        </a:spcAft>
                        <a:buFont typeface="Times New Roman" panose="02020603050405020304" pitchFamily="18" charset="0"/>
                        <a:buChar char="-"/>
                        <a:tabLst>
                          <a:tab pos="86995" algn="dec"/>
                        </a:tabLst>
                      </a:pPr>
                      <a:r>
                        <a:rPr lang="ar-SA" sz="1800" b="1" kern="1200" spc="55" smtClean="0">
                          <a:solidFill>
                            <a:schemeClr val="tx1"/>
                          </a:solidFill>
                          <a:effectLst/>
                          <a:latin typeface="+mn-lt"/>
                          <a:ea typeface="+mn-ea"/>
                          <a:cs typeface="+mn-cs"/>
                        </a:rPr>
                        <a:t>رؤية  </a:t>
                      </a:r>
                      <a:r>
                        <a:rPr lang="ar-SA" sz="1800" b="1" kern="1200" spc="55" dirty="0">
                          <a:solidFill>
                            <a:schemeClr val="tx1"/>
                          </a:solidFill>
                          <a:effectLst/>
                          <a:latin typeface="+mn-lt"/>
                          <a:ea typeface="+mn-ea"/>
                          <a:cs typeface="+mn-cs"/>
                        </a:rPr>
                        <a:t>الجامعة وهيكلها التنظيمي </a:t>
                      </a:r>
                      <a:endParaRPr lang="en-US" sz="1800" b="1" kern="1200" spc="55" dirty="0">
                        <a:solidFill>
                          <a:schemeClr val="tx1"/>
                        </a:solidFill>
                        <a:effectLst/>
                        <a:latin typeface="+mn-lt"/>
                        <a:ea typeface="+mn-ea"/>
                        <a:cs typeface="+mn-cs"/>
                      </a:endParaRPr>
                    </a:p>
                    <a:p>
                      <a:pPr marL="0" lvl="0" indent="-342900" algn="just" defTabSz="914400" rtl="1" eaLnBrk="1" latinLnBrk="0" hangingPunct="1">
                        <a:spcAft>
                          <a:spcPts val="0"/>
                        </a:spcAft>
                        <a:buFont typeface="Times New Roman" panose="02020603050405020304" pitchFamily="18" charset="0"/>
                        <a:buChar char="-"/>
                        <a:tabLst>
                          <a:tab pos="86995" algn="dec"/>
                        </a:tabLst>
                      </a:pPr>
                      <a:r>
                        <a:rPr lang="ar-SA" sz="1800" b="1" kern="1200" spc="55" dirty="0">
                          <a:solidFill>
                            <a:schemeClr val="tx1"/>
                          </a:solidFill>
                          <a:effectLst/>
                          <a:latin typeface="+mn-lt"/>
                          <a:ea typeface="+mn-ea"/>
                          <a:cs typeface="+mn-cs"/>
                        </a:rPr>
                        <a:t>الإشارة الى توسع الجامعة (عدد الكليات – عدد البرامج – عدد الطلبة – الخريجين -برامج الدراسات العليا .....)</a:t>
                      </a:r>
                      <a:endParaRPr lang="en-US" sz="1800" b="1" kern="1200" spc="55" dirty="0">
                        <a:solidFill>
                          <a:schemeClr val="tx1"/>
                        </a:solidFill>
                        <a:effectLst/>
                        <a:latin typeface="+mn-lt"/>
                        <a:ea typeface="+mn-ea"/>
                        <a:cs typeface="+mn-cs"/>
                      </a:endParaRPr>
                    </a:p>
                    <a:p>
                      <a:pPr marL="0" lvl="0" indent="-342900" algn="just" defTabSz="914400" rtl="1" eaLnBrk="1" latinLnBrk="0" hangingPunct="1">
                        <a:spcAft>
                          <a:spcPts val="0"/>
                        </a:spcAft>
                        <a:buFont typeface="Times New Roman" panose="02020603050405020304" pitchFamily="18" charset="0"/>
                        <a:buChar char="-"/>
                        <a:tabLst>
                          <a:tab pos="86995" algn="dec"/>
                        </a:tabLst>
                      </a:pPr>
                      <a:r>
                        <a:rPr lang="ar-SA" sz="1800" b="1" kern="1200" spc="55" dirty="0">
                          <a:solidFill>
                            <a:schemeClr val="tx1"/>
                          </a:solidFill>
                          <a:effectLst/>
                          <a:latin typeface="+mn-lt"/>
                          <a:ea typeface="+mn-ea"/>
                          <a:cs typeface="+mn-cs"/>
                        </a:rPr>
                        <a:t>الإشارة الى فروع الجامعة والتوسع في المنشآت</a:t>
                      </a:r>
                      <a:endParaRPr lang="en-US" sz="1800" b="1" kern="1200" spc="55" dirty="0">
                        <a:solidFill>
                          <a:schemeClr val="tx1"/>
                        </a:solidFill>
                        <a:effectLst/>
                        <a:latin typeface="+mn-lt"/>
                        <a:ea typeface="+mn-ea"/>
                        <a:cs typeface="+mn-cs"/>
                      </a:endParaRPr>
                    </a:p>
                    <a:p>
                      <a:pPr marL="0" lvl="0" indent="-342900" algn="just" defTabSz="914400" rtl="1" eaLnBrk="1" latinLnBrk="0" hangingPunct="1">
                        <a:spcAft>
                          <a:spcPts val="0"/>
                        </a:spcAft>
                        <a:buFont typeface="Times New Roman" panose="02020603050405020304" pitchFamily="18" charset="0"/>
                        <a:buChar char="-"/>
                        <a:tabLst>
                          <a:tab pos="86995" algn="dec"/>
                        </a:tabLst>
                      </a:pPr>
                      <a:r>
                        <a:rPr lang="ar-SA" sz="1800" b="1" kern="1200" spc="55" dirty="0">
                          <a:solidFill>
                            <a:schemeClr val="tx1"/>
                          </a:solidFill>
                          <a:effectLst/>
                          <a:latin typeface="+mn-lt"/>
                          <a:ea typeface="+mn-ea"/>
                          <a:cs typeface="+mn-cs"/>
                        </a:rPr>
                        <a:t>أهم محاور الخطة </a:t>
                      </a:r>
                      <a:r>
                        <a:rPr lang="ar-SA" sz="1800" b="1" kern="1200" spc="55" dirty="0" err="1">
                          <a:solidFill>
                            <a:schemeClr val="tx1"/>
                          </a:solidFill>
                          <a:effectLst/>
                          <a:latin typeface="+mn-lt"/>
                          <a:ea typeface="+mn-ea"/>
                          <a:cs typeface="+mn-cs"/>
                        </a:rPr>
                        <a:t>الإستراتيجية</a:t>
                      </a:r>
                      <a:r>
                        <a:rPr lang="ar-SA" sz="1800" b="1" kern="1200" spc="55" dirty="0">
                          <a:solidFill>
                            <a:schemeClr val="tx1"/>
                          </a:solidFill>
                          <a:effectLst/>
                          <a:latin typeface="+mn-lt"/>
                          <a:ea typeface="+mn-ea"/>
                          <a:cs typeface="+mn-cs"/>
                        </a:rPr>
                        <a:t> (السبع أهداف)</a:t>
                      </a:r>
                      <a:endParaRPr lang="en-US" sz="1800" b="1" kern="1200" spc="55" dirty="0">
                        <a:solidFill>
                          <a:schemeClr val="tx1"/>
                        </a:solidFill>
                        <a:effectLst/>
                        <a:latin typeface="+mn-lt"/>
                        <a:ea typeface="+mn-ea"/>
                        <a:cs typeface="+mn-cs"/>
                      </a:endParaRPr>
                    </a:p>
                  </a:txBody>
                  <a:tcPr marL="55946" marR="55946" marT="0" marB="0">
                    <a:solidFill>
                      <a:schemeClr val="accent1">
                        <a:lumMod val="40000"/>
                        <a:lumOff val="60000"/>
                      </a:schemeClr>
                    </a:solidFill>
                  </a:tcPr>
                </a:tc>
              </a:tr>
              <a:tr h="1512673">
                <a:tc>
                  <a:txBody>
                    <a:bodyPr/>
                    <a:lstStyle/>
                    <a:p>
                      <a:pPr marL="0" algn="just" defTabSz="914400" rtl="1" eaLnBrk="1" latinLnBrk="0" hangingPunct="1">
                        <a:spcAft>
                          <a:spcPts val="0"/>
                        </a:spcAft>
                        <a:tabLst>
                          <a:tab pos="86995" algn="dec"/>
                        </a:tabLst>
                      </a:pPr>
                      <a:r>
                        <a:rPr lang="ar-SA" sz="1800" b="1" kern="1200" spc="55" dirty="0" smtClean="0">
                          <a:solidFill>
                            <a:schemeClr val="tx1"/>
                          </a:solidFill>
                          <a:effectLst/>
                          <a:latin typeface="+mn-lt"/>
                          <a:ea typeface="+mn-ea"/>
                          <a:cs typeface="+mn-cs"/>
                        </a:rPr>
                        <a:t>10</a:t>
                      </a:r>
                      <a:endParaRPr lang="en-US" sz="1800" b="1" kern="1200" spc="55" dirty="0">
                        <a:solidFill>
                          <a:schemeClr val="tx1"/>
                        </a:solidFill>
                        <a:effectLst/>
                        <a:latin typeface="+mn-lt"/>
                        <a:ea typeface="+mn-ea"/>
                        <a:cs typeface="+mn-cs"/>
                      </a:endParaRPr>
                    </a:p>
                  </a:txBody>
                  <a:tcPr marL="55946" marR="55946" marT="0" marB="0"/>
                </a:tc>
                <a:tc>
                  <a:txBody>
                    <a:bodyPr/>
                    <a:lstStyle/>
                    <a:p>
                      <a:pPr marL="0" algn="just" defTabSz="914400" rtl="1" eaLnBrk="1" latinLnBrk="0" hangingPunct="1">
                        <a:lnSpc>
                          <a:spcPct val="107000"/>
                        </a:lnSpc>
                        <a:spcAft>
                          <a:spcPts val="0"/>
                        </a:spcAft>
                        <a:tabLst>
                          <a:tab pos="86995" algn="dec"/>
                        </a:tabLst>
                      </a:pPr>
                      <a:r>
                        <a:rPr lang="ar-SA" sz="1800" b="1" kern="1200" spc="55">
                          <a:solidFill>
                            <a:schemeClr val="tx1"/>
                          </a:solidFill>
                          <a:effectLst/>
                          <a:latin typeface="+mn-lt"/>
                          <a:ea typeface="+mn-ea"/>
                          <a:cs typeface="+mn-cs"/>
                        </a:rPr>
                        <a:t>ما السمات والخصائص المميزة للجامعة وكيف تنعكس تلك السمات في رسالتها؟</a:t>
                      </a:r>
                      <a:endParaRPr lang="en-US" sz="1800" b="1" kern="1200" spc="55">
                        <a:solidFill>
                          <a:schemeClr val="tx1"/>
                        </a:solidFill>
                        <a:effectLst/>
                        <a:latin typeface="+mn-lt"/>
                        <a:ea typeface="+mn-ea"/>
                        <a:cs typeface="+mn-cs"/>
                      </a:endParaRPr>
                    </a:p>
                  </a:txBody>
                  <a:tcPr marL="55946" marR="55946" marT="0" marB="0"/>
                </a:tc>
                <a:tc>
                  <a:txBody>
                    <a:bodyPr/>
                    <a:lstStyle/>
                    <a:p>
                      <a:pPr marL="0" lvl="0" indent="-342900" algn="just" defTabSz="914400" rtl="1" eaLnBrk="1" latinLnBrk="0" hangingPunct="1">
                        <a:spcAft>
                          <a:spcPts val="0"/>
                        </a:spcAft>
                        <a:buFont typeface="Times New Roman" panose="02020603050405020304" pitchFamily="18" charset="0"/>
                        <a:buChar char="-"/>
                        <a:tabLst>
                          <a:tab pos="86995" algn="dec"/>
                        </a:tabLst>
                      </a:pPr>
                      <a:r>
                        <a:rPr lang="ar-SA" sz="1800" b="1" kern="1200" spc="55" dirty="0">
                          <a:solidFill>
                            <a:schemeClr val="tx1"/>
                          </a:solidFill>
                          <a:effectLst/>
                          <a:latin typeface="+mn-lt"/>
                          <a:ea typeface="+mn-ea"/>
                          <a:cs typeface="+mn-cs"/>
                        </a:rPr>
                        <a:t>القبول والاستيعاب</a:t>
                      </a:r>
                      <a:endParaRPr lang="en-US" sz="1800" b="1" kern="1200" spc="55" dirty="0">
                        <a:solidFill>
                          <a:schemeClr val="tx1"/>
                        </a:solidFill>
                        <a:effectLst/>
                        <a:latin typeface="+mn-lt"/>
                        <a:ea typeface="+mn-ea"/>
                        <a:cs typeface="+mn-cs"/>
                      </a:endParaRPr>
                    </a:p>
                    <a:p>
                      <a:pPr marL="0" lvl="0" indent="-342900" algn="just" defTabSz="914400" rtl="1" eaLnBrk="1" latinLnBrk="0" hangingPunct="1">
                        <a:spcAft>
                          <a:spcPts val="0"/>
                        </a:spcAft>
                        <a:buFont typeface="Times New Roman" panose="02020603050405020304" pitchFamily="18" charset="0"/>
                        <a:buChar char="-"/>
                        <a:tabLst>
                          <a:tab pos="86995" algn="dec"/>
                        </a:tabLst>
                      </a:pPr>
                      <a:r>
                        <a:rPr lang="ar-SA" sz="1800" b="1" kern="1200" spc="55" dirty="0">
                          <a:solidFill>
                            <a:schemeClr val="tx1"/>
                          </a:solidFill>
                          <a:effectLst/>
                          <a:latin typeface="+mn-lt"/>
                          <a:ea typeface="+mn-ea"/>
                          <a:cs typeface="+mn-cs"/>
                        </a:rPr>
                        <a:t>جامعة تعليمية شاملة</a:t>
                      </a:r>
                      <a:endParaRPr lang="en-US" sz="1800" b="1" kern="1200" spc="55" dirty="0">
                        <a:solidFill>
                          <a:schemeClr val="tx1"/>
                        </a:solidFill>
                        <a:effectLst/>
                        <a:latin typeface="+mn-lt"/>
                        <a:ea typeface="+mn-ea"/>
                        <a:cs typeface="+mn-cs"/>
                      </a:endParaRPr>
                    </a:p>
                    <a:p>
                      <a:pPr marL="0" lvl="0" indent="-342900" algn="just" defTabSz="914400" rtl="1" eaLnBrk="1" latinLnBrk="0" hangingPunct="1">
                        <a:spcAft>
                          <a:spcPts val="0"/>
                        </a:spcAft>
                        <a:buFont typeface="Times New Roman" panose="02020603050405020304" pitchFamily="18" charset="0"/>
                        <a:buChar char="-"/>
                        <a:tabLst>
                          <a:tab pos="86995" algn="dec"/>
                        </a:tabLst>
                      </a:pPr>
                      <a:r>
                        <a:rPr lang="ar-SA" sz="1800" b="1" kern="1200" spc="55" dirty="0">
                          <a:solidFill>
                            <a:schemeClr val="tx1"/>
                          </a:solidFill>
                          <a:effectLst/>
                          <a:latin typeface="+mn-lt"/>
                          <a:ea typeface="+mn-ea"/>
                          <a:cs typeface="+mn-cs"/>
                        </a:rPr>
                        <a:t>تدعم المشاريع البحثية</a:t>
                      </a:r>
                      <a:endParaRPr lang="en-US" sz="1800" b="1" kern="1200" spc="55" dirty="0">
                        <a:solidFill>
                          <a:schemeClr val="tx1"/>
                        </a:solidFill>
                        <a:effectLst/>
                        <a:latin typeface="+mn-lt"/>
                        <a:ea typeface="+mn-ea"/>
                        <a:cs typeface="+mn-cs"/>
                      </a:endParaRPr>
                    </a:p>
                    <a:p>
                      <a:pPr marL="0" lvl="0" indent="-342900" algn="just" defTabSz="914400" rtl="1" eaLnBrk="1" latinLnBrk="0" hangingPunct="1">
                        <a:spcAft>
                          <a:spcPts val="0"/>
                        </a:spcAft>
                        <a:buFont typeface="Times New Roman" panose="02020603050405020304" pitchFamily="18" charset="0"/>
                        <a:buChar char="-"/>
                        <a:tabLst>
                          <a:tab pos="86995" algn="dec"/>
                        </a:tabLst>
                      </a:pPr>
                      <a:r>
                        <a:rPr lang="ar-SA" sz="1800" b="1" kern="1200" spc="55" dirty="0">
                          <a:solidFill>
                            <a:schemeClr val="tx1"/>
                          </a:solidFill>
                          <a:effectLst/>
                          <a:latin typeface="+mn-lt"/>
                          <a:ea typeface="+mn-ea"/>
                          <a:cs typeface="+mn-cs"/>
                        </a:rPr>
                        <a:t>تلبية الحاجات الثقافية والاقتصادية والاجتماعية لبيئة الجامعة المحيطة بجميع فروعها</a:t>
                      </a:r>
                      <a:endParaRPr lang="en-US" sz="1800" b="1" kern="1200" spc="55" dirty="0">
                        <a:solidFill>
                          <a:schemeClr val="tx1"/>
                        </a:solidFill>
                        <a:effectLst/>
                        <a:latin typeface="+mn-lt"/>
                        <a:ea typeface="+mn-ea"/>
                        <a:cs typeface="+mn-cs"/>
                      </a:endParaRPr>
                    </a:p>
                    <a:p>
                      <a:pPr marL="0" lvl="0" indent="-342900" algn="just" defTabSz="914400" rtl="1" eaLnBrk="1" latinLnBrk="0" hangingPunct="1">
                        <a:spcAft>
                          <a:spcPts val="0"/>
                        </a:spcAft>
                        <a:buFont typeface="Times New Roman" panose="02020603050405020304" pitchFamily="18" charset="0"/>
                        <a:buChar char="-"/>
                        <a:tabLst>
                          <a:tab pos="86995" algn="dec"/>
                        </a:tabLst>
                      </a:pPr>
                      <a:r>
                        <a:rPr lang="ar-SA" sz="1800" b="1" kern="1200" spc="55" dirty="0">
                          <a:solidFill>
                            <a:schemeClr val="tx1"/>
                          </a:solidFill>
                          <a:effectLst/>
                          <a:latin typeface="+mn-lt"/>
                          <a:ea typeface="+mn-ea"/>
                          <a:cs typeface="+mn-cs"/>
                        </a:rPr>
                        <a:t>تعزيز قيم الانتماء والولاء للوطن</a:t>
                      </a:r>
                      <a:endParaRPr lang="en-US" sz="1800" b="1" kern="1200" spc="55" dirty="0">
                        <a:solidFill>
                          <a:schemeClr val="tx1"/>
                        </a:solidFill>
                        <a:effectLst/>
                        <a:latin typeface="+mn-lt"/>
                        <a:ea typeface="+mn-ea"/>
                        <a:cs typeface="+mn-cs"/>
                      </a:endParaRPr>
                    </a:p>
                    <a:p>
                      <a:pPr marL="0" lvl="0" indent="-342900" algn="just" defTabSz="914400" rtl="1" eaLnBrk="1" latinLnBrk="0" hangingPunct="1">
                        <a:spcAft>
                          <a:spcPts val="0"/>
                        </a:spcAft>
                        <a:buFont typeface="Times New Roman" panose="02020603050405020304" pitchFamily="18" charset="0"/>
                        <a:buChar char="-"/>
                        <a:tabLst>
                          <a:tab pos="86995" algn="dec"/>
                        </a:tabLst>
                      </a:pPr>
                      <a:r>
                        <a:rPr lang="ar-SA" sz="1800" b="1" kern="1200" spc="55" dirty="0">
                          <a:solidFill>
                            <a:schemeClr val="tx1"/>
                          </a:solidFill>
                          <a:effectLst/>
                          <a:latin typeface="+mn-lt"/>
                          <a:ea typeface="+mn-ea"/>
                          <a:cs typeface="+mn-cs"/>
                        </a:rPr>
                        <a:t>تساهم في تحقيق رؤية المملكة في التنمية المستدامة</a:t>
                      </a:r>
                      <a:endParaRPr lang="en-US" sz="1800" b="1" kern="1200" spc="55" dirty="0">
                        <a:solidFill>
                          <a:schemeClr val="tx1"/>
                        </a:solidFill>
                        <a:effectLst/>
                        <a:latin typeface="+mn-lt"/>
                        <a:ea typeface="+mn-ea"/>
                        <a:cs typeface="+mn-cs"/>
                      </a:endParaRPr>
                    </a:p>
                    <a:p>
                      <a:pPr marL="0" lvl="0" indent="-342900" algn="just" defTabSz="914400" rtl="1" eaLnBrk="1" latinLnBrk="0" hangingPunct="1">
                        <a:spcAft>
                          <a:spcPts val="0"/>
                        </a:spcAft>
                        <a:buFont typeface="Times New Roman" panose="02020603050405020304" pitchFamily="18" charset="0"/>
                        <a:buChar char="-"/>
                        <a:tabLst>
                          <a:tab pos="86995" algn="dec"/>
                        </a:tabLst>
                      </a:pPr>
                      <a:r>
                        <a:rPr lang="ar-SA" sz="1800" b="1" kern="1200" spc="55" dirty="0">
                          <a:solidFill>
                            <a:schemeClr val="tx1"/>
                          </a:solidFill>
                          <a:effectLst/>
                          <a:latin typeface="+mn-lt"/>
                          <a:ea typeface="+mn-ea"/>
                          <a:cs typeface="+mn-cs"/>
                        </a:rPr>
                        <a:t>وكل ما سبق هو ترجمة لرسالتها</a:t>
                      </a:r>
                      <a:endParaRPr lang="en-US" sz="1800" b="1" kern="1200" spc="55" dirty="0">
                        <a:solidFill>
                          <a:schemeClr val="tx1"/>
                        </a:solidFill>
                        <a:effectLst/>
                        <a:latin typeface="+mn-lt"/>
                        <a:ea typeface="+mn-ea"/>
                        <a:cs typeface="+mn-cs"/>
                      </a:endParaRPr>
                    </a:p>
                  </a:txBody>
                  <a:tcPr marL="55946" marR="55946" marT="0" marB="0"/>
                </a:tc>
              </a:tr>
              <a:tr h="1680748">
                <a:tc>
                  <a:txBody>
                    <a:bodyPr/>
                    <a:lstStyle/>
                    <a:p>
                      <a:pPr marL="0" algn="just" defTabSz="914400" rtl="1" eaLnBrk="1" latinLnBrk="0" hangingPunct="1">
                        <a:spcAft>
                          <a:spcPts val="0"/>
                        </a:spcAft>
                        <a:tabLst>
                          <a:tab pos="86995" algn="dec"/>
                        </a:tabLst>
                      </a:pPr>
                      <a:r>
                        <a:rPr lang="ar-SA" sz="1800" b="1" kern="1200" spc="55" dirty="0" smtClean="0">
                          <a:solidFill>
                            <a:schemeClr val="tx1"/>
                          </a:solidFill>
                          <a:effectLst/>
                          <a:latin typeface="+mn-lt"/>
                          <a:ea typeface="+mn-ea"/>
                          <a:cs typeface="+mn-cs"/>
                        </a:rPr>
                        <a:t>11</a:t>
                      </a:r>
                      <a:endParaRPr lang="en-US" sz="1800" b="1" kern="1200" spc="55" dirty="0">
                        <a:solidFill>
                          <a:schemeClr val="tx1"/>
                        </a:solidFill>
                        <a:effectLst/>
                        <a:latin typeface="+mn-lt"/>
                        <a:ea typeface="+mn-ea"/>
                        <a:cs typeface="+mn-cs"/>
                      </a:endParaRPr>
                    </a:p>
                  </a:txBody>
                  <a:tcPr marL="55946" marR="55946" marT="0" marB="0"/>
                </a:tc>
                <a:tc>
                  <a:txBody>
                    <a:bodyPr/>
                    <a:lstStyle/>
                    <a:p>
                      <a:pPr marL="0" algn="just" defTabSz="914400" rtl="1" eaLnBrk="1" latinLnBrk="0" hangingPunct="1">
                        <a:lnSpc>
                          <a:spcPct val="107000"/>
                        </a:lnSpc>
                        <a:spcAft>
                          <a:spcPts val="0"/>
                        </a:spcAft>
                        <a:tabLst>
                          <a:tab pos="86995" algn="dec"/>
                        </a:tabLst>
                      </a:pPr>
                      <a:r>
                        <a:rPr lang="ar-SA" sz="1800" b="1" kern="1200" spc="55">
                          <a:solidFill>
                            <a:schemeClr val="tx1"/>
                          </a:solidFill>
                          <a:effectLst/>
                          <a:latin typeface="+mn-lt"/>
                          <a:ea typeface="+mn-ea"/>
                          <a:cs typeface="+mn-cs"/>
                        </a:rPr>
                        <a:t>كيف يضمن مجلس الجامعة أن تنعكس رسالة المؤسسة وغاياتها وأهدافها في الخطط والأنشطة التفصيلية؟</a:t>
                      </a:r>
                      <a:endParaRPr lang="en-US" sz="1800" b="1" kern="1200" spc="55">
                        <a:solidFill>
                          <a:schemeClr val="tx1"/>
                        </a:solidFill>
                        <a:effectLst/>
                        <a:latin typeface="+mn-lt"/>
                        <a:ea typeface="+mn-ea"/>
                        <a:cs typeface="+mn-cs"/>
                      </a:endParaRPr>
                    </a:p>
                  </a:txBody>
                  <a:tcPr marL="55946" marR="55946" marT="0" marB="0"/>
                </a:tc>
                <a:tc>
                  <a:txBody>
                    <a:bodyPr/>
                    <a:lstStyle/>
                    <a:p>
                      <a:pPr marL="0" lvl="0" indent="-342900" algn="just" defTabSz="914400" rtl="1" eaLnBrk="1" latinLnBrk="0" hangingPunct="1">
                        <a:spcAft>
                          <a:spcPts val="0"/>
                        </a:spcAft>
                        <a:buFont typeface="Times New Roman" panose="02020603050405020304" pitchFamily="18" charset="0"/>
                        <a:buChar char="-"/>
                        <a:tabLst>
                          <a:tab pos="86995" algn="dec"/>
                        </a:tabLst>
                      </a:pPr>
                      <a:r>
                        <a:rPr lang="ar-SA" sz="1800" b="1" kern="1200" spc="55" dirty="0">
                          <a:solidFill>
                            <a:schemeClr val="tx1"/>
                          </a:solidFill>
                          <a:effectLst/>
                          <a:latin typeface="+mn-lt"/>
                          <a:ea typeface="+mn-ea"/>
                          <a:cs typeface="+mn-cs"/>
                        </a:rPr>
                        <a:t>مراحل اعداد الخطة الاستراتيجية بمشاركة وتعاون الجميع</a:t>
                      </a:r>
                      <a:endParaRPr lang="en-US" sz="1800" b="1" kern="1200" spc="55" dirty="0">
                        <a:solidFill>
                          <a:schemeClr val="tx1"/>
                        </a:solidFill>
                        <a:effectLst/>
                        <a:latin typeface="+mn-lt"/>
                        <a:ea typeface="+mn-ea"/>
                        <a:cs typeface="+mn-cs"/>
                      </a:endParaRPr>
                    </a:p>
                    <a:p>
                      <a:pPr marL="0" lvl="0" indent="-342900" algn="just" defTabSz="914400" rtl="1" eaLnBrk="1" latinLnBrk="0" hangingPunct="1">
                        <a:spcAft>
                          <a:spcPts val="0"/>
                        </a:spcAft>
                        <a:buFont typeface="Times New Roman" panose="02020603050405020304" pitchFamily="18" charset="0"/>
                        <a:buChar char="-"/>
                        <a:tabLst>
                          <a:tab pos="86995" algn="dec"/>
                        </a:tabLst>
                      </a:pPr>
                      <a:r>
                        <a:rPr lang="ar-SA" sz="1800" b="1" kern="1200" spc="55" dirty="0">
                          <a:solidFill>
                            <a:schemeClr val="tx1"/>
                          </a:solidFill>
                          <a:effectLst/>
                          <a:latin typeface="+mn-lt"/>
                          <a:ea typeface="+mn-ea"/>
                          <a:cs typeface="+mn-cs"/>
                        </a:rPr>
                        <a:t>اعداد الخطة التشغيلية للجامعة</a:t>
                      </a:r>
                      <a:endParaRPr lang="en-US" sz="1800" b="1" kern="1200" spc="55" dirty="0">
                        <a:solidFill>
                          <a:schemeClr val="tx1"/>
                        </a:solidFill>
                        <a:effectLst/>
                        <a:latin typeface="+mn-lt"/>
                        <a:ea typeface="+mn-ea"/>
                        <a:cs typeface="+mn-cs"/>
                      </a:endParaRPr>
                    </a:p>
                    <a:p>
                      <a:pPr marL="0" lvl="0" indent="-342900" algn="just" defTabSz="914400" rtl="1" eaLnBrk="1" latinLnBrk="0" hangingPunct="1">
                        <a:spcAft>
                          <a:spcPts val="0"/>
                        </a:spcAft>
                        <a:buFont typeface="Times New Roman" panose="02020603050405020304" pitchFamily="18" charset="0"/>
                        <a:buChar char="-"/>
                        <a:tabLst>
                          <a:tab pos="86995" algn="dec"/>
                        </a:tabLst>
                      </a:pPr>
                      <a:r>
                        <a:rPr lang="ar-SA" sz="1800" b="1" kern="1200" spc="55" dirty="0">
                          <a:solidFill>
                            <a:schemeClr val="tx1"/>
                          </a:solidFill>
                          <a:effectLst/>
                          <a:latin typeface="+mn-lt"/>
                          <a:ea typeface="+mn-ea"/>
                          <a:cs typeface="+mn-cs"/>
                        </a:rPr>
                        <a:t>تعميمها على جميع جهات الجامعة</a:t>
                      </a:r>
                      <a:endParaRPr lang="en-US" sz="1800" b="1" kern="1200" spc="55" dirty="0">
                        <a:solidFill>
                          <a:schemeClr val="tx1"/>
                        </a:solidFill>
                        <a:effectLst/>
                        <a:latin typeface="+mn-lt"/>
                        <a:ea typeface="+mn-ea"/>
                        <a:cs typeface="+mn-cs"/>
                      </a:endParaRPr>
                    </a:p>
                    <a:p>
                      <a:pPr marL="0" lvl="0" indent="-342900" algn="just" defTabSz="914400" rtl="1" eaLnBrk="1" latinLnBrk="0" hangingPunct="1">
                        <a:spcAft>
                          <a:spcPts val="0"/>
                        </a:spcAft>
                        <a:buFont typeface="Times New Roman" panose="02020603050405020304" pitchFamily="18" charset="0"/>
                        <a:buChar char="-"/>
                        <a:tabLst>
                          <a:tab pos="86995" algn="dec"/>
                        </a:tabLst>
                      </a:pPr>
                      <a:r>
                        <a:rPr lang="ar-SA" sz="1800" b="1" kern="1200" spc="55" dirty="0">
                          <a:solidFill>
                            <a:schemeClr val="tx1"/>
                          </a:solidFill>
                          <a:effectLst/>
                          <a:latin typeface="+mn-lt"/>
                          <a:ea typeface="+mn-ea"/>
                          <a:cs typeface="+mn-cs"/>
                        </a:rPr>
                        <a:t>بناء الجهات خطط تشغيلية في ضوئها</a:t>
                      </a:r>
                      <a:endParaRPr lang="en-US" sz="1800" b="1" kern="1200" spc="55" dirty="0">
                        <a:solidFill>
                          <a:schemeClr val="tx1"/>
                        </a:solidFill>
                        <a:effectLst/>
                        <a:latin typeface="+mn-lt"/>
                        <a:ea typeface="+mn-ea"/>
                        <a:cs typeface="+mn-cs"/>
                      </a:endParaRPr>
                    </a:p>
                    <a:p>
                      <a:pPr marL="0" lvl="0" indent="-342900" algn="just" defTabSz="914400" rtl="1" eaLnBrk="1" latinLnBrk="0" hangingPunct="1">
                        <a:spcAft>
                          <a:spcPts val="0"/>
                        </a:spcAft>
                        <a:buFont typeface="Times New Roman" panose="02020603050405020304" pitchFamily="18" charset="0"/>
                        <a:buChar char="-"/>
                        <a:tabLst>
                          <a:tab pos="86995" algn="dec"/>
                        </a:tabLst>
                      </a:pPr>
                      <a:r>
                        <a:rPr lang="ar-SA" sz="1800" b="1" kern="1200" spc="55" dirty="0">
                          <a:solidFill>
                            <a:schemeClr val="tx1"/>
                          </a:solidFill>
                          <a:effectLst/>
                          <a:latin typeface="+mn-lt"/>
                          <a:ea typeface="+mn-ea"/>
                          <a:cs typeface="+mn-cs"/>
                        </a:rPr>
                        <a:t>متابعة تنفيذ الخطة من خلال مكتب معالي المدير ووكالات الجامعة الثلاث</a:t>
                      </a:r>
                      <a:endParaRPr lang="en-US" sz="1800" b="1" kern="1200" spc="55" dirty="0">
                        <a:solidFill>
                          <a:schemeClr val="tx1"/>
                        </a:solidFill>
                        <a:effectLst/>
                        <a:latin typeface="+mn-lt"/>
                        <a:ea typeface="+mn-ea"/>
                        <a:cs typeface="+mn-cs"/>
                      </a:endParaRPr>
                    </a:p>
                    <a:p>
                      <a:pPr marL="0" lvl="0" indent="-342900" algn="just" defTabSz="914400" rtl="1" eaLnBrk="1" latinLnBrk="0" hangingPunct="1">
                        <a:spcAft>
                          <a:spcPts val="0"/>
                        </a:spcAft>
                        <a:buFont typeface="Times New Roman" panose="02020603050405020304" pitchFamily="18" charset="0"/>
                        <a:buChar char="-"/>
                        <a:tabLst>
                          <a:tab pos="86995" algn="dec"/>
                        </a:tabLst>
                      </a:pPr>
                      <a:r>
                        <a:rPr lang="ar-SA" sz="1800" b="1" kern="1200" spc="55" dirty="0">
                          <a:solidFill>
                            <a:schemeClr val="tx1"/>
                          </a:solidFill>
                          <a:effectLst/>
                          <a:latin typeface="+mn-lt"/>
                          <a:ea typeface="+mn-ea"/>
                          <a:cs typeface="+mn-cs"/>
                        </a:rPr>
                        <a:t>يوجد لدى الجامعة إدارة للمشاريع التي وضعت شروطا لقبول وتمويل المشروع من أهما أن يتسق مع رسالة الجامعة ويحقق أهدافها.</a:t>
                      </a:r>
                      <a:endParaRPr lang="en-US" sz="1800" b="1" kern="1200" spc="55" dirty="0">
                        <a:solidFill>
                          <a:schemeClr val="tx1"/>
                        </a:solidFill>
                        <a:effectLst/>
                        <a:latin typeface="+mn-lt"/>
                        <a:ea typeface="+mn-ea"/>
                        <a:cs typeface="+mn-cs"/>
                      </a:endParaRPr>
                    </a:p>
                  </a:txBody>
                  <a:tcPr marL="55946" marR="55946" marT="0" marB="0"/>
                </a:tc>
              </a:tr>
            </a:tbl>
          </a:graphicData>
        </a:graphic>
      </p:graphicFrame>
    </p:spTree>
    <p:extLst>
      <p:ext uri="{BB962C8B-B14F-4D97-AF65-F5344CB8AC3E}">
        <p14:creationId xmlns:p14="http://schemas.microsoft.com/office/powerpoint/2010/main" val="42559054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extLst>
              <p:ext uri="{D42A27DB-BD31-4B8C-83A1-F6EECF244321}">
                <p14:modId xmlns:p14="http://schemas.microsoft.com/office/powerpoint/2010/main" val="1507473464"/>
              </p:ext>
            </p:extLst>
          </p:nvPr>
        </p:nvGraphicFramePr>
        <p:xfrm>
          <a:off x="304800" y="152400"/>
          <a:ext cx="11518899" cy="5977382"/>
        </p:xfrm>
        <a:graphic>
          <a:graphicData uri="http://schemas.openxmlformats.org/drawingml/2006/table">
            <a:tbl>
              <a:tblPr rtl="1" firstRow="1" firstCol="1" bandRow="1">
                <a:tableStyleId>{5C22544A-7EE6-4342-B048-85BDC9FD1C3A}</a:tableStyleId>
              </a:tblPr>
              <a:tblGrid>
                <a:gridCol w="641005"/>
                <a:gridCol w="4797378"/>
                <a:gridCol w="6080516"/>
              </a:tblGrid>
              <a:tr h="1303373">
                <a:tc>
                  <a:txBody>
                    <a:bodyPr/>
                    <a:lstStyle/>
                    <a:p>
                      <a:pPr algn="just" rtl="1">
                        <a:spcAft>
                          <a:spcPts val="0"/>
                        </a:spcAft>
                        <a:tabLst>
                          <a:tab pos="86995" algn="dec"/>
                        </a:tabLst>
                      </a:pPr>
                      <a:r>
                        <a:rPr lang="ar-SA" sz="1800" b="1" kern="1200" spc="55" dirty="0" smtClean="0">
                          <a:solidFill>
                            <a:schemeClr val="tx1"/>
                          </a:solidFill>
                          <a:effectLst/>
                          <a:latin typeface="+mn-lt"/>
                          <a:ea typeface="+mn-ea"/>
                          <a:cs typeface="+mn-cs"/>
                        </a:rPr>
                        <a:t>12</a:t>
                      </a:r>
                      <a:endParaRPr lang="en-US" sz="1800" b="1" kern="1200" spc="55" dirty="0">
                        <a:solidFill>
                          <a:schemeClr val="tx1"/>
                        </a:solidFill>
                        <a:effectLst/>
                        <a:latin typeface="+mn-lt"/>
                        <a:ea typeface="+mn-ea"/>
                        <a:cs typeface="+mn-cs"/>
                      </a:endParaRPr>
                    </a:p>
                  </a:txBody>
                  <a:tcPr marL="52940" marR="52940" marT="0" marB="0"/>
                </a:tc>
                <a:tc>
                  <a:txBody>
                    <a:bodyPr/>
                    <a:lstStyle/>
                    <a:p>
                      <a:pPr algn="just" rtl="1">
                        <a:lnSpc>
                          <a:spcPct val="107000"/>
                        </a:lnSpc>
                        <a:spcAft>
                          <a:spcPts val="800"/>
                        </a:spcAft>
                      </a:pPr>
                      <a:endParaRPr lang="ar-SA" sz="1800" b="1" kern="1200" spc="55" dirty="0" smtClean="0">
                        <a:solidFill>
                          <a:schemeClr val="tx1"/>
                        </a:solidFill>
                        <a:effectLst/>
                        <a:latin typeface="+mn-lt"/>
                        <a:ea typeface="+mn-ea"/>
                        <a:cs typeface="+mn-cs"/>
                      </a:endParaRPr>
                    </a:p>
                    <a:p>
                      <a:pPr algn="just" rtl="1">
                        <a:lnSpc>
                          <a:spcPct val="107000"/>
                        </a:lnSpc>
                        <a:spcAft>
                          <a:spcPts val="800"/>
                        </a:spcAft>
                      </a:pPr>
                      <a:r>
                        <a:rPr lang="ar-SA" sz="1800" b="1" kern="1200" spc="55" dirty="0" smtClean="0">
                          <a:solidFill>
                            <a:schemeClr val="tx1"/>
                          </a:solidFill>
                          <a:effectLst/>
                          <a:latin typeface="+mn-lt"/>
                          <a:ea typeface="+mn-ea"/>
                          <a:cs typeface="+mn-cs"/>
                        </a:rPr>
                        <a:t>ما </a:t>
                      </a:r>
                      <a:r>
                        <a:rPr lang="ar-SA" sz="1800" b="1" kern="1200" spc="55" dirty="0">
                          <a:solidFill>
                            <a:schemeClr val="tx1"/>
                          </a:solidFill>
                          <a:effectLst/>
                          <a:latin typeface="+mn-lt"/>
                          <a:ea typeface="+mn-ea"/>
                          <a:cs typeface="+mn-cs"/>
                        </a:rPr>
                        <a:t>الآثار المترتبة على دور الجامعة في "تقديم تعليم فائق الجودة في مجال العلوم الصحية وأبحاث ذات صلة بالصحة وخدمات مجتمعية تساهم في النهوض بصحة المجتمع" فيما يتعلق بالتخطيط وصناعة القرار والاختيار ما بين البدائل المتاحة؟</a:t>
                      </a:r>
                      <a:endParaRPr lang="en-US" sz="1800" b="1" kern="1200" spc="55" dirty="0">
                        <a:solidFill>
                          <a:schemeClr val="tx1"/>
                        </a:solidFill>
                        <a:effectLst/>
                        <a:latin typeface="+mn-lt"/>
                        <a:ea typeface="+mn-ea"/>
                        <a:cs typeface="+mn-cs"/>
                      </a:endParaRPr>
                    </a:p>
                  </a:txBody>
                  <a:tcPr marL="52940" marR="52940" marT="0" marB="0">
                    <a:solidFill>
                      <a:schemeClr val="accent1">
                        <a:lumMod val="40000"/>
                        <a:lumOff val="60000"/>
                      </a:schemeClr>
                    </a:solidFill>
                  </a:tcPr>
                </a:tc>
                <a:tc>
                  <a:txBody>
                    <a:bodyPr/>
                    <a:lstStyle/>
                    <a:p>
                      <a:pPr marL="342900" lvl="0" indent="-342900" algn="just" rtl="1">
                        <a:spcAft>
                          <a:spcPts val="0"/>
                        </a:spcAft>
                        <a:buFont typeface="Times New Roman" panose="02020603050405020304" pitchFamily="18" charset="0"/>
                        <a:buChar char="-"/>
                        <a:tabLst>
                          <a:tab pos="86995" algn="dec"/>
                        </a:tabLst>
                      </a:pPr>
                      <a:endParaRPr lang="ar-SA" sz="1800" b="1" kern="1200" spc="55" dirty="0" smtClean="0">
                        <a:solidFill>
                          <a:schemeClr val="tx1"/>
                        </a:solidFill>
                        <a:effectLst/>
                        <a:latin typeface="+mn-lt"/>
                        <a:ea typeface="+mn-ea"/>
                        <a:cs typeface="+mn-cs"/>
                      </a:endParaRPr>
                    </a:p>
                    <a:p>
                      <a:pPr marL="342900" lvl="0" indent="-342900" algn="just" rtl="1">
                        <a:spcAft>
                          <a:spcPts val="0"/>
                        </a:spcAft>
                        <a:buFont typeface="Times New Roman" panose="02020603050405020304" pitchFamily="18" charset="0"/>
                        <a:buChar char="-"/>
                        <a:tabLst>
                          <a:tab pos="86995" algn="dec"/>
                        </a:tabLst>
                      </a:pPr>
                      <a:r>
                        <a:rPr lang="ar-SA" sz="1800" b="1" kern="1200" spc="55" dirty="0" smtClean="0">
                          <a:solidFill>
                            <a:schemeClr val="tx1"/>
                          </a:solidFill>
                          <a:effectLst/>
                          <a:latin typeface="+mn-lt"/>
                          <a:ea typeface="+mn-ea"/>
                          <a:cs typeface="+mn-cs"/>
                        </a:rPr>
                        <a:t>ترفيع </a:t>
                      </a:r>
                      <a:r>
                        <a:rPr lang="ar-SA" sz="1800" b="1" kern="1200" spc="55" dirty="0">
                          <a:solidFill>
                            <a:schemeClr val="tx1"/>
                          </a:solidFill>
                          <a:effectLst/>
                          <a:latin typeface="+mn-lt"/>
                          <a:ea typeface="+mn-ea"/>
                          <a:cs typeface="+mn-cs"/>
                        </a:rPr>
                        <a:t>معايير القبول في الكليات الطبية والصحية(كلية الطب : 4.75/5)</a:t>
                      </a:r>
                      <a:endParaRPr lang="en-US" sz="1800" b="1" kern="1200" spc="55" dirty="0">
                        <a:solidFill>
                          <a:schemeClr val="tx1"/>
                        </a:solidFill>
                        <a:effectLst/>
                        <a:latin typeface="+mn-lt"/>
                        <a:ea typeface="+mn-ea"/>
                        <a:cs typeface="+mn-cs"/>
                      </a:endParaRPr>
                    </a:p>
                    <a:p>
                      <a:pPr marL="342900" lvl="0" indent="-342900" algn="just" rtl="1">
                        <a:spcAft>
                          <a:spcPts val="0"/>
                        </a:spcAft>
                        <a:buFont typeface="Times New Roman" panose="02020603050405020304" pitchFamily="18" charset="0"/>
                        <a:buChar char="-"/>
                        <a:tabLst>
                          <a:tab pos="86995" algn="dec"/>
                        </a:tabLst>
                      </a:pPr>
                      <a:r>
                        <a:rPr lang="ar-SA" sz="1800" b="1" kern="1200" spc="55" dirty="0">
                          <a:solidFill>
                            <a:schemeClr val="tx1"/>
                          </a:solidFill>
                          <a:effectLst/>
                          <a:latin typeface="+mn-lt"/>
                          <a:ea typeface="+mn-ea"/>
                          <a:cs typeface="+mn-cs"/>
                        </a:rPr>
                        <a:t>دعم الكليات بالمرافق والتجهيزات الحديثة</a:t>
                      </a:r>
                      <a:endParaRPr lang="en-US" sz="1800" b="1" kern="1200" spc="55" dirty="0">
                        <a:solidFill>
                          <a:schemeClr val="tx1"/>
                        </a:solidFill>
                        <a:effectLst/>
                        <a:latin typeface="+mn-lt"/>
                        <a:ea typeface="+mn-ea"/>
                        <a:cs typeface="+mn-cs"/>
                      </a:endParaRPr>
                    </a:p>
                    <a:p>
                      <a:pPr marL="342900" lvl="0" indent="-342900" algn="just" rtl="1">
                        <a:spcAft>
                          <a:spcPts val="0"/>
                        </a:spcAft>
                        <a:buFont typeface="Times New Roman" panose="02020603050405020304" pitchFamily="18" charset="0"/>
                        <a:buChar char="-"/>
                        <a:tabLst>
                          <a:tab pos="86995" algn="dec"/>
                        </a:tabLst>
                      </a:pPr>
                      <a:r>
                        <a:rPr lang="ar-SA" sz="1800" b="1" kern="1200" spc="55" dirty="0">
                          <a:solidFill>
                            <a:schemeClr val="tx1"/>
                          </a:solidFill>
                          <a:effectLst/>
                          <a:latin typeface="+mn-lt"/>
                          <a:ea typeface="+mn-ea"/>
                          <a:cs typeface="+mn-cs"/>
                        </a:rPr>
                        <a:t>استقطاب المتميزين من أعضاء هيئة التدريس</a:t>
                      </a:r>
                      <a:endParaRPr lang="en-US" sz="1800" b="1" kern="1200" spc="55" dirty="0">
                        <a:solidFill>
                          <a:schemeClr val="tx1"/>
                        </a:solidFill>
                        <a:effectLst/>
                        <a:latin typeface="+mn-lt"/>
                        <a:ea typeface="+mn-ea"/>
                        <a:cs typeface="+mn-cs"/>
                      </a:endParaRPr>
                    </a:p>
                    <a:p>
                      <a:pPr marL="342900" lvl="0" indent="-342900" algn="just" rtl="1">
                        <a:spcAft>
                          <a:spcPts val="0"/>
                        </a:spcAft>
                        <a:buFont typeface="Times New Roman" panose="02020603050405020304" pitchFamily="18" charset="0"/>
                        <a:buChar char="-"/>
                        <a:tabLst>
                          <a:tab pos="86995" algn="dec"/>
                        </a:tabLst>
                      </a:pPr>
                      <a:r>
                        <a:rPr lang="ar-SA" sz="1800" b="1" kern="1200" spc="55" dirty="0">
                          <a:solidFill>
                            <a:schemeClr val="tx1"/>
                          </a:solidFill>
                          <a:effectLst/>
                          <a:latin typeface="+mn-lt"/>
                          <a:ea typeface="+mn-ea"/>
                          <a:cs typeface="+mn-cs"/>
                        </a:rPr>
                        <a:t>توفير البيئة الاكاديمية الجاذبة</a:t>
                      </a:r>
                      <a:endParaRPr lang="en-US" sz="1800" b="1" kern="1200" spc="55" dirty="0">
                        <a:solidFill>
                          <a:schemeClr val="tx1"/>
                        </a:solidFill>
                        <a:effectLst/>
                        <a:latin typeface="+mn-lt"/>
                        <a:ea typeface="+mn-ea"/>
                        <a:cs typeface="+mn-cs"/>
                      </a:endParaRPr>
                    </a:p>
                  </a:txBody>
                  <a:tcPr marL="52940" marR="52940" marT="0" marB="0">
                    <a:solidFill>
                      <a:schemeClr val="accent1">
                        <a:lumMod val="40000"/>
                        <a:lumOff val="60000"/>
                      </a:schemeClr>
                    </a:solidFill>
                  </a:tcPr>
                </a:tc>
              </a:tr>
              <a:tr h="1401727">
                <a:tc>
                  <a:txBody>
                    <a:bodyPr/>
                    <a:lstStyle/>
                    <a:p>
                      <a:pPr algn="just" rtl="1">
                        <a:spcAft>
                          <a:spcPts val="0"/>
                        </a:spcAft>
                        <a:tabLst>
                          <a:tab pos="86995" algn="dec"/>
                        </a:tabLst>
                      </a:pPr>
                      <a:r>
                        <a:rPr lang="ar-SA" sz="1800" b="1" kern="1200" spc="55" dirty="0" smtClean="0">
                          <a:solidFill>
                            <a:schemeClr val="tx1"/>
                          </a:solidFill>
                          <a:effectLst/>
                          <a:latin typeface="+mn-lt"/>
                          <a:ea typeface="+mn-ea"/>
                          <a:cs typeface="+mn-cs"/>
                        </a:rPr>
                        <a:t>13</a:t>
                      </a:r>
                      <a:endParaRPr lang="en-US" sz="1800" b="1" kern="1200" spc="55" dirty="0">
                        <a:solidFill>
                          <a:schemeClr val="tx1"/>
                        </a:solidFill>
                        <a:effectLst/>
                        <a:latin typeface="+mn-lt"/>
                        <a:ea typeface="+mn-ea"/>
                        <a:cs typeface="+mn-cs"/>
                      </a:endParaRPr>
                    </a:p>
                  </a:txBody>
                  <a:tcPr marL="52940" marR="52940" marT="0" marB="0"/>
                </a:tc>
                <a:tc>
                  <a:txBody>
                    <a:bodyPr/>
                    <a:lstStyle/>
                    <a:p>
                      <a:pPr algn="r" rtl="1">
                        <a:spcAft>
                          <a:spcPts val="0"/>
                        </a:spcAft>
                      </a:pPr>
                      <a:r>
                        <a:rPr lang="ar-SA" sz="1800" b="1" kern="1200" spc="55" dirty="0">
                          <a:solidFill>
                            <a:schemeClr val="tx1"/>
                          </a:solidFill>
                          <a:effectLst/>
                          <a:latin typeface="+mn-lt"/>
                          <a:ea typeface="+mn-ea"/>
                          <a:cs typeface="+mn-cs"/>
                        </a:rPr>
                        <a:t>إلى أي مدى يمكن للمؤسسة الحفاظ على تميزها في مجالي التعليم والبحث العلمي مما من شأنه أن يحدث فارقا على المستوى العالمي؟</a:t>
                      </a:r>
                      <a:endParaRPr lang="en-US" sz="1800" b="1" kern="1200" spc="55" dirty="0">
                        <a:solidFill>
                          <a:schemeClr val="tx1"/>
                        </a:solidFill>
                        <a:effectLst/>
                        <a:latin typeface="+mn-lt"/>
                        <a:ea typeface="+mn-ea"/>
                        <a:cs typeface="+mn-cs"/>
                      </a:endParaRPr>
                    </a:p>
                  </a:txBody>
                  <a:tcPr marL="52940" marR="52940" marT="0" marB="0"/>
                </a:tc>
                <a:tc>
                  <a:txBody>
                    <a:bodyPr/>
                    <a:lstStyle/>
                    <a:p>
                      <a:pPr algn="just" rtl="1">
                        <a:spcAft>
                          <a:spcPts val="0"/>
                        </a:spcAft>
                        <a:tabLst>
                          <a:tab pos="86995" algn="dec"/>
                        </a:tabLst>
                      </a:pPr>
                      <a:r>
                        <a:rPr lang="ar-SA" sz="1800" b="1" kern="1200" spc="55" dirty="0">
                          <a:solidFill>
                            <a:schemeClr val="tx1"/>
                          </a:solidFill>
                          <a:effectLst/>
                          <a:latin typeface="+mn-lt"/>
                          <a:ea typeface="+mn-ea"/>
                          <a:cs typeface="+mn-cs"/>
                        </a:rPr>
                        <a:t>تسعى الجامعة لذلك من خلال :</a:t>
                      </a:r>
                      <a:endParaRPr lang="en-US" sz="1800" b="1" kern="1200" spc="55" dirty="0">
                        <a:solidFill>
                          <a:schemeClr val="tx1"/>
                        </a:solidFill>
                        <a:effectLst/>
                        <a:latin typeface="+mn-lt"/>
                        <a:ea typeface="+mn-ea"/>
                        <a:cs typeface="+mn-cs"/>
                      </a:endParaRPr>
                    </a:p>
                    <a:p>
                      <a:pPr marL="342900" lvl="0" indent="-342900" algn="just" rtl="1">
                        <a:spcAft>
                          <a:spcPts val="0"/>
                        </a:spcAft>
                        <a:buFont typeface="Times New Roman" panose="02020603050405020304" pitchFamily="18" charset="0"/>
                        <a:buChar char="-"/>
                        <a:tabLst>
                          <a:tab pos="86995" algn="dec"/>
                        </a:tabLst>
                      </a:pPr>
                      <a:r>
                        <a:rPr lang="ar-SA" sz="1800" b="1" kern="1200" spc="55" dirty="0">
                          <a:solidFill>
                            <a:schemeClr val="tx1"/>
                          </a:solidFill>
                          <a:effectLst/>
                          <a:latin typeface="+mn-lt"/>
                          <a:ea typeface="+mn-ea"/>
                          <a:cs typeface="+mn-cs"/>
                        </a:rPr>
                        <a:t>قبول الطلاب المتميزين خاصة في المجالات الصحية والطبية</a:t>
                      </a:r>
                      <a:endParaRPr lang="en-US" sz="1800" b="1" kern="1200" spc="55" dirty="0">
                        <a:solidFill>
                          <a:schemeClr val="tx1"/>
                        </a:solidFill>
                        <a:effectLst/>
                        <a:latin typeface="+mn-lt"/>
                        <a:ea typeface="+mn-ea"/>
                        <a:cs typeface="+mn-cs"/>
                      </a:endParaRPr>
                    </a:p>
                    <a:p>
                      <a:pPr marL="342900" lvl="0" indent="-342900" algn="just" rtl="1">
                        <a:spcAft>
                          <a:spcPts val="0"/>
                        </a:spcAft>
                        <a:buFont typeface="Times New Roman" panose="02020603050405020304" pitchFamily="18" charset="0"/>
                        <a:buChar char="-"/>
                        <a:tabLst>
                          <a:tab pos="86995" algn="dec"/>
                        </a:tabLst>
                      </a:pPr>
                      <a:r>
                        <a:rPr lang="ar-SA" sz="1800" b="1" kern="1200" spc="55" dirty="0">
                          <a:solidFill>
                            <a:schemeClr val="tx1"/>
                          </a:solidFill>
                          <a:effectLst/>
                          <a:latin typeface="+mn-lt"/>
                          <a:ea typeface="+mn-ea"/>
                          <a:cs typeface="+mn-cs"/>
                        </a:rPr>
                        <a:t>استمرار استقطاب المتميزين في التعليم والبحث العلمي</a:t>
                      </a:r>
                      <a:endParaRPr lang="en-US" sz="1800" b="1" kern="1200" spc="55" dirty="0">
                        <a:solidFill>
                          <a:schemeClr val="tx1"/>
                        </a:solidFill>
                        <a:effectLst/>
                        <a:latin typeface="+mn-lt"/>
                        <a:ea typeface="+mn-ea"/>
                        <a:cs typeface="+mn-cs"/>
                      </a:endParaRPr>
                    </a:p>
                    <a:p>
                      <a:pPr marL="342900" lvl="0" indent="-342900" algn="just" rtl="1">
                        <a:spcAft>
                          <a:spcPts val="0"/>
                        </a:spcAft>
                        <a:buFont typeface="Times New Roman" panose="02020603050405020304" pitchFamily="18" charset="0"/>
                        <a:buChar char="-"/>
                        <a:tabLst>
                          <a:tab pos="86995" algn="dec"/>
                        </a:tabLst>
                      </a:pPr>
                      <a:r>
                        <a:rPr lang="ar-SA" sz="1800" b="1" kern="1200" spc="55" dirty="0">
                          <a:solidFill>
                            <a:schemeClr val="tx1"/>
                          </a:solidFill>
                          <a:effectLst/>
                          <a:latin typeface="+mn-lt"/>
                          <a:ea typeface="+mn-ea"/>
                          <a:cs typeface="+mn-cs"/>
                        </a:rPr>
                        <a:t>التطوير </a:t>
                      </a:r>
                      <a:r>
                        <a:rPr lang="ar-SA" sz="1800" b="1" kern="1200" spc="55" dirty="0" err="1">
                          <a:solidFill>
                            <a:schemeClr val="tx1"/>
                          </a:solidFill>
                          <a:effectLst/>
                          <a:latin typeface="+mn-lt"/>
                          <a:ea typeface="+mn-ea"/>
                          <a:cs typeface="+mn-cs"/>
                        </a:rPr>
                        <a:t>المهنى</a:t>
                      </a:r>
                      <a:r>
                        <a:rPr lang="ar-SA" sz="1800" b="1" kern="1200" spc="55" dirty="0">
                          <a:solidFill>
                            <a:schemeClr val="tx1"/>
                          </a:solidFill>
                          <a:effectLst/>
                          <a:latin typeface="+mn-lt"/>
                          <a:ea typeface="+mn-ea"/>
                          <a:cs typeface="+mn-cs"/>
                        </a:rPr>
                        <a:t> المستمر لمهارات أعضاء هيئة التدريس</a:t>
                      </a:r>
                      <a:endParaRPr lang="en-US" sz="1800" b="1" kern="1200" spc="55" dirty="0">
                        <a:solidFill>
                          <a:schemeClr val="tx1"/>
                        </a:solidFill>
                        <a:effectLst/>
                        <a:latin typeface="+mn-lt"/>
                        <a:ea typeface="+mn-ea"/>
                        <a:cs typeface="+mn-cs"/>
                      </a:endParaRPr>
                    </a:p>
                    <a:p>
                      <a:pPr marL="342900" lvl="0" indent="-342900" algn="just" rtl="1">
                        <a:spcAft>
                          <a:spcPts val="0"/>
                        </a:spcAft>
                        <a:buFont typeface="Times New Roman" panose="02020603050405020304" pitchFamily="18" charset="0"/>
                        <a:buChar char="-"/>
                        <a:tabLst>
                          <a:tab pos="86995" algn="dec"/>
                        </a:tabLst>
                      </a:pPr>
                      <a:r>
                        <a:rPr lang="ar-SA" sz="1800" b="1" kern="1200" spc="55" dirty="0">
                          <a:solidFill>
                            <a:schemeClr val="tx1"/>
                          </a:solidFill>
                          <a:effectLst/>
                          <a:latin typeface="+mn-lt"/>
                          <a:ea typeface="+mn-ea"/>
                          <a:cs typeface="+mn-cs"/>
                        </a:rPr>
                        <a:t>دعم البحث العلمي والكراسي البحثية</a:t>
                      </a:r>
                      <a:endParaRPr lang="en-US" sz="1800" b="1" kern="1200" spc="55" dirty="0">
                        <a:solidFill>
                          <a:schemeClr val="tx1"/>
                        </a:solidFill>
                        <a:effectLst/>
                        <a:latin typeface="+mn-lt"/>
                        <a:ea typeface="+mn-ea"/>
                        <a:cs typeface="+mn-cs"/>
                      </a:endParaRPr>
                    </a:p>
                    <a:p>
                      <a:pPr marL="342900" lvl="0" indent="-342900" algn="just" rtl="1">
                        <a:spcAft>
                          <a:spcPts val="0"/>
                        </a:spcAft>
                        <a:buFont typeface="Times New Roman" panose="02020603050405020304" pitchFamily="18" charset="0"/>
                        <a:buChar char="-"/>
                        <a:tabLst>
                          <a:tab pos="86995" algn="dec"/>
                        </a:tabLst>
                      </a:pPr>
                      <a:r>
                        <a:rPr lang="ar-SA" sz="1800" b="1" kern="1200" spc="55" dirty="0">
                          <a:solidFill>
                            <a:schemeClr val="tx1"/>
                          </a:solidFill>
                          <a:effectLst/>
                          <a:latin typeface="+mn-lt"/>
                          <a:ea typeface="+mn-ea"/>
                          <a:cs typeface="+mn-cs"/>
                        </a:rPr>
                        <a:t>تطبيق نظام ضمان جودة وفقا للمعايير الأكاديمية العالمية (ِ</a:t>
                      </a:r>
                      <a:r>
                        <a:rPr lang="en-US" sz="1800" b="1" kern="1200" spc="55" dirty="0">
                          <a:solidFill>
                            <a:schemeClr val="tx1"/>
                          </a:solidFill>
                          <a:effectLst/>
                          <a:latin typeface="+mn-lt"/>
                          <a:ea typeface="+mn-ea"/>
                          <a:cs typeface="+mn-cs"/>
                        </a:rPr>
                        <a:t>ABET + AHPGS + ASIIN</a:t>
                      </a:r>
                      <a:r>
                        <a:rPr lang="ar-SA" sz="1800" b="1" kern="1200" spc="55" dirty="0">
                          <a:solidFill>
                            <a:schemeClr val="tx1"/>
                          </a:solidFill>
                          <a:effectLst/>
                          <a:latin typeface="+mn-lt"/>
                          <a:ea typeface="+mn-ea"/>
                          <a:cs typeface="+mn-cs"/>
                        </a:rPr>
                        <a:t>) </a:t>
                      </a:r>
                      <a:endParaRPr lang="en-US" sz="1800" b="1" kern="1200" spc="55" dirty="0">
                        <a:solidFill>
                          <a:schemeClr val="tx1"/>
                        </a:solidFill>
                        <a:effectLst/>
                        <a:latin typeface="+mn-lt"/>
                        <a:ea typeface="+mn-ea"/>
                        <a:cs typeface="+mn-cs"/>
                      </a:endParaRPr>
                    </a:p>
                  </a:txBody>
                  <a:tcPr marL="52940" marR="52940" marT="0" marB="0"/>
                </a:tc>
              </a:tr>
              <a:tr h="1848072">
                <a:tc>
                  <a:txBody>
                    <a:bodyPr/>
                    <a:lstStyle/>
                    <a:p>
                      <a:pPr algn="just" rtl="1">
                        <a:spcAft>
                          <a:spcPts val="0"/>
                        </a:spcAft>
                        <a:tabLst>
                          <a:tab pos="86995" algn="dec"/>
                        </a:tabLst>
                      </a:pPr>
                      <a:r>
                        <a:rPr lang="ar-SA" sz="1800" b="1" kern="1200" spc="55" dirty="0" smtClean="0">
                          <a:solidFill>
                            <a:schemeClr val="tx1"/>
                          </a:solidFill>
                          <a:effectLst/>
                          <a:latin typeface="+mn-lt"/>
                          <a:ea typeface="+mn-ea"/>
                          <a:cs typeface="+mn-cs"/>
                        </a:rPr>
                        <a:t>14</a:t>
                      </a:r>
                      <a:endParaRPr lang="en-US" sz="1800" b="1" kern="1200" spc="55" dirty="0">
                        <a:solidFill>
                          <a:schemeClr val="tx1"/>
                        </a:solidFill>
                        <a:effectLst/>
                        <a:latin typeface="+mn-lt"/>
                        <a:ea typeface="+mn-ea"/>
                        <a:cs typeface="+mn-cs"/>
                      </a:endParaRPr>
                    </a:p>
                  </a:txBody>
                  <a:tcPr marL="52940" marR="52940" marT="0" marB="0"/>
                </a:tc>
                <a:tc>
                  <a:txBody>
                    <a:bodyPr/>
                    <a:lstStyle/>
                    <a:p>
                      <a:pPr algn="just" rtl="1">
                        <a:lnSpc>
                          <a:spcPct val="107000"/>
                        </a:lnSpc>
                        <a:spcAft>
                          <a:spcPts val="800"/>
                        </a:spcAft>
                      </a:pPr>
                      <a:r>
                        <a:rPr lang="ar-SA" sz="1800" b="1" kern="1200" spc="55" dirty="0">
                          <a:solidFill>
                            <a:schemeClr val="tx1"/>
                          </a:solidFill>
                          <a:effectLst/>
                          <a:latin typeface="+mn-lt"/>
                          <a:ea typeface="+mn-ea"/>
                          <a:cs typeface="+mn-cs"/>
                        </a:rPr>
                        <a:t>كيف قمتم بنشر رسالة المؤسسة بين المستفيدين وأصحاب المصلحة؟ هل كان ذلك الأسلوب فعالا؟</a:t>
                      </a:r>
                      <a:endParaRPr lang="en-US" sz="1800" b="1" kern="1200" spc="55" dirty="0">
                        <a:solidFill>
                          <a:schemeClr val="tx1"/>
                        </a:solidFill>
                        <a:effectLst/>
                        <a:latin typeface="+mn-lt"/>
                        <a:ea typeface="+mn-ea"/>
                        <a:cs typeface="+mn-cs"/>
                      </a:endParaRPr>
                    </a:p>
                  </a:txBody>
                  <a:tcPr marL="52940" marR="52940" marT="0" marB="0"/>
                </a:tc>
                <a:tc>
                  <a:txBody>
                    <a:bodyPr/>
                    <a:lstStyle/>
                    <a:p>
                      <a:pPr algn="just" rtl="1">
                        <a:spcAft>
                          <a:spcPts val="0"/>
                        </a:spcAft>
                        <a:tabLst>
                          <a:tab pos="86995" algn="dec"/>
                        </a:tabLst>
                      </a:pPr>
                      <a:r>
                        <a:rPr lang="ar-SA" sz="1800" b="1" kern="1200" spc="55" dirty="0">
                          <a:solidFill>
                            <a:schemeClr val="tx1"/>
                          </a:solidFill>
                          <a:effectLst/>
                          <a:latin typeface="+mn-lt"/>
                          <a:ea typeface="+mn-ea"/>
                          <a:cs typeface="+mn-cs"/>
                        </a:rPr>
                        <a:t>من خلال عدة أنشطة مثل:</a:t>
                      </a:r>
                      <a:endParaRPr lang="en-US" sz="1800" b="1" kern="1200" spc="55" dirty="0">
                        <a:solidFill>
                          <a:schemeClr val="tx1"/>
                        </a:solidFill>
                        <a:effectLst/>
                        <a:latin typeface="+mn-lt"/>
                        <a:ea typeface="+mn-ea"/>
                        <a:cs typeface="+mn-cs"/>
                      </a:endParaRPr>
                    </a:p>
                    <a:p>
                      <a:pPr marL="342900" lvl="0" indent="-342900" algn="just" rtl="1">
                        <a:spcAft>
                          <a:spcPts val="0"/>
                        </a:spcAft>
                        <a:buFont typeface="Times New Roman" panose="02020603050405020304" pitchFamily="18" charset="0"/>
                        <a:buChar char="-"/>
                        <a:tabLst>
                          <a:tab pos="86995" algn="dec"/>
                        </a:tabLst>
                      </a:pPr>
                      <a:r>
                        <a:rPr lang="ar-SA" sz="1800" b="1" kern="1200" spc="55" dirty="0">
                          <a:solidFill>
                            <a:schemeClr val="tx1"/>
                          </a:solidFill>
                          <a:effectLst/>
                          <a:latin typeface="+mn-lt"/>
                          <a:ea typeface="+mn-ea"/>
                          <a:cs typeface="+mn-cs"/>
                        </a:rPr>
                        <a:t>الموقع الإلكتروني للجامعة</a:t>
                      </a:r>
                      <a:endParaRPr lang="en-US" sz="1800" b="1" kern="1200" spc="55" dirty="0">
                        <a:solidFill>
                          <a:schemeClr val="tx1"/>
                        </a:solidFill>
                        <a:effectLst/>
                        <a:latin typeface="+mn-lt"/>
                        <a:ea typeface="+mn-ea"/>
                        <a:cs typeface="+mn-cs"/>
                      </a:endParaRPr>
                    </a:p>
                    <a:p>
                      <a:pPr marL="342900" lvl="0" indent="-342900" algn="just" rtl="1">
                        <a:spcAft>
                          <a:spcPts val="0"/>
                        </a:spcAft>
                        <a:buFont typeface="Times New Roman" panose="02020603050405020304" pitchFamily="18" charset="0"/>
                        <a:buChar char="-"/>
                        <a:tabLst>
                          <a:tab pos="86995" algn="dec"/>
                        </a:tabLst>
                      </a:pPr>
                      <a:r>
                        <a:rPr lang="ar-SA" sz="1800" b="1" kern="1200" spc="55" dirty="0">
                          <a:solidFill>
                            <a:schemeClr val="tx1"/>
                          </a:solidFill>
                          <a:effectLst/>
                          <a:latin typeface="+mn-lt"/>
                          <a:ea typeface="+mn-ea"/>
                          <a:cs typeface="+mn-cs"/>
                        </a:rPr>
                        <a:t>الرسائل النصية للمستفيدين (أعضاء هيئة التدريس – الإداريين -الطلبة)</a:t>
                      </a:r>
                      <a:endParaRPr lang="en-US" sz="1800" b="1" kern="1200" spc="55" dirty="0">
                        <a:solidFill>
                          <a:schemeClr val="tx1"/>
                        </a:solidFill>
                        <a:effectLst/>
                        <a:latin typeface="+mn-lt"/>
                        <a:ea typeface="+mn-ea"/>
                        <a:cs typeface="+mn-cs"/>
                      </a:endParaRPr>
                    </a:p>
                    <a:p>
                      <a:pPr marL="342900" lvl="0" indent="-342900" algn="just" rtl="1">
                        <a:spcAft>
                          <a:spcPts val="0"/>
                        </a:spcAft>
                        <a:buFont typeface="Times New Roman" panose="02020603050405020304" pitchFamily="18" charset="0"/>
                        <a:buChar char="-"/>
                        <a:tabLst>
                          <a:tab pos="86995" algn="dec"/>
                        </a:tabLst>
                      </a:pPr>
                      <a:r>
                        <a:rPr lang="ar-SA" sz="1800" b="1" kern="1200" spc="55" dirty="0">
                          <a:solidFill>
                            <a:schemeClr val="tx1"/>
                          </a:solidFill>
                          <a:effectLst/>
                          <a:latin typeface="+mn-lt"/>
                          <a:ea typeface="+mn-ea"/>
                          <a:cs typeface="+mn-cs"/>
                        </a:rPr>
                        <a:t>شاشات العرض المتاحة في كل مكان.</a:t>
                      </a:r>
                      <a:endParaRPr lang="en-US" sz="1800" b="1" kern="1200" spc="55" dirty="0">
                        <a:solidFill>
                          <a:schemeClr val="tx1"/>
                        </a:solidFill>
                        <a:effectLst/>
                        <a:latin typeface="+mn-lt"/>
                        <a:ea typeface="+mn-ea"/>
                        <a:cs typeface="+mn-cs"/>
                      </a:endParaRPr>
                    </a:p>
                    <a:p>
                      <a:pPr marL="342900" lvl="0" indent="-342900" algn="just" rtl="1">
                        <a:spcAft>
                          <a:spcPts val="0"/>
                        </a:spcAft>
                        <a:buFont typeface="Times New Roman" panose="02020603050405020304" pitchFamily="18" charset="0"/>
                        <a:buChar char="-"/>
                        <a:tabLst>
                          <a:tab pos="86995" algn="dec"/>
                        </a:tabLst>
                      </a:pPr>
                      <a:r>
                        <a:rPr lang="ar-SA" sz="1800" b="1" kern="1200" spc="55" dirty="0">
                          <a:solidFill>
                            <a:schemeClr val="tx1"/>
                          </a:solidFill>
                          <a:effectLst/>
                          <a:latin typeface="+mn-lt"/>
                          <a:ea typeface="+mn-ea"/>
                          <a:cs typeface="+mn-cs"/>
                        </a:rPr>
                        <a:t>بنرات وملصقات ومطويات ... </a:t>
                      </a:r>
                      <a:endParaRPr lang="en-US" sz="1800" b="1" kern="1200" spc="55" dirty="0">
                        <a:solidFill>
                          <a:schemeClr val="tx1"/>
                        </a:solidFill>
                        <a:effectLst/>
                        <a:latin typeface="+mn-lt"/>
                        <a:ea typeface="+mn-ea"/>
                        <a:cs typeface="+mn-cs"/>
                      </a:endParaRPr>
                    </a:p>
                    <a:p>
                      <a:pPr marL="342900" lvl="0" indent="-342900" algn="just" rtl="1">
                        <a:spcAft>
                          <a:spcPts val="0"/>
                        </a:spcAft>
                        <a:buFont typeface="Times New Roman" panose="02020603050405020304" pitchFamily="18" charset="0"/>
                        <a:buChar char="-"/>
                        <a:tabLst>
                          <a:tab pos="86995" algn="dec"/>
                        </a:tabLst>
                      </a:pPr>
                      <a:r>
                        <a:rPr lang="ar-SA" sz="1800" b="1" kern="1200" spc="55" dirty="0">
                          <a:solidFill>
                            <a:schemeClr val="tx1"/>
                          </a:solidFill>
                          <a:effectLst/>
                          <a:latin typeface="+mn-lt"/>
                          <a:ea typeface="+mn-ea"/>
                          <a:cs typeface="+mn-cs"/>
                        </a:rPr>
                        <a:t>لقاءات مع أصحاب المصلحة من المجتمع</a:t>
                      </a:r>
                      <a:endParaRPr lang="en-US" sz="1800" b="1" kern="1200" spc="55" dirty="0">
                        <a:solidFill>
                          <a:schemeClr val="tx1"/>
                        </a:solidFill>
                        <a:effectLst/>
                        <a:latin typeface="+mn-lt"/>
                        <a:ea typeface="+mn-ea"/>
                        <a:cs typeface="+mn-cs"/>
                      </a:endParaRPr>
                    </a:p>
                    <a:p>
                      <a:pPr marL="228600" algn="just" rtl="1">
                        <a:spcAft>
                          <a:spcPts val="0"/>
                        </a:spcAft>
                        <a:tabLst>
                          <a:tab pos="86995" algn="dec"/>
                        </a:tabLst>
                      </a:pPr>
                      <a:r>
                        <a:rPr lang="ar-SA" sz="1800" b="1" kern="1200" spc="55" dirty="0">
                          <a:solidFill>
                            <a:schemeClr val="tx1"/>
                          </a:solidFill>
                          <a:effectLst/>
                          <a:latin typeface="+mn-lt"/>
                          <a:ea typeface="+mn-ea"/>
                          <a:cs typeface="+mn-cs"/>
                        </a:rPr>
                        <a:t>نعم كان الأسلوب فعالا </a:t>
                      </a:r>
                      <a:r>
                        <a:rPr lang="ar-SA" sz="1800" b="1" kern="1200" spc="55" dirty="0" smtClean="0">
                          <a:solidFill>
                            <a:schemeClr val="tx1"/>
                          </a:solidFill>
                          <a:effectLst/>
                          <a:latin typeface="+mn-lt"/>
                          <a:ea typeface="+mn-ea"/>
                          <a:cs typeface="+mn-cs"/>
                        </a:rPr>
                        <a:t>  </a:t>
                      </a:r>
                      <a:r>
                        <a:rPr lang="ar-SA" sz="1800" b="1" kern="1200" spc="55" dirty="0" smtClean="0">
                          <a:solidFill>
                            <a:srgbClr val="FF0000"/>
                          </a:solidFill>
                          <a:effectLst/>
                          <a:latin typeface="+mn-lt"/>
                          <a:ea typeface="+mn-ea"/>
                          <a:cs typeface="+mn-cs"/>
                        </a:rPr>
                        <a:t>( </a:t>
                      </a:r>
                      <a:r>
                        <a:rPr lang="ar-SA" sz="1800" b="1" kern="1200" spc="55" dirty="0">
                          <a:solidFill>
                            <a:srgbClr val="FF0000"/>
                          </a:solidFill>
                          <a:effectLst/>
                          <a:latin typeface="+mn-lt"/>
                          <a:ea typeface="+mn-ea"/>
                          <a:cs typeface="+mn-cs"/>
                        </a:rPr>
                        <a:t>مسئولية إدارة الخطة الاستراتيجية)</a:t>
                      </a:r>
                      <a:endParaRPr lang="en-US" sz="1800" b="1" kern="1200" spc="55" dirty="0">
                        <a:solidFill>
                          <a:srgbClr val="FF0000"/>
                        </a:solidFill>
                        <a:effectLst/>
                        <a:latin typeface="+mn-lt"/>
                        <a:ea typeface="+mn-ea"/>
                        <a:cs typeface="+mn-cs"/>
                      </a:endParaRPr>
                    </a:p>
                  </a:txBody>
                  <a:tcPr marL="52940" marR="52940" marT="0" marB="0"/>
                </a:tc>
              </a:tr>
            </a:tbl>
          </a:graphicData>
        </a:graphic>
      </p:graphicFrame>
    </p:spTree>
    <p:extLst>
      <p:ext uri="{BB962C8B-B14F-4D97-AF65-F5344CB8AC3E}">
        <p14:creationId xmlns:p14="http://schemas.microsoft.com/office/powerpoint/2010/main" val="31429520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400300" y="1536174"/>
            <a:ext cx="8470900" cy="2554545"/>
          </a:xfrm>
          <a:prstGeom prst="rect">
            <a:avLst/>
          </a:prstGeom>
        </p:spPr>
        <p:txBody>
          <a:bodyPr wrap="square">
            <a:spAutoFit/>
          </a:bodyPr>
          <a:lstStyle/>
          <a:p>
            <a:pPr lvl="0" algn="ctr"/>
            <a:r>
              <a:rPr lang="en-US" sz="4000" dirty="0">
                <a:solidFill>
                  <a:prstClr val="black"/>
                </a:solidFill>
              </a:rPr>
              <a:t>Standard 1</a:t>
            </a:r>
          </a:p>
          <a:p>
            <a:pPr lvl="0" algn="ctr"/>
            <a:r>
              <a:rPr lang="en-US" sz="4000" dirty="0">
                <a:solidFill>
                  <a:prstClr val="black"/>
                </a:solidFill>
              </a:rPr>
              <a:t> Mission, Goals and Objectives</a:t>
            </a:r>
          </a:p>
          <a:p>
            <a:pPr lvl="0" algn="ctr"/>
            <a:endParaRPr lang="en-US" sz="4000" b="1" dirty="0">
              <a:solidFill>
                <a:prstClr val="black"/>
              </a:solidFill>
            </a:endParaRPr>
          </a:p>
          <a:p>
            <a:pPr lvl="0" algn="just">
              <a:spcAft>
                <a:spcPts val="1500"/>
              </a:spcAft>
            </a:pPr>
            <a:r>
              <a:rPr lang="ar-SA" sz="4000" kern="1400" spc="25" dirty="0">
                <a:solidFill>
                  <a:srgbClr val="17365D"/>
                </a:solidFill>
                <a:latin typeface="Cambria" panose="02040503050406030204" pitchFamily="18" charset="0"/>
                <a:ea typeface="Times New Roman" panose="02020603050405020304" pitchFamily="18" charset="0"/>
                <a:cs typeface="Times New Roman" panose="02020603050405020304" pitchFamily="18" charset="0"/>
              </a:rPr>
              <a:t>   </a:t>
            </a:r>
            <a:r>
              <a:rPr lang="ar-LB" sz="4000" b="1" kern="1400" spc="25" dirty="0">
                <a:solidFill>
                  <a:srgbClr val="17365D"/>
                </a:solidFill>
                <a:latin typeface="Cambria" panose="02040503050406030204" pitchFamily="18" charset="0"/>
                <a:ea typeface="Times New Roman" panose="02020603050405020304" pitchFamily="18" charset="0"/>
                <a:cs typeface="Times New Roman" panose="02020603050405020304" pitchFamily="18" charset="0"/>
              </a:rPr>
              <a:t>المعيار الأول : الرسالة و الغايات و الأهداف</a:t>
            </a:r>
            <a:endParaRPr lang="en-US" sz="4000" b="1" kern="1400" spc="25" dirty="0">
              <a:solidFill>
                <a:srgbClr val="17365D"/>
              </a:solidFill>
              <a:latin typeface="Cambria" panose="020405030504060302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99497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extLst>
              <p:ext uri="{D42A27DB-BD31-4B8C-83A1-F6EECF244321}">
                <p14:modId xmlns:p14="http://schemas.microsoft.com/office/powerpoint/2010/main" val="1236296849"/>
              </p:ext>
            </p:extLst>
          </p:nvPr>
        </p:nvGraphicFramePr>
        <p:xfrm>
          <a:off x="571499" y="114301"/>
          <a:ext cx="11239501" cy="5757094"/>
        </p:xfrm>
        <a:graphic>
          <a:graphicData uri="http://schemas.openxmlformats.org/drawingml/2006/table">
            <a:tbl>
              <a:tblPr rtl="1" firstRow="1" firstCol="1" bandRow="1">
                <a:tableStyleId>{5C22544A-7EE6-4342-B048-85BDC9FD1C3A}</a:tableStyleId>
              </a:tblPr>
              <a:tblGrid>
                <a:gridCol w="625456"/>
                <a:gridCol w="3806844"/>
                <a:gridCol w="6807201"/>
              </a:tblGrid>
              <a:tr h="854969">
                <a:tc>
                  <a:txBody>
                    <a:bodyPr/>
                    <a:lstStyle/>
                    <a:p>
                      <a:pPr algn="just" rtl="1">
                        <a:spcAft>
                          <a:spcPts val="0"/>
                        </a:spcAft>
                        <a:tabLst>
                          <a:tab pos="86995" algn="dec"/>
                        </a:tabLst>
                      </a:pPr>
                      <a:r>
                        <a:rPr lang="ar-SA" sz="1600" b="1" spc="55" dirty="0" smtClean="0">
                          <a:solidFill>
                            <a:schemeClr val="tx1"/>
                          </a:solidFill>
                          <a:effectLst/>
                        </a:rPr>
                        <a:t>15</a:t>
                      </a:r>
                      <a:endParaRPr lang="en-US" sz="1600" b="1" dirty="0">
                        <a:solidFill>
                          <a:schemeClr val="tx1"/>
                        </a:solidFill>
                        <a:effectLst/>
                        <a:latin typeface="Times New Roman" panose="02020603050405020304" pitchFamily="18" charset="0"/>
                        <a:ea typeface="Batang"/>
                      </a:endParaRPr>
                    </a:p>
                  </a:txBody>
                  <a:tcPr marL="49952" marR="49952" marT="0" marB="0"/>
                </a:tc>
                <a:tc>
                  <a:txBody>
                    <a:bodyPr/>
                    <a:lstStyle/>
                    <a:p>
                      <a:pPr algn="just" rtl="1">
                        <a:lnSpc>
                          <a:spcPct val="107000"/>
                        </a:lnSpc>
                        <a:spcAft>
                          <a:spcPts val="800"/>
                        </a:spcAft>
                      </a:pPr>
                      <a:endParaRPr lang="ar-SA" sz="1600" b="1" dirty="0" smtClean="0">
                        <a:solidFill>
                          <a:schemeClr val="tx1"/>
                        </a:solidFill>
                        <a:effectLst/>
                      </a:endParaRPr>
                    </a:p>
                    <a:p>
                      <a:pPr algn="just" rtl="1">
                        <a:lnSpc>
                          <a:spcPct val="107000"/>
                        </a:lnSpc>
                        <a:spcAft>
                          <a:spcPts val="800"/>
                        </a:spcAft>
                      </a:pPr>
                      <a:r>
                        <a:rPr lang="ar-SA" sz="1600" b="1" dirty="0" smtClean="0">
                          <a:solidFill>
                            <a:schemeClr val="tx1"/>
                          </a:solidFill>
                          <a:effectLst/>
                        </a:rPr>
                        <a:t>هل </a:t>
                      </a:r>
                      <a:r>
                        <a:rPr lang="ar-SA" sz="1600" b="1" dirty="0">
                          <a:solidFill>
                            <a:schemeClr val="tx1"/>
                          </a:solidFill>
                          <a:effectLst/>
                        </a:rPr>
                        <a:t>تمت الموافقة على الرسالة من جانب الجهات المعنية في الجامعة؟</a:t>
                      </a:r>
                      <a:endParaRPr lang="en-US" sz="1600" b="1" dirty="0">
                        <a:solidFill>
                          <a:schemeClr val="tx1"/>
                        </a:solidFill>
                        <a:effectLst/>
                        <a:latin typeface="Times New Roman" panose="02020603050405020304" pitchFamily="18" charset="0"/>
                        <a:ea typeface="Batang"/>
                      </a:endParaRPr>
                    </a:p>
                  </a:txBody>
                  <a:tcPr marL="49952" marR="49952" marT="0" marB="0">
                    <a:solidFill>
                      <a:schemeClr val="accent1">
                        <a:lumMod val="40000"/>
                        <a:lumOff val="60000"/>
                      </a:schemeClr>
                    </a:solidFill>
                  </a:tcPr>
                </a:tc>
                <a:tc>
                  <a:txBody>
                    <a:bodyPr/>
                    <a:lstStyle/>
                    <a:p>
                      <a:pPr marL="342900" lvl="0" indent="-342900" algn="just" rtl="1">
                        <a:spcAft>
                          <a:spcPts val="0"/>
                        </a:spcAft>
                        <a:buFont typeface="Times New Roman" panose="02020603050405020304" pitchFamily="18" charset="0"/>
                        <a:buChar char="-"/>
                        <a:tabLst>
                          <a:tab pos="86995" algn="dec"/>
                        </a:tabLst>
                      </a:pPr>
                      <a:endParaRPr lang="ar-SA" sz="1600" b="1" spc="55" dirty="0" smtClean="0">
                        <a:solidFill>
                          <a:schemeClr val="tx1"/>
                        </a:solidFill>
                        <a:effectLst/>
                      </a:endParaRPr>
                    </a:p>
                    <a:p>
                      <a:pPr marL="342900" lvl="0" indent="-342900" algn="just" rtl="1">
                        <a:spcAft>
                          <a:spcPts val="0"/>
                        </a:spcAft>
                        <a:buFont typeface="Times New Roman" panose="02020603050405020304" pitchFamily="18" charset="0"/>
                        <a:buChar char="-"/>
                        <a:tabLst>
                          <a:tab pos="86995" algn="dec"/>
                        </a:tabLst>
                      </a:pPr>
                      <a:r>
                        <a:rPr lang="ar-SA" sz="1600" b="1" spc="55" dirty="0" smtClean="0">
                          <a:solidFill>
                            <a:schemeClr val="tx1"/>
                          </a:solidFill>
                          <a:effectLst/>
                        </a:rPr>
                        <a:t>نعم </a:t>
                      </a:r>
                      <a:r>
                        <a:rPr lang="ar-SA" sz="1600" b="1" spc="55" dirty="0">
                          <a:solidFill>
                            <a:schemeClr val="tx1"/>
                          </a:solidFill>
                          <a:effectLst/>
                        </a:rPr>
                        <a:t>(مناقشتها في مجلس الجامعة والموافقة عليها) </a:t>
                      </a:r>
                      <a:endParaRPr lang="en-US" sz="1600" b="1" dirty="0">
                        <a:solidFill>
                          <a:schemeClr val="tx1"/>
                        </a:solidFill>
                        <a:effectLst/>
                      </a:endParaRPr>
                    </a:p>
                    <a:p>
                      <a:pPr marL="457200" algn="ctr" rtl="1">
                        <a:spcAft>
                          <a:spcPts val="0"/>
                        </a:spcAft>
                        <a:tabLst>
                          <a:tab pos="86995" algn="dec"/>
                        </a:tabLst>
                      </a:pPr>
                      <a:r>
                        <a:rPr lang="ar-SA" sz="1600" b="1" spc="55" dirty="0">
                          <a:solidFill>
                            <a:srgbClr val="FF0000"/>
                          </a:solidFill>
                          <a:effectLst/>
                        </a:rPr>
                        <a:t>( مسئولية إدارة الخطة الاستراتيجية)</a:t>
                      </a:r>
                      <a:endParaRPr lang="en-US" sz="1600" b="1" dirty="0">
                        <a:solidFill>
                          <a:srgbClr val="FF0000"/>
                        </a:solidFill>
                        <a:effectLst/>
                        <a:latin typeface="Times New Roman" panose="02020603050405020304" pitchFamily="18" charset="0"/>
                        <a:ea typeface="Batang"/>
                      </a:endParaRPr>
                    </a:p>
                  </a:txBody>
                  <a:tcPr marL="49952" marR="49952" marT="0" marB="0">
                    <a:solidFill>
                      <a:schemeClr val="accent1">
                        <a:lumMod val="40000"/>
                        <a:lumOff val="60000"/>
                      </a:schemeClr>
                    </a:solidFill>
                  </a:tcPr>
                </a:tc>
              </a:tr>
              <a:tr h="2332076">
                <a:tc>
                  <a:txBody>
                    <a:bodyPr/>
                    <a:lstStyle/>
                    <a:p>
                      <a:pPr algn="just" rtl="1">
                        <a:spcAft>
                          <a:spcPts val="0"/>
                        </a:spcAft>
                        <a:tabLst>
                          <a:tab pos="86995" algn="dec"/>
                        </a:tabLst>
                      </a:pPr>
                      <a:r>
                        <a:rPr lang="ar-SA" sz="1600" b="1" spc="55" dirty="0" smtClean="0">
                          <a:solidFill>
                            <a:schemeClr val="tx1"/>
                          </a:solidFill>
                          <a:effectLst/>
                        </a:rPr>
                        <a:t>16</a:t>
                      </a:r>
                      <a:endParaRPr lang="en-US" sz="1600" b="1" dirty="0">
                        <a:solidFill>
                          <a:schemeClr val="tx1"/>
                        </a:solidFill>
                        <a:effectLst/>
                        <a:latin typeface="Times New Roman" panose="02020603050405020304" pitchFamily="18" charset="0"/>
                        <a:ea typeface="Batang"/>
                      </a:endParaRPr>
                    </a:p>
                  </a:txBody>
                  <a:tcPr marL="49952" marR="49952" marT="0" marB="0"/>
                </a:tc>
                <a:tc>
                  <a:txBody>
                    <a:bodyPr/>
                    <a:lstStyle/>
                    <a:p>
                      <a:pPr algn="just" rtl="1">
                        <a:lnSpc>
                          <a:spcPct val="107000"/>
                        </a:lnSpc>
                        <a:spcAft>
                          <a:spcPts val="800"/>
                        </a:spcAft>
                      </a:pPr>
                      <a:r>
                        <a:rPr lang="ar-SA" sz="1600" b="1">
                          <a:solidFill>
                            <a:schemeClr val="tx1"/>
                          </a:solidFill>
                          <a:effectLst/>
                        </a:rPr>
                        <a:t>ما الخطوات والإجراءات التي اتبعتها المؤسسة في تطوير أو مراجعة رسالتها؟</a:t>
                      </a:r>
                      <a:endParaRPr lang="en-US" sz="1600" b="1">
                        <a:solidFill>
                          <a:schemeClr val="tx1"/>
                        </a:solidFill>
                        <a:effectLst/>
                        <a:latin typeface="Times New Roman" panose="02020603050405020304" pitchFamily="18" charset="0"/>
                        <a:ea typeface="Batang"/>
                      </a:endParaRPr>
                    </a:p>
                  </a:txBody>
                  <a:tcPr marL="49952" marR="49952" marT="0" marB="0"/>
                </a:tc>
                <a:tc>
                  <a:txBody>
                    <a:bodyPr/>
                    <a:lstStyle/>
                    <a:p>
                      <a:pPr marL="342900" lvl="0" indent="-342900" algn="just" rtl="1">
                        <a:spcAft>
                          <a:spcPts val="0"/>
                        </a:spcAft>
                        <a:buFont typeface="Times New Roman" panose="02020603050405020304" pitchFamily="18" charset="0"/>
                        <a:buChar char="-"/>
                        <a:tabLst>
                          <a:tab pos="86995" algn="dec"/>
                        </a:tabLst>
                      </a:pPr>
                      <a:r>
                        <a:rPr lang="ar-SA" sz="1600" b="1" spc="55" dirty="0">
                          <a:solidFill>
                            <a:schemeClr val="tx1"/>
                          </a:solidFill>
                          <a:effectLst/>
                        </a:rPr>
                        <a:t>تم مراجعة وتطوير رسالة الجامعة بعد انتهاء الخطة الاستراتيجية الأولى 1436وبناء الخطة الاستراتيجية الثانية 1437 /1440من خلال:</a:t>
                      </a:r>
                      <a:endParaRPr lang="en-US" sz="1600" b="1" dirty="0">
                        <a:solidFill>
                          <a:schemeClr val="tx1"/>
                        </a:solidFill>
                        <a:effectLst/>
                      </a:endParaRPr>
                    </a:p>
                    <a:p>
                      <a:pPr marL="342900" lvl="0" indent="-342900" algn="just" rtl="1">
                        <a:spcAft>
                          <a:spcPts val="0"/>
                        </a:spcAft>
                        <a:buFont typeface="Times New Roman" panose="02020603050405020304" pitchFamily="18" charset="0"/>
                        <a:buChar char="-"/>
                        <a:tabLst>
                          <a:tab pos="86995" algn="dec"/>
                        </a:tabLst>
                      </a:pPr>
                      <a:r>
                        <a:rPr lang="ar-SA" sz="1600" b="1" spc="55" dirty="0">
                          <a:solidFill>
                            <a:schemeClr val="tx1"/>
                          </a:solidFill>
                          <a:effectLst/>
                        </a:rPr>
                        <a:t>ورش عمل لقيادات الجامعة ومنسوبيها</a:t>
                      </a:r>
                      <a:endParaRPr lang="en-US" sz="1600" b="1" dirty="0">
                        <a:solidFill>
                          <a:schemeClr val="tx1"/>
                        </a:solidFill>
                        <a:effectLst/>
                      </a:endParaRPr>
                    </a:p>
                    <a:p>
                      <a:pPr marL="342900" lvl="0" indent="-342900" algn="just" rtl="1">
                        <a:spcAft>
                          <a:spcPts val="0"/>
                        </a:spcAft>
                        <a:buFont typeface="Times New Roman" panose="02020603050405020304" pitchFamily="18" charset="0"/>
                        <a:buChar char="-"/>
                        <a:tabLst>
                          <a:tab pos="86995" algn="dec"/>
                        </a:tabLst>
                      </a:pPr>
                      <a:r>
                        <a:rPr lang="ar-SA" sz="1600" b="1" spc="55" dirty="0">
                          <a:solidFill>
                            <a:schemeClr val="tx1"/>
                          </a:solidFill>
                          <a:effectLst/>
                        </a:rPr>
                        <a:t>ورش عمل لأصحاب المصلحة من المجتمع المحلى الخارجي</a:t>
                      </a:r>
                      <a:endParaRPr lang="en-US" sz="1600" b="1" dirty="0">
                        <a:solidFill>
                          <a:schemeClr val="tx1"/>
                        </a:solidFill>
                        <a:effectLst/>
                      </a:endParaRPr>
                    </a:p>
                    <a:p>
                      <a:pPr marL="342900" lvl="0" indent="-342900" algn="just" rtl="1">
                        <a:spcAft>
                          <a:spcPts val="0"/>
                        </a:spcAft>
                        <a:buFont typeface="Times New Roman" panose="02020603050405020304" pitchFamily="18" charset="0"/>
                        <a:buChar char="-"/>
                        <a:tabLst>
                          <a:tab pos="86995" algn="dec"/>
                        </a:tabLst>
                      </a:pPr>
                      <a:r>
                        <a:rPr lang="ar-SA" sz="1600" b="1" spc="55" dirty="0">
                          <a:solidFill>
                            <a:schemeClr val="tx1"/>
                          </a:solidFill>
                          <a:effectLst/>
                        </a:rPr>
                        <a:t>استطلاع رأى المستفيدين</a:t>
                      </a:r>
                      <a:endParaRPr lang="en-US" sz="1600" b="1" dirty="0">
                        <a:solidFill>
                          <a:schemeClr val="tx1"/>
                        </a:solidFill>
                        <a:effectLst/>
                      </a:endParaRPr>
                    </a:p>
                    <a:p>
                      <a:pPr marL="342900" lvl="0" indent="-342900" algn="just" rtl="1">
                        <a:spcAft>
                          <a:spcPts val="0"/>
                        </a:spcAft>
                        <a:buFont typeface="Times New Roman" panose="02020603050405020304" pitchFamily="18" charset="0"/>
                        <a:buChar char="-"/>
                        <a:tabLst>
                          <a:tab pos="86995" algn="dec"/>
                        </a:tabLst>
                      </a:pPr>
                      <a:r>
                        <a:rPr lang="ar-SA" sz="1600" b="1" spc="55" dirty="0">
                          <a:solidFill>
                            <a:schemeClr val="tx1"/>
                          </a:solidFill>
                          <a:effectLst/>
                        </a:rPr>
                        <a:t>دراسة التغيرات المحلية والعالمية</a:t>
                      </a:r>
                      <a:endParaRPr lang="en-US" sz="1600" b="1" dirty="0">
                        <a:solidFill>
                          <a:schemeClr val="tx1"/>
                        </a:solidFill>
                        <a:effectLst/>
                      </a:endParaRPr>
                    </a:p>
                    <a:p>
                      <a:pPr marL="342900" lvl="0" indent="-342900" algn="just" rtl="1">
                        <a:spcAft>
                          <a:spcPts val="0"/>
                        </a:spcAft>
                        <a:buFont typeface="Times New Roman" panose="02020603050405020304" pitchFamily="18" charset="0"/>
                        <a:buChar char="-"/>
                        <a:tabLst>
                          <a:tab pos="86995" algn="dec"/>
                        </a:tabLst>
                      </a:pPr>
                      <a:r>
                        <a:rPr lang="ar-SA" sz="1600" b="1" spc="55" dirty="0">
                          <a:solidFill>
                            <a:schemeClr val="tx1"/>
                          </a:solidFill>
                          <a:effectLst/>
                        </a:rPr>
                        <a:t>صياغة أولية للرسالة</a:t>
                      </a:r>
                      <a:endParaRPr lang="en-US" sz="1600" b="1" dirty="0">
                        <a:solidFill>
                          <a:schemeClr val="tx1"/>
                        </a:solidFill>
                        <a:effectLst/>
                      </a:endParaRPr>
                    </a:p>
                    <a:p>
                      <a:pPr marL="342900" lvl="0" indent="-342900" algn="just" rtl="1">
                        <a:spcAft>
                          <a:spcPts val="0"/>
                        </a:spcAft>
                        <a:buFont typeface="Times New Roman" panose="02020603050405020304" pitchFamily="18" charset="0"/>
                        <a:buChar char="-"/>
                        <a:tabLst>
                          <a:tab pos="86995" algn="dec"/>
                        </a:tabLst>
                      </a:pPr>
                      <a:r>
                        <a:rPr lang="ar-SA" sz="1600" b="1" spc="55" dirty="0">
                          <a:solidFill>
                            <a:schemeClr val="tx1"/>
                          </a:solidFill>
                          <a:effectLst/>
                        </a:rPr>
                        <a:t>عرضها على الخبراء</a:t>
                      </a:r>
                      <a:endParaRPr lang="en-US" sz="1600" b="1" dirty="0">
                        <a:solidFill>
                          <a:schemeClr val="tx1"/>
                        </a:solidFill>
                        <a:effectLst/>
                      </a:endParaRPr>
                    </a:p>
                    <a:p>
                      <a:pPr marL="342900" lvl="0" indent="-342900" algn="just" rtl="1">
                        <a:spcAft>
                          <a:spcPts val="0"/>
                        </a:spcAft>
                        <a:buFont typeface="Times New Roman" panose="02020603050405020304" pitchFamily="18" charset="0"/>
                        <a:buChar char="-"/>
                        <a:tabLst>
                          <a:tab pos="86995" algn="dec"/>
                        </a:tabLst>
                      </a:pPr>
                      <a:r>
                        <a:rPr lang="ar-SA" sz="1600" b="1" spc="55" dirty="0">
                          <a:solidFill>
                            <a:schemeClr val="tx1"/>
                          </a:solidFill>
                          <a:effectLst/>
                        </a:rPr>
                        <a:t>صياغتها </a:t>
                      </a:r>
                      <a:r>
                        <a:rPr lang="ar-SA" sz="1600" b="1" spc="55" dirty="0" smtClean="0">
                          <a:solidFill>
                            <a:schemeClr val="tx1"/>
                          </a:solidFill>
                          <a:effectLst/>
                        </a:rPr>
                        <a:t>نهائيا       </a:t>
                      </a:r>
                      <a:r>
                        <a:rPr lang="ar-SA" sz="1600" b="1" spc="55" dirty="0" smtClean="0">
                          <a:solidFill>
                            <a:srgbClr val="FF0000"/>
                          </a:solidFill>
                          <a:effectLst/>
                        </a:rPr>
                        <a:t>(مسئولية </a:t>
                      </a:r>
                      <a:r>
                        <a:rPr lang="ar-SA" sz="1600" b="1" spc="55" dirty="0">
                          <a:solidFill>
                            <a:srgbClr val="FF0000"/>
                          </a:solidFill>
                          <a:effectLst/>
                        </a:rPr>
                        <a:t>إدارة الخطة الاستراتيجية)</a:t>
                      </a:r>
                      <a:endParaRPr lang="en-US" sz="1600" b="1" dirty="0">
                        <a:solidFill>
                          <a:srgbClr val="FF0000"/>
                        </a:solidFill>
                        <a:effectLst/>
                        <a:latin typeface="Times New Roman" panose="02020603050405020304" pitchFamily="18" charset="0"/>
                        <a:ea typeface="Batang"/>
                      </a:endParaRPr>
                    </a:p>
                  </a:txBody>
                  <a:tcPr marL="49952" marR="49952" marT="0" marB="0"/>
                </a:tc>
              </a:tr>
              <a:tr h="1399246">
                <a:tc>
                  <a:txBody>
                    <a:bodyPr/>
                    <a:lstStyle/>
                    <a:p>
                      <a:pPr algn="just" rtl="1">
                        <a:spcAft>
                          <a:spcPts val="0"/>
                        </a:spcAft>
                        <a:tabLst>
                          <a:tab pos="86995" algn="dec"/>
                        </a:tabLst>
                      </a:pPr>
                      <a:r>
                        <a:rPr lang="ar-SA" sz="1600" b="1" spc="55" dirty="0">
                          <a:solidFill>
                            <a:schemeClr val="tx1"/>
                          </a:solidFill>
                          <a:effectLst/>
                        </a:rPr>
                        <a:t> </a:t>
                      </a:r>
                      <a:endParaRPr lang="en-US" sz="1600" b="1" dirty="0">
                        <a:solidFill>
                          <a:schemeClr val="tx1"/>
                        </a:solidFill>
                        <a:effectLst/>
                      </a:endParaRPr>
                    </a:p>
                    <a:p>
                      <a:pPr algn="just" rtl="1">
                        <a:spcAft>
                          <a:spcPts val="0"/>
                        </a:spcAft>
                        <a:tabLst>
                          <a:tab pos="86995" algn="dec"/>
                        </a:tabLst>
                      </a:pPr>
                      <a:r>
                        <a:rPr lang="ar-SA" sz="1600" b="1" spc="55" dirty="0" smtClean="0">
                          <a:solidFill>
                            <a:schemeClr val="tx1"/>
                          </a:solidFill>
                          <a:effectLst/>
                        </a:rPr>
                        <a:t>17</a:t>
                      </a:r>
                      <a:endParaRPr lang="en-US" sz="1600" b="1" dirty="0">
                        <a:solidFill>
                          <a:schemeClr val="tx1"/>
                        </a:solidFill>
                        <a:effectLst/>
                        <a:latin typeface="Times New Roman" panose="02020603050405020304" pitchFamily="18" charset="0"/>
                        <a:ea typeface="Batang"/>
                      </a:endParaRPr>
                    </a:p>
                  </a:txBody>
                  <a:tcPr marL="49952" marR="49952" marT="0" marB="0"/>
                </a:tc>
                <a:tc>
                  <a:txBody>
                    <a:bodyPr/>
                    <a:lstStyle/>
                    <a:p>
                      <a:pPr algn="just" rtl="1">
                        <a:lnSpc>
                          <a:spcPct val="107000"/>
                        </a:lnSpc>
                        <a:spcAft>
                          <a:spcPts val="800"/>
                        </a:spcAft>
                      </a:pPr>
                      <a:r>
                        <a:rPr lang="ar-SA" sz="1600" b="1">
                          <a:solidFill>
                            <a:schemeClr val="tx1"/>
                          </a:solidFill>
                          <a:effectLst/>
                        </a:rPr>
                        <a:t>كيف تقومون بنشر الأهداف الاستراتيجية والخطة التشغيلية؟</a:t>
                      </a:r>
                      <a:endParaRPr lang="en-US" sz="1600" b="1">
                        <a:solidFill>
                          <a:schemeClr val="tx1"/>
                        </a:solidFill>
                        <a:effectLst/>
                      </a:endParaRPr>
                    </a:p>
                    <a:p>
                      <a:pPr marL="457200" algn="just" rtl="1">
                        <a:lnSpc>
                          <a:spcPct val="107000"/>
                        </a:lnSpc>
                        <a:spcAft>
                          <a:spcPts val="800"/>
                        </a:spcAft>
                      </a:pPr>
                      <a:r>
                        <a:rPr lang="ar-SA" sz="1600" b="1">
                          <a:solidFill>
                            <a:schemeClr val="tx1"/>
                          </a:solidFill>
                          <a:effectLst/>
                        </a:rPr>
                        <a:t>  </a:t>
                      </a:r>
                      <a:endParaRPr lang="en-US" sz="1600" b="1">
                        <a:solidFill>
                          <a:schemeClr val="tx1"/>
                        </a:solidFill>
                        <a:effectLst/>
                        <a:latin typeface="Calibri" panose="020F0502020204030204" pitchFamily="34" charset="0"/>
                      </a:endParaRPr>
                    </a:p>
                  </a:txBody>
                  <a:tcPr marL="49952" marR="49952" marT="0" marB="0"/>
                </a:tc>
                <a:tc>
                  <a:txBody>
                    <a:bodyPr/>
                    <a:lstStyle/>
                    <a:p>
                      <a:pPr algn="just" rtl="1">
                        <a:spcAft>
                          <a:spcPts val="0"/>
                        </a:spcAft>
                        <a:tabLst>
                          <a:tab pos="86995" algn="dec"/>
                        </a:tabLst>
                      </a:pPr>
                      <a:r>
                        <a:rPr lang="ar-SA" sz="1600" b="1" spc="55" dirty="0">
                          <a:solidFill>
                            <a:schemeClr val="tx1"/>
                          </a:solidFill>
                          <a:effectLst/>
                        </a:rPr>
                        <a:t>من خلال عدة أنشطة مثل:</a:t>
                      </a:r>
                      <a:endParaRPr lang="en-US" sz="1600" b="1" dirty="0">
                        <a:solidFill>
                          <a:schemeClr val="tx1"/>
                        </a:solidFill>
                        <a:effectLst/>
                      </a:endParaRPr>
                    </a:p>
                    <a:p>
                      <a:pPr marL="342900" lvl="0" indent="-342900" algn="just" rtl="1">
                        <a:spcAft>
                          <a:spcPts val="0"/>
                        </a:spcAft>
                        <a:buFont typeface="Times New Roman" panose="02020603050405020304" pitchFamily="18" charset="0"/>
                        <a:buChar char="-"/>
                        <a:tabLst>
                          <a:tab pos="86995" algn="dec"/>
                        </a:tabLst>
                      </a:pPr>
                      <a:r>
                        <a:rPr lang="ar-SA" sz="1600" b="1" spc="55" dirty="0">
                          <a:solidFill>
                            <a:schemeClr val="tx1"/>
                          </a:solidFill>
                          <a:effectLst/>
                        </a:rPr>
                        <a:t>الموقع الإلكتروني للجامعة</a:t>
                      </a:r>
                      <a:endParaRPr lang="en-US" sz="1600" b="1" dirty="0">
                        <a:solidFill>
                          <a:schemeClr val="tx1"/>
                        </a:solidFill>
                        <a:effectLst/>
                      </a:endParaRPr>
                    </a:p>
                    <a:p>
                      <a:pPr marL="342900" lvl="0" indent="-342900" algn="just" rtl="1">
                        <a:spcAft>
                          <a:spcPts val="0"/>
                        </a:spcAft>
                        <a:buFont typeface="Times New Roman" panose="02020603050405020304" pitchFamily="18" charset="0"/>
                        <a:buChar char="-"/>
                        <a:tabLst>
                          <a:tab pos="86995" algn="dec"/>
                        </a:tabLst>
                      </a:pPr>
                      <a:r>
                        <a:rPr lang="ar-SA" sz="1600" b="1" spc="55" dirty="0">
                          <a:solidFill>
                            <a:schemeClr val="tx1"/>
                          </a:solidFill>
                          <a:effectLst/>
                        </a:rPr>
                        <a:t>التعاميم</a:t>
                      </a:r>
                      <a:endParaRPr lang="en-US" sz="1600" b="1" dirty="0">
                        <a:solidFill>
                          <a:schemeClr val="tx1"/>
                        </a:solidFill>
                        <a:effectLst/>
                      </a:endParaRPr>
                    </a:p>
                    <a:p>
                      <a:pPr marL="342900" lvl="0" indent="-342900" algn="just" rtl="1">
                        <a:spcAft>
                          <a:spcPts val="0"/>
                        </a:spcAft>
                        <a:buFont typeface="Times New Roman" panose="02020603050405020304" pitchFamily="18" charset="0"/>
                        <a:buChar char="-"/>
                        <a:tabLst>
                          <a:tab pos="86995" algn="dec"/>
                        </a:tabLst>
                      </a:pPr>
                      <a:r>
                        <a:rPr lang="ar-SA" sz="1600" b="1" spc="55" dirty="0">
                          <a:solidFill>
                            <a:schemeClr val="tx1"/>
                          </a:solidFill>
                          <a:effectLst/>
                        </a:rPr>
                        <a:t>شاشات العرض </a:t>
                      </a:r>
                      <a:endParaRPr lang="en-US" sz="1600" b="1" dirty="0">
                        <a:solidFill>
                          <a:schemeClr val="tx1"/>
                        </a:solidFill>
                        <a:effectLst/>
                      </a:endParaRPr>
                    </a:p>
                    <a:p>
                      <a:pPr marL="342900" lvl="0" indent="-342900" algn="just" rtl="1">
                        <a:spcAft>
                          <a:spcPts val="0"/>
                        </a:spcAft>
                        <a:buFont typeface="Times New Roman" panose="02020603050405020304" pitchFamily="18" charset="0"/>
                        <a:buChar char="-"/>
                        <a:tabLst>
                          <a:tab pos="86995" algn="dec"/>
                        </a:tabLst>
                      </a:pPr>
                      <a:r>
                        <a:rPr lang="ar-SA" sz="1600" b="1" spc="55" dirty="0">
                          <a:solidFill>
                            <a:schemeClr val="tx1"/>
                          </a:solidFill>
                          <a:effectLst/>
                        </a:rPr>
                        <a:t>الاجتماعات وورش العمل </a:t>
                      </a:r>
                      <a:r>
                        <a:rPr lang="ar-SA" sz="1600" b="1" spc="55" dirty="0" smtClean="0">
                          <a:solidFill>
                            <a:schemeClr val="tx1"/>
                          </a:solidFill>
                          <a:effectLst/>
                        </a:rPr>
                        <a:t>.      </a:t>
                      </a:r>
                      <a:r>
                        <a:rPr lang="ar-SA" sz="1600" b="1" spc="55" dirty="0" smtClean="0">
                          <a:solidFill>
                            <a:srgbClr val="FF0000"/>
                          </a:solidFill>
                          <a:effectLst/>
                        </a:rPr>
                        <a:t>( </a:t>
                      </a:r>
                      <a:r>
                        <a:rPr lang="ar-SA" sz="1600" b="1" spc="55" dirty="0">
                          <a:solidFill>
                            <a:srgbClr val="FF0000"/>
                          </a:solidFill>
                          <a:effectLst/>
                        </a:rPr>
                        <a:t>مسئولية إدارة الخطة الاستراتيجية)</a:t>
                      </a:r>
                      <a:endParaRPr lang="en-US" sz="1600" b="1" dirty="0">
                        <a:solidFill>
                          <a:srgbClr val="FF0000"/>
                        </a:solidFill>
                        <a:effectLst/>
                        <a:latin typeface="Times New Roman" panose="02020603050405020304" pitchFamily="18" charset="0"/>
                        <a:ea typeface="Batang"/>
                      </a:endParaRPr>
                    </a:p>
                  </a:txBody>
                  <a:tcPr marL="49952" marR="49952" marT="0" marB="0"/>
                </a:tc>
              </a:tr>
              <a:tr h="1141407">
                <a:tc>
                  <a:txBody>
                    <a:bodyPr/>
                    <a:lstStyle/>
                    <a:p>
                      <a:pPr algn="just" rtl="1">
                        <a:spcAft>
                          <a:spcPts val="0"/>
                        </a:spcAft>
                        <a:tabLst>
                          <a:tab pos="86995" algn="dec"/>
                        </a:tabLst>
                      </a:pPr>
                      <a:r>
                        <a:rPr lang="ar-SA" sz="1600" b="1" spc="55" dirty="0" smtClean="0">
                          <a:solidFill>
                            <a:schemeClr val="tx1"/>
                          </a:solidFill>
                          <a:effectLst/>
                        </a:rPr>
                        <a:t>18</a:t>
                      </a:r>
                      <a:endParaRPr lang="en-US" sz="1600" b="1" dirty="0">
                        <a:solidFill>
                          <a:schemeClr val="tx1"/>
                        </a:solidFill>
                        <a:effectLst/>
                        <a:latin typeface="Times New Roman" panose="02020603050405020304" pitchFamily="18" charset="0"/>
                        <a:ea typeface="Batang"/>
                      </a:endParaRPr>
                    </a:p>
                  </a:txBody>
                  <a:tcPr marL="49952" marR="49952" marT="0" marB="0"/>
                </a:tc>
                <a:tc>
                  <a:txBody>
                    <a:bodyPr/>
                    <a:lstStyle/>
                    <a:p>
                      <a:pPr algn="just" rtl="1">
                        <a:lnSpc>
                          <a:spcPct val="107000"/>
                        </a:lnSpc>
                        <a:spcAft>
                          <a:spcPts val="800"/>
                        </a:spcAft>
                      </a:pPr>
                      <a:r>
                        <a:rPr lang="ar-SA" sz="1600" b="1">
                          <a:solidFill>
                            <a:schemeClr val="tx1"/>
                          </a:solidFill>
                          <a:effectLst/>
                        </a:rPr>
                        <a:t>إلى أي مدى أخذت المؤسسة في الاعتبار المقارنة المرجعية في تطوير وصياغة رسالتها وأهدافها</a:t>
                      </a:r>
                      <a:endParaRPr lang="en-US" sz="1600" b="1">
                        <a:solidFill>
                          <a:schemeClr val="tx1"/>
                        </a:solidFill>
                        <a:effectLst/>
                        <a:latin typeface="Times New Roman" panose="02020603050405020304" pitchFamily="18" charset="0"/>
                        <a:ea typeface="Batang"/>
                      </a:endParaRPr>
                    </a:p>
                  </a:txBody>
                  <a:tcPr marL="49952" marR="49952" marT="0" marB="0"/>
                </a:tc>
                <a:tc>
                  <a:txBody>
                    <a:bodyPr/>
                    <a:lstStyle/>
                    <a:p>
                      <a:pPr algn="just" rtl="1">
                        <a:spcAft>
                          <a:spcPts val="0"/>
                        </a:spcAft>
                        <a:tabLst>
                          <a:tab pos="86995" algn="dec"/>
                        </a:tabLst>
                      </a:pPr>
                      <a:r>
                        <a:rPr lang="ar-SA" sz="1600" b="1" spc="55" dirty="0">
                          <a:solidFill>
                            <a:schemeClr val="tx1"/>
                          </a:solidFill>
                          <a:effectLst/>
                        </a:rPr>
                        <a:t>عند بناء خطتها الثانية </a:t>
                      </a:r>
                      <a:endParaRPr lang="en-US" sz="1600" b="1" dirty="0">
                        <a:solidFill>
                          <a:schemeClr val="tx1"/>
                        </a:solidFill>
                        <a:effectLst/>
                      </a:endParaRPr>
                    </a:p>
                    <a:p>
                      <a:pPr algn="just" rtl="1">
                        <a:spcAft>
                          <a:spcPts val="0"/>
                        </a:spcAft>
                        <a:tabLst>
                          <a:tab pos="86995" algn="dec"/>
                        </a:tabLst>
                      </a:pPr>
                      <a:r>
                        <a:rPr lang="ar-SA" sz="1600" b="1" spc="55" dirty="0">
                          <a:solidFill>
                            <a:schemeClr val="tx1"/>
                          </a:solidFill>
                          <a:effectLst/>
                        </a:rPr>
                        <a:t>حلل فريق العمل عناصر الرسالة لتجارب16 جامعة على المستوى الوطني والإقليمي والعالمي وأعد تقرير المقارنة المرجعية للتوجهات الوطنية والعالمية لتوضيح ذلك.</a:t>
                      </a:r>
                      <a:endParaRPr lang="en-US" sz="1600" b="1" dirty="0">
                        <a:solidFill>
                          <a:schemeClr val="tx1"/>
                        </a:solidFill>
                        <a:effectLst/>
                      </a:endParaRPr>
                    </a:p>
                    <a:p>
                      <a:pPr algn="just" rtl="1">
                        <a:spcAft>
                          <a:spcPts val="0"/>
                        </a:spcAft>
                        <a:tabLst>
                          <a:tab pos="86995" algn="dec"/>
                        </a:tabLst>
                      </a:pPr>
                      <a:r>
                        <a:rPr lang="ar-SA" sz="1600" b="1" spc="55" dirty="0">
                          <a:solidFill>
                            <a:schemeClr val="tx1"/>
                          </a:solidFill>
                          <a:effectLst/>
                        </a:rPr>
                        <a:t>وتم بناء الرسالة وصياغتها في ضوء نتائج تحليل هذه التجارب . </a:t>
                      </a:r>
                      <a:endParaRPr lang="en-US" sz="1600" b="1" dirty="0">
                        <a:solidFill>
                          <a:schemeClr val="tx1"/>
                        </a:solidFill>
                        <a:effectLst/>
                        <a:latin typeface="Times New Roman" panose="02020603050405020304" pitchFamily="18" charset="0"/>
                        <a:ea typeface="Batang"/>
                      </a:endParaRPr>
                    </a:p>
                  </a:txBody>
                  <a:tcPr marL="49952" marR="49952" marT="0" marB="0"/>
                </a:tc>
              </a:tr>
            </a:tbl>
          </a:graphicData>
        </a:graphic>
      </p:graphicFrame>
    </p:spTree>
    <p:extLst>
      <p:ext uri="{BB962C8B-B14F-4D97-AF65-F5344CB8AC3E}">
        <p14:creationId xmlns:p14="http://schemas.microsoft.com/office/powerpoint/2010/main" val="24792357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extLst>
              <p:ext uri="{D42A27DB-BD31-4B8C-83A1-F6EECF244321}">
                <p14:modId xmlns:p14="http://schemas.microsoft.com/office/powerpoint/2010/main" val="3717676516"/>
              </p:ext>
            </p:extLst>
          </p:nvPr>
        </p:nvGraphicFramePr>
        <p:xfrm>
          <a:off x="444500" y="165101"/>
          <a:ext cx="11544299" cy="5727827"/>
        </p:xfrm>
        <a:graphic>
          <a:graphicData uri="http://schemas.openxmlformats.org/drawingml/2006/table">
            <a:tbl>
              <a:tblPr rtl="1" firstRow="1" firstCol="1" bandRow="1">
                <a:tableStyleId>{5C22544A-7EE6-4342-B048-85BDC9FD1C3A}</a:tableStyleId>
              </a:tblPr>
              <a:tblGrid>
                <a:gridCol w="642420"/>
                <a:gridCol w="4273385"/>
                <a:gridCol w="6628494"/>
              </a:tblGrid>
              <a:tr h="1631913">
                <a:tc>
                  <a:txBody>
                    <a:bodyPr/>
                    <a:lstStyle/>
                    <a:p>
                      <a:pPr algn="just" rtl="1">
                        <a:spcAft>
                          <a:spcPts val="0"/>
                        </a:spcAft>
                        <a:tabLst>
                          <a:tab pos="86995" algn="dec"/>
                        </a:tabLst>
                      </a:pPr>
                      <a:r>
                        <a:rPr lang="ar-SA" sz="1800" b="1" spc="55" dirty="0" smtClean="0">
                          <a:solidFill>
                            <a:schemeClr val="tx1"/>
                          </a:solidFill>
                          <a:effectLst/>
                        </a:rPr>
                        <a:t>19</a:t>
                      </a:r>
                      <a:endParaRPr lang="en-US" sz="1800" b="1" dirty="0">
                        <a:solidFill>
                          <a:schemeClr val="tx1"/>
                        </a:solidFill>
                        <a:effectLst/>
                        <a:latin typeface="Times New Roman" panose="02020603050405020304" pitchFamily="18" charset="0"/>
                        <a:ea typeface="Batang"/>
                      </a:endParaRPr>
                    </a:p>
                  </a:txBody>
                  <a:tcPr marL="60811" marR="60811" marT="0" marB="0"/>
                </a:tc>
                <a:tc>
                  <a:txBody>
                    <a:bodyPr/>
                    <a:lstStyle/>
                    <a:p>
                      <a:pPr algn="just" rtl="1">
                        <a:lnSpc>
                          <a:spcPct val="107000"/>
                        </a:lnSpc>
                        <a:spcAft>
                          <a:spcPts val="800"/>
                        </a:spcAft>
                      </a:pPr>
                      <a:endParaRPr lang="ar-SA" sz="1800" b="1" dirty="0" smtClean="0">
                        <a:solidFill>
                          <a:schemeClr val="tx1"/>
                        </a:solidFill>
                        <a:effectLst/>
                      </a:endParaRPr>
                    </a:p>
                    <a:p>
                      <a:pPr algn="just" rtl="1">
                        <a:lnSpc>
                          <a:spcPct val="107000"/>
                        </a:lnSpc>
                        <a:spcAft>
                          <a:spcPts val="800"/>
                        </a:spcAft>
                      </a:pPr>
                      <a:r>
                        <a:rPr lang="ar-SA" sz="1800" b="1" dirty="0" smtClean="0">
                          <a:solidFill>
                            <a:schemeClr val="tx1"/>
                          </a:solidFill>
                          <a:effectLst/>
                        </a:rPr>
                        <a:t>هل </a:t>
                      </a:r>
                      <a:r>
                        <a:rPr lang="ar-SA" sz="1800" b="1" dirty="0">
                          <a:solidFill>
                            <a:schemeClr val="tx1"/>
                          </a:solidFill>
                          <a:effectLst/>
                        </a:rPr>
                        <a:t>أعمال التخطيط (مثل تطوير التخطيط الاستراتيجي والتوظيف وخطة الاحتفاظ بالمنسوبين، إلخ) تقوم على التعاون وتشمل جميع الأقسام والخدمات في المؤسسة؟</a:t>
                      </a:r>
                      <a:endParaRPr lang="en-US" sz="1800" b="1" dirty="0">
                        <a:solidFill>
                          <a:schemeClr val="tx1"/>
                        </a:solidFill>
                        <a:effectLst/>
                      </a:endParaRPr>
                    </a:p>
                    <a:p>
                      <a:pPr algn="just" rtl="1">
                        <a:lnSpc>
                          <a:spcPct val="107000"/>
                        </a:lnSpc>
                        <a:spcAft>
                          <a:spcPts val="800"/>
                        </a:spcAft>
                      </a:pPr>
                      <a:r>
                        <a:rPr lang="ar-SA" sz="1800" b="1" dirty="0">
                          <a:solidFill>
                            <a:schemeClr val="tx1"/>
                          </a:solidFill>
                          <a:effectLst/>
                        </a:rPr>
                        <a:t> </a:t>
                      </a:r>
                      <a:endParaRPr lang="en-US" sz="1800" b="1" dirty="0">
                        <a:solidFill>
                          <a:schemeClr val="tx1"/>
                        </a:solidFill>
                        <a:effectLst/>
                        <a:latin typeface="Times New Roman" panose="02020603050405020304" pitchFamily="18" charset="0"/>
                        <a:ea typeface="Batang"/>
                      </a:endParaRPr>
                    </a:p>
                  </a:txBody>
                  <a:tcPr marL="60811" marR="60811" marT="0" marB="0">
                    <a:solidFill>
                      <a:schemeClr val="accent1">
                        <a:lumMod val="40000"/>
                        <a:lumOff val="60000"/>
                      </a:schemeClr>
                    </a:solidFill>
                  </a:tcPr>
                </a:tc>
                <a:tc>
                  <a:txBody>
                    <a:bodyPr/>
                    <a:lstStyle/>
                    <a:p>
                      <a:pPr marL="342900" lvl="0" indent="-342900" algn="just" rtl="1">
                        <a:spcAft>
                          <a:spcPts val="0"/>
                        </a:spcAft>
                        <a:buFont typeface="Times New Roman" panose="02020603050405020304" pitchFamily="18" charset="0"/>
                        <a:buChar char="-"/>
                        <a:tabLst>
                          <a:tab pos="86995" algn="dec"/>
                        </a:tabLst>
                      </a:pPr>
                      <a:endParaRPr lang="ar-SA" sz="1800" b="1" spc="55" dirty="0" smtClean="0">
                        <a:solidFill>
                          <a:schemeClr val="tx1"/>
                        </a:solidFill>
                        <a:effectLst/>
                      </a:endParaRPr>
                    </a:p>
                    <a:p>
                      <a:pPr marL="342900" lvl="0" indent="-342900" algn="just" rtl="1">
                        <a:spcAft>
                          <a:spcPts val="0"/>
                        </a:spcAft>
                        <a:buFont typeface="Times New Roman" panose="02020603050405020304" pitchFamily="18" charset="0"/>
                        <a:buChar char="-"/>
                        <a:tabLst>
                          <a:tab pos="86995" algn="dec"/>
                        </a:tabLst>
                      </a:pPr>
                      <a:r>
                        <a:rPr lang="ar-SA" sz="1800" b="1" spc="55" dirty="0" smtClean="0">
                          <a:solidFill>
                            <a:schemeClr val="tx1"/>
                          </a:solidFill>
                          <a:effectLst/>
                        </a:rPr>
                        <a:t>يوجد </a:t>
                      </a:r>
                      <a:r>
                        <a:rPr lang="ar-SA" sz="1800" b="1" spc="55" dirty="0">
                          <a:solidFill>
                            <a:schemeClr val="tx1"/>
                          </a:solidFill>
                          <a:effectLst/>
                        </a:rPr>
                        <a:t>مجلس تشاوري يتم مناقشة هذه الأمور واتخاذ القرارات المناسبة وهذا يشمل جميع الأقسام في الجامعة.</a:t>
                      </a:r>
                      <a:endParaRPr lang="en-US" sz="1800" b="1" dirty="0">
                        <a:solidFill>
                          <a:schemeClr val="tx1"/>
                        </a:solidFill>
                        <a:effectLst/>
                      </a:endParaRPr>
                    </a:p>
                    <a:p>
                      <a:pPr marL="342900" lvl="0" indent="-342900" algn="just" rtl="1">
                        <a:spcAft>
                          <a:spcPts val="0"/>
                        </a:spcAft>
                        <a:buFont typeface="Times New Roman" panose="02020603050405020304" pitchFamily="18" charset="0"/>
                        <a:buChar char="-"/>
                        <a:tabLst>
                          <a:tab pos="86995" algn="dec"/>
                        </a:tabLst>
                      </a:pPr>
                      <a:r>
                        <a:rPr lang="ar-SA" sz="1800" b="1" spc="55" dirty="0">
                          <a:solidFill>
                            <a:schemeClr val="tx1"/>
                          </a:solidFill>
                          <a:effectLst/>
                        </a:rPr>
                        <a:t>عند إعداد الخطة </a:t>
                      </a:r>
                      <a:r>
                        <a:rPr lang="ar-SA" sz="1800" b="1" spc="55" dirty="0" smtClean="0">
                          <a:solidFill>
                            <a:schemeClr val="tx1"/>
                          </a:solidFill>
                          <a:effectLst/>
                        </a:rPr>
                        <a:t>الاستراتيجية </a:t>
                      </a:r>
                      <a:r>
                        <a:rPr lang="ar-SA" sz="1800" b="1" spc="55" dirty="0">
                          <a:solidFill>
                            <a:schemeClr val="tx1"/>
                          </a:solidFill>
                          <a:effectLst/>
                        </a:rPr>
                        <a:t>والتشغيلية للجامعة تم تشكيل لجان من جميع وحدات الجامعة</a:t>
                      </a:r>
                      <a:endParaRPr lang="en-US" sz="1800" b="1" dirty="0">
                        <a:solidFill>
                          <a:schemeClr val="tx1"/>
                        </a:solidFill>
                        <a:effectLst/>
                        <a:latin typeface="Times New Roman" panose="02020603050405020304" pitchFamily="18" charset="0"/>
                        <a:ea typeface="Batang"/>
                      </a:endParaRPr>
                    </a:p>
                  </a:txBody>
                  <a:tcPr marL="60811" marR="60811" marT="0" marB="0">
                    <a:solidFill>
                      <a:schemeClr val="accent1">
                        <a:lumMod val="40000"/>
                        <a:lumOff val="60000"/>
                      </a:schemeClr>
                    </a:solidFill>
                  </a:tcPr>
                </a:tc>
              </a:tr>
              <a:tr h="2143630">
                <a:tc>
                  <a:txBody>
                    <a:bodyPr/>
                    <a:lstStyle/>
                    <a:p>
                      <a:pPr algn="just" rtl="1">
                        <a:spcAft>
                          <a:spcPts val="0"/>
                        </a:spcAft>
                        <a:tabLst>
                          <a:tab pos="86995" algn="dec"/>
                        </a:tabLst>
                      </a:pPr>
                      <a:r>
                        <a:rPr lang="ar-SA" sz="1800" b="1" spc="55" dirty="0" smtClean="0">
                          <a:solidFill>
                            <a:schemeClr val="tx1"/>
                          </a:solidFill>
                          <a:effectLst/>
                        </a:rPr>
                        <a:t>20</a:t>
                      </a:r>
                      <a:endParaRPr lang="en-US" sz="1800" b="1" dirty="0">
                        <a:solidFill>
                          <a:schemeClr val="tx1"/>
                        </a:solidFill>
                        <a:effectLst/>
                        <a:latin typeface="Times New Roman" panose="02020603050405020304" pitchFamily="18" charset="0"/>
                        <a:ea typeface="Batang"/>
                      </a:endParaRPr>
                    </a:p>
                  </a:txBody>
                  <a:tcPr marL="60811" marR="60811" marT="0" marB="0"/>
                </a:tc>
                <a:tc>
                  <a:txBody>
                    <a:bodyPr/>
                    <a:lstStyle/>
                    <a:p>
                      <a:pPr algn="just" rtl="1">
                        <a:lnSpc>
                          <a:spcPct val="107000"/>
                        </a:lnSpc>
                        <a:spcAft>
                          <a:spcPts val="800"/>
                        </a:spcAft>
                      </a:pPr>
                      <a:r>
                        <a:rPr lang="ar-SA" sz="1800" b="1" dirty="0">
                          <a:solidFill>
                            <a:schemeClr val="tx1"/>
                          </a:solidFill>
                          <a:effectLst/>
                        </a:rPr>
                        <a:t>كيف تعرفون أن مؤشرات الأداء الرئيسية المختارة تضمن قياس تحقيق الأهداف الاستراتيجية؟</a:t>
                      </a:r>
                      <a:endParaRPr lang="en-US" sz="1800" b="1" dirty="0">
                        <a:solidFill>
                          <a:schemeClr val="tx1"/>
                        </a:solidFill>
                        <a:effectLst/>
                        <a:latin typeface="Times New Roman" panose="02020603050405020304" pitchFamily="18" charset="0"/>
                        <a:ea typeface="Batang"/>
                      </a:endParaRPr>
                    </a:p>
                  </a:txBody>
                  <a:tcPr marL="60811" marR="60811" marT="0" marB="0"/>
                </a:tc>
                <a:tc>
                  <a:txBody>
                    <a:bodyPr/>
                    <a:lstStyle/>
                    <a:p>
                      <a:pPr marL="457200" algn="just" rtl="1">
                        <a:spcAft>
                          <a:spcPts val="0"/>
                        </a:spcAft>
                        <a:tabLst>
                          <a:tab pos="86995" algn="dec"/>
                        </a:tabLst>
                      </a:pPr>
                      <a:r>
                        <a:rPr lang="ar-SA" sz="1800" b="1" spc="55" dirty="0">
                          <a:solidFill>
                            <a:schemeClr val="tx1"/>
                          </a:solidFill>
                          <a:effectLst/>
                        </a:rPr>
                        <a:t>بناء المؤشرات بناء على تجارب سابقة(الخطة </a:t>
                      </a:r>
                      <a:r>
                        <a:rPr lang="ar-SA" sz="1800" b="1" spc="55" dirty="0" err="1">
                          <a:solidFill>
                            <a:schemeClr val="tx1"/>
                          </a:solidFill>
                          <a:effectLst/>
                        </a:rPr>
                        <a:t>الإستراتيجية</a:t>
                      </a:r>
                      <a:r>
                        <a:rPr lang="ar-SA" sz="1800" b="1" spc="55" dirty="0">
                          <a:solidFill>
                            <a:schemeClr val="tx1"/>
                          </a:solidFill>
                          <a:effectLst/>
                        </a:rPr>
                        <a:t> القديمة 94 مؤشر)</a:t>
                      </a:r>
                      <a:endParaRPr lang="en-US" sz="1800" b="1" dirty="0">
                        <a:solidFill>
                          <a:schemeClr val="tx1"/>
                        </a:solidFill>
                        <a:effectLst/>
                      </a:endParaRPr>
                    </a:p>
                    <a:p>
                      <a:pPr marL="457200" algn="just" rtl="1">
                        <a:spcAft>
                          <a:spcPts val="0"/>
                        </a:spcAft>
                        <a:tabLst>
                          <a:tab pos="86995" algn="dec"/>
                        </a:tabLst>
                      </a:pPr>
                      <a:r>
                        <a:rPr lang="ar-SA" sz="1800" b="1" spc="55" dirty="0">
                          <a:solidFill>
                            <a:schemeClr val="tx1"/>
                          </a:solidFill>
                          <a:effectLst/>
                        </a:rPr>
                        <a:t>مصادر المؤشرات : </a:t>
                      </a:r>
                      <a:endParaRPr lang="en-US" sz="1800" b="1" dirty="0">
                        <a:solidFill>
                          <a:schemeClr val="tx1"/>
                        </a:solidFill>
                        <a:effectLst/>
                      </a:endParaRPr>
                    </a:p>
                    <a:p>
                      <a:pPr marL="0" lvl="0" indent="0" algn="just" rtl="1">
                        <a:spcAft>
                          <a:spcPts val="0"/>
                        </a:spcAft>
                        <a:buFont typeface="Arial" panose="020B0604020202020204" pitchFamily="34" charset="0"/>
                        <a:buNone/>
                        <a:tabLst>
                          <a:tab pos="86995" algn="dec"/>
                        </a:tabLst>
                      </a:pPr>
                      <a:r>
                        <a:rPr lang="ar-SA" sz="1800" b="1" kern="1200" spc="55" dirty="0" smtClean="0">
                          <a:solidFill>
                            <a:schemeClr val="tx1"/>
                          </a:solidFill>
                          <a:effectLst/>
                          <a:latin typeface="+mn-lt"/>
                          <a:ea typeface="+mn-ea"/>
                          <a:cs typeface="+mn-cs"/>
                        </a:rPr>
                        <a:t>                 - هيئة تقويم التعليم (31 مؤشر)</a:t>
                      </a:r>
                      <a:endParaRPr lang="en-US" sz="1800" b="1" kern="1200" spc="55" dirty="0" smtClean="0">
                        <a:solidFill>
                          <a:schemeClr val="tx1"/>
                        </a:solidFill>
                        <a:effectLst/>
                        <a:latin typeface="+mn-lt"/>
                        <a:ea typeface="+mn-ea"/>
                        <a:cs typeface="+mn-cs"/>
                      </a:endParaRPr>
                    </a:p>
                    <a:p>
                      <a:pPr marL="0" lvl="0" indent="0" algn="just" rtl="1">
                        <a:spcAft>
                          <a:spcPts val="0"/>
                        </a:spcAft>
                        <a:buFont typeface="Arial" panose="020B0604020202020204" pitchFamily="34" charset="0"/>
                        <a:buNone/>
                        <a:tabLst>
                          <a:tab pos="86995" algn="dec"/>
                        </a:tabLst>
                      </a:pPr>
                      <a:r>
                        <a:rPr lang="ar-SA" sz="1800" b="1" kern="1200" spc="55" dirty="0" smtClean="0">
                          <a:solidFill>
                            <a:schemeClr val="tx1"/>
                          </a:solidFill>
                          <a:effectLst/>
                          <a:latin typeface="+mn-lt"/>
                          <a:ea typeface="+mn-ea"/>
                          <a:cs typeface="+mn-cs"/>
                        </a:rPr>
                        <a:t>                 - آفاق (25 مؤشر)</a:t>
                      </a:r>
                      <a:endParaRPr lang="en-US" sz="1800" b="1" kern="1200" spc="55" dirty="0" smtClean="0">
                        <a:solidFill>
                          <a:schemeClr val="tx1"/>
                        </a:solidFill>
                        <a:effectLst/>
                        <a:latin typeface="+mn-lt"/>
                        <a:ea typeface="+mn-ea"/>
                        <a:cs typeface="+mn-cs"/>
                      </a:endParaRPr>
                    </a:p>
                    <a:p>
                      <a:pPr marL="0" lvl="0" indent="0" algn="just" rtl="1">
                        <a:spcAft>
                          <a:spcPts val="0"/>
                        </a:spcAft>
                        <a:buFont typeface="Arial" panose="020B0604020202020204" pitchFamily="34" charset="0"/>
                        <a:buNone/>
                        <a:tabLst>
                          <a:tab pos="86995" algn="dec"/>
                        </a:tabLst>
                      </a:pPr>
                      <a:r>
                        <a:rPr lang="ar-SA" sz="1800" b="1" kern="1200" spc="55" dirty="0" smtClean="0">
                          <a:solidFill>
                            <a:schemeClr val="tx1"/>
                          </a:solidFill>
                          <a:effectLst/>
                          <a:latin typeface="+mn-lt"/>
                          <a:ea typeface="+mn-ea"/>
                          <a:cs typeface="+mn-cs"/>
                        </a:rPr>
                        <a:t>                  - خاصة بالجامعة (33 مؤشر)</a:t>
                      </a:r>
                      <a:endParaRPr lang="en-US" sz="1800" b="1" kern="1200" spc="55" dirty="0" smtClean="0">
                        <a:solidFill>
                          <a:schemeClr val="tx1"/>
                        </a:solidFill>
                        <a:effectLst/>
                        <a:latin typeface="+mn-lt"/>
                        <a:ea typeface="+mn-ea"/>
                        <a:cs typeface="+mn-cs"/>
                      </a:endParaRPr>
                    </a:p>
                    <a:p>
                      <a:pPr marL="457200" algn="just" rtl="1">
                        <a:spcAft>
                          <a:spcPts val="0"/>
                        </a:spcAft>
                        <a:tabLst>
                          <a:tab pos="86995" algn="dec"/>
                        </a:tabLst>
                      </a:pPr>
                      <a:r>
                        <a:rPr lang="ar-SA" sz="1800" b="1" spc="55" dirty="0" smtClean="0">
                          <a:solidFill>
                            <a:schemeClr val="tx1"/>
                          </a:solidFill>
                          <a:effectLst/>
                        </a:rPr>
                        <a:t>اتساقها </a:t>
                      </a:r>
                      <a:r>
                        <a:rPr lang="ar-SA" sz="1800" b="1" spc="55" dirty="0">
                          <a:solidFill>
                            <a:schemeClr val="tx1"/>
                          </a:solidFill>
                          <a:effectLst/>
                        </a:rPr>
                        <a:t>مع خطة 2030 </a:t>
                      </a:r>
                      <a:endParaRPr lang="en-US" sz="1800" b="1" dirty="0">
                        <a:solidFill>
                          <a:schemeClr val="tx1"/>
                        </a:solidFill>
                        <a:effectLst/>
                      </a:endParaRPr>
                    </a:p>
                    <a:p>
                      <a:pPr marL="457200" algn="just" rtl="1">
                        <a:spcAft>
                          <a:spcPts val="0"/>
                        </a:spcAft>
                        <a:tabLst>
                          <a:tab pos="86995" algn="dec"/>
                        </a:tabLst>
                      </a:pPr>
                      <a:r>
                        <a:rPr lang="ar-SA" sz="1800" b="1" spc="55" dirty="0">
                          <a:solidFill>
                            <a:schemeClr val="tx1"/>
                          </a:solidFill>
                          <a:effectLst/>
                        </a:rPr>
                        <a:t>تحكيم المؤشرات والخطة </a:t>
                      </a:r>
                      <a:r>
                        <a:rPr lang="ar-SA" sz="1800" b="1" spc="55" dirty="0" smtClean="0">
                          <a:solidFill>
                            <a:schemeClr val="tx1"/>
                          </a:solidFill>
                          <a:effectLst/>
                        </a:rPr>
                        <a:t>الاستراتيجية </a:t>
                      </a:r>
                      <a:r>
                        <a:rPr lang="ar-SA" sz="1800" b="1" spc="55" dirty="0">
                          <a:solidFill>
                            <a:schemeClr val="tx1"/>
                          </a:solidFill>
                          <a:effectLst/>
                        </a:rPr>
                        <a:t>من خلال خبراء</a:t>
                      </a:r>
                      <a:endParaRPr lang="en-US" sz="1800" b="1" dirty="0">
                        <a:solidFill>
                          <a:schemeClr val="tx1"/>
                        </a:solidFill>
                        <a:effectLst/>
                        <a:latin typeface="Times New Roman" panose="02020603050405020304" pitchFamily="18" charset="0"/>
                        <a:ea typeface="Batang"/>
                      </a:endParaRPr>
                    </a:p>
                  </a:txBody>
                  <a:tcPr marL="60811" marR="60811" marT="0" marB="0" anchor="ctr"/>
                </a:tc>
              </a:tr>
              <a:tr h="1799756">
                <a:tc>
                  <a:txBody>
                    <a:bodyPr/>
                    <a:lstStyle/>
                    <a:p>
                      <a:pPr algn="just" rtl="1">
                        <a:spcAft>
                          <a:spcPts val="0"/>
                        </a:spcAft>
                        <a:tabLst>
                          <a:tab pos="86995" algn="dec"/>
                        </a:tabLst>
                      </a:pPr>
                      <a:r>
                        <a:rPr lang="ar-SA" sz="1800" b="1" spc="55" dirty="0" smtClean="0">
                          <a:solidFill>
                            <a:schemeClr val="tx1"/>
                          </a:solidFill>
                          <a:effectLst/>
                        </a:rPr>
                        <a:t>21</a:t>
                      </a:r>
                      <a:endParaRPr lang="en-US" sz="1800" b="1" dirty="0">
                        <a:solidFill>
                          <a:schemeClr val="tx1"/>
                        </a:solidFill>
                        <a:effectLst/>
                        <a:latin typeface="Times New Roman" panose="02020603050405020304" pitchFamily="18" charset="0"/>
                        <a:ea typeface="Batang"/>
                      </a:endParaRPr>
                    </a:p>
                  </a:txBody>
                  <a:tcPr marL="60811" marR="60811" marT="0" marB="0"/>
                </a:tc>
                <a:tc>
                  <a:txBody>
                    <a:bodyPr/>
                    <a:lstStyle/>
                    <a:p>
                      <a:pPr algn="just" rtl="1">
                        <a:lnSpc>
                          <a:spcPct val="107000"/>
                        </a:lnSpc>
                        <a:spcAft>
                          <a:spcPts val="800"/>
                        </a:spcAft>
                      </a:pPr>
                      <a:r>
                        <a:rPr lang="ar-SA" sz="1800" b="1" dirty="0">
                          <a:solidFill>
                            <a:schemeClr val="tx1"/>
                          </a:solidFill>
                          <a:effectLst/>
                        </a:rPr>
                        <a:t>كيف قمتم بإعداد خطتكم الاستراتيجية (2020-2016)؟ ما الذي قمتم بتغييره في الخطة الاستراتيجية الجديدة (مثال: الرسالة، الغايات</a:t>
                      </a:r>
                      <a:r>
                        <a:rPr lang="ar-SA" sz="1800" b="1" dirty="0" smtClean="0">
                          <a:solidFill>
                            <a:schemeClr val="tx1"/>
                          </a:solidFill>
                          <a:effectLst/>
                        </a:rPr>
                        <a:t>، الأهداف </a:t>
                      </a:r>
                      <a:r>
                        <a:rPr lang="ar-SA" sz="1800" b="1" dirty="0">
                          <a:solidFill>
                            <a:schemeClr val="tx1"/>
                          </a:solidFill>
                          <a:effectLst/>
                        </a:rPr>
                        <a:t>الاستراتيجية والمبادرات)؟ من الذي قرر أن هناك حاجة إلى التغيير أو التعديل؟</a:t>
                      </a:r>
                      <a:endParaRPr lang="en-US" sz="1800" b="1" dirty="0">
                        <a:solidFill>
                          <a:schemeClr val="tx1"/>
                        </a:solidFill>
                        <a:effectLst/>
                      </a:endParaRPr>
                    </a:p>
                    <a:p>
                      <a:pPr algn="just" rtl="1">
                        <a:lnSpc>
                          <a:spcPct val="107000"/>
                        </a:lnSpc>
                        <a:spcAft>
                          <a:spcPts val="800"/>
                        </a:spcAft>
                      </a:pPr>
                      <a:r>
                        <a:rPr lang="ar-SA" sz="1800" b="1" dirty="0">
                          <a:solidFill>
                            <a:schemeClr val="tx1"/>
                          </a:solidFill>
                          <a:effectLst/>
                        </a:rPr>
                        <a:t> </a:t>
                      </a:r>
                      <a:endParaRPr lang="en-US" sz="1800" b="1" dirty="0">
                        <a:solidFill>
                          <a:schemeClr val="tx1"/>
                        </a:solidFill>
                        <a:effectLst/>
                        <a:latin typeface="Times New Roman" panose="02020603050405020304" pitchFamily="18" charset="0"/>
                        <a:ea typeface="Batang"/>
                      </a:endParaRPr>
                    </a:p>
                  </a:txBody>
                  <a:tcPr marL="60811" marR="60811" marT="0" marB="0"/>
                </a:tc>
                <a:tc>
                  <a:txBody>
                    <a:bodyPr/>
                    <a:lstStyle/>
                    <a:p>
                      <a:pPr algn="just" rtl="1">
                        <a:spcAft>
                          <a:spcPts val="0"/>
                        </a:spcAft>
                        <a:tabLst>
                          <a:tab pos="86995" algn="dec"/>
                        </a:tabLst>
                      </a:pPr>
                      <a:r>
                        <a:rPr lang="ar-SA" sz="1800" b="1" spc="55" dirty="0">
                          <a:solidFill>
                            <a:schemeClr val="tx1"/>
                          </a:solidFill>
                          <a:effectLst/>
                        </a:rPr>
                        <a:t>   ( مسئولية إدارة الخطة الاستراتيجية) </a:t>
                      </a:r>
                      <a:endParaRPr lang="en-US" sz="1800" b="1" dirty="0">
                        <a:solidFill>
                          <a:schemeClr val="tx1"/>
                        </a:solidFill>
                        <a:effectLst/>
                      </a:endParaRPr>
                    </a:p>
                    <a:p>
                      <a:pPr marL="342900" lvl="0" indent="-342900" algn="just" rtl="1">
                        <a:spcAft>
                          <a:spcPts val="0"/>
                        </a:spcAft>
                        <a:buFont typeface="Times New Roman" panose="02020603050405020304" pitchFamily="18" charset="0"/>
                        <a:buChar char="-"/>
                        <a:tabLst>
                          <a:tab pos="86995" algn="dec"/>
                        </a:tabLst>
                      </a:pPr>
                      <a:r>
                        <a:rPr lang="ar-SA" sz="1800" b="1" spc="55" dirty="0">
                          <a:solidFill>
                            <a:schemeClr val="tx1"/>
                          </a:solidFill>
                          <a:effectLst/>
                        </a:rPr>
                        <a:t>خطوات إعداد الخطة </a:t>
                      </a:r>
                      <a:r>
                        <a:rPr lang="ar-SA" sz="1800" b="1" spc="55" dirty="0" smtClean="0">
                          <a:solidFill>
                            <a:schemeClr val="tx1"/>
                          </a:solidFill>
                          <a:effectLst/>
                        </a:rPr>
                        <a:t>الاستراتيجية </a:t>
                      </a:r>
                      <a:r>
                        <a:rPr lang="ar-SA" sz="1800" b="1" spc="55" dirty="0">
                          <a:solidFill>
                            <a:schemeClr val="tx1"/>
                          </a:solidFill>
                          <a:effectLst/>
                        </a:rPr>
                        <a:t>الثانية للجامعة.</a:t>
                      </a:r>
                      <a:endParaRPr lang="en-US" sz="1800" b="1" dirty="0">
                        <a:solidFill>
                          <a:schemeClr val="tx1"/>
                        </a:solidFill>
                        <a:effectLst/>
                      </a:endParaRPr>
                    </a:p>
                    <a:p>
                      <a:pPr marL="342900" lvl="0" indent="-342900" algn="just" rtl="1">
                        <a:spcAft>
                          <a:spcPts val="0"/>
                        </a:spcAft>
                        <a:buFont typeface="Times New Roman" panose="02020603050405020304" pitchFamily="18" charset="0"/>
                        <a:buChar char="-"/>
                        <a:tabLst>
                          <a:tab pos="86995" algn="dec"/>
                        </a:tabLst>
                      </a:pPr>
                      <a:r>
                        <a:rPr lang="ar-SA" sz="1800" b="1" spc="55" dirty="0">
                          <a:solidFill>
                            <a:schemeClr val="tx1"/>
                          </a:solidFill>
                          <a:effectLst/>
                        </a:rPr>
                        <a:t>تم تعديل طفيف في محتويات الخطة </a:t>
                      </a:r>
                      <a:endParaRPr lang="en-US" sz="1800" b="1" dirty="0">
                        <a:solidFill>
                          <a:schemeClr val="tx1"/>
                        </a:solidFill>
                        <a:effectLst/>
                      </a:endParaRPr>
                    </a:p>
                    <a:p>
                      <a:pPr marL="342900" lvl="0" indent="-342900" algn="just" rtl="1">
                        <a:spcAft>
                          <a:spcPts val="0"/>
                        </a:spcAft>
                        <a:buFont typeface="Times New Roman" panose="02020603050405020304" pitchFamily="18" charset="0"/>
                        <a:buChar char="-"/>
                        <a:tabLst>
                          <a:tab pos="86995" algn="dec"/>
                        </a:tabLst>
                      </a:pPr>
                      <a:r>
                        <a:rPr lang="ar-SA" sz="1800" b="1" spc="55" dirty="0">
                          <a:solidFill>
                            <a:schemeClr val="tx1"/>
                          </a:solidFill>
                          <a:effectLst/>
                        </a:rPr>
                        <a:t>تم إعداد خطة </a:t>
                      </a:r>
                      <a:r>
                        <a:rPr lang="ar-SA" sz="1800" b="1" spc="55" dirty="0" smtClean="0">
                          <a:solidFill>
                            <a:schemeClr val="tx1"/>
                          </a:solidFill>
                          <a:effectLst/>
                        </a:rPr>
                        <a:t>استراتيجية </a:t>
                      </a:r>
                      <a:r>
                        <a:rPr lang="ar-SA" sz="1800" b="1" spc="55" dirty="0">
                          <a:solidFill>
                            <a:schemeClr val="tx1"/>
                          </a:solidFill>
                          <a:effectLst/>
                        </a:rPr>
                        <a:t>جديدة بعد </a:t>
                      </a:r>
                      <a:r>
                        <a:rPr lang="ar-SA" sz="1800" b="1" spc="55" dirty="0" smtClean="0">
                          <a:solidFill>
                            <a:schemeClr val="tx1"/>
                          </a:solidFill>
                          <a:effectLst/>
                        </a:rPr>
                        <a:t>انتهاء </a:t>
                      </a:r>
                      <a:r>
                        <a:rPr lang="ar-SA" sz="1800" b="1" spc="55" dirty="0">
                          <a:solidFill>
                            <a:schemeClr val="tx1"/>
                          </a:solidFill>
                          <a:effectLst/>
                        </a:rPr>
                        <a:t>الخطة الاولى (مرحلة النشأة والتأسيس) للتركيز على مرحلة التحول النوعي</a:t>
                      </a:r>
                      <a:endParaRPr lang="en-US" sz="1800" b="1" dirty="0">
                        <a:solidFill>
                          <a:schemeClr val="tx1"/>
                        </a:solidFill>
                        <a:effectLst/>
                      </a:endParaRPr>
                    </a:p>
                    <a:p>
                      <a:pPr marL="342900" lvl="0" indent="-342900" algn="just" rtl="1">
                        <a:spcAft>
                          <a:spcPts val="0"/>
                        </a:spcAft>
                        <a:buFont typeface="Times New Roman" panose="02020603050405020304" pitchFamily="18" charset="0"/>
                        <a:buChar char="-"/>
                        <a:tabLst>
                          <a:tab pos="86995" algn="dec"/>
                        </a:tabLst>
                      </a:pPr>
                      <a:r>
                        <a:rPr lang="ar-SA" sz="1800" b="1" spc="55" dirty="0">
                          <a:solidFill>
                            <a:schemeClr val="tx1"/>
                          </a:solidFill>
                          <a:effectLst/>
                        </a:rPr>
                        <a:t>إقرار مجلس الجامعة لهذا التعديل</a:t>
                      </a:r>
                      <a:endParaRPr lang="en-US" sz="1800" b="1" dirty="0">
                        <a:solidFill>
                          <a:schemeClr val="tx1"/>
                        </a:solidFill>
                        <a:effectLst/>
                        <a:latin typeface="Times New Roman" panose="02020603050405020304" pitchFamily="18" charset="0"/>
                        <a:ea typeface="Batang"/>
                      </a:endParaRPr>
                    </a:p>
                  </a:txBody>
                  <a:tcPr marL="60811" marR="60811" marT="0" marB="0"/>
                </a:tc>
              </a:tr>
            </a:tbl>
          </a:graphicData>
        </a:graphic>
      </p:graphicFrame>
    </p:spTree>
    <p:extLst>
      <p:ext uri="{BB962C8B-B14F-4D97-AF65-F5344CB8AC3E}">
        <p14:creationId xmlns:p14="http://schemas.microsoft.com/office/powerpoint/2010/main" val="14417814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908300" y="2051735"/>
            <a:ext cx="6096000" cy="830997"/>
          </a:xfrm>
          <a:prstGeom prst="rect">
            <a:avLst/>
          </a:prstGeom>
        </p:spPr>
        <p:txBody>
          <a:bodyPr>
            <a:spAutoFit/>
          </a:bodyPr>
          <a:lstStyle/>
          <a:p>
            <a:pPr lvl="0" algn="just">
              <a:tabLst>
                <a:tab pos="86995" algn="dec"/>
              </a:tabLst>
            </a:pPr>
            <a:r>
              <a:rPr lang="ar-SA" sz="2400" spc="55" dirty="0" smtClean="0"/>
              <a:t>       شكرا  لمعاليكم اتاحة هذه الفرصة المباركة </a:t>
            </a:r>
          </a:p>
          <a:p>
            <a:pPr lvl="0" algn="ctr">
              <a:tabLst>
                <a:tab pos="86995" algn="dec"/>
              </a:tabLst>
            </a:pPr>
            <a:r>
              <a:rPr lang="ar-SA" sz="2400" spc="55" dirty="0" smtClean="0"/>
              <a:t>وفقكم الله وسدد </a:t>
            </a:r>
            <a:r>
              <a:rPr lang="ar-SA" sz="2400" spc="55" smtClean="0"/>
              <a:t>خطاكم ،</a:t>
            </a:r>
            <a:endParaRPr lang="ar-SA" sz="2400" dirty="0"/>
          </a:p>
        </p:txBody>
      </p:sp>
    </p:spTree>
    <p:extLst>
      <p:ext uri="{BB962C8B-B14F-4D97-AF65-F5344CB8AC3E}">
        <p14:creationId xmlns:p14="http://schemas.microsoft.com/office/powerpoint/2010/main" val="21593331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841500" y="1193801"/>
            <a:ext cx="9575800" cy="3785652"/>
          </a:xfrm>
          <a:prstGeom prst="rect">
            <a:avLst/>
          </a:prstGeom>
        </p:spPr>
        <p:txBody>
          <a:bodyPr wrap="square">
            <a:spAutoFit/>
          </a:bodyPr>
          <a:lstStyle/>
          <a:p>
            <a:r>
              <a:rPr lang="ar-SA" sz="2400" b="1" dirty="0"/>
              <a:t>رؤية الجامعة</a:t>
            </a:r>
            <a:endParaRPr lang="ar-SA" sz="2400" dirty="0"/>
          </a:p>
          <a:p>
            <a:pPr algn="just"/>
            <a:r>
              <a:rPr lang="ar-SA" sz="2400" dirty="0"/>
              <a:t>"أن تكون جامعة المجمعة مؤسسة تعليمية متميزة في أدائها وجودة برامجها، تفي بتطلعات المجتمع المحلي والوطني، وتسهم في تحقيق توجهاته التنموية والتنافسية".</a:t>
            </a:r>
          </a:p>
          <a:p>
            <a:endParaRPr lang="ar-SA" sz="2400" b="1" dirty="0"/>
          </a:p>
          <a:p>
            <a:endParaRPr lang="ar-SA" sz="2400" b="1" dirty="0"/>
          </a:p>
          <a:p>
            <a:endParaRPr lang="ar-SA" sz="2400" b="1" dirty="0"/>
          </a:p>
          <a:p>
            <a:r>
              <a:rPr lang="ar-SA" sz="2400" b="1" dirty="0"/>
              <a:t>رسالة الجامعة </a:t>
            </a:r>
            <a:endParaRPr lang="ar-SA" sz="2400" dirty="0"/>
          </a:p>
          <a:p>
            <a:pPr algn="just"/>
            <a:r>
              <a:rPr lang="ar-SA" sz="2400" dirty="0"/>
              <a:t>"تلتزم جامعة المجمعة بتقديم </a:t>
            </a:r>
            <a:r>
              <a:rPr lang="ar-SA" sz="2400" dirty="0">
                <a:solidFill>
                  <a:srgbClr val="FF0000"/>
                </a:solidFill>
              </a:rPr>
              <a:t>برامج تعليمية نوعية</a:t>
            </a:r>
            <a:r>
              <a:rPr lang="ar-SA" sz="2400" dirty="0"/>
              <a:t>، </a:t>
            </a:r>
            <a:r>
              <a:rPr lang="ar-SA" sz="2400" dirty="0">
                <a:solidFill>
                  <a:srgbClr val="FF0000"/>
                </a:solidFill>
              </a:rPr>
              <a:t>ودعم المشاريع البحثية والمبادرات المجتمعية </a:t>
            </a:r>
            <a:r>
              <a:rPr lang="ar-SA" sz="2400" dirty="0"/>
              <a:t>التي تسهم في تحقيق التنمية المستدامة، </a:t>
            </a:r>
            <a:r>
              <a:rPr lang="ar-SA" sz="2400" dirty="0">
                <a:solidFill>
                  <a:srgbClr val="FF0000"/>
                </a:solidFill>
              </a:rPr>
              <a:t>وتعزيز الولاء والانتماء </a:t>
            </a:r>
            <a:r>
              <a:rPr lang="ar-SA" sz="2400" dirty="0"/>
              <a:t>للوطن بقيمه الثقافية وتراثه الحضاري".</a:t>
            </a:r>
            <a:endParaRPr lang="ar-SA" sz="2400" dirty="0">
              <a:effectLst/>
            </a:endParaRPr>
          </a:p>
        </p:txBody>
      </p:sp>
    </p:spTree>
    <p:extLst>
      <p:ext uri="{BB962C8B-B14F-4D97-AF65-F5344CB8AC3E}">
        <p14:creationId xmlns:p14="http://schemas.microsoft.com/office/powerpoint/2010/main" val="13278414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676400" y="694598"/>
            <a:ext cx="9486900" cy="4431341"/>
          </a:xfrm>
          <a:prstGeom prst="rect">
            <a:avLst/>
          </a:prstGeom>
        </p:spPr>
        <p:txBody>
          <a:bodyPr wrap="square">
            <a:spAutoFit/>
          </a:bodyPr>
          <a:lstStyle/>
          <a:p>
            <a:pPr>
              <a:lnSpc>
                <a:spcPct val="115000"/>
              </a:lnSpc>
              <a:spcAft>
                <a:spcPts val="1000"/>
              </a:spcAft>
            </a:pPr>
            <a:r>
              <a:rPr lang="ar-SA" sz="2800" b="1" dirty="0">
                <a:solidFill>
                  <a:srgbClr val="000000"/>
                </a:solidFill>
                <a:latin typeface="Calibri" panose="020F0502020204030204" pitchFamily="34" charset="0"/>
                <a:ea typeface="Batang"/>
                <a:cs typeface="Times New Roman" panose="02020603050405020304" pitchFamily="18" charset="0"/>
              </a:rPr>
              <a:t>الأهداف الاستراتيجية</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spcAft>
                <a:spcPts val="1000"/>
              </a:spcAft>
              <a:buFont typeface="+mj-lt"/>
              <a:buAutoNum type="arabicPeriod"/>
            </a:pPr>
            <a:r>
              <a:rPr lang="ar-SA" sz="2400" b="1" dirty="0"/>
              <a:t>بناء القدرات التنافسية للطلبة وفق متطلبات سوق العمل ومجتمع المعرفة</a:t>
            </a:r>
            <a:endParaRPr lang="en-US" sz="2400" b="1" dirty="0"/>
          </a:p>
          <a:p>
            <a:pPr marL="342900" lvl="0" indent="-342900">
              <a:lnSpc>
                <a:spcPct val="115000"/>
              </a:lnSpc>
              <a:spcAft>
                <a:spcPts val="1000"/>
              </a:spcAft>
              <a:buFont typeface="+mj-lt"/>
              <a:buAutoNum type="arabicPeriod"/>
            </a:pPr>
            <a:r>
              <a:rPr lang="ar-SA" sz="2400" b="1" dirty="0"/>
              <a:t>الارتقاء بقدرات ومهارات الكوادر الأكاديمية والإدارية</a:t>
            </a:r>
            <a:endParaRPr lang="en-US" sz="2400" b="1" dirty="0"/>
          </a:p>
          <a:p>
            <a:pPr marL="342900" lvl="0" indent="-342900">
              <a:lnSpc>
                <a:spcPct val="115000"/>
              </a:lnSpc>
              <a:spcAft>
                <a:spcPts val="1000"/>
              </a:spcAft>
              <a:buFont typeface="+mj-lt"/>
              <a:buAutoNum type="arabicPeriod"/>
            </a:pPr>
            <a:r>
              <a:rPr lang="ar-SA" sz="2400" b="1" dirty="0"/>
              <a:t>تطوير الأداء المؤسسي والمنظومة الإدارية</a:t>
            </a:r>
            <a:endParaRPr lang="en-US" sz="2400" b="1" dirty="0"/>
          </a:p>
          <a:p>
            <a:pPr marL="342900" lvl="0" indent="-342900">
              <a:lnSpc>
                <a:spcPct val="115000"/>
              </a:lnSpc>
              <a:spcAft>
                <a:spcPts val="1000"/>
              </a:spcAft>
              <a:buFont typeface="+mj-lt"/>
              <a:buAutoNum type="arabicPeriod"/>
            </a:pPr>
            <a:r>
              <a:rPr lang="ar-SA" sz="2400" b="1" dirty="0"/>
              <a:t>تطوير البنية التحتية والتقنية ورفع كفاءتها التشغيلية</a:t>
            </a:r>
            <a:endParaRPr lang="en-US" sz="2400" b="1" dirty="0"/>
          </a:p>
          <a:p>
            <a:pPr marL="342900" lvl="0" indent="-342900">
              <a:lnSpc>
                <a:spcPct val="115000"/>
              </a:lnSpc>
              <a:spcAft>
                <a:spcPts val="1000"/>
              </a:spcAft>
              <a:buFont typeface="+mj-lt"/>
              <a:buAutoNum type="arabicPeriod"/>
            </a:pPr>
            <a:r>
              <a:rPr lang="ar-SA" sz="2400" b="1" dirty="0"/>
              <a:t>الوفاء بمتطلبات ضمان الجودة والتهيئة للاعتماد المؤسسي والبرامجي</a:t>
            </a:r>
            <a:endParaRPr lang="en-US" sz="2400" b="1" dirty="0"/>
          </a:p>
          <a:p>
            <a:pPr marL="342900" lvl="0" indent="-342900">
              <a:lnSpc>
                <a:spcPct val="115000"/>
              </a:lnSpc>
              <a:spcAft>
                <a:spcPts val="1000"/>
              </a:spcAft>
              <a:buFont typeface="+mj-lt"/>
              <a:buAutoNum type="arabicPeriod"/>
            </a:pPr>
            <a:r>
              <a:rPr lang="ar-SA" sz="2400" b="1" dirty="0"/>
              <a:t>الارتقاء بالقيمة النوعية للبحث العلمي والابتكار وفقًا لأولويات التنمية</a:t>
            </a:r>
            <a:endParaRPr lang="en-US" sz="2400" b="1" dirty="0"/>
          </a:p>
          <a:p>
            <a:pPr marL="342900" lvl="0" indent="-342900">
              <a:lnSpc>
                <a:spcPct val="115000"/>
              </a:lnSpc>
              <a:spcAft>
                <a:spcPts val="1000"/>
              </a:spcAft>
              <a:buFont typeface="+mj-lt"/>
              <a:buAutoNum type="arabicPeriod"/>
            </a:pPr>
            <a:r>
              <a:rPr lang="ar-SA" sz="2400" b="1" dirty="0"/>
              <a:t>تعزيز المسؤولية والشراكة المجتمعية</a:t>
            </a:r>
            <a:endParaRPr lang="en-US" sz="2400" b="1" dirty="0"/>
          </a:p>
        </p:txBody>
      </p:sp>
    </p:spTree>
    <p:extLst>
      <p:ext uri="{BB962C8B-B14F-4D97-AF65-F5344CB8AC3E}">
        <p14:creationId xmlns:p14="http://schemas.microsoft.com/office/powerpoint/2010/main" val="34004851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977900" y="635000"/>
            <a:ext cx="10350500" cy="4789003"/>
          </a:xfrm>
          <a:prstGeom prst="rect">
            <a:avLst/>
          </a:prstGeom>
        </p:spPr>
        <p:txBody>
          <a:bodyPr wrap="square">
            <a:spAutoFit/>
          </a:bodyPr>
          <a:lstStyle/>
          <a:p>
            <a:r>
              <a:rPr lang="ar-SA" sz="2800" dirty="0">
                <a:latin typeface="Traditional Arabic"/>
                <a:cs typeface="PT Bold Heading"/>
              </a:rPr>
              <a:t>منهجية إعداد تقرير المعيار: </a:t>
            </a:r>
            <a:endParaRPr lang="en-US" sz="3200" dirty="0"/>
          </a:p>
          <a:p>
            <a:pPr marL="342900" lvl="0" indent="-342900" algn="just">
              <a:buFont typeface="Symbol"/>
              <a:buChar char=""/>
            </a:pPr>
            <a:r>
              <a:rPr lang="ar-LB" sz="2800" b="1" dirty="0">
                <a:ea typeface="Batang"/>
                <a:cs typeface="Traditional Arabic"/>
              </a:rPr>
              <a:t>تشكيل فريق للعمل على وتوزيع المهام على أعضاء الفريق. </a:t>
            </a:r>
            <a:endParaRPr lang="en-US" sz="2800" b="1" dirty="0"/>
          </a:p>
          <a:p>
            <a:pPr marL="342900" lvl="0" indent="-342900" algn="just">
              <a:buFont typeface="Symbol"/>
              <a:buChar char=""/>
            </a:pPr>
            <a:r>
              <a:rPr lang="ar-LB" sz="2800" b="1" dirty="0">
                <a:ea typeface="Batang"/>
                <a:cs typeface="Traditional Arabic"/>
              </a:rPr>
              <a:t>مقابلة عددا من مسئولي الجامعة </a:t>
            </a:r>
            <a:r>
              <a:rPr lang="ar-SA" sz="2800" b="1" dirty="0">
                <a:ea typeface="Batang"/>
                <a:cs typeface="Traditional Arabic"/>
              </a:rPr>
              <a:t>ذات الصلة بالمعيار</a:t>
            </a:r>
            <a:r>
              <a:rPr lang="ar-LB" sz="2800" b="1" dirty="0">
                <a:ea typeface="Batang"/>
                <a:cs typeface="Traditional Arabic"/>
              </a:rPr>
              <a:t>. </a:t>
            </a:r>
            <a:endParaRPr lang="en-US" sz="2800" b="1" dirty="0"/>
          </a:p>
          <a:p>
            <a:pPr marL="342900" lvl="0" indent="-342900" algn="just">
              <a:buFont typeface="Symbol"/>
              <a:buChar char=""/>
            </a:pPr>
            <a:r>
              <a:rPr lang="ar-LB" sz="2800" b="1" dirty="0">
                <a:ea typeface="Batang"/>
                <a:cs typeface="Traditional Arabic"/>
              </a:rPr>
              <a:t>جمع ومراجعة وتحليل الوثائق والأدلة والشواهد بما فيها تقارير الدراسة الذاتية الأولية</a:t>
            </a:r>
            <a:r>
              <a:rPr lang="en-US" sz="2800" b="1" dirty="0">
                <a:latin typeface="Traditional Arabic"/>
                <a:ea typeface="Batang"/>
              </a:rPr>
              <a:t>   </a:t>
            </a:r>
            <a:endParaRPr lang="en-US" sz="2800" b="1" dirty="0"/>
          </a:p>
          <a:p>
            <a:pPr marL="342900" lvl="0" indent="-342900">
              <a:lnSpc>
                <a:spcPct val="115000"/>
              </a:lnSpc>
              <a:buFont typeface="Symbol"/>
              <a:buChar char=""/>
            </a:pPr>
            <a:r>
              <a:rPr lang="ar-LB" sz="2800" b="1" dirty="0">
                <a:ea typeface="Batang"/>
                <a:cs typeface="Traditional Arabic"/>
              </a:rPr>
              <a:t>تعبئة نموذج مقاييس التقويم الذاتي المؤسسي للهيئة الوطنية للتقويم والاعتماد الأكاديمي، ووضع التقدير ألنجمي لممارسات </a:t>
            </a:r>
            <a:r>
              <a:rPr lang="ar-SA" sz="2800" b="1" dirty="0">
                <a:ea typeface="Batang"/>
                <a:cs typeface="Traditional Arabic"/>
              </a:rPr>
              <a:t>المعيار.</a:t>
            </a:r>
            <a:endParaRPr lang="en-US" sz="2800" b="1" dirty="0">
              <a:ea typeface="Calibri"/>
              <a:cs typeface="Arial"/>
            </a:endParaRPr>
          </a:p>
          <a:p>
            <a:pPr marL="342900" lvl="0" indent="-342900">
              <a:lnSpc>
                <a:spcPct val="115000"/>
              </a:lnSpc>
              <a:buFont typeface="Symbol"/>
              <a:buChar char=""/>
            </a:pPr>
            <a:r>
              <a:rPr lang="ar-LB" sz="2800" b="1" dirty="0">
                <a:ea typeface="Batang"/>
                <a:cs typeface="Traditional Arabic"/>
              </a:rPr>
              <a:t>كتابة تقرير </a:t>
            </a:r>
            <a:r>
              <a:rPr lang="ar-SA" sz="2800" b="1" dirty="0">
                <a:ea typeface="Batang"/>
                <a:cs typeface="Traditional Arabic"/>
              </a:rPr>
              <a:t> أولى عن المعيار</a:t>
            </a:r>
            <a:r>
              <a:rPr lang="ar-LB" sz="2800" b="1" dirty="0">
                <a:ea typeface="Batang"/>
                <a:cs typeface="Traditional Arabic"/>
              </a:rPr>
              <a:t>.</a:t>
            </a:r>
            <a:endParaRPr lang="en-US" sz="2800" b="1" dirty="0">
              <a:ea typeface="Calibri"/>
              <a:cs typeface="Arial"/>
            </a:endParaRPr>
          </a:p>
          <a:p>
            <a:pPr marL="342900" lvl="0" indent="-342900">
              <a:lnSpc>
                <a:spcPct val="115000"/>
              </a:lnSpc>
              <a:buFont typeface="Symbol"/>
              <a:buChar char=""/>
            </a:pPr>
            <a:r>
              <a:rPr lang="ar-LB" sz="2800" b="1" dirty="0">
                <a:ea typeface="Batang"/>
                <a:cs typeface="Traditional Arabic"/>
              </a:rPr>
              <a:t>عرض التقرير على جهات الاختصاص بالجامعة </a:t>
            </a:r>
            <a:r>
              <a:rPr lang="ar-SA" sz="2800" b="1" dirty="0">
                <a:ea typeface="Batang"/>
                <a:cs typeface="Traditional Arabic"/>
              </a:rPr>
              <a:t>من خلال ورش عمل </a:t>
            </a:r>
            <a:r>
              <a:rPr lang="ar-LB" sz="2800" b="1" dirty="0">
                <a:ea typeface="Batang"/>
                <a:cs typeface="Traditional Arabic"/>
              </a:rPr>
              <a:t>وتعديله </a:t>
            </a:r>
            <a:r>
              <a:rPr lang="ar-LB" sz="2800" b="1" dirty="0" err="1">
                <a:ea typeface="Batang"/>
                <a:cs typeface="Traditional Arabic"/>
              </a:rPr>
              <a:t>فى</a:t>
            </a:r>
            <a:r>
              <a:rPr lang="ar-LB" sz="2800" b="1" dirty="0">
                <a:ea typeface="Batang"/>
                <a:cs typeface="Traditional Arabic"/>
              </a:rPr>
              <a:t> ضوء ملاحظاتهم .</a:t>
            </a:r>
            <a:endParaRPr lang="en-US" sz="2800" b="1" dirty="0">
              <a:ea typeface="Calibri"/>
              <a:cs typeface="Arial"/>
            </a:endParaRPr>
          </a:p>
          <a:p>
            <a:pPr marL="342900" lvl="0" indent="-342900">
              <a:lnSpc>
                <a:spcPct val="115000"/>
              </a:lnSpc>
              <a:buFont typeface="Symbol"/>
              <a:buChar char=""/>
            </a:pPr>
            <a:r>
              <a:rPr lang="ar-LB" sz="2800" b="1" dirty="0">
                <a:ea typeface="Batang"/>
                <a:cs typeface="Traditional Arabic"/>
              </a:rPr>
              <a:t>عرض التقرير على المراجع المستقل وإجراء التعديلات المناسبة.</a:t>
            </a:r>
            <a:endParaRPr lang="en-US" sz="2800" b="1" dirty="0">
              <a:ea typeface="Calibri"/>
              <a:cs typeface="Arial"/>
            </a:endParaRPr>
          </a:p>
          <a:p>
            <a:pPr marL="342900" lvl="0" indent="-342900">
              <a:lnSpc>
                <a:spcPct val="115000"/>
              </a:lnSpc>
              <a:buFont typeface="Symbol"/>
              <a:buChar char=""/>
            </a:pPr>
            <a:r>
              <a:rPr lang="ar-LB" sz="2800" b="1" dirty="0">
                <a:ea typeface="Batang"/>
                <a:cs typeface="Traditional Arabic"/>
              </a:rPr>
              <a:t>صياغة التقرير بطريقة نهائية</a:t>
            </a:r>
            <a:endParaRPr lang="en-US" sz="2800" b="1" dirty="0">
              <a:ea typeface="Calibri"/>
              <a:cs typeface="Arial"/>
            </a:endParaRPr>
          </a:p>
        </p:txBody>
      </p:sp>
    </p:spTree>
    <p:extLst>
      <p:ext uri="{BB962C8B-B14F-4D97-AF65-F5344CB8AC3E}">
        <p14:creationId xmlns:p14="http://schemas.microsoft.com/office/powerpoint/2010/main" val="19035048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777875"/>
          </a:xfrm>
        </p:spPr>
        <p:txBody>
          <a:bodyPr>
            <a:normAutofit fontScale="90000"/>
          </a:bodyPr>
          <a:lstStyle/>
          <a:p>
            <a:pPr algn="ctr" rtl="0">
              <a:lnSpc>
                <a:spcPct val="105000"/>
              </a:lnSpc>
              <a:spcBef>
                <a:spcPts val="1200"/>
              </a:spcBef>
              <a:spcAft>
                <a:spcPts val="600"/>
              </a:spcAft>
            </a:pPr>
            <a:r>
              <a:rPr lang="en-US" sz="2000" b="1" dirty="0">
                <a:solidFill>
                  <a:srgbClr val="365F91"/>
                </a:solidFill>
                <a:latin typeface="Times New Roman" panose="02020603050405020304" pitchFamily="18" charset="0"/>
                <a:ea typeface="Times New Roman" panose="02020603050405020304" pitchFamily="18" charset="0"/>
                <a:cs typeface="Times New Roman" panose="02020603050405020304" pitchFamily="18" charset="0"/>
              </a:rPr>
              <a:t/>
            </a:r>
            <a:br>
              <a:rPr lang="en-US" sz="2000" b="1" dirty="0">
                <a:solidFill>
                  <a:srgbClr val="365F91"/>
                </a:solidFill>
                <a:latin typeface="Times New Roman" panose="02020603050405020304" pitchFamily="18" charset="0"/>
                <a:ea typeface="Times New Roman" panose="02020603050405020304" pitchFamily="18" charset="0"/>
                <a:cs typeface="Times New Roman" panose="02020603050405020304" pitchFamily="18" charset="0"/>
              </a:rPr>
            </a:br>
            <a:r>
              <a:rPr lang="ar-EG" sz="3100" b="1" dirty="0">
                <a:latin typeface="+mn-lt"/>
                <a:ea typeface="+mn-ea"/>
                <a:cs typeface="+mn-cs"/>
              </a:rPr>
              <a:t>والمكونات الأساسية لهذا المعيار</a:t>
            </a:r>
            <a:r>
              <a:rPr lang="en-US" sz="3100" b="1" dirty="0">
                <a:latin typeface="+mn-lt"/>
                <a:ea typeface="+mn-ea"/>
                <a:cs typeface="+mn-cs"/>
              </a:rPr>
              <a:t/>
            </a:r>
            <a:br>
              <a:rPr lang="en-US" sz="3100" b="1" dirty="0">
                <a:latin typeface="+mn-lt"/>
                <a:ea typeface="+mn-ea"/>
                <a:cs typeface="+mn-cs"/>
              </a:rPr>
            </a:br>
            <a:endParaRPr lang="ar-SA" sz="3100" b="1" dirty="0">
              <a:latin typeface="+mn-lt"/>
              <a:ea typeface="+mn-ea"/>
              <a:cs typeface="+mn-cs"/>
            </a:endParaRPr>
          </a:p>
        </p:txBody>
      </p:sp>
      <p:sp>
        <p:nvSpPr>
          <p:cNvPr id="3" name="عنصر نائب للمحتوى 2"/>
          <p:cNvSpPr>
            <a:spLocks noGrp="1"/>
          </p:cNvSpPr>
          <p:nvPr>
            <p:ph idx="1"/>
          </p:nvPr>
        </p:nvSpPr>
        <p:spPr>
          <a:xfrm>
            <a:off x="622300" y="1270001"/>
            <a:ext cx="10515600" cy="4267200"/>
          </a:xfrm>
        </p:spPr>
        <p:txBody>
          <a:bodyPr>
            <a:normAutofit/>
          </a:bodyPr>
          <a:lstStyle/>
          <a:p>
            <a:r>
              <a:rPr lang="ar-LB" b="1" dirty="0"/>
              <a:t>1-1	مناسبة رسالة </a:t>
            </a:r>
            <a:r>
              <a:rPr lang="ar-SA" b="1" dirty="0"/>
              <a:t>الجامعة</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                        </a:t>
            </a:r>
            <a:endParaRPr lang="en-US" sz="2400" dirty="0"/>
          </a:p>
          <a:p>
            <a:r>
              <a:rPr lang="ar-LB" b="1" dirty="0"/>
              <a:t>1-2	فائدة صيغة رسالة </a:t>
            </a:r>
            <a:r>
              <a:rPr lang="ar-SA" b="1" dirty="0"/>
              <a:t>الجامعة</a:t>
            </a:r>
            <a:r>
              <a:rPr lang="en-US"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 </a:t>
            </a:r>
            <a:r>
              <a:rPr lang="en-US" sz="2000"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p>
          <a:p>
            <a:r>
              <a:rPr lang="ar-LB" b="1" dirty="0"/>
              <a:t>1-3	وضع الرسالة ومراجعتها</a:t>
            </a:r>
            <a:r>
              <a:rPr lang="ar-SA" b="1" dirty="0"/>
              <a:t> </a:t>
            </a:r>
            <a:r>
              <a:rPr lang="en-US"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 )                </a:t>
            </a:r>
            <a:endParaRPr lang="en-US" sz="2000" dirty="0"/>
          </a:p>
          <a:p>
            <a:r>
              <a:rPr lang="ar-LB" b="1" dirty="0"/>
              <a:t>1-4	استخدام </a:t>
            </a:r>
            <a:r>
              <a:rPr lang="ar-LB"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الرسالة</a:t>
            </a:r>
            <a:r>
              <a:rPr lang="en-US"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 )                             </a:t>
            </a:r>
          </a:p>
          <a:p>
            <a:r>
              <a:rPr lang="ar-LB" b="1" dirty="0"/>
              <a:t>1-5	</a:t>
            </a:r>
            <a:r>
              <a:rPr lang="ar-EG" b="1" dirty="0"/>
              <a:t>العلاقة بين الرسالة والغايات والأهداف </a:t>
            </a:r>
            <a:r>
              <a:rPr lang="en-US" sz="2000"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000"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p>
          <a:p>
            <a:endParaRPr lang="en-US" sz="2000" dirty="0"/>
          </a:p>
          <a:p>
            <a:pPr marL="457200" lvl="1" indent="0" algn="just">
              <a:lnSpc>
                <a:spcPct val="150000"/>
              </a:lnSpc>
              <a:spcBef>
                <a:spcPts val="1000"/>
              </a:spcBef>
              <a:buNone/>
            </a:pPr>
            <a:r>
              <a:rPr lang="ar-SA" b="1" dirty="0">
                <a:solidFill>
                  <a:srgbClr val="4F81BD"/>
                </a:solidFill>
                <a:latin typeface="Cambria" panose="02040503050406030204" pitchFamily="18" charset="0"/>
                <a:ea typeface="Times New Roman" panose="02020603050405020304" pitchFamily="18" charset="0"/>
                <a:cs typeface="Times New Roman" panose="02020603050405020304" pitchFamily="18" charset="0"/>
              </a:rPr>
              <a:t>التقدير الإجمالي للمعيار  </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p>
          <a:p>
            <a:pPr marL="457200" lvl="1" indent="0" algn="just">
              <a:lnSpc>
                <a:spcPct val="150000"/>
              </a:lnSpc>
              <a:spcBef>
                <a:spcPts val="1000"/>
              </a:spcBef>
              <a:buNone/>
            </a:pPr>
            <a:endParaRPr lang="en-US" b="1" dirty="0">
              <a:solidFill>
                <a:srgbClr val="4F81BD"/>
              </a:solidFill>
              <a:latin typeface="Cambria" panose="02040503050406030204" pitchFamily="18" charset="0"/>
              <a:ea typeface="Times New Roman" panose="02020603050405020304" pitchFamily="18" charset="0"/>
              <a:cs typeface="Times New Roman" panose="02020603050405020304" pitchFamily="18" charset="0"/>
            </a:endParaRPr>
          </a:p>
          <a:p>
            <a:pPr marL="914400" lvl="1" indent="-457200" algn="just">
              <a:lnSpc>
                <a:spcPct val="150000"/>
              </a:lnSpc>
              <a:spcBef>
                <a:spcPts val="1000"/>
              </a:spcBef>
              <a:buAutoNum type="arabicPlain" startAt="101"/>
            </a:pPr>
            <a:endParaRPr lang="en-US" b="1" dirty="0">
              <a:solidFill>
                <a:srgbClr val="4F81BD"/>
              </a:solidFill>
              <a:latin typeface="Cambria" panose="02040503050406030204" pitchFamily="18" charset="0"/>
              <a:ea typeface="Times New Roman" panose="02020603050405020304" pitchFamily="18" charset="0"/>
              <a:cs typeface="Times New Roman" panose="02020603050405020304" pitchFamily="18" charset="0"/>
            </a:endParaRPr>
          </a:p>
          <a:p>
            <a:pPr marL="0" lvl="0" indent="0" algn="r">
              <a:lnSpc>
                <a:spcPct val="105000"/>
              </a:lnSpc>
              <a:spcBef>
                <a:spcPts val="1200"/>
              </a:spcBef>
              <a:spcAft>
                <a:spcPts val="600"/>
              </a:spcAft>
              <a:buNone/>
            </a:pPr>
            <a:endParaRPr lang="en-US" sz="1300" b="1" dirty="0">
              <a:solidFill>
                <a:srgbClr val="365F91"/>
              </a:solidFill>
              <a:latin typeface="Cambria" panose="020405030504060302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82897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p:cNvSpPr txBox="1"/>
          <p:nvPr/>
        </p:nvSpPr>
        <p:spPr>
          <a:xfrm>
            <a:off x="662809" y="5728258"/>
            <a:ext cx="184731" cy="1015663"/>
          </a:xfrm>
          <a:prstGeom prst="rect">
            <a:avLst/>
          </a:prstGeom>
          <a:noFill/>
        </p:spPr>
        <p:txBody>
          <a:bodyPr wrap="none" rtlCol="1">
            <a:spAutoFit/>
          </a:bodyPr>
          <a:lstStyle/>
          <a:p>
            <a:pPr algn="ctr"/>
            <a:endParaRPr lang="ar-SA" sz="6000" b="1" dirty="0">
              <a:solidFill>
                <a:srgbClr val="FF0000"/>
              </a:solidFill>
            </a:endParaRPr>
          </a:p>
        </p:txBody>
      </p:sp>
      <p:sp>
        <p:nvSpPr>
          <p:cNvPr id="6" name="مستطيل 5"/>
          <p:cNvSpPr/>
          <p:nvPr/>
        </p:nvSpPr>
        <p:spPr>
          <a:xfrm>
            <a:off x="1651000" y="1953149"/>
            <a:ext cx="9956800" cy="2354491"/>
          </a:xfrm>
          <a:prstGeom prst="rect">
            <a:avLst/>
          </a:prstGeom>
        </p:spPr>
        <p:txBody>
          <a:bodyPr wrap="square">
            <a:spAutoFit/>
          </a:bodyPr>
          <a:lstStyle/>
          <a:p>
            <a:pPr marL="342900" indent="-342900" algn="r">
              <a:lnSpc>
                <a:spcPct val="150000"/>
              </a:lnSpc>
              <a:buFont typeface="Arial" panose="020B0604020202020204" pitchFamily="34" charset="0"/>
              <a:buChar char="•"/>
            </a:pPr>
            <a:r>
              <a:rPr lang="ar-SA" sz="2400" b="1" dirty="0"/>
              <a:t>تتسق رسالة الجامعة مع قرار الانشاء ومع المعتقدات الدينية والثقافية للمملكة</a:t>
            </a:r>
          </a:p>
          <a:p>
            <a:pPr marL="342900" indent="-342900" algn="r">
              <a:lnSpc>
                <a:spcPct val="150000"/>
              </a:lnSpc>
              <a:buFont typeface="Arial" panose="020B0604020202020204" pitchFamily="34" charset="0"/>
              <a:buChar char="•"/>
            </a:pPr>
            <a:r>
              <a:rPr lang="ar-SA" sz="2400" b="1" dirty="0"/>
              <a:t>تم بناء الرسالة بمشاركة المعنيين . </a:t>
            </a:r>
            <a:r>
              <a:rPr lang="ar-SA" sz="2400" b="1" dirty="0">
                <a:solidFill>
                  <a:srgbClr val="FF0000"/>
                </a:solidFill>
              </a:rPr>
              <a:t>من هم ؟  </a:t>
            </a:r>
            <a:r>
              <a:rPr lang="ar-SA" sz="2400" b="1" dirty="0"/>
              <a:t>،ويتم اعلامهم بصفة دورية بالتغييرات  . </a:t>
            </a:r>
            <a:r>
              <a:rPr lang="ar-SA" sz="3200" b="1" dirty="0">
                <a:solidFill>
                  <a:srgbClr val="FF0000"/>
                </a:solidFill>
              </a:rPr>
              <a:t>كيف ؟</a:t>
            </a:r>
          </a:p>
          <a:p>
            <a:pPr marL="342900" indent="-342900" algn="r">
              <a:lnSpc>
                <a:spcPct val="150000"/>
              </a:lnSpc>
              <a:buFont typeface="Arial" panose="020B0604020202020204" pitchFamily="34" charset="0"/>
              <a:buChar char="•"/>
            </a:pPr>
            <a:r>
              <a:rPr lang="ar-SA" sz="2400" b="1" dirty="0"/>
              <a:t>تم استطلاع اراء الطلاب والاداريين وأعضاء هيئة التدريس عن رضاهم عن الرسالة </a:t>
            </a:r>
            <a:r>
              <a:rPr lang="ar-SA" sz="2400" b="1" dirty="0" smtClean="0"/>
              <a:t>(70%)</a:t>
            </a:r>
            <a:endParaRPr lang="ar-SA" sz="2400" b="1" dirty="0"/>
          </a:p>
          <a:p>
            <a:pPr algn="r">
              <a:lnSpc>
                <a:spcPct val="150000"/>
              </a:lnSpc>
            </a:pPr>
            <a:r>
              <a:rPr lang="ar-SA" b="1" dirty="0">
                <a:solidFill>
                  <a:srgbClr val="FF0000"/>
                </a:solidFill>
              </a:rPr>
              <a:t>                         ( يجب توفر نتائج جديدة لاستطلاعات رأى المستفيدين خاصة أصحاب العمل من خلال مؤشرات الأداء)</a:t>
            </a:r>
          </a:p>
        </p:txBody>
      </p:sp>
      <p:sp>
        <p:nvSpPr>
          <p:cNvPr id="2" name="مستطيل 1"/>
          <p:cNvSpPr/>
          <p:nvPr/>
        </p:nvSpPr>
        <p:spPr>
          <a:xfrm>
            <a:off x="2019300" y="1039168"/>
            <a:ext cx="9337834" cy="461665"/>
          </a:xfrm>
          <a:prstGeom prst="rect">
            <a:avLst/>
          </a:prstGeom>
        </p:spPr>
        <p:txBody>
          <a:bodyPr wrap="square">
            <a:spAutoFit/>
          </a:bodyPr>
          <a:lstStyle/>
          <a:p>
            <a:pPr marL="0" lvl="1"/>
            <a:r>
              <a:rPr lang="ar-SA" sz="2400" b="1" dirty="0">
                <a:solidFill>
                  <a:srgbClr val="4F81BD"/>
                </a:solidFill>
                <a:latin typeface="Cambria" panose="02040503050406030204" pitchFamily="18" charset="0"/>
                <a:ea typeface="Times New Roman" panose="02020603050405020304" pitchFamily="18" charset="0"/>
                <a:cs typeface="Times New Roman" panose="02020603050405020304" pitchFamily="18" charset="0"/>
              </a:rPr>
              <a:t>1</a:t>
            </a:r>
            <a:r>
              <a:rPr lang="en-US" sz="2400" b="1" dirty="0">
                <a:solidFill>
                  <a:srgbClr val="4F81BD"/>
                </a:solidFill>
                <a:latin typeface="Cambria" panose="02040503050406030204" pitchFamily="18" charset="0"/>
                <a:ea typeface="Times New Roman" panose="02020603050405020304" pitchFamily="18" charset="0"/>
                <a:cs typeface="Times New Roman" panose="02020603050405020304" pitchFamily="18" charset="0"/>
              </a:rPr>
              <a:t>.</a:t>
            </a:r>
            <a:r>
              <a:rPr lang="ar-SA" sz="2400" b="1" dirty="0">
                <a:solidFill>
                  <a:srgbClr val="4F81BD"/>
                </a:solidFill>
                <a:latin typeface="Cambria" panose="02040503050406030204" pitchFamily="18" charset="0"/>
                <a:ea typeface="Times New Roman" panose="02020603050405020304" pitchFamily="18" charset="0"/>
                <a:cs typeface="Times New Roman" panose="02020603050405020304" pitchFamily="18" charset="0"/>
              </a:rPr>
              <a:t>1 مناسبة </a:t>
            </a:r>
            <a:r>
              <a:rPr lang="ar-LB" sz="2400" b="1" dirty="0">
                <a:solidFill>
                  <a:srgbClr val="4F81BD"/>
                </a:solidFill>
                <a:latin typeface="Cambria" panose="02040503050406030204" pitchFamily="18" charset="0"/>
                <a:ea typeface="Times New Roman" panose="02020603050405020304" pitchFamily="18" charset="0"/>
                <a:cs typeface="Times New Roman" panose="02020603050405020304" pitchFamily="18" charset="0"/>
              </a:rPr>
              <a:t>رسالة المؤسسة التعليمية</a:t>
            </a:r>
            <a:r>
              <a:rPr lang="ar-SA" sz="2400" b="1" dirty="0">
                <a:solidFill>
                  <a:srgbClr val="4F81BD"/>
                </a:solidFill>
                <a:latin typeface="Cambria" panose="02040503050406030204" pitchFamily="18" charset="0"/>
                <a:ea typeface="Times New Roman" panose="02020603050405020304" pitchFamily="18" charset="0"/>
                <a:cs typeface="Times New Roman" panose="02020603050405020304" pitchFamily="18" charset="0"/>
              </a:rPr>
              <a:t>     </a:t>
            </a:r>
            <a:r>
              <a:rPr lang="en-US" sz="2400" b="1" dirty="0">
                <a:solidFill>
                  <a:srgbClr val="365F91"/>
                </a:solidFill>
                <a:latin typeface="Times New Roman" panose="02020603050405020304" pitchFamily="18" charset="0"/>
                <a:ea typeface="Times New Roman" panose="02020603050405020304" pitchFamily="18" charset="0"/>
                <a:cs typeface="Times New Roman" panose="02020603050405020304" pitchFamily="18" charset="0"/>
              </a:rPr>
              <a:t>( **** )</a:t>
            </a:r>
          </a:p>
        </p:txBody>
      </p:sp>
    </p:spTree>
    <p:extLst>
      <p:ext uri="{BB962C8B-B14F-4D97-AF65-F5344CB8AC3E}">
        <p14:creationId xmlns:p14="http://schemas.microsoft.com/office/powerpoint/2010/main" val="30412926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866900" y="631825"/>
            <a:ext cx="9486900" cy="879475"/>
          </a:xfrm>
        </p:spPr>
        <p:txBody>
          <a:bodyPr>
            <a:normAutofit/>
          </a:bodyPr>
          <a:lstStyle/>
          <a:p>
            <a:pPr marL="457200" marR="0" lvl="1" indent="0" algn="r" defTabSz="914400" rtl="1" eaLnBrk="1" fontAlgn="auto" latinLnBrk="0" hangingPunct="1">
              <a:lnSpc>
                <a:spcPct val="100000"/>
              </a:lnSpc>
              <a:spcBef>
                <a:spcPts val="1000"/>
              </a:spcBef>
              <a:spcAft>
                <a:spcPts val="0"/>
              </a:spcAft>
              <a:buClrTx/>
              <a:buSzTx/>
              <a:buFont typeface="Arial" panose="020B0604020202020204" pitchFamily="34" charset="0"/>
              <a:buNone/>
              <a:tabLst/>
              <a:defRPr/>
            </a:pPr>
            <a:r>
              <a:rPr lang="ar-SA" sz="2400" b="1" kern="1200" dirty="0">
                <a:solidFill>
                  <a:srgbClr val="4F81BD"/>
                </a:solidFill>
                <a:latin typeface="Cambria" panose="02040503050406030204" pitchFamily="18" charset="0"/>
                <a:ea typeface="Times New Roman" panose="02020603050405020304" pitchFamily="18" charset="0"/>
                <a:cs typeface="Times New Roman" panose="02020603050405020304" pitchFamily="18" charset="0"/>
              </a:rPr>
              <a:t>2.1 </a:t>
            </a:r>
            <a:r>
              <a:rPr lang="en-US" sz="1800" b="1" dirty="0">
                <a:solidFill>
                  <a:srgbClr val="365F91"/>
                </a:solidFill>
                <a:latin typeface="Times New Roman" panose="02020603050405020304" pitchFamily="18" charset="0"/>
                <a:ea typeface="Times New Roman" panose="02020603050405020304" pitchFamily="18" charset="0"/>
                <a:cs typeface="Times New Roman" panose="02020603050405020304" pitchFamily="18" charset="0"/>
              </a:rPr>
              <a:t>	 </a:t>
            </a:r>
            <a:r>
              <a:rPr kumimoji="0" lang="ar-LB" sz="2400" b="1" i="0" u="none" strike="noStrike" kern="1200" cap="none" spc="0" normalizeH="0" baseline="0" noProof="0" dirty="0">
                <a:ln>
                  <a:noFill/>
                </a:ln>
                <a:solidFill>
                  <a:srgbClr val="4F81BD"/>
                </a:solidFill>
                <a:effectLst/>
                <a:uLnTx/>
                <a:uFillTx/>
                <a:latin typeface="Cambria" panose="02040503050406030204" pitchFamily="18" charset="0"/>
                <a:ea typeface="Times New Roman" panose="02020603050405020304" pitchFamily="18" charset="0"/>
                <a:cs typeface="Times New Roman" panose="02020603050405020304" pitchFamily="18" charset="0"/>
              </a:rPr>
              <a:t>فائدة صيغة رسالة المؤسسة التعليمية</a:t>
            </a:r>
            <a:r>
              <a:rPr lang="en-US" sz="2400" b="1" dirty="0">
                <a:solidFill>
                  <a:srgbClr val="365F91"/>
                </a:solidFill>
                <a:latin typeface="Times New Roman" panose="02020603050405020304" pitchFamily="18" charset="0"/>
                <a:ea typeface="Times New Roman" panose="02020603050405020304" pitchFamily="18" charset="0"/>
                <a:cs typeface="Times New Roman" panose="02020603050405020304" pitchFamily="18" charset="0"/>
              </a:rPr>
              <a:t>(****) </a:t>
            </a:r>
            <a:r>
              <a:rPr kumimoji="0" lang="ar-SA" sz="2400" b="1" i="0" u="none" strike="noStrike" kern="1200" cap="none" spc="0" normalizeH="0" baseline="0" noProof="0" dirty="0">
                <a:ln>
                  <a:noFill/>
                </a:ln>
                <a:solidFill>
                  <a:srgbClr val="4F81BD"/>
                </a:solidFill>
                <a:effectLst/>
                <a:uLnTx/>
                <a:uFillTx/>
                <a:latin typeface="Cambria" panose="02040503050406030204" pitchFamily="18" charset="0"/>
                <a:ea typeface="Times New Roman" panose="02020603050405020304" pitchFamily="18" charset="0"/>
                <a:cs typeface="Times New Roman" panose="02020603050405020304" pitchFamily="18" charset="0"/>
              </a:rPr>
              <a:t/>
            </a:r>
            <a:br>
              <a:rPr kumimoji="0" lang="ar-SA" sz="2400" b="1" i="0" u="none" strike="noStrike" kern="1200" cap="none" spc="0" normalizeH="0" baseline="0" noProof="0" dirty="0">
                <a:ln>
                  <a:noFill/>
                </a:ln>
                <a:solidFill>
                  <a:srgbClr val="4F81BD"/>
                </a:solidFill>
                <a:effectLst/>
                <a:uLnTx/>
                <a:uFillTx/>
                <a:latin typeface="Cambria" panose="02040503050406030204" pitchFamily="18" charset="0"/>
                <a:ea typeface="Times New Roman" panose="02020603050405020304" pitchFamily="18" charset="0"/>
                <a:cs typeface="Times New Roman" panose="02020603050405020304" pitchFamily="18" charset="0"/>
              </a:rPr>
            </a:br>
            <a:endParaRPr lang="ar-SA" sz="1800" dirty="0"/>
          </a:p>
        </p:txBody>
      </p:sp>
      <p:sp>
        <p:nvSpPr>
          <p:cNvPr id="3" name="عنصر نائب للمحتوى 2"/>
          <p:cNvSpPr>
            <a:spLocks noGrp="1"/>
          </p:cNvSpPr>
          <p:nvPr>
            <p:ph idx="1"/>
          </p:nvPr>
        </p:nvSpPr>
        <p:spPr>
          <a:xfrm>
            <a:off x="939800" y="1812925"/>
            <a:ext cx="10515600" cy="3368675"/>
          </a:xfrm>
        </p:spPr>
        <p:txBody>
          <a:bodyPr>
            <a:normAutofit/>
          </a:bodyPr>
          <a:lstStyle/>
          <a:p>
            <a:pPr marL="342900" lvl="0" indent="-342900">
              <a:lnSpc>
                <a:spcPct val="150000"/>
              </a:lnSpc>
              <a:spcAft>
                <a:spcPts val="1000"/>
              </a:spcAft>
            </a:pPr>
            <a:r>
              <a:rPr lang="ar-SA" sz="2400" b="1" dirty="0"/>
              <a:t>تميزت الرسالة بأنها  محددة بدقة وقابلة للتحقيق وتستخدم كموجه لعملية صنع القرار.  </a:t>
            </a:r>
            <a:r>
              <a:rPr lang="ar-SA" sz="2400" b="1" dirty="0">
                <a:solidFill>
                  <a:srgbClr val="FF0000"/>
                </a:solidFill>
              </a:rPr>
              <a:t>وضح ذلك ؟</a:t>
            </a:r>
          </a:p>
          <a:p>
            <a:pPr marL="0" lvl="0" indent="0">
              <a:lnSpc>
                <a:spcPct val="150000"/>
              </a:lnSpc>
              <a:spcAft>
                <a:spcPts val="1000"/>
              </a:spcAft>
              <a:buNone/>
            </a:pPr>
            <a:r>
              <a:rPr lang="ar-SA" sz="2400" b="1" dirty="0">
                <a:solidFill>
                  <a:srgbClr val="FF0000"/>
                </a:solidFill>
              </a:rPr>
              <a:t>              عند انشاء برنامج جديد - عند تمويل مشروع ......... الخ</a:t>
            </a:r>
            <a:endParaRPr lang="en-US" sz="2400" b="1" dirty="0">
              <a:solidFill>
                <a:srgbClr val="FF0000"/>
              </a:solidFill>
            </a:endParaRPr>
          </a:p>
          <a:p>
            <a:pPr marL="342900" lvl="0" indent="-342900">
              <a:lnSpc>
                <a:spcPct val="150000"/>
              </a:lnSpc>
            </a:pPr>
            <a:r>
              <a:rPr lang="ar-SA" sz="2400" b="1" dirty="0"/>
              <a:t>ترتبط  الرسالة بجميع الأنشطة الرئيسية في الجامعة "التعليم , البحث العلمي , خدمة المجتمع".</a:t>
            </a:r>
          </a:p>
          <a:p>
            <a:pPr marL="0" lvl="0" indent="0">
              <a:lnSpc>
                <a:spcPct val="150000"/>
              </a:lnSpc>
              <a:buNone/>
            </a:pPr>
            <a:r>
              <a:rPr lang="ar-SA" sz="2400" b="1" dirty="0">
                <a:solidFill>
                  <a:srgbClr val="FF0000"/>
                </a:solidFill>
              </a:rPr>
              <a:t>        أمثلة لذلك ؟</a:t>
            </a:r>
            <a:endParaRPr lang="en-US" sz="2400" b="1" dirty="0">
              <a:solidFill>
                <a:srgbClr val="FF0000"/>
              </a:solidFill>
            </a:endParaRPr>
          </a:p>
          <a:p>
            <a:pPr algn="l" rtl="0"/>
            <a:endParaRPr lang="ar-SA" dirty="0"/>
          </a:p>
        </p:txBody>
      </p:sp>
    </p:spTree>
    <p:extLst>
      <p:ext uri="{BB962C8B-B14F-4D97-AF65-F5344CB8AC3E}">
        <p14:creationId xmlns:p14="http://schemas.microsoft.com/office/powerpoint/2010/main" val="16758030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638300" y="355600"/>
            <a:ext cx="9715500" cy="711199"/>
          </a:xfrm>
        </p:spPr>
        <p:txBody>
          <a:bodyPr>
            <a:normAutofit fontScale="90000"/>
          </a:bodyPr>
          <a:lstStyle/>
          <a:p>
            <a:pPr lvl="0">
              <a:lnSpc>
                <a:spcPct val="100000"/>
              </a:lnSpc>
              <a:spcBef>
                <a:spcPts val="1200"/>
              </a:spcBef>
              <a:spcAft>
                <a:spcPts val="600"/>
              </a:spcAft>
            </a:pPr>
            <a:r>
              <a:rPr kumimoji="0" lang="ar-SA" sz="2400" b="1" i="0" u="none" strike="noStrike" kern="1200" cap="none" spc="0" normalizeH="0" baseline="0" noProof="0" dirty="0">
                <a:ln>
                  <a:noFill/>
                </a:ln>
                <a:solidFill>
                  <a:srgbClr val="4F81BD"/>
                </a:solidFill>
                <a:effectLst/>
                <a:uLnTx/>
                <a:uFillTx/>
                <a:latin typeface="Cambria" panose="02040503050406030204" pitchFamily="18" charset="0"/>
                <a:ea typeface="Times New Roman" panose="02020603050405020304" pitchFamily="18" charset="0"/>
                <a:cs typeface="Times New Roman" panose="02020603050405020304" pitchFamily="18" charset="0"/>
              </a:rPr>
              <a:t/>
            </a:r>
            <a:br>
              <a:rPr kumimoji="0" lang="ar-SA" sz="2400" b="1" i="0" u="none" strike="noStrike" kern="1200" cap="none" spc="0" normalizeH="0" baseline="0" noProof="0" dirty="0">
                <a:ln>
                  <a:noFill/>
                </a:ln>
                <a:solidFill>
                  <a:srgbClr val="4F81BD"/>
                </a:solidFill>
                <a:effectLst/>
                <a:uLnTx/>
                <a:uFillTx/>
                <a:latin typeface="Cambria" panose="02040503050406030204" pitchFamily="18" charset="0"/>
                <a:ea typeface="Times New Roman" panose="02020603050405020304" pitchFamily="18" charset="0"/>
                <a:cs typeface="Times New Roman" panose="02020603050405020304" pitchFamily="18" charset="0"/>
              </a:rPr>
            </a:br>
            <a:r>
              <a:rPr kumimoji="0" lang="en-US" sz="2400" b="1" i="0" u="none" strike="noStrike" kern="1200" cap="none" spc="0" normalizeH="0" baseline="0" noProof="0" dirty="0">
                <a:ln>
                  <a:noFill/>
                </a:ln>
                <a:solidFill>
                  <a:srgbClr val="4F81BD"/>
                </a:solidFill>
                <a:effectLst/>
                <a:uLnTx/>
                <a:uFillTx/>
                <a:latin typeface="Cambria" panose="02040503050406030204" pitchFamily="18" charset="0"/>
                <a:ea typeface="Times New Roman" panose="02020603050405020304" pitchFamily="18" charset="0"/>
                <a:cs typeface="Times New Roman" panose="02020603050405020304" pitchFamily="18" charset="0"/>
              </a:rPr>
              <a:t> </a:t>
            </a:r>
            <a:r>
              <a:rPr lang="ar-SA" sz="2400" b="1" dirty="0">
                <a:solidFill>
                  <a:srgbClr val="4F81BD"/>
                </a:solidFill>
                <a:latin typeface="Cambria" panose="02040503050406030204" pitchFamily="18" charset="0"/>
                <a:ea typeface="Times New Roman" panose="02020603050405020304" pitchFamily="18" charset="0"/>
              </a:rPr>
              <a:t>3.1 </a:t>
            </a:r>
            <a:r>
              <a:rPr lang="ar-LB" sz="2700" b="1" dirty="0">
                <a:solidFill>
                  <a:srgbClr val="4F81BD"/>
                </a:solidFill>
                <a:latin typeface="Cambria" panose="02040503050406030204" pitchFamily="18" charset="0"/>
                <a:ea typeface="Times New Roman" panose="02020603050405020304" pitchFamily="18" charset="0"/>
              </a:rPr>
              <a:t>وضع الرسالة ومراجعتها</a:t>
            </a:r>
            <a:r>
              <a:rPr lang="en-US" sz="2700" b="1" dirty="0">
                <a:solidFill>
                  <a:srgbClr val="365F91"/>
                </a:solidFill>
                <a:latin typeface="Times New Roman" panose="02020603050405020304" pitchFamily="18" charset="0"/>
                <a:ea typeface="Times New Roman" panose="02020603050405020304" pitchFamily="18" charset="0"/>
                <a:cs typeface="Times New Roman" panose="02020603050405020304" pitchFamily="18" charset="0"/>
              </a:rPr>
              <a:t> (****) </a:t>
            </a:r>
            <a:r>
              <a:rPr lang="en-US" sz="2000" b="1" dirty="0">
                <a:solidFill>
                  <a:srgbClr val="365F91"/>
                </a:solidFill>
                <a:latin typeface="Times New Roman" panose="02020603050405020304" pitchFamily="18" charset="0"/>
                <a:ea typeface="Times New Roman" panose="02020603050405020304" pitchFamily="18" charset="0"/>
                <a:cs typeface="Times New Roman" panose="02020603050405020304" pitchFamily="18" charset="0"/>
              </a:rPr>
              <a:t/>
            </a:r>
            <a:br>
              <a:rPr lang="en-US" sz="2000" b="1" dirty="0">
                <a:solidFill>
                  <a:srgbClr val="365F91"/>
                </a:solidFill>
                <a:latin typeface="Times New Roman" panose="02020603050405020304" pitchFamily="18" charset="0"/>
                <a:ea typeface="Times New Roman" panose="02020603050405020304" pitchFamily="18" charset="0"/>
                <a:cs typeface="Times New Roman" panose="02020603050405020304" pitchFamily="18" charset="0"/>
              </a:rPr>
            </a:br>
            <a:r>
              <a:rPr lang="en-US" sz="1800" b="1" dirty="0">
                <a:solidFill>
                  <a:srgbClr val="365F9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a:solidFill>
                  <a:srgbClr val="365F91"/>
                </a:solidFill>
                <a:latin typeface="Cambria" panose="02040503050406030204" pitchFamily="18" charset="0"/>
                <a:ea typeface="Times New Roman" panose="02020603050405020304" pitchFamily="18" charset="0"/>
                <a:cs typeface="Times New Roman" panose="02020603050405020304" pitchFamily="18" charset="0"/>
              </a:rPr>
              <a:t/>
            </a:r>
            <a:br>
              <a:rPr lang="en-US" sz="1800" b="1" dirty="0">
                <a:solidFill>
                  <a:srgbClr val="365F91"/>
                </a:solidFill>
                <a:latin typeface="Cambria" panose="02040503050406030204" pitchFamily="18" charset="0"/>
                <a:ea typeface="Times New Roman" panose="02020603050405020304" pitchFamily="18" charset="0"/>
                <a:cs typeface="Times New Roman" panose="02020603050405020304" pitchFamily="18" charset="0"/>
              </a:rPr>
            </a:br>
            <a:endParaRPr lang="ar-SA" sz="1800" dirty="0"/>
          </a:p>
        </p:txBody>
      </p:sp>
      <p:sp>
        <p:nvSpPr>
          <p:cNvPr id="3" name="عنصر نائب للمحتوى 2"/>
          <p:cNvSpPr>
            <a:spLocks noGrp="1"/>
          </p:cNvSpPr>
          <p:nvPr>
            <p:ph idx="1"/>
          </p:nvPr>
        </p:nvSpPr>
        <p:spPr>
          <a:xfrm>
            <a:off x="844550" y="936625"/>
            <a:ext cx="10515600" cy="4351338"/>
          </a:xfrm>
        </p:spPr>
        <p:txBody>
          <a:bodyPr>
            <a:normAutofit/>
          </a:bodyPr>
          <a:lstStyle/>
          <a:p>
            <a:pPr marL="342900" lvl="0" indent="-342900">
              <a:lnSpc>
                <a:spcPct val="150000"/>
              </a:lnSpc>
            </a:pPr>
            <a:r>
              <a:rPr lang="ar-SA" sz="2400" b="1" dirty="0"/>
              <a:t>حددت الرسالة بالتشاور مع المستفيدين من داخل الجامعة وخارجها خاصة المجتمع المحيط الذي تخدمه. </a:t>
            </a:r>
            <a:r>
              <a:rPr lang="ar-SA" sz="2400" b="1" dirty="0">
                <a:solidFill>
                  <a:srgbClr val="FF0000"/>
                </a:solidFill>
              </a:rPr>
              <a:t>من خلال ورش العمل واللقاءات والاجتماعات واستطلاعات الرأي</a:t>
            </a:r>
            <a:endParaRPr lang="en-US" sz="2400" b="1" dirty="0">
              <a:solidFill>
                <a:srgbClr val="FF0000"/>
              </a:solidFill>
            </a:endParaRPr>
          </a:p>
          <a:p>
            <a:pPr marL="342900" lvl="0" indent="-342900">
              <a:lnSpc>
                <a:spcPct val="150000"/>
              </a:lnSpc>
              <a:spcAft>
                <a:spcPts val="1000"/>
              </a:spcAft>
            </a:pPr>
            <a:r>
              <a:rPr lang="ar-SA" sz="2400" b="1" dirty="0"/>
              <a:t>اعتماد صيغة الرسالة رسميا من قبل مجلس الجامعة.</a:t>
            </a:r>
            <a:endParaRPr lang="en-US" sz="2400" b="1" dirty="0"/>
          </a:p>
          <a:p>
            <a:pPr marL="342900" indent="-342900">
              <a:lnSpc>
                <a:spcPct val="150000"/>
              </a:lnSpc>
            </a:pPr>
            <a:r>
              <a:rPr lang="ar-SA" sz="2400" b="1" dirty="0"/>
              <a:t>تعمل الجامعة على مراجعة و تطوير الرسالة و الأهداف : </a:t>
            </a:r>
            <a:r>
              <a:rPr lang="ar-SA" sz="2400" b="1" dirty="0">
                <a:solidFill>
                  <a:srgbClr val="FF0000"/>
                </a:solidFill>
              </a:rPr>
              <a:t>وقد حدث ذلك عند بناء الخطة استراتيجية الثانية.</a:t>
            </a:r>
          </a:p>
        </p:txBody>
      </p:sp>
    </p:spTree>
    <p:extLst>
      <p:ext uri="{BB962C8B-B14F-4D97-AF65-F5344CB8AC3E}">
        <p14:creationId xmlns:p14="http://schemas.microsoft.com/office/powerpoint/2010/main" val="147034516"/>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عرض تقديمي1" id="{870C5BB3-60E0-4E2F-9E81-D417646ECCA8}" vid="{85DFD168-1316-4D3C-AFD3-AC671539F499}"/>
    </a:ext>
  </a:extLst>
</a:theme>
</file>

<file path=docProps/app.xml><?xml version="1.0" encoding="utf-8"?>
<Properties xmlns="http://schemas.openxmlformats.org/officeDocument/2006/extended-properties" xmlns:vt="http://schemas.openxmlformats.org/officeDocument/2006/docPropsVTypes">
  <TotalTime>886</TotalTime>
  <Words>1858</Words>
  <Application>Microsoft Office PowerPoint</Application>
  <PresentationFormat>مخصص</PresentationFormat>
  <Paragraphs>231</Paragraphs>
  <Slides>22</Slides>
  <Notes>0</Notes>
  <HiddenSlides>0</HiddenSlides>
  <MMClips>0</MMClips>
  <ScaleCrop>false</ScaleCrop>
  <HeadingPairs>
    <vt:vector size="4" baseType="variant">
      <vt:variant>
        <vt:lpstr>نسق</vt:lpstr>
      </vt:variant>
      <vt:variant>
        <vt:i4>2</vt:i4>
      </vt:variant>
      <vt:variant>
        <vt:lpstr>عناوين الشرائح</vt:lpstr>
      </vt:variant>
      <vt:variant>
        <vt:i4>22</vt:i4>
      </vt:variant>
    </vt:vector>
  </HeadingPairs>
  <TitlesOfParts>
    <vt:vector size="24" baseType="lpstr">
      <vt:lpstr>نسق Office</vt:lpstr>
      <vt:lpstr>1_نسق Office</vt:lpstr>
      <vt:lpstr>عرض تقديمي في PowerPoint</vt:lpstr>
      <vt:lpstr>عرض تقديمي في PowerPoint</vt:lpstr>
      <vt:lpstr>عرض تقديمي في PowerPoint</vt:lpstr>
      <vt:lpstr>عرض تقديمي في PowerPoint</vt:lpstr>
      <vt:lpstr>عرض تقديمي في PowerPoint</vt:lpstr>
      <vt:lpstr> والمكونات الأساسية لهذا المعيار </vt:lpstr>
      <vt:lpstr>عرض تقديمي في PowerPoint</vt:lpstr>
      <vt:lpstr>2.1   فائدة صيغة رسالة المؤسسة التعليمية(****)  </vt:lpstr>
      <vt:lpstr>  3.1 وضع الرسالة ومراجعتها (****)                                                           </vt:lpstr>
      <vt:lpstr>استخدام الرسالة (***) 4.1  </vt:lpstr>
      <vt:lpstr>  5.1 العلاقة بين الرسالة و الغايات والأهداف ( **** )</vt:lpstr>
      <vt:lpstr>عرض تقديمي في PowerPoint</vt:lpstr>
      <vt:lpstr>عرض تقديمي في PowerPoint</vt:lpstr>
      <vt:lpstr>عرض تقديمي في PowerPoint</vt:lpstr>
      <vt:lpstr>الأسئلة المتوقعة للمعيار الأول</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Dr.MAG</dc:creator>
  <cp:lastModifiedBy>DELL</cp:lastModifiedBy>
  <cp:revision>108</cp:revision>
  <dcterms:created xsi:type="dcterms:W3CDTF">2015-12-02T07:56:28Z</dcterms:created>
  <dcterms:modified xsi:type="dcterms:W3CDTF">2017-04-22T10:09:46Z</dcterms:modified>
</cp:coreProperties>
</file>