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CC66"/>
    <a:srgbClr val="99CCFF"/>
    <a:srgbClr val="FFCCFF"/>
    <a:srgbClr val="800000"/>
    <a:srgbClr val="FFFF66"/>
    <a:srgbClr val="003366"/>
    <a:srgbClr val="99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51" autoAdjust="0"/>
    <p:restoredTop sz="99822" autoAdjust="0"/>
  </p:normalViewPr>
  <p:slideViewPr>
    <p:cSldViewPr>
      <p:cViewPr>
        <p:scale>
          <a:sx n="30" d="100"/>
          <a:sy n="30" d="100"/>
        </p:scale>
        <p:origin x="-1422" y="192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3133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44" y="0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4725" y="738188"/>
            <a:ext cx="2357438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635" y="4758284"/>
            <a:ext cx="4979384" cy="443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29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44" y="9434529"/>
            <a:ext cx="2956509" cy="4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7" tIns="48148" rIns="96297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CC"/>
            </a:gs>
            <a:gs pos="0">
              <a:srgbClr val="FFFFFF"/>
            </a:gs>
            <a:gs pos="16000">
              <a:srgbClr val="FFFFCC"/>
            </a:gs>
            <a:gs pos="17999">
              <a:srgbClr val="FFFFFF"/>
            </a:gs>
            <a:gs pos="42000">
              <a:srgbClr val="FFFFCC"/>
            </a:gs>
            <a:gs pos="53000">
              <a:srgbClr val="FFFFCC"/>
            </a:gs>
            <a:gs pos="66000">
              <a:srgbClr val="FFFFCC"/>
            </a:gs>
            <a:gs pos="75999">
              <a:srgbClr val="FFFF99"/>
            </a:gs>
            <a:gs pos="78999">
              <a:srgbClr val="FFFFFF"/>
            </a:gs>
            <a:gs pos="100000">
              <a:srgbClr val="FFFF9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صورة 1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0" y="320675"/>
            <a:ext cx="4833256" cy="298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37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3" name="AutoShape 39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4" name="AutoShape 41" descr="data:image/jpeg;base64,/9j/4AAQSkZJRgABAQAAAQABAAD/2wCEAAkGBxQTEhUUExQWFhUXGCAYGRgYGRoaGxoaHhcaGB0bGB8aHCgiHR4lHBgYITEhJSkrLi4uHB8zODMsNygtLisBCgoKDg0OGhAQGiwkHyQsLCwsLCwsLCwsLCwsLCwsLCwsLCwsLCwsLCwsLCwsLCwsLCwsLCwsLCwsLCwsLCwsLP/AABEIAMABBwMBIgACEQEDEQH/xAAcAAABBQEBAQAAAAAAAAAAAAADAQIEBQYABwj/xAA7EAACAQIEBAQFAgUDBAMBAAABAhEAAwQSITEFQVFhBhMicTKBkaHwscEUI0LR4VJy8QcVM2IkgrNT/8QAFwEBAQEBAAAAAAAAAAAAAAAAAAECA//EACERAQEBAAICAwADAQAAAAAAAAABEQIhEjETQWEiMlED/9oADAMBAAIRAxEAPwDzoKadEaU9jyppWoFmnoaZzpy6UB/MA5cqcL0VDzU4j5UHXr0knnvQzc13odxqY5oDO/Ka4HXeg21J2qbYwTc9B3oEUjpNSsORO1cLCDmT7Ue2RyUfPWog6KDrz51wtxXITRC4qqC55Uw9T9KO4HSgXDA5UEdz022qPdHzqR3oF325VABx2pGtnc0QGn9aoHbUb1MtCdO3+KHb9hUuwnOKJqXhzpJjb9yKlNcga/Ko9s6fKuY6fnWio2Mvzv1I/SqrGb/f5TVliNj1/eP8VU4p6CA5E1yPrpXXqFbNVFvgcQwP2H1/5q4t4qfzvWcwx+2tTsPiYII5RQT8XrQrK9BvSM2YZvyT+GpmDtajsdfl/wAVBccJsZt966rXgNrSd5Hz/JrqvS686JpM003OaQ1A4npSsZFDOlcsn5UDrS0269Ft6nQUa1hRud6CHbsknQa/pU3D8PnfX7AfOiJHP6Ut64x56dKIcmVRC6+2g/ua59tTTAs05rnOPz8NAo1GlPFvnTFaaevSii5uYpTcpFC01mAHeiEuXNKBd96QtNIdqBgYj8+VCQ5iTtRCZpKgRUGlcFrtdRRLY2mqp6IZ/O9S7XOeX9qFbXrUq2B+e3/NAZRI9tKFccrOv9jTl79aS+dJjT8/tQRbzCNRBPNf7GqrGW+Y1FTbgMH85x+9QnJ5UiSK26K5elSmUHtQDb11qqMkQNOYJ9vyPvTrZ/t9ooaTH2/eioJFBYYC9Gh1H4Ku8Lbg7Ag7e3Qms5YFXeFvGAOnftQbPhbqJA0I5fM/3rqg8KxURIBjafaOVdQee5KWQBtSA61JwoDMAxAA1159vnQQSakWdZC7Hc/erPEcIRoa1IVjsdSANyfbT60K5lQZE+ZpiWmWwF21NR2YkydqeXA21oOIxjkEQNecSRHSmES843PShC7ryqtJbrXW0BOtTBbNdAESJPcUNSJ+Kqm5b1piW6uGr9G07UUEb1m1usuzGrLDYi5lkiR96gsW+lDY9xUUY0HeR2NHQTqCNp/xQMZqZm5UQrO1DJGtFPN3SnWypUmWzhlCiBlI1zSdwZyx86AafHPQdhQPjWOY3+VScNbzHWNdNTA+Z5ULIIkBiABmJ2DGeY2BjSddDUq/hjayqwIc6sp5AwUjXWQZoOVY15UXLpH3ptgAMMwIEyRHIidjy1qSbBFsOSMrHSDPqBghhyMa9wapgbNrH3pmbTL1n8+tINT7H5SabtBOtQRryaE1DZSfzT82qyddwNtKg3JE0ENloeWjnXSmxVA8m2vy/anhN/zqP2P1pwFcNPeaA6HXpp+fcVYYZjp+dN/rVcok/OPz6TU/DDbmNdvz2oNJwsyfw/bnSVGwZGkmO/57V1VGTK6e1FwqeY621GZ2MBRrrVT5jvzgdBXpvhrw+MBw9sdd/wDPeULYQ7gNqCfdfUe3eKyv1qr4hcSwvk2/iGrneWHIfn+M7cssdW56xUpLbEljqdSTz7mmg7zXSOaOiUoTrR5BoDNQgb26G9iBNFUSaW+SdJMDQfr+pNY1tCM01rdShrTHNBEZKMc22aNOek6bCnrbnYfnOkIJ3M8t/lp2oqKbZ7wN+3vQ8pB0JrVYfgnlphsS7q2He6qXQpJKMDmKOo1MquYEHWeWk1XFPLN655K5LRf0AsTCzAJJ1jnrJE7mhiCuMuAETM9acMceY3qRieGXFdrZU51nMBrGUS0ESCANZHKo/kDTXQkaxy0/ShiRYxiSMwIHOIJ+9ScFiQHDBhIII+R71UusVMxdq2Shs7FAWXNMMq+vUxEkEj305ChjT8MNvPbhiMzlriN8EKwyAaeowx3+1W2Nxarj7t+0oa2jxKkMBK5RBIMTlJGmkRWPHEg7yVKoFVUWcxUAQAWIGYdzr71ohdt+QiBZLOzeaNZGRRkGmsNE1K0JxV/NPm3H9VwlhlgqF+GImVIyjSo1raCd4AmI0PPoADv3NWdnw3cfD+bnQeqCjEqV9WWSYjf6RU/w5ivI/lXLCOAWLkrLKsAyTB0AAg7a1BnsWqZVAEOoOYgyHaTHtAMd471CJUqJbrPP5/p96vb9h7GH80WXi4sS2VkUMSsxurGDE7CKbgODh8PnLAaS02zCaQNR3AHufehjO2joe+3Xb+1RcYQWkCBG3y1q6xPB7iroDMZtfToBJ+LnrtvVZcUABWGVgxkHkO/XWqlVgpcxiPpRLo2PPY6Aa7cu0VHL0QRWinAcj7/OgqZMD8605QdD1qiVZt7g6Hl/cfKpGGeD2/Imgls403Xb+1OAgdv01/xUReYG99ddPoRFdUPDnlt0/f5SDXVVM8CeG/4vF27TAm0PXd6C2upBPKTC/PtWm8V8aOKukBh5FolbS7CBpm7zH0ineCrwwvDMZiIh7zrYQ9YUkx7Z2PyrK4l9gOlInK/QtxgOdBLKedRLlw0uadq1rJ9xQGgEb/LTvSM4+dCK0paBt3+ev96ysOdeQoeQk+wk0wtzp81Axm6UM6z0qRlgkA7/AJzoN5e81dBNbZUzuA3pbXKRBEjYwSINSOFWbZ8xyma0oKhWfIylpyuQurZQpkARr0oGGwxu3IALXHgIAYzOSAB026x71Y8O4TfkBctq4cjL5jC2xW4GVTbzbqdj8u9GoiYe86Wmi3MurLdMgo6SYX+nUbg8hU/iHhe7/LuWbN90u2w4zKC2YzmkpoASrETB6irPg9zDvibeHVLmHd2yvauOHtBwWBJDiQwt5o/9o3mt9hPELYcFcQsrqqpmUvo59TgbEj1adamtYwX/AE94fZvXnu4jK7q2XyWXRs3pYuNgBO0cq9B4v4GwTXUueSFOc5lU5Q0+pZHwkA6ajUaGgYXxPY87OLcK2VXcgZiFLHM0c/VWkwniPDXWjMJLZQCNR3JPWpq+lKv/AE3wSrdCJnLnNldjCRMBSsEAE85rFeNPB83LLWMMtm0zMly5YV7iD1QHa0BKQMxgaRz0r2LESGIDZRlHIHnT7+ZF9Anr1HfvRNfMr8NuWyc6MoI0ZlZQw1grmHODFWnh3zUUeYl/yDJtsFKoL7Qltg5AUCTqZg173jkV7JtOpZXU6CDOvSg3rWSFMOlwwysJAUxpG0T2pp08+XFtdSwllfOeznzkkNmun0gkMQchiRPMDTSonB+DYpXD3CbQtnTzNSxOUFMs7QJM16JxfhSC4l1U1UyMigHbXYc9aquNYy5dECACw0YMCYOhJ5waiuwfAstq6mGuq65CIfmxmdBplGbYg7RUDAqLWHGGueoDN6h6ZMmTG+4+darhtk2xmeA8QeQE89dxTsRw1LySAjE8ys7HegzGP4fabD3A5e4gAeGPPLl6TsQPpWAx/Bj5SuqDK27MrLkg5QCx0kxpXr+Bt+WfKe5PMAqdTOhE8gIqX/BsUgOAQeYBD9mBqweBNwS4xYIC0QS+pCgsFGbpuKpcRYKsVYQVJU/WK93bgZbzv5SjMrLlEgzIIZR8MDkOdeO8XwzG44Yxk/1/Ex01Gm+2lXUsU9oayNP+P80WY0509I9u/Kmm3rG/frRkWySIjn+frNGNsA89RI/3R+9As2507/Sp6KChAGu6noQf+aB1kQdNtda6n22EA6AHalqmLbiVzy+GYC3r62uXj82hT9DWauXZNXficnLhUOyYZAB76mKzzrNGTnBImNJ+9N8yBFCLHalR5Ou5oJSa0uItyN6C12NKb51AjqfpThZJBIBgb0q7xR0HLrQQp+tIW/zNSr1gjcdtKqcTdhoUDuaC84Bwy7fur5a3ModQ7op9CkwTI20BM9q1X/VPC4exZt4S3bBu2XEXCP5htFCfUY1GZo3/AKdhVVwW3iMF5dx/NwylTmJi4Lp+JZQH4SCBO28GdKgeM+PYfEY4Xba3GsNkN1ZKux2cAnsNDUdPQXhFXxOMtC+Ll620KVkgv5YOUZwQZEkgzM862Nrgd2+br5gTmM+awVwIhRtvAA7nfeqDw3eGGDNadgS2ZJglZ6xzAgHvNbDwpfa7dJzeZcuatbYCGyydyI+HkO1StT0tfD3g27b/AJma26uuUqZIgjWdI+lXvAOBNYP8wpJACrvtJAkjuauOG2PJtqp0UDYmcp6TVJx7FG1dt5W9W4G4A5H561E21pghBHPl8qhcUxDKVCg+/LtNS8NicyK2ksJrP8WxzQwMhpEAyI15Vak9mjEpayO1xi2aCunMHb51fYZi0FhBIkqddPesdbw/mJmIJZXkd45fetjhnzW1PMr8+lSLUgJ2ioGLwiEmUBka7H7fepq3RETqB+1UfHSVA11aIMxz51akQsXhBdzqzBTplEkQqAfEOYJpuEvmxL3ZYTAIYRqdgJ005VmcdjgXYLOh05+/3qqN0vJDHSSe0VlvHqn8cqMqswdrg9C6ac9+nftVhYcMNo5H3jlXnHCnxJYHV7QXMARLgRGnPmYr0PCXAVVoieXSrGLMRmwjLcVs0gSJH2msF458NWmveaxdQ/xZRqCZjcRr9q9MW5ImdKqON4V79spbuAGYOxBB/SKpHj+D8A4i5bdgbYdZYKWMsADoDECe5rL3rTI2VtCOWmnP/P0r1Pi/8RgrTrIaVYGB8CkRvMaz+leX47ClHAJmQDvMgjefb9KQsCTQVLwd/Udqgk60W00GtMJ4EKdvS5Hy+IfqaWkY6Xddsjfcr+4rqCb4puTbwb9cOn2EH9Kzl8dNutaHiKeZw3C3RvbL2m7Q2Zfs1Z+1cEQdqjMRypp4Ee9SFs/4pDaO+9F0BB1mn23EiRPUUTIIonlSghwYYwh+LUAyNNtI3ooDnmQY/PvRcPdgjn2oLMZgj5VLwWGFw5c2VjoBG5OgA1jcgfU8qoHicQCpExPL58/kTTuHcIu3wLNm0CXuKM5XVW9UDMfhBg6c4oOJRQ+U666g6HQ7ae24raYnxtlxF1lc+VlHl5ba5yUjKrdFLTJ3iKizFPx21ibAOHvlmt2ITXaCCVXMuuXmBMadqleHvDPk4X+LvpbY+auT1etcjEMIiCDziY+VaLxABxDBX7903bFy3bPm2ApAN5HJtM2ZehIjTcTyrMXeIm7bt5mBIAEjQa7/ADmprcgWLCl2NtSqsZA337xrWs8L8PvYcriCUgP5fxiQSOfIaGd6yDNBiiJnOiyecDnA3j2qNyPd8TxFUVcwzFmhRIM67ztFUHF+NWLXrdA1w/CNMwE9ttJrKcI4mlnDMxcu4IKqTBVioOgPIMNTzqJ4ee3exBbEgsH1kaQS06/4pqeLe8A4q2IFy6shbYGVTrG+b30qwxOE/ibLNAFwfCw5jeKPw3CWrTtat2yAfVMyNh1NSbhWxbJGwP67CjNrPYC0yQjrlzaxznYzUrHcTZGWCotrpvLToDI6x+hqrvcQJusz/I/8VXcTvq7BlIDRBA5/+3aprT0S0DEmCevX8EVU4zhqXcw1kkSJiPoNNRWZu+LLloeoTIheQBHP/FJw7xOxDkES+uZuRH4aus+NGxnhN1MjLctgyRs0fpz1rP4zhz2XcNaKySVBMiD0I0OhrYeHONecDnPpXT1keonWe+o+VX+JAYAtlhfiBE0xdxi/CuLuLeCtMQdzOgU6dqveFcXDMysMoRssHckkwI5RUm74ftmSuh5dh2oOIwpt3LbgCYykRqY5mp2dVbWBAaCdDsfao4uBW2MEmQAZ1EyfpRcScitLQCNDtz/zVdhsaLjBfMJYzlI2DfuKrLOeOB/8e+0MTlA+KMq5tTBIBER13ryS+/oAI1BkGdcsEZfrrXp/jLHB8A9lmBvowIBIzFQ8uDPQCfkK8rUA/wCN6sKAiE05TrTtQQOtKikmtMLG0oi9M6Wl/wD1UUtOtrFjE3D1t2h3M5z9lpKxyWLHwhaF/BYvDbsmW+g+WR49oQ/OsylgSQ24q08EcXGGxlq43/jabd2f/wCb+kk9gcrf/WpfjXgbYTFOpBKkyp6g7fnvWnP1VXbcRlI9jTbuZdjy3HQ8qTLBDfEAdeXy7Uy5fB0yxqdZJ05D5dedVpGcxpS3kGuQzGxOnLaK68kHWmAR7bUBV9VA9RnkDtAorP6pP2pVfn8qgjtZZJIOkg5CNWA78uf1NM40LYdjaIy5mWFfP6feBI3E86mX3LIEbYSQY1EwDruRoNKTi/EFu+WPLTzFtizmA+MaBWjZXUCARvNVVphPE+Ot4e5hCVIAJbziC2VlBAWTqdJG+9Znhhueb6QzAEkrMHuYrb+F8GvnL5ttrV236rRdEVGvW0Km04+IllYEGQJ9qq8ThLlq+7XYW+2YuORJgwOwPOpW/sS63aKsOFHLleBoZ15QeY6Go/mZlAyDNoN+f/NGa06nKwgxtNZrpEzjF5brllVVH9KqNI3q24ZwN0S3dIEOJDE9/se1RfD/AAK5euW/QShOpBGwgn9RXpnGcFbXDBVGXLqo7xEVC3DOF45Wa27ek/AddIA0196vcTYW6mU6qeh/SvP1wtxgyhGLCCYOgB6/etFwjiTem0SuZeRG/aeRqysWf4TjXCkyhE9LcidZ7TWR4k+QhcuUjnzJ9+Yre4y6GCygLBtZ3UTqagcTtYdm/mquux1k9dRodBUqysFxG1ntK0gNpAPOeldwng19hKQeq7HoJkfk1d8RdMNFy06OrSqownKI3PWqG3xG49v0uQQdQDymRtyo03GA8Pytsu1z0L8Jyga7gZRqCZrsRxgC4wLK2pBWZaOQ13rNcP8AF1yyiqRmg7n/AEx8P7zVbxHixu3PMU+XBLAjvry1NEx65hruYA9uW1OnUEiY5jvWZ8HY83ELBl1MOuohpmR2yiraxba04VZNtjJbc/PttrzrWsYqvE1nE3WK21lFjSfinn7CKZw7BPbVHuCcrDRJLDnrWgx2JtoJZgmuk8/lWcPF7l3GW8rhbPMRvGpn6fSory3ifEwuIxLkKfNLwWGwdpBE8wIEVVLhmREaQA6llI1PNYkdRWp4jx02cZiXseWLLOfQyz5i6nMNPglSwgj4qyD4g5y0hjmLGQNSTMxsf8xVjNCdvztyqRhgP3qO5mOVTMNbzsqAfEfoOf2qsr3xDw1sNhsNZfLmuFsQ2UzoQFSfkTXVU8ax/m3Sf6VARf8Aaoj9ZPzrqiqPNGg2r0jDcSHE+H+UR/8ALwqDfU3bYAGYd9BI6/7q83dhUng3E3w15L1s+pDMciNip7EaVYxyls6POJaSCeUe8aUILrNavxJwu3ft/wAbhtLb/GnO2/8AUDHes5ZUQQd6rPHlsCWOfOh3Gj82oj2zNMcDlPefemNQy3a0nrTba84+VT0ykCN41mN+1BbXblUaBu35VZAGUR6VAJ/3Hn7mq+5hi5BDLmMBU/qYkmIEa+89KtBaAMEzpRfB97ycYtwXrSKplvMMB1gkpqp32miztL8IYbziy32vLdtPbdCwYwhuDOoUmSYJaek8q9Q4x4FS4yOtwCUgu4kOTqCQB6Tr/irHBY5rT2zce0bTwyOsrlzKzBSxJDAQRJifTpU23xvDrcy/xIhDlMsuViVkBY335bbVG2Lw/hbyr8XreZEGZgs5WE7g6ctYo2M8KHzSbcm02tsnturA6gjWtxxXB+daCgnKAWGUjUgSF7g1W+IkyWlKFpVICakwZBOnSdalXQPDN1MOGLwFEIrgaORzA3GhHvFaoMl5A0ZlOokcutZTwrjxez+abQOirprAEQPYrVnxTxBZsW5zBpJVQhBIMSZ7TRLO0bD8PLOyS2qkMMxQgiYiNxFN4TwBrbgl5IhoYRrz1HLasnjvFJuNbddGQgkgkFteZ7gRWws+MrLW0Lqys/LTrG/0qTFupGLxb2yHuRDSCIJIGv1mPvWVCXL7s6o2XmFGijkK2XiAWwFZ9hIAJ5xy703h2JT+GS4sLII6TBI/aqMTxzhzhQTO2xA0EiMtZz+EZG/1aScvIbmfavWuJmw1tVuOACJDaT3FUHF+FWFslvMGinKRoxUmdRzqLKwRw5aSWnTSTPOhphn2AYjsJrZ4bh1i5hTeVodTBBfcExqOTdIrvCgs+Z5dxA+bYk/DHXXpRdZXhWPup6VJC5hmXrrz7V63hOIrcX0xpAMcmmIjpXnfH7iWmfy1ADMCrblR6gVPy5UmB8Vrh8O1mCbmbOpWNBzmeXbvyqxOTVeIeFreLE3Mj27ZYgjTQlt+kGsJjMWwtg2rmdLwNogCHUyrGQJ0aIHOJo3HfGF/FItoKqB9HAMM579FjfrWaw3FXt22RXGQsHKkAyyyQY+30qyM6ZxhlN2HbMAsTbO+mgGYbSYI96qwmmxHffn9qnYweZN1nzOzGR7Rr+oor3E8kKiZWgK5JJztLNmGvp2AiNarHtXKJ5DSp9u6bVst/VcEKOi8j21M/Sg4SyGBdhFsb9z/AKf70DF4jOxJO2g9qM3u4ahnUDtSV1t12H+K6qqBvFKYimtSE0F54b4+2FuaDPacZbls7MOo/wDYcjV14h4MhQYnCnNafXTXKeYPSsXNWvAeOvhnaPXab47Z2YdR0bvRz5cbO4jXQYnkN+x6V1oA71oOJ8JtXbfn4U5k/qX+pT0YVnWQzttyovHlLBQwBmNIMaxB5HvFMXFJrJM9Rr9aET2oN1ixY7sTv1o2YcQjFs2cjKYyx8fKZ/p3nnUrhGGF9clpj/E3X8sWyALfllZzlyNMrD6DvVcymNhvRsBYfJdK21cKozk6m2CfiXUEHSJHWixovDhtHEWrNx7qW/MLKuYZGuI0ICWOQrIPqgbxWjt+LbGDd0hSRiGdrNqHtBGUArZJAyNmEtPPMBXmBcnQAxsF336fOjYDD5nUElTmGw1HsP2qNeT1fDf9VlF22y2lFtjla2D/ADFg/EQPTrIA7A1ZJ/1Rw7K58t2IEshgaFsrBepAMnrFeRYvEPCBgh8oQCFAJElvUV3333ruHWDd8y0oZSV8wDQ5iozBSSRlEZzO521phr1W541w9trwtXUAAA8q5bggmfhIMERGs9q80xPiBj6vLIzAkEnvHLkDpQLxa9ayqhFm1ndAoLG2GOYh2OpXNHqbaaBwzKLpF1YCIZARnXMvJwp+E8ztTF2m4fjFzN62kdI+m1bHgyXLxCoNRAKsY303rP8AEMLbLYkYXK1lXRjmAVwSSv8AKEz5cmDziKBa4jcspmVlC3Q6wOmdZzdNhHOpYS2Nr4t8U3vOt4NIdrEywObOfLzQI3AX70XgfjXGLANoNbQqkIFYCTABB1JYzqOtYNXt+RCEeaCGOh0URopj4iSZ12Fd/FsFDK2ZspPpLA2zn56Qevzmrh5NTx/xQzX2K2nyn4ViCsbyOg61U8R8TMxk5jACgH4tROnRaz9u+zFyztqNTmIJ11Ajfn23pMRinuuHdvXCgEAL8IAB07Aa08U8qvE496WYgwugEHUmY12Gxqy4Z4wuynlm1aITy2BBPmFpUsSdo0k+1ZPDYlgx1zSDOfVSSDMg7nU696mf9vCBYfMWUF1y/ATshM7z0ph5VqcUoYKXu5mYM7kAnXTKNDHX1DrRuJWnSzmIQoWBbI4cSqxOg9KksdNNaivhxbt6lS2i8zpDElSNNPTQhZZBmV1E66nmDoNonnr3omoOJgKpzSW1O8jUjKZ0OmsimIiBJaWaYEEiANyRGszp/tob77abx3I/vSR86IP5oXIcojXpJGYmTynlr0ovD8H5pLuStsEktzJ5hepJ58qdg+HAAPfOVOSj4m/sO9QuJ8VNz0LATYAbAdB2qMXltyHcQxmeFTRFMQOg59/3qAXP5y61wbKdPlS29ZPX/j9TVakyEn70tEa16M4I0IXcTrJGnPRa6rsEeNZ+1IVp+ciuD1AMDrSoDqBT25/emKTy0oqRgeIPh2DWmg8+h7EcxWgs38Pi94sXun9DHseXtWWKU4j6Vdc+XDe57XGP4fctH1qezcj9Kh27QJOqr6S0nSY5DuamcO4+6Llf+Ym2VtTHY1ZeRhr4m23lv/pbb6f2qM+d4/2jLGydtx1oycPDPIhBzynYaTAJk9Yq0xnB7ibiR1XWoHvR0l30DYwYDEKT0nt/q60owgzalvca6/vVg2I9BtoBBIOYj1abCelRbLsrhgxDLsRyNFAu2wVKnrII006fp7U7G3Y8zIFXPAZUEKQIMKOQB6Ue3b10Enf9570w2wSSNJ3H7joO1NWIPDmdWDAkaR2YSDlYf1LIEqd6mYpiLlwWmGW6BmYKUMmS6qs6D1FY2IAq3s3iCbvoQ5fQoUBLgByOsctJ95MRVdicRmL+hRmIyxPoAk5U12I01nYUXVfawoVwVEhTOvPWj3eF/wAwfwxZ4VbnqTKQRqwM6EKefOpKYU5c8emQCZEg76Dfaak5WX1wxUErJMzoCFYchFEQVwZy3T5eQLKli8Q7PK5oOuXKwECNdag2vMzZ1HxQNBAkj4SO8VprdoWPVmtXSygqRJynmp00aDURmyeWQikkZviLSeUjkwPLvVVRqWJJfUEAQsAjTTLG2k0ZMEVtXJtA54KOSQ1sBjyGnqGmvSp+JQlxmQp6f9JE6bnqZ50RcW4tlQYzGWMakZYyntz96aiFY4fmRQI3OYlogFgvq7CZkcqm8Ov3EDWwwFvOZWA2wK5pI6GAe81XqACCdeoq44dIXQRMgmNYPvRIkNeAUdVIIUiVPc99hSM6w0NLchEDWCdPtFKbHWN6HKrtHWozy5yBWcCTuYj5ae/Ki+bbtCfiblOw9hz+dCu3CVJn5VXYnUgHfl29/tU9s/y5fkJjccXbUk/vpUbLH0/WnoN9Pr8qZd5fn5zqukknUDDTv+dqJ+9Dtrv7T+/TenQZ/NJ1/Sqo1h8sSd/z9q6mheRGg711MgaI60p9qFmog2qIaT+dqdNNW3Gu/aiATzoGqaes/Kk5iPnRWO9AySPz860peIjehlqdyHX8NBOwfGrtvQtIH+rWrD/u9pv/AC2wO/8AxWeA6712+lGL/wA+NaRcFZfW28ff/NR73CbnKGHY1SNpqDEVJsY+6uzE+9Knjznq6Ncw7gnMGHLUcveuuhh6YAjpznXX5GiWeOPEkCj2+OKd7Y+YFF8uX3EG4TymOVIls96ntxO3uUH0pRjbeun0JonyflCVSNQpBjQgHpr9an8NxCpq1nzFBmGmAYg9qCvEkB/zT240hWNx70a+SEv425c8tRotsZVECBJ5mO+5oF7B7QJPY7QY6dqc/GVGkD70L/vsfCB7x/eqnyfguLts7r63ZVAVc2pAH9Omkamm3eHyBM6ew3qJc42561BxPE35Gh5cr9LpLSIcxjN1rnxnQVVcORm9Tk9p296lhdYqJ48r7or32NMHWJ0pzdukx+fKmebt2/vpNXGuPCcTDbIk/kfhoN2ZJjWSfqaku2/2/agOdNPzvUaR3Ou+lMOs9KOU6/OopWPzpRXIuv2+2n31oiAac+Z+/wDimZYEc+X6mnWzqPzTU1QQoWgCf86n9K6mFyNOddQ6f//Z"/>
          <p:cNvSpPr>
            <a:spLocks noChangeAspect="1" noChangeArrowheads="1"/>
          </p:cNvSpPr>
          <p:nvPr/>
        </p:nvSpPr>
        <p:spPr bwMode="auto">
          <a:xfrm>
            <a:off x="242887" y="1682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 sz="3200">
              <a:latin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3001" y="10458271"/>
            <a:ext cx="24917400" cy="1200329"/>
          </a:xfrm>
          <a:prstGeom prst="rect">
            <a:avLst/>
          </a:prstGeom>
          <a:solidFill>
            <a:srgbClr val="FFFF99"/>
          </a:solidFill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AU" sz="72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CEE Committees under </a:t>
            </a:r>
            <a:r>
              <a:rPr lang="en-AU" sz="7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the </a:t>
            </a:r>
            <a:r>
              <a:rPr lang="en-AU" sz="72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Umbrella of CEE </a:t>
            </a:r>
            <a:r>
              <a:rPr lang="en-AU" sz="7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Quality </a:t>
            </a:r>
            <a:r>
              <a:rPr lang="en-AU" sz="72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Unit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143000" y="12573000"/>
            <a:ext cx="10853056" cy="52475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42950" indent="-742950" algn="ctr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Academic Advising Committee</a:t>
            </a:r>
          </a:p>
          <a:p>
            <a:pPr marL="2114550" lvl="3" indent="-742950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Amjad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Khabaz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Abdullah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Shahri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(member)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Okour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(member)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Book Antiqua" pitchFamily="18" charset="0"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irect contact between advisors and students-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Activate the advising through (websites- E-mails –D2L)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0" y="12496800"/>
            <a:ext cx="10929255" cy="54322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AU" sz="48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       </a:t>
            </a: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2. Community </a:t>
            </a:r>
            <a:r>
              <a:rPr lang="en-AU" sz="4000" b="1" dirty="0">
                <a:solidFill>
                  <a:srgbClr val="800000"/>
                </a:solidFill>
                <a:latin typeface="Cambria" panose="02040503050406030204" pitchFamily="18" charset="0"/>
              </a:rPr>
              <a:t>Service </a:t>
            </a: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Committee</a:t>
            </a:r>
          </a:p>
          <a:p>
            <a:pPr lvl="3">
              <a:spcAft>
                <a:spcPts val="0"/>
              </a:spcAft>
            </a:pP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Dr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. Abdullah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Al-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Shehri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(coordinator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Sameh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Ahmed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Amjad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Khabaz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Yasser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Araky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</a:t>
            </a:r>
          </a:p>
          <a:p>
            <a:pPr marL="803275" lvl="1" indent="-346075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Development of the partnership between the CEE-</a:t>
            </a:r>
          </a:p>
          <a:p>
            <a:pPr marL="803275" lvl="1" indent="-346075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Department and Industry at Majmaah Governorate</a:t>
            </a:r>
            <a:r>
              <a:rPr lang="en-A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0" y="33089195"/>
            <a:ext cx="10820400" cy="4401205"/>
          </a:xfrm>
          <a:prstGeom prst="rect">
            <a:avLst/>
          </a:prstGeom>
          <a:solidFill>
            <a:srgbClr val="99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8. Student Activity 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</a:t>
            </a:r>
            <a:r>
              <a:rPr lang="en-AU" sz="3600" b="1" dirty="0" err="1">
                <a:solidFill>
                  <a:schemeClr val="accent6"/>
                </a:solidFill>
                <a:latin typeface="Cambria" panose="02040503050406030204" pitchFamily="18" charset="0"/>
              </a:rPr>
              <a:t>.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Yasir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Alaraki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        (coordinator)</a:t>
            </a:r>
            <a:endParaRPr lang="en-US" sz="3600" b="1" dirty="0" smtClean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Zaffar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Baig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        (member)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(member)</a:t>
            </a:r>
          </a:p>
          <a:p>
            <a:pPr lvl="1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Databases-Trips and Seminars-Events-Community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based partnership-Conferences.</a:t>
            </a:r>
            <a:endParaRPr lang="en-AU" sz="32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0" y="26566029"/>
            <a:ext cx="10896600" cy="4447371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6. Labs Committee</a:t>
            </a:r>
            <a:endParaRPr lang="en-US" sz="4000" b="1" dirty="0" smtClean="0">
              <a:solidFill>
                <a:srgbClr val="990000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Dr</a:t>
            </a:r>
            <a:r>
              <a:rPr lang="en-AU" sz="3600" b="1" dirty="0" err="1">
                <a:solidFill>
                  <a:schemeClr val="accent6"/>
                </a:solidFill>
                <a:latin typeface="Cambria" panose="02040503050406030204" pitchFamily="18" charset="0"/>
              </a:rPr>
              <a:t>.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Osssama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Al-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Alawy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(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coordinator)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Jahmany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</a:t>
            </a: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Zhia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Rahman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(member)</a:t>
            </a:r>
          </a:p>
          <a:p>
            <a:pPr lvl="2">
              <a:spcAft>
                <a:spcPts val="0"/>
              </a:spcAft>
            </a:pPr>
            <a:endParaRPr lang="en-AU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03275" lvl="1" indent="-346075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Databases  for </a:t>
            </a:r>
            <a:r>
              <a:rPr lang="en-US" sz="3200" dirty="0" err="1" smtClean="0">
                <a:solidFill>
                  <a:schemeClr val="tx1"/>
                </a:solidFill>
                <a:latin typeface="Book Antiqua" pitchFamily="18" charset="0"/>
              </a:rPr>
              <a:t>Labd</a:t>
            </a: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-Safety roles-Labs needs-</a:t>
            </a:r>
          </a:p>
          <a:p>
            <a:pPr marL="803275" lvl="1" indent="-346075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Maintenance-New labs.</a:t>
            </a:r>
            <a:endParaRPr lang="en-US" sz="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32920662"/>
            <a:ext cx="10972801" cy="4493538"/>
          </a:xfrm>
          <a:prstGeom prst="rect">
            <a:avLst/>
          </a:prstGeom>
          <a:solidFill>
            <a:srgbClr val="99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lnSpc>
                <a:spcPct val="150000"/>
              </a:lnSpc>
              <a:spcAft>
                <a:spcPts val="1200"/>
              </a:spcAft>
            </a:pPr>
            <a:r>
              <a:rPr lang="en-US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7. Engineering </a:t>
            </a:r>
            <a:r>
              <a:rPr lang="en-US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Practice Committee</a:t>
            </a:r>
          </a:p>
          <a:p>
            <a:pPr marL="914400" lvl="1">
              <a:spcAft>
                <a:spcPts val="0"/>
              </a:spcAft>
            </a:pPr>
            <a:r>
              <a:rPr lang="en-US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Dr</a:t>
            </a:r>
            <a:r>
              <a:rPr lang="en-US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. </a:t>
            </a:r>
            <a:r>
              <a:rPr lang="en-US" sz="3600" b="1" dirty="0" err="1">
                <a:solidFill>
                  <a:schemeClr val="accent6"/>
                </a:solidFill>
                <a:latin typeface="Cambria" panose="02040503050406030204" pitchFamily="18" charset="0"/>
              </a:rPr>
              <a:t>Zaffar</a:t>
            </a:r>
            <a:r>
              <a:rPr lang="en-US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Baig</a:t>
            </a:r>
            <a:r>
              <a:rPr lang="en-US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     (</a:t>
            </a:r>
            <a:r>
              <a:rPr lang="en-US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coordinator)</a:t>
            </a:r>
          </a:p>
          <a:p>
            <a:pPr marL="914400"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Yahya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Al-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Jahmany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(member)</a:t>
            </a:r>
          </a:p>
          <a:p>
            <a:pPr marL="914400" lvl="1">
              <a:spcAft>
                <a:spcPts val="0"/>
              </a:spcAft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Abdullah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Alzulfawi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(member)</a:t>
            </a:r>
          </a:p>
          <a:p>
            <a:pPr marL="914400" lvl="1">
              <a:spcAft>
                <a:spcPts val="0"/>
              </a:spcAft>
            </a:pPr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  <a:endParaRPr lang="en-US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Databases -Questionnaires – Student training-Follow up Reports – Community based partnership.</a:t>
            </a:r>
            <a:endParaRPr lang="en-US" sz="32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sz="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26441400"/>
            <a:ext cx="10853056" cy="4401205"/>
          </a:xfrm>
          <a:prstGeom prst="rect">
            <a:avLst/>
          </a:prstGeom>
          <a:solidFill>
            <a:srgbClr val="FFCC66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5. Assessment </a:t>
            </a:r>
            <a:r>
              <a:rPr lang="en-AU" sz="4000" b="1" dirty="0">
                <a:solidFill>
                  <a:srgbClr val="990000"/>
                </a:solidFill>
                <a:latin typeface="Cambria" panose="02040503050406030204" pitchFamily="18" charset="0"/>
              </a:rPr>
              <a:t>Committee</a:t>
            </a:r>
          </a:p>
          <a:p>
            <a:pPr lvl="2">
              <a:spcAft>
                <a:spcPts val="0"/>
              </a:spcAft>
            </a:pP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Dr.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Sameh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Ahmed              (coordinator)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Prof.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Sayd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Abbas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Yousef  Okour                       (member)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19150" lvl="1" indent="-361950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Providing assessment and reports about CEE program</a:t>
            </a:r>
          </a:p>
          <a:p>
            <a:pPr marL="819150" lvl="1" indent="-361950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including  Courses, SLO,  Annual reports , etc.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00" y="19524821"/>
            <a:ext cx="10929256" cy="5247590"/>
          </a:xfrm>
          <a:prstGeom prst="rect">
            <a:avLst/>
          </a:prstGeom>
          <a:solidFill>
            <a:srgbClr val="FF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4. Research </a:t>
            </a:r>
            <a:r>
              <a:rPr lang="en-AU" sz="4000" b="1" dirty="0">
                <a:solidFill>
                  <a:srgbClr val="800000"/>
                </a:solidFill>
                <a:latin typeface="Cambria" panose="02040503050406030204" pitchFamily="18" charset="0"/>
              </a:rPr>
              <a:t>and Scientific Committee</a:t>
            </a:r>
          </a:p>
          <a:p>
            <a:pPr lvl="3">
              <a:spcAft>
                <a:spcPts val="0"/>
              </a:spcAft>
            </a:pP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Prof.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Sayd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Abbas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              (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coordinator)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Abdulla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shehri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Mahmoud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Azmi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Sameh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Ahmed    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Thoroughly reviewing the scientific issues in the CEE-</a:t>
            </a:r>
          </a:p>
          <a:p>
            <a:pPr marL="819150" lvl="1" indent="-361950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Department related to the study plan and research. </a:t>
            </a:r>
            <a:endParaRPr lang="en-AU" sz="32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43000" y="19576732"/>
            <a:ext cx="10853056" cy="5247590"/>
          </a:xfrm>
          <a:prstGeom prst="rect">
            <a:avLst/>
          </a:prstGeom>
          <a:solidFill>
            <a:srgbClr val="FF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4000" b="1" dirty="0" smtClean="0">
                <a:solidFill>
                  <a:srgbClr val="990000"/>
                </a:solidFill>
                <a:latin typeface="Cambria" panose="02040503050406030204" pitchFamily="18" charset="0"/>
              </a:rPr>
              <a:t>3. Alumni Committee</a:t>
            </a:r>
            <a:endParaRPr lang="en-US" sz="4000" b="1" dirty="0">
              <a:solidFill>
                <a:srgbClr val="990000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Dr.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AU" sz="3600" b="1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Yousef Okour                (</a:t>
            </a:r>
            <a:r>
              <a:rPr lang="en-AU" sz="3600" b="1" dirty="0">
                <a:solidFill>
                  <a:schemeClr val="accent6"/>
                </a:solidFill>
                <a:latin typeface="Cambria" panose="02040503050406030204" pitchFamily="18" charset="0"/>
              </a:rPr>
              <a:t>coordinator)</a:t>
            </a:r>
            <a:endParaRPr lang="en-US" sz="3600" b="1" dirty="0">
              <a:solidFill>
                <a:schemeClr val="accent6"/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Zia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ur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Rehman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    (</a:t>
            </a: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3">
              <a:spcAft>
                <a:spcPts val="0"/>
              </a:spcAft>
            </a:pPr>
            <a:r>
              <a:rPr lang="en-AU" sz="32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Eng.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Asssem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Okaili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    (member)</a:t>
            </a:r>
          </a:p>
          <a:p>
            <a:pPr lvl="3">
              <a:spcAft>
                <a:spcPts val="0"/>
              </a:spcAft>
            </a:pP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Student: 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Amer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Al-</a:t>
            </a:r>
            <a:r>
              <a:rPr lang="en-AU" sz="32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Anazi</a:t>
            </a:r>
            <a:r>
              <a:rPr lang="en-AU" sz="32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  (member)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AU" sz="1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A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Responsibilities:  </a:t>
            </a:r>
          </a:p>
          <a:p>
            <a:pPr marL="803275" lvl="1" indent="-346075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Databases; Alumni Questionnaires; Events; Community</a:t>
            </a:r>
          </a:p>
          <a:p>
            <a:pPr marL="803275" lvl="1" indent="-346075" algn="just">
              <a:spcAft>
                <a:spcPts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Book Antiqua" pitchFamily="18" charset="0"/>
              </a:rPr>
              <a:t>based partnership.</a:t>
            </a:r>
            <a:endParaRPr lang="en-AU" sz="32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67600" y="4662874"/>
            <a:ext cx="11353800" cy="4785926"/>
          </a:xfrm>
          <a:prstGeom prst="rect">
            <a:avLst/>
          </a:prstGeom>
          <a:solidFill>
            <a:srgbClr val="FFFF99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6000" b="1" dirty="0">
                <a:solidFill>
                  <a:srgbClr val="800000"/>
                </a:solidFill>
                <a:latin typeface="Cambria" panose="02040503050406030204" pitchFamily="18" charset="0"/>
              </a:rPr>
              <a:t>CEE Quality </a:t>
            </a:r>
            <a:r>
              <a:rPr lang="en-AU" sz="60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Unit</a:t>
            </a:r>
            <a:endParaRPr lang="en-US" sz="6000" b="1" dirty="0" smtClean="0">
              <a:solidFill>
                <a:srgbClr val="800000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Dr. Sameh</a:t>
            </a:r>
            <a:r>
              <a:rPr lang="ar-SA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Ahmed         </a:t>
            </a:r>
            <a:r>
              <a:rPr lang="ar-SA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en-AU" sz="4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(Head)</a:t>
            </a:r>
            <a:endParaRPr lang="en-US" sz="4800" b="1" dirty="0" smtClean="0">
              <a:solidFill>
                <a:schemeClr val="accent2"/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 Abdullah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Al-</a:t>
            </a:r>
            <a:r>
              <a:rPr lang="en-AU" sz="44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Shehri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 </a:t>
            </a:r>
          </a:p>
          <a:p>
            <a:pPr lvl="2">
              <a:spcAft>
                <a:spcPts val="1000"/>
              </a:spcAft>
            </a:pPr>
            <a:r>
              <a:rPr lang="en-AU" sz="44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Prof.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4400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Sayd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Abbas    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member)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lvl="2">
              <a:spcAft>
                <a:spcPts val="1000"/>
              </a:spcAft>
            </a:pPr>
            <a:r>
              <a:rPr lang="en-AU" sz="44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Dr.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Yousef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Okour   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        </a:t>
            </a:r>
            <a:r>
              <a:rPr lang="en-A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en-AU" sz="4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member</a:t>
            </a:r>
            <a:r>
              <a:rPr lang="en-A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8376761"/>
            <a:ext cx="25061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CEE Board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decided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to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reform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the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current committees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for Quality Assurance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Accreditation on CEE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Board Minutes-6 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carried on Tuesday  </a:t>
            </a:r>
            <a:r>
              <a:rPr lang="en-A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(17-11-2015) corresponding to  (5-2-1437</a:t>
            </a:r>
            <a:r>
              <a:rPr lang="en-A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). </a:t>
            </a:r>
            <a:endParaRPr lang="ar-SA" sz="4000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675"/>
            <a:ext cx="4419600" cy="298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0060" y="685800"/>
            <a:ext cx="17686284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9600" b="1" dirty="0">
                <a:solidFill>
                  <a:srgbClr val="800000"/>
                </a:solidFill>
                <a:latin typeface="Cambria" panose="02040503050406030204" pitchFamily="18" charset="0"/>
              </a:rPr>
              <a:t>CEE Quality </a:t>
            </a:r>
            <a:r>
              <a:rPr lang="en-AU" sz="96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Unit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AU" sz="24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2016-2017</a:t>
            </a:r>
            <a:endParaRPr lang="en-US" sz="2400" b="1" dirty="0">
              <a:solidFill>
                <a:srgbClr val="800000"/>
              </a:solidFill>
              <a:latin typeface="Cambria" panose="02040503050406030204" pitchFamily="18" charset="0"/>
            </a:endParaRPr>
          </a:p>
          <a:p>
            <a:pPr algn="ctr"/>
            <a:endParaRPr lang="en-US" sz="7200" b="1" dirty="0" smtClean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609600" y="3810000"/>
            <a:ext cx="26136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execusist.com/wp-content/uploads/2013/05/quality-assuranc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964400" y="4662874"/>
            <a:ext cx="6096000" cy="47859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0" name="Picture 6" descr="https://encrypted-tbn0.gstatic.com/images?q=tbn:ANd9GcTxL0mzTJHwsklZNxn6-8ruLdEheMLIlSU5KViTbJLcM57kt-7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650200" y="39700200"/>
            <a:ext cx="3865773" cy="28956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 bwMode="auto">
          <a:xfrm>
            <a:off x="1143000" y="4662874"/>
            <a:ext cx="5410200" cy="4785926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marR="0" indent="0" algn="l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Civil and Environmental Engineering Department (CEE)</a:t>
            </a:r>
            <a:endParaRPr kumimoji="0" lang="ar-SA" sz="5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2101</TotalTime>
  <Words>430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yousef okour</cp:lastModifiedBy>
  <cp:revision>226</cp:revision>
  <cp:lastPrinted>2015-11-23T05:30:56Z</cp:lastPrinted>
  <dcterms:created xsi:type="dcterms:W3CDTF">2000-02-09T15:01:13Z</dcterms:created>
  <dcterms:modified xsi:type="dcterms:W3CDTF">2017-10-16T06:57:03Z</dcterms:modified>
</cp:coreProperties>
</file>