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6528">
          <p15:clr>
            <a:srgbClr val="A4A3A4"/>
          </p15:clr>
        </p15:guide>
        <p15:guide id="2" pos="720">
          <p15:clr>
            <a:srgbClr val="A4A3A4"/>
          </p15:clr>
        </p15:guide>
      </p15:sldGuideLst>
    </p:ext>
    <p:ext uri="{2D200454-40CA-4A62-9FC3-DE9A4176ACB9}">
      <p15:notesGuideLst xmlns:p15="http://schemas.microsoft.com/office/powerpoint/2012/main">
        <p15:guide id="1" orient="horz" pos="2910">
          <p15:clr>
            <a:srgbClr val="A4A3A4"/>
          </p15:clr>
        </p15:guide>
        <p15:guide id="2" pos="211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FF9900"/>
    <a:srgbClr val="990000"/>
    <a:srgbClr val="800000"/>
    <a:srgbClr val="FF6699"/>
    <a:srgbClr val="500000"/>
    <a:srgbClr val="FFFF99"/>
    <a:srgbClr val="FFFF66"/>
    <a:srgbClr val="0066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1" autoAdjust="0"/>
    <p:restoredTop sz="99440" autoAdjust="0"/>
  </p:normalViewPr>
  <p:slideViewPr>
    <p:cSldViewPr>
      <p:cViewPr>
        <p:scale>
          <a:sx n="35" d="100"/>
          <a:sy n="35" d="100"/>
        </p:scale>
        <p:origin x="450" y="-444"/>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3747012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Text Box 36"/>
          <p:cNvSpPr txBox="1">
            <a:spLocks noChangeArrowheads="1"/>
          </p:cNvSpPr>
          <p:nvPr/>
        </p:nvSpPr>
        <p:spPr bwMode="auto">
          <a:xfrm>
            <a:off x="1048056" y="25872600"/>
            <a:ext cx="12796837" cy="16221166"/>
          </a:xfrm>
          <a:prstGeom prst="rect">
            <a:avLst/>
          </a:prstGeom>
          <a:noFill/>
          <a:ln w="38100">
            <a:solidFill>
              <a:srgbClr val="800000"/>
            </a:solidFill>
            <a:miter lim="800000"/>
            <a:headEnd/>
            <a:tailEnd/>
          </a:ln>
          <a:effectLst/>
        </p:spPr>
        <p:txBody>
          <a:bodyPr lIns="256032" tIns="256032" rIns="256032" bIns="256032"/>
          <a:lstStyle/>
          <a:p>
            <a:pPr algn="just"/>
            <a:r>
              <a:rPr lang="en-US" sz="4000" b="1" dirty="0"/>
              <a:t>Test Site </a:t>
            </a:r>
            <a:r>
              <a:rPr lang="en-US" sz="4000" b="1" dirty="0" smtClean="0"/>
              <a:t>Location:</a:t>
            </a:r>
          </a:p>
          <a:p>
            <a:pPr algn="just"/>
            <a:r>
              <a:rPr lang="en-US" sz="4000" dirty="0"/>
              <a:t>The quantity of cores to be obtained shall be determined by the test procedure to be performed or agency requirements. Refer to </a:t>
            </a:r>
            <a:r>
              <a:rPr lang="en-US" sz="4000" dirty="0" smtClean="0"/>
              <a:t>AASHTO when </a:t>
            </a:r>
            <a:r>
              <a:rPr lang="en-US" sz="4000" dirty="0"/>
              <a:t>taking correlation cores. • Determine the location of the core(s) as required by the agency</a:t>
            </a:r>
            <a:r>
              <a:rPr lang="en-US" sz="4000" dirty="0" smtClean="0"/>
              <a:t>.</a:t>
            </a:r>
          </a:p>
          <a:p>
            <a:pPr algn="just"/>
            <a:endParaRPr lang="en-US" sz="4000" b="1" dirty="0" smtClean="0"/>
          </a:p>
          <a:p>
            <a:pPr algn="just"/>
            <a:r>
              <a:rPr lang="en-US" sz="4000" b="1" dirty="0" smtClean="0"/>
              <a:t>Transporting Cores</a:t>
            </a:r>
          </a:p>
          <a:p>
            <a:pPr algn="just"/>
            <a:r>
              <a:rPr lang="en-US" sz="4000" dirty="0"/>
              <a:t>Transport cores in a suitable container(s) that prevents damage from jarring, rolling, hitting together, and/or impact with any object. • Prevent cores from freezing or excessive heat above 130º F (54º C), during transport. Note 1: In extreme ambient temperature conditions, cores should be placed in water during transport. • If the core is damaged in transport to a point it can not be utilized for its intended purpose the core will not be used</a:t>
            </a:r>
            <a:r>
              <a:rPr lang="en-US" sz="4000" dirty="0" smtClean="0"/>
              <a:t>.</a:t>
            </a:r>
          </a:p>
          <a:p>
            <a:pPr algn="just"/>
            <a:endParaRPr lang="en-US" sz="4000" b="1" dirty="0"/>
          </a:p>
          <a:p>
            <a:pPr algn="just"/>
            <a:r>
              <a:rPr lang="en-US" sz="4000" b="1" dirty="0"/>
              <a:t>Report information:</a:t>
            </a:r>
          </a:p>
          <a:p>
            <a:pPr algn="just"/>
            <a:r>
              <a:rPr lang="en-US" sz="4000" dirty="0" smtClean="0"/>
              <a:t> </a:t>
            </a:r>
            <a:r>
              <a:rPr lang="en-US" sz="4000" dirty="0"/>
              <a:t>• The date the cores were obtained • Paving date • Contract number • Project title • Location of test • The lift being evaluated • Type of material being evaluated • Mix Design Lab Number • Average thickness of each core (to the nearest 0.01’ or ⅛ “) • Average Theoretical Maximum </a:t>
            </a:r>
            <a:r>
              <a:rPr lang="en-US" sz="4000" dirty="0" smtClean="0"/>
              <a:t>Density.</a:t>
            </a:r>
            <a:endParaRPr lang="en-US" sz="4000" dirty="0"/>
          </a:p>
        </p:txBody>
      </p:sp>
      <p:sp>
        <p:nvSpPr>
          <p:cNvPr id="7" name="TextBox 6"/>
          <p:cNvSpPr txBox="1"/>
          <p:nvPr/>
        </p:nvSpPr>
        <p:spPr>
          <a:xfrm>
            <a:off x="20878800" y="1282200"/>
            <a:ext cx="4114800" cy="523220"/>
          </a:xfrm>
          <a:prstGeom prst="rect">
            <a:avLst/>
          </a:prstGeom>
          <a:noFill/>
        </p:spPr>
        <p:txBody>
          <a:bodyPr wrap="square" rtlCol="1">
            <a:spAutoFit/>
          </a:bodyPr>
          <a:lstStyle/>
          <a:p>
            <a:endParaRPr lang="x-none" dirty="0"/>
          </a:p>
        </p:txBody>
      </p:sp>
      <p:sp>
        <p:nvSpPr>
          <p:cNvPr id="9" name="Rounded Rectangle 8"/>
          <p:cNvSpPr/>
          <p:nvPr/>
        </p:nvSpPr>
        <p:spPr bwMode="auto">
          <a:xfrm>
            <a:off x="1206747" y="7620000"/>
            <a:ext cx="12829161"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smtClean="0">
                <a:solidFill>
                  <a:schemeClr val="bg1"/>
                </a:solidFill>
                <a:effectLst>
                  <a:outerShdw blurRad="38100" dist="38100" dir="2700000" algn="tl">
                    <a:srgbClr val="000000"/>
                  </a:outerShdw>
                </a:effectLst>
                <a:latin typeface="+mj-lt"/>
                <a:cs typeface="Arial" pitchFamily="34" charset="0"/>
              </a:rPr>
              <a:t>Technical Description</a:t>
            </a:r>
            <a:endParaRPr lang="en-US" sz="6600" b="1" dirty="0">
              <a:solidFill>
                <a:schemeClr val="bg1"/>
              </a:solidFill>
              <a:effectLst>
                <a:outerShdw blurRad="38100" dist="38100" dir="2700000" algn="tl">
                  <a:srgbClr val="000000"/>
                </a:outerShdw>
              </a:effectLst>
              <a:latin typeface="+mj-lt"/>
              <a:cs typeface="Arial" pitchFamily="34" charset="0"/>
            </a:endParaRPr>
          </a:p>
        </p:txBody>
      </p:sp>
      <p:sp>
        <p:nvSpPr>
          <p:cNvPr id="44" name="Text Box 51"/>
          <p:cNvSpPr txBox="1">
            <a:spLocks noChangeArrowheads="1"/>
          </p:cNvSpPr>
          <p:nvPr/>
        </p:nvSpPr>
        <p:spPr bwMode="auto">
          <a:xfrm>
            <a:off x="1191999" y="9143999"/>
            <a:ext cx="12796836" cy="14097002"/>
          </a:xfrm>
          <a:prstGeom prst="rect">
            <a:avLst/>
          </a:prstGeom>
          <a:noFill/>
          <a:ln w="38100">
            <a:solidFill>
              <a:srgbClr val="990000"/>
            </a:solidFill>
            <a:miter lim="800000"/>
            <a:headEnd/>
            <a:tailEnd/>
          </a:ln>
          <a:effectLst/>
        </p:spPr>
        <p:txBody>
          <a:bodyPr lIns="256032" tIns="256032" rIns="256032" bIns="256032"/>
          <a:lstStyle/>
          <a:p>
            <a:pPr algn="just"/>
            <a:r>
              <a:rPr lang="en-US" sz="4000" dirty="0" smtClean="0"/>
              <a:t>To </a:t>
            </a:r>
            <a:r>
              <a:rPr lang="en-US" sz="4000" dirty="0"/>
              <a:t>take Samples of asphalt pavement after roads constructed. It collects using the coring method may be used to evaluate various characteristics of an asphalt concrete pavement for construction quality control testing, quality assurance testing and product acceptance testing. Core samples may also be used for research testing </a:t>
            </a:r>
            <a:r>
              <a:rPr lang="en-US" sz="4000" dirty="0" smtClean="0"/>
              <a:t>purposes.</a:t>
            </a:r>
            <a:endParaRPr lang="en-US" sz="4000" dirty="0"/>
          </a:p>
        </p:txBody>
      </p:sp>
      <p:sp>
        <p:nvSpPr>
          <p:cNvPr id="47" name="Rounded Rectangle 46"/>
          <p:cNvSpPr/>
          <p:nvPr/>
        </p:nvSpPr>
        <p:spPr bwMode="auto">
          <a:xfrm>
            <a:off x="1050028" y="23926800"/>
            <a:ext cx="12985880"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smtClean="0">
                <a:solidFill>
                  <a:schemeClr val="bg1"/>
                </a:solidFill>
                <a:effectLst>
                  <a:outerShdw blurRad="38100" dist="38100" dir="2700000" algn="tl">
                    <a:srgbClr val="000000"/>
                  </a:outerShdw>
                </a:effectLst>
                <a:latin typeface="+mj-lt"/>
                <a:cs typeface="Arial" pitchFamily="34" charset="0"/>
              </a:rPr>
              <a:t>Technical Data</a:t>
            </a:r>
            <a:endParaRPr lang="en-US" sz="6600" b="1" dirty="0">
              <a:solidFill>
                <a:schemeClr val="bg1"/>
              </a:solidFill>
              <a:effectLst>
                <a:outerShdw blurRad="38100" dist="38100" dir="2700000" algn="tl">
                  <a:srgbClr val="000000"/>
                </a:outerShdw>
              </a:effectLst>
              <a:latin typeface="+mj-lt"/>
              <a:cs typeface="Arial" pitchFamily="34" charset="0"/>
            </a:endParaRPr>
          </a:p>
        </p:txBody>
      </p:sp>
      <p:sp>
        <p:nvSpPr>
          <p:cNvPr id="19" name="Text Box 48"/>
          <p:cNvSpPr txBox="1">
            <a:spLocks noChangeArrowheads="1"/>
          </p:cNvSpPr>
          <p:nvPr/>
        </p:nvSpPr>
        <p:spPr bwMode="auto">
          <a:xfrm>
            <a:off x="14390271" y="9143999"/>
            <a:ext cx="11582400" cy="32949768"/>
          </a:xfrm>
          <a:prstGeom prst="rect">
            <a:avLst/>
          </a:prstGeom>
          <a:noFill/>
          <a:ln w="38100">
            <a:solidFill>
              <a:srgbClr val="800000"/>
            </a:solidFill>
            <a:miter lim="800000"/>
            <a:headEnd/>
            <a:tailEnd/>
          </a:ln>
          <a:effectLst/>
        </p:spPr>
        <p:txBody>
          <a:bodyPr lIns="256032" tIns="256032" rIns="256032" bIns="256032"/>
          <a:lstStyle/>
          <a:p>
            <a:pPr algn="just"/>
            <a:r>
              <a:rPr lang="en-US" sz="4000" b="1" dirty="0" smtClean="0"/>
              <a:t>Core Drill Machine:</a:t>
            </a:r>
          </a:p>
          <a:p>
            <a:pPr algn="just"/>
            <a:r>
              <a:rPr lang="en-US" sz="4000" b="1" dirty="0" smtClean="0"/>
              <a:t> </a:t>
            </a:r>
            <a:r>
              <a:rPr lang="en-US" sz="3800" dirty="0" smtClean="0"/>
              <a:t>A </a:t>
            </a:r>
            <a:r>
              <a:rPr lang="en-US" sz="3800" dirty="0"/>
              <a:t>Core Drill Machine of sufficient </a:t>
            </a:r>
            <a:r>
              <a:rPr lang="en-US" sz="3800" dirty="0" smtClean="0"/>
              <a:t>horsepower </a:t>
            </a:r>
            <a:r>
              <a:rPr lang="en-US" sz="3800" dirty="0"/>
              <a:t>and depth to minimize distortion of the compacted cores of Hot Mix Asphalt. • Core Bit – The cutting edge of the core drill bit shall be of hardened steel or other suitable material with diamond chips embedded in the metal cutting edge or as recommended by the core drill bit manufacturer. Typically the core drill bit should have an inside diameter of 4” ± 0.25” (100 mm ± 6 mm) or 6” ± 0.25” (150 mm ± 6 mm), these core bit dimensions are agency preferred alternatives. Suitable larger and smaller diameter core bit alternatives shall be employed as required by the </a:t>
            </a:r>
            <a:r>
              <a:rPr lang="en-US" sz="3800" dirty="0" smtClean="0"/>
              <a:t>agency.</a:t>
            </a:r>
          </a:p>
          <a:p>
            <a:pPr algn="just"/>
            <a:endParaRPr lang="en-US" sz="4000" b="1" dirty="0" smtClean="0"/>
          </a:p>
          <a:p>
            <a:pPr algn="just"/>
            <a:r>
              <a:rPr lang="en-US" sz="4000" b="1" dirty="0" smtClean="0"/>
              <a:t>Tools</a:t>
            </a:r>
            <a:r>
              <a:rPr lang="en-US" sz="4000" b="1" dirty="0"/>
              <a:t>:</a:t>
            </a:r>
          </a:p>
          <a:p>
            <a:pPr algn="just"/>
            <a:r>
              <a:rPr lang="en-US" sz="3800" dirty="0"/>
              <a:t>Core layers may be separated using a saw or other suitable device which provides a clean smooth surface and does not damage the core. • Retrieval Device (Optional) –The retrieval device used for removing core samples from holes must preserve the integrity of the core. The device may be a steel rod of suitable length and with a diameter that will fit into the space between the core and the pavement material. There may be a 90 degree bend at the top to form a handle and a 90 degree bend at the bottom, approximately 2 in (50 mm) long, forming a hook to assist in the retrieval of the core or other suitable device.</a:t>
            </a:r>
          </a:p>
          <a:p>
            <a:pPr algn="just"/>
            <a:endParaRPr lang="en-US" sz="4000" dirty="0" smtClean="0"/>
          </a:p>
          <a:p>
            <a:pPr algn="just"/>
            <a:r>
              <a:rPr lang="en-US" sz="4000" b="1" dirty="0"/>
              <a:t>Safety:</a:t>
            </a:r>
          </a:p>
          <a:p>
            <a:pPr algn="just"/>
            <a:r>
              <a:rPr lang="en-US" sz="3800" dirty="0"/>
              <a:t>This standard does not purport to address all of the safety concerns, associated with its use. It is the responsibility of the user of this standard operating procedure to establish a pre activity safety plan prior to use.</a:t>
            </a:r>
          </a:p>
          <a:p>
            <a:pPr algn="just"/>
            <a:endParaRPr lang="en-US" sz="3800" dirty="0" smtClean="0"/>
          </a:p>
          <a:p>
            <a:pPr algn="just"/>
            <a:r>
              <a:rPr lang="en-US" sz="4000" b="1" dirty="0"/>
              <a:t>Filling Core Holes:</a:t>
            </a:r>
          </a:p>
          <a:p>
            <a:pPr algn="just"/>
            <a:r>
              <a:rPr lang="en-US" sz="3800" dirty="0" smtClean="0"/>
              <a:t>When </a:t>
            </a:r>
            <a:r>
              <a:rPr lang="en-US" sz="3800" dirty="0"/>
              <a:t>necessary, the hole made from the coring operation shall be filled with a material that will not separate from the surrounding material. If Hot Mix Asphalt is available and used, it shall be compacted into the hole. A ready mix concrete or fast set grout product may be used in lieu of a Hot Mix Asphalt. A black dye can be used to color the grout on driving surface. • Prior to backfilling a core hole on a bridge deck, ensure that the hole and sidewalls are dry enough to bond with the sealant before applying. • Acceptable sealants include; asphalt binder or any waterproof sealant designed for asphalt </a:t>
            </a:r>
            <a:r>
              <a:rPr lang="en-US" sz="3800" dirty="0" err="1" smtClean="0"/>
              <a:t>applica-tions</a:t>
            </a:r>
            <a:r>
              <a:rPr lang="en-US" sz="3800" dirty="0" smtClean="0"/>
              <a:t> </a:t>
            </a:r>
            <a:r>
              <a:rPr lang="en-US" sz="3800" dirty="0"/>
              <a:t>as stated by the manufacturer. • Apply sealant to bottom surface and side walls of core hole as needed. • Backfill the core hole with Hot Mix Asphalt, cold mix asphalt, ready mix concrete or grout and compact as needed.</a:t>
            </a:r>
          </a:p>
        </p:txBody>
      </p:sp>
      <p:sp>
        <p:nvSpPr>
          <p:cNvPr id="26" name="Rounded Rectangle 25"/>
          <p:cNvSpPr/>
          <p:nvPr/>
        </p:nvSpPr>
        <p:spPr bwMode="auto">
          <a:xfrm>
            <a:off x="14528553" y="7620000"/>
            <a:ext cx="11508286" cy="1260000"/>
          </a:xfrm>
          <a:prstGeom prst="roundRect">
            <a:avLst/>
          </a:prstGeom>
          <a:solidFill>
            <a:srgbClr val="0033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ctr" anchorCtr="0" compatLnSpc="1">
            <a:prstTxWarp prst="textNoShape">
              <a:avLst/>
            </a:prstTxWarp>
          </a:bodyPr>
          <a:lstStyle/>
          <a:p>
            <a:pPr defTabSz="1279525"/>
            <a:r>
              <a:rPr lang="en-US" sz="6600" b="1" dirty="0">
                <a:solidFill>
                  <a:schemeClr val="bg1"/>
                </a:solidFill>
                <a:effectLst>
                  <a:outerShdw blurRad="38100" dist="38100" dir="2700000" algn="tl">
                    <a:srgbClr val="000000"/>
                  </a:outerShdw>
                </a:effectLst>
                <a:latin typeface="+mj-lt"/>
                <a:cs typeface="Arial" pitchFamily="34" charset="0"/>
              </a:rPr>
              <a:t>Specification</a:t>
            </a:r>
          </a:p>
        </p:txBody>
      </p:sp>
      <p:pic>
        <p:nvPicPr>
          <p:cNvPr id="14" name="Picture 13" descr="core test.jpg"/>
          <p:cNvPicPr/>
          <p:nvPr/>
        </p:nvPicPr>
        <p:blipFill>
          <a:blip r:embed="rId2"/>
          <a:stretch>
            <a:fillRect/>
          </a:stretch>
        </p:blipFill>
        <p:spPr>
          <a:xfrm>
            <a:off x="2133600" y="14097000"/>
            <a:ext cx="10972800" cy="8839200"/>
          </a:xfrm>
          <a:prstGeom prst="rect">
            <a:avLst/>
          </a:prstGeom>
        </p:spPr>
      </p:pic>
      <p:sp>
        <p:nvSpPr>
          <p:cNvPr id="15" name="TextBox 14"/>
          <p:cNvSpPr txBox="1"/>
          <p:nvPr/>
        </p:nvSpPr>
        <p:spPr>
          <a:xfrm>
            <a:off x="960441" y="1103585"/>
            <a:ext cx="25700304" cy="4216539"/>
          </a:xfrm>
          <a:prstGeom prst="rect">
            <a:avLst/>
          </a:prstGeom>
          <a:noFill/>
          <a:ln w="38100">
            <a:noFill/>
          </a:ln>
        </p:spPr>
        <p:txBody>
          <a:bodyPr wrap="square" rtlCol="0">
            <a:spAutoFit/>
          </a:bodyPr>
          <a:lstStyle/>
          <a:p>
            <a:pPr algn="ctr"/>
            <a:endParaRPr lang="en-US" sz="4400" b="1" dirty="0" smtClean="0">
              <a:solidFill>
                <a:srgbClr val="C00000"/>
              </a:solidFill>
              <a:latin typeface="Cambria" panose="02040503050406030204" pitchFamily="18" charset="0"/>
            </a:endParaRPr>
          </a:p>
          <a:p>
            <a:pPr algn="ctr"/>
            <a:r>
              <a:rPr lang="en-US" sz="4400" b="1" dirty="0" smtClean="0">
                <a:solidFill>
                  <a:srgbClr val="C00000"/>
                </a:solidFill>
                <a:latin typeface="Cambria" panose="02040503050406030204" pitchFamily="18" charset="0"/>
              </a:rPr>
              <a:t>Kingdom </a:t>
            </a:r>
            <a:r>
              <a:rPr lang="en-US" sz="4400" b="1" dirty="0">
                <a:solidFill>
                  <a:srgbClr val="C00000"/>
                </a:solidFill>
                <a:latin typeface="Cambria" panose="02040503050406030204" pitchFamily="18" charset="0"/>
              </a:rPr>
              <a:t>of Saudi Arabia</a:t>
            </a:r>
          </a:p>
          <a:p>
            <a:pPr algn="ctr"/>
            <a:r>
              <a:rPr lang="en-US" sz="4400" b="1" dirty="0">
                <a:solidFill>
                  <a:srgbClr val="C00000"/>
                </a:solidFill>
                <a:latin typeface="Cambria" panose="02040503050406030204" pitchFamily="18" charset="0"/>
              </a:rPr>
              <a:t>Ministry of Education</a:t>
            </a:r>
          </a:p>
          <a:p>
            <a:pPr algn="ctr"/>
            <a:r>
              <a:rPr lang="en-US" sz="4400" b="1" dirty="0" err="1">
                <a:solidFill>
                  <a:srgbClr val="C00000"/>
                </a:solidFill>
                <a:latin typeface="Cambria" panose="02040503050406030204" pitchFamily="18" charset="0"/>
              </a:rPr>
              <a:t>Majmaah</a:t>
            </a:r>
            <a:r>
              <a:rPr lang="en-US" sz="4400" b="1" dirty="0">
                <a:solidFill>
                  <a:srgbClr val="C00000"/>
                </a:solidFill>
                <a:latin typeface="Cambria" panose="02040503050406030204" pitchFamily="18" charset="0"/>
              </a:rPr>
              <a:t> University</a:t>
            </a:r>
          </a:p>
          <a:p>
            <a:pPr algn="ctr"/>
            <a:r>
              <a:rPr lang="en-US" sz="4400" b="1" dirty="0">
                <a:solidFill>
                  <a:srgbClr val="C00000"/>
                </a:solidFill>
                <a:latin typeface="Cambria" panose="02040503050406030204" pitchFamily="18" charset="0"/>
              </a:rPr>
              <a:t>College of Engineering</a:t>
            </a:r>
          </a:p>
          <a:p>
            <a:pPr algn="ctr"/>
            <a:r>
              <a:rPr lang="en-US" sz="4800" b="1" dirty="0">
                <a:solidFill>
                  <a:srgbClr val="1A2E52"/>
                </a:solidFill>
                <a:latin typeface="Cambria" panose="02040503050406030204" pitchFamily="18" charset="0"/>
              </a:rPr>
              <a:t>Department of </a:t>
            </a:r>
            <a:r>
              <a:rPr lang="en-US" sz="4800" b="1" dirty="0" smtClean="0">
                <a:solidFill>
                  <a:srgbClr val="1A2E52"/>
                </a:solidFill>
                <a:latin typeface="Cambria" panose="02040503050406030204" pitchFamily="18" charset="0"/>
              </a:rPr>
              <a:t>Civil and Environmental Engineering</a:t>
            </a:r>
            <a:endParaRPr lang="en-US" sz="4800" dirty="0">
              <a:solidFill>
                <a:srgbClr val="1A2E52"/>
              </a:solidFill>
              <a:latin typeface="Cambria" panose="02040503050406030204" pitchFamily="18" charset="0"/>
            </a:endParaRPr>
          </a:p>
        </p:txBody>
      </p:sp>
      <p:pic>
        <p:nvPicPr>
          <p:cNvPr id="16" name="Picture 15"/>
          <p:cNvPicPr>
            <a:picLocks noChangeAspect="1"/>
          </p:cNvPicPr>
          <p:nvPr/>
        </p:nvPicPr>
        <p:blipFill>
          <a:blip r:embed="rId3"/>
          <a:stretch>
            <a:fillRect/>
          </a:stretch>
        </p:blipFill>
        <p:spPr>
          <a:xfrm>
            <a:off x="960441" y="819806"/>
            <a:ext cx="5142071" cy="4550578"/>
          </a:xfrm>
          <a:prstGeom prst="rect">
            <a:avLst/>
          </a:prstGeom>
        </p:spPr>
      </p:pic>
      <p:pic>
        <p:nvPicPr>
          <p:cNvPr id="17" name="Picture 16"/>
          <p:cNvPicPr>
            <a:picLocks noChangeAspect="1"/>
          </p:cNvPicPr>
          <p:nvPr/>
        </p:nvPicPr>
        <p:blipFill>
          <a:blip r:embed="rId4"/>
          <a:stretch>
            <a:fillRect/>
          </a:stretch>
        </p:blipFill>
        <p:spPr>
          <a:xfrm>
            <a:off x="21518674" y="819806"/>
            <a:ext cx="5142071" cy="4550578"/>
          </a:xfrm>
          <a:prstGeom prst="rect">
            <a:avLst/>
          </a:prstGeom>
          <a:ln w="38100">
            <a:noFill/>
          </a:ln>
        </p:spPr>
      </p:pic>
      <p:sp>
        <p:nvSpPr>
          <p:cNvPr id="18" name="TextBox 17"/>
          <p:cNvSpPr txBox="1"/>
          <p:nvPr/>
        </p:nvSpPr>
        <p:spPr>
          <a:xfrm>
            <a:off x="933801" y="5819506"/>
            <a:ext cx="25700304" cy="1200329"/>
          </a:xfrm>
          <a:prstGeom prst="rect">
            <a:avLst/>
          </a:prstGeom>
          <a:noFill/>
          <a:ln w="38100">
            <a:solidFill>
              <a:srgbClr val="C00000"/>
            </a:solidFill>
          </a:ln>
        </p:spPr>
        <p:txBody>
          <a:bodyPr wrap="square" rtlCol="0">
            <a:spAutoFit/>
          </a:bodyPr>
          <a:lstStyle/>
          <a:p>
            <a:pPr algn="ctr"/>
            <a:r>
              <a:rPr lang="en-US" sz="7200" b="1" dirty="0" smtClean="0">
                <a:solidFill>
                  <a:srgbClr val="990000"/>
                </a:solidFill>
                <a:effectLst>
                  <a:outerShdw blurRad="38100" dist="38100" dir="2700000" algn="tl">
                    <a:srgbClr val="000000"/>
                  </a:outerShdw>
                </a:effectLst>
                <a:cs typeface="Arial" pitchFamily="34" charset="0"/>
              </a:rPr>
              <a:t>The </a:t>
            </a:r>
            <a:r>
              <a:rPr lang="en-US" sz="7200" b="1" dirty="0">
                <a:solidFill>
                  <a:srgbClr val="990000"/>
                </a:solidFill>
                <a:effectLst>
                  <a:outerShdw blurRad="38100" dist="38100" dir="2700000" algn="tl">
                    <a:srgbClr val="000000"/>
                  </a:outerShdw>
                </a:effectLst>
                <a:cs typeface="Arial" pitchFamily="34" charset="0"/>
              </a:rPr>
              <a:t>Core Test Machine</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2037</TotalTime>
  <Words>745</Words>
  <Application>Microsoft Office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vt:lpstr>
      <vt:lpstr>Times New Roman</vt:lpstr>
      <vt:lpstr>Default Design</vt:lpstr>
      <vt:lpstr>PowerPoint Presentation</vt:lpstr>
    </vt:vector>
  </TitlesOfParts>
  <Company>Genigraphics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Mahmoud Owais</cp:lastModifiedBy>
  <cp:revision>154</cp:revision>
  <cp:lastPrinted>2000-08-03T00:31:24Z</cp:lastPrinted>
  <dcterms:created xsi:type="dcterms:W3CDTF">2000-02-09T15:01:13Z</dcterms:created>
  <dcterms:modified xsi:type="dcterms:W3CDTF">2017-11-15T11:17:17Z</dcterms:modified>
</cp:coreProperties>
</file>