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6528">
          <p15:clr>
            <a:srgbClr val="A4A3A4"/>
          </p15:clr>
        </p15:guide>
        <p15:guide id="2" pos="720">
          <p15:clr>
            <a:srgbClr val="A4A3A4"/>
          </p15:clr>
        </p15:guide>
      </p15:sldGuideLst>
    </p:ext>
    <p:ext uri="{2D200454-40CA-4A62-9FC3-DE9A4176ACB9}">
      <p15:notesGuideLst xmlns:p15="http://schemas.microsoft.com/office/powerpoint/2012/main">
        <p15:guide id="1" orient="horz" pos="2910">
          <p15:clr>
            <a:srgbClr val="A4A3A4"/>
          </p15:clr>
        </p15:guide>
        <p15:guide id="2" pos="211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FF9900"/>
    <a:srgbClr val="990000"/>
    <a:srgbClr val="800000"/>
    <a:srgbClr val="FF6699"/>
    <a:srgbClr val="500000"/>
    <a:srgbClr val="FFFF99"/>
    <a:srgbClr val="FFFF66"/>
    <a:srgbClr val="0066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51" autoAdjust="0"/>
    <p:restoredTop sz="99440" autoAdjust="0"/>
  </p:normalViewPr>
  <p:slideViewPr>
    <p:cSldViewPr>
      <p:cViewPr>
        <p:scale>
          <a:sx n="28" d="100"/>
          <a:sy n="28" d="100"/>
        </p:scale>
        <p:origin x="1080" y="18"/>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3747012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Text Box 36"/>
          <p:cNvSpPr txBox="1">
            <a:spLocks noChangeArrowheads="1"/>
          </p:cNvSpPr>
          <p:nvPr/>
        </p:nvSpPr>
        <p:spPr bwMode="auto">
          <a:xfrm>
            <a:off x="1048056" y="27736800"/>
            <a:ext cx="12796837" cy="14371041"/>
          </a:xfrm>
          <a:prstGeom prst="rect">
            <a:avLst/>
          </a:prstGeom>
          <a:noFill/>
          <a:ln w="38100">
            <a:solidFill>
              <a:srgbClr val="800000"/>
            </a:solidFill>
            <a:miter lim="800000"/>
            <a:headEnd/>
            <a:tailEnd/>
          </a:ln>
          <a:effectLst/>
        </p:spPr>
        <p:txBody>
          <a:bodyPr lIns="256032" tIns="256032" rIns="256032" bIns="256032"/>
          <a:lstStyle/>
          <a:p>
            <a:pPr algn="just"/>
            <a:r>
              <a:rPr lang="en-US" sz="4000" b="1" dirty="0"/>
              <a:t>The objective to be achieved using the Marshall Method for hot-mix asphalt concrete mix Design is to determine an economical blend and gradation of aggregates (within the limits Of project specifications) and asphalt that yields a mix having</a:t>
            </a:r>
            <a:r>
              <a:rPr lang="en-US" sz="4000" b="1" dirty="0" smtClean="0"/>
              <a:t>;</a:t>
            </a:r>
          </a:p>
          <a:p>
            <a:pPr algn="just"/>
            <a:endParaRPr lang="en-US" sz="4000" b="1" dirty="0"/>
          </a:p>
          <a:p>
            <a:pPr marL="571500" lvl="0" indent="-571500" algn="just">
              <a:spcAft>
                <a:spcPts val="1200"/>
              </a:spcAft>
              <a:buFont typeface="Arial" panose="020B0604020202020204" pitchFamily="34" charset="0"/>
              <a:buChar char="•"/>
            </a:pPr>
            <a:r>
              <a:rPr lang="en-US" sz="4000" dirty="0"/>
              <a:t>Sufficient asphalt cement to ensure a durable asphalt concrete surface course.</a:t>
            </a:r>
          </a:p>
          <a:p>
            <a:pPr marL="571500" lvl="0" indent="-571500" algn="just">
              <a:spcAft>
                <a:spcPts val="1200"/>
              </a:spcAft>
              <a:buFont typeface="Arial" panose="020B0604020202020204" pitchFamily="34" charset="0"/>
              <a:buChar char="•"/>
            </a:pPr>
            <a:r>
              <a:rPr lang="en-US" sz="4000" dirty="0"/>
              <a:t>Sufficient mix stability to satisfy the demands of traffic without distortion or displacement.</a:t>
            </a:r>
          </a:p>
          <a:p>
            <a:pPr marL="571500" lvl="0" indent="-571500" algn="just">
              <a:spcAft>
                <a:spcPts val="1200"/>
              </a:spcAft>
              <a:buFont typeface="Arial" panose="020B0604020202020204" pitchFamily="34" charset="0"/>
              <a:buChar char="•"/>
            </a:pPr>
            <a:r>
              <a:rPr lang="en-US" sz="4000" dirty="0"/>
              <a:t>Sufficient voids in the total compacted mix to allow for a slight amount of additional compaction under traffic loading without flushing, bleeding and loss of stability, yet low enough to keep out harmful air and moisture.</a:t>
            </a:r>
          </a:p>
          <a:p>
            <a:pPr marL="571500" lvl="0" indent="-571500" algn="just">
              <a:spcAft>
                <a:spcPts val="1200"/>
              </a:spcAft>
              <a:buFont typeface="Arial" panose="020B0604020202020204" pitchFamily="34" charset="0"/>
              <a:buChar char="•"/>
            </a:pPr>
            <a:r>
              <a:rPr lang="en-US" sz="4000" dirty="0"/>
              <a:t>Sufficient workability to permit efficient placement of the mix without segregation.</a:t>
            </a:r>
          </a:p>
          <a:p>
            <a:pPr marL="571500" lvl="0" indent="-571500" algn="just">
              <a:spcAft>
                <a:spcPts val="1200"/>
              </a:spcAft>
              <a:buFont typeface="Arial" panose="020B0604020202020204" pitchFamily="34" charset="0"/>
              <a:buChar char="•"/>
            </a:pPr>
            <a:r>
              <a:rPr lang="en-US" sz="4000" dirty="0"/>
              <a:t>Characteristics which allow normal construction operating variations without falling outside of the specified </a:t>
            </a:r>
            <a:r>
              <a:rPr lang="en-US" sz="4000" dirty="0" smtClean="0"/>
              <a:t>requirement.</a:t>
            </a:r>
            <a:endParaRPr lang="en-US" sz="4000" dirty="0"/>
          </a:p>
        </p:txBody>
      </p:sp>
      <p:sp>
        <p:nvSpPr>
          <p:cNvPr id="7" name="TextBox 6"/>
          <p:cNvSpPr txBox="1"/>
          <p:nvPr/>
        </p:nvSpPr>
        <p:spPr>
          <a:xfrm>
            <a:off x="20878800" y="1282200"/>
            <a:ext cx="4114800" cy="523220"/>
          </a:xfrm>
          <a:prstGeom prst="rect">
            <a:avLst/>
          </a:prstGeom>
          <a:noFill/>
        </p:spPr>
        <p:txBody>
          <a:bodyPr wrap="square" rtlCol="1">
            <a:spAutoFit/>
          </a:bodyPr>
          <a:lstStyle/>
          <a:p>
            <a:endParaRPr lang="x-none" dirty="0"/>
          </a:p>
        </p:txBody>
      </p:sp>
      <p:sp>
        <p:nvSpPr>
          <p:cNvPr id="9" name="Rounded Rectangle 8"/>
          <p:cNvSpPr/>
          <p:nvPr/>
        </p:nvSpPr>
        <p:spPr bwMode="auto">
          <a:xfrm>
            <a:off x="1206747" y="7620000"/>
            <a:ext cx="12829161" cy="1260000"/>
          </a:xfrm>
          <a:prstGeom prst="roundRect">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bodyPr>
          <a:lstStyle/>
          <a:p>
            <a:pPr defTabSz="1279525"/>
            <a:r>
              <a:rPr lang="en-US" sz="6600" b="1" dirty="0" smtClean="0">
                <a:solidFill>
                  <a:schemeClr val="bg1"/>
                </a:solidFill>
                <a:effectLst>
                  <a:outerShdw blurRad="38100" dist="38100" dir="2700000" algn="tl">
                    <a:srgbClr val="000000"/>
                  </a:outerShdw>
                </a:effectLst>
                <a:latin typeface="+mj-lt"/>
                <a:cs typeface="Arial" pitchFamily="34" charset="0"/>
              </a:rPr>
              <a:t>Technical Description</a:t>
            </a:r>
            <a:endParaRPr lang="en-US" sz="6600" b="1" dirty="0">
              <a:solidFill>
                <a:schemeClr val="bg1"/>
              </a:solidFill>
              <a:effectLst>
                <a:outerShdw blurRad="38100" dist="38100" dir="2700000" algn="tl">
                  <a:srgbClr val="000000"/>
                </a:outerShdw>
              </a:effectLst>
              <a:latin typeface="+mj-lt"/>
              <a:cs typeface="Arial" pitchFamily="34" charset="0"/>
            </a:endParaRPr>
          </a:p>
        </p:txBody>
      </p:sp>
      <p:sp>
        <p:nvSpPr>
          <p:cNvPr id="44" name="Text Box 51"/>
          <p:cNvSpPr txBox="1">
            <a:spLocks noChangeArrowheads="1"/>
          </p:cNvSpPr>
          <p:nvPr/>
        </p:nvSpPr>
        <p:spPr bwMode="auto">
          <a:xfrm>
            <a:off x="1191999" y="9143998"/>
            <a:ext cx="12796836" cy="16271397"/>
          </a:xfrm>
          <a:prstGeom prst="rect">
            <a:avLst/>
          </a:prstGeom>
          <a:noFill/>
          <a:ln w="38100">
            <a:solidFill>
              <a:srgbClr val="990000"/>
            </a:solidFill>
            <a:miter lim="800000"/>
            <a:headEnd/>
            <a:tailEnd/>
          </a:ln>
          <a:effectLst/>
        </p:spPr>
        <p:txBody>
          <a:bodyPr lIns="256032" tIns="256032" rIns="256032" bIns="256032"/>
          <a:lstStyle/>
          <a:p>
            <a:pPr marL="571500" indent="-571500" algn="just">
              <a:buFont typeface="Arial" panose="020B0604020202020204" pitchFamily="34" charset="0"/>
              <a:buChar char="•"/>
            </a:pPr>
            <a:r>
              <a:rPr lang="en-US" sz="4000" b="1" dirty="0" smtClean="0"/>
              <a:t>To </a:t>
            </a:r>
            <a:r>
              <a:rPr lang="en-US" sz="4000" b="1" dirty="0"/>
              <a:t>measure Marshall stability of a test specimen </a:t>
            </a:r>
            <a:endParaRPr lang="en-US" sz="4000" b="1" dirty="0" smtClean="0"/>
          </a:p>
          <a:p>
            <a:pPr marL="571500" indent="-571500" algn="just">
              <a:buFont typeface="Arial" panose="020B0604020202020204" pitchFamily="34" charset="0"/>
              <a:buChar char="•"/>
            </a:pPr>
            <a:r>
              <a:rPr lang="en-US" sz="4000" b="1" dirty="0" smtClean="0"/>
              <a:t>It is </a:t>
            </a:r>
            <a:r>
              <a:rPr lang="en-US" sz="4000" b="1" dirty="0"/>
              <a:t>the maximum load required to produce failure when the specimen is preheated to a prescribed temperature placed in a special </a:t>
            </a:r>
            <a:r>
              <a:rPr lang="en-US" sz="4000" b="1" dirty="0" smtClean="0"/>
              <a:t>test.</a:t>
            </a:r>
          </a:p>
          <a:p>
            <a:pPr marL="571500" indent="-571500" algn="just">
              <a:buFont typeface="Arial" panose="020B0604020202020204" pitchFamily="34" charset="0"/>
              <a:buChar char="•"/>
            </a:pPr>
            <a:r>
              <a:rPr lang="en-US" sz="4000" b="1" dirty="0" smtClean="0"/>
              <a:t>While </a:t>
            </a:r>
            <a:r>
              <a:rPr lang="en-US" sz="4000" b="1" dirty="0"/>
              <a:t>the stability test is in progress dial gauge is used to measure the vertical deformation of the specimen</a:t>
            </a:r>
            <a:r>
              <a:rPr lang="en-US" sz="4000" b="1" dirty="0" smtClean="0"/>
              <a:t>.</a:t>
            </a:r>
          </a:p>
          <a:p>
            <a:pPr marL="571500" indent="-571500" algn="just">
              <a:buFont typeface="Arial" panose="020B0604020202020204" pitchFamily="34" charset="0"/>
              <a:buChar char="•"/>
            </a:pPr>
            <a:endParaRPr lang="en-US" sz="4000" dirty="0"/>
          </a:p>
        </p:txBody>
      </p:sp>
      <p:sp>
        <p:nvSpPr>
          <p:cNvPr id="47" name="Rounded Rectangle 46"/>
          <p:cNvSpPr/>
          <p:nvPr/>
        </p:nvSpPr>
        <p:spPr bwMode="auto">
          <a:xfrm>
            <a:off x="859013" y="25946098"/>
            <a:ext cx="12985880" cy="1260000"/>
          </a:xfrm>
          <a:prstGeom prst="roundRect">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bodyPr>
          <a:lstStyle/>
          <a:p>
            <a:pPr defTabSz="1279525"/>
            <a:r>
              <a:rPr lang="en-US" sz="6600" b="1" dirty="0">
                <a:solidFill>
                  <a:schemeClr val="bg1"/>
                </a:solidFill>
                <a:effectLst>
                  <a:outerShdw blurRad="38100" dist="38100" dir="2700000" algn="tl">
                    <a:srgbClr val="000000"/>
                  </a:outerShdw>
                </a:effectLst>
                <a:latin typeface="+mj-lt"/>
                <a:cs typeface="Arial" pitchFamily="34" charset="0"/>
              </a:rPr>
              <a:t>Learning Objectives </a:t>
            </a:r>
            <a:r>
              <a:rPr lang="en-US" sz="6600" b="1" dirty="0" smtClean="0">
                <a:solidFill>
                  <a:schemeClr val="bg1"/>
                </a:solidFill>
                <a:effectLst>
                  <a:outerShdw blurRad="38100" dist="38100" dir="2700000" algn="tl">
                    <a:srgbClr val="000000"/>
                  </a:outerShdw>
                </a:effectLst>
                <a:latin typeface="+mj-lt"/>
                <a:cs typeface="Arial" pitchFamily="34" charset="0"/>
              </a:rPr>
              <a:t>/ Experiments</a:t>
            </a:r>
            <a:endParaRPr lang="en-US" sz="6600" b="1" dirty="0">
              <a:solidFill>
                <a:schemeClr val="bg1"/>
              </a:solidFill>
              <a:effectLst>
                <a:outerShdw blurRad="38100" dist="38100" dir="2700000" algn="tl">
                  <a:srgbClr val="000000"/>
                </a:outerShdw>
              </a:effectLst>
              <a:latin typeface="+mj-lt"/>
              <a:cs typeface="Arial" pitchFamily="34" charset="0"/>
            </a:endParaRPr>
          </a:p>
        </p:txBody>
      </p:sp>
      <p:sp>
        <p:nvSpPr>
          <p:cNvPr id="19" name="Text Box 48"/>
          <p:cNvSpPr txBox="1">
            <a:spLocks noChangeArrowheads="1"/>
          </p:cNvSpPr>
          <p:nvPr/>
        </p:nvSpPr>
        <p:spPr bwMode="auto">
          <a:xfrm>
            <a:off x="14390271" y="9143999"/>
            <a:ext cx="11582400" cy="32963842"/>
          </a:xfrm>
          <a:prstGeom prst="rect">
            <a:avLst/>
          </a:prstGeom>
          <a:noFill/>
          <a:ln w="38100">
            <a:solidFill>
              <a:srgbClr val="800000"/>
            </a:solidFill>
            <a:miter lim="800000"/>
            <a:headEnd/>
            <a:tailEnd/>
          </a:ln>
          <a:effectLst/>
        </p:spPr>
        <p:txBody>
          <a:bodyPr lIns="256032" tIns="256032" rIns="256032" bIns="256032"/>
          <a:lstStyle/>
          <a:p>
            <a:pPr algn="just">
              <a:spcAft>
                <a:spcPts val="200"/>
              </a:spcAft>
            </a:pPr>
            <a:r>
              <a:rPr lang="en-US" sz="4000" b="1" dirty="0"/>
              <a:t>[1] Control </a:t>
            </a:r>
            <a:r>
              <a:rPr lang="en-US" sz="4000" b="1" dirty="0" smtClean="0"/>
              <a:t>Panel:</a:t>
            </a:r>
          </a:p>
          <a:p>
            <a:pPr algn="just">
              <a:spcAft>
                <a:spcPts val="200"/>
              </a:spcAft>
            </a:pPr>
            <a:r>
              <a:rPr lang="en-US" sz="3800" dirty="0" smtClean="0"/>
              <a:t>The </a:t>
            </a:r>
            <a:r>
              <a:rPr lang="en-US" sz="3800" dirty="0"/>
              <a:t>control panel is situated on the front </a:t>
            </a:r>
            <a:r>
              <a:rPr lang="en-US" sz="3800" dirty="0" smtClean="0"/>
              <a:t>side </a:t>
            </a:r>
            <a:r>
              <a:rPr lang="en-US" sz="3800" dirty="0"/>
              <a:t>of the machine base. </a:t>
            </a:r>
            <a:endParaRPr lang="en-US" sz="3800" dirty="0" smtClean="0"/>
          </a:p>
          <a:p>
            <a:pPr algn="just">
              <a:spcAft>
                <a:spcPts val="200"/>
              </a:spcAft>
            </a:pPr>
            <a:endParaRPr lang="en-US" sz="4000" b="1" dirty="0" smtClean="0"/>
          </a:p>
          <a:p>
            <a:pPr algn="just">
              <a:spcAft>
                <a:spcPts val="200"/>
              </a:spcAft>
            </a:pPr>
            <a:r>
              <a:rPr lang="en-US" sz="4000" b="1" dirty="0" smtClean="0"/>
              <a:t>[2] Preset Speed:</a:t>
            </a:r>
          </a:p>
          <a:p>
            <a:pPr algn="just">
              <a:spcAft>
                <a:spcPts val="200"/>
              </a:spcAft>
            </a:pPr>
            <a:r>
              <a:rPr lang="en-US" sz="3800" dirty="0"/>
              <a:t>2.00 in/min. (50.80mm/min.) </a:t>
            </a:r>
          </a:p>
          <a:p>
            <a:pPr algn="just">
              <a:spcAft>
                <a:spcPts val="200"/>
              </a:spcAft>
            </a:pPr>
            <a:endParaRPr lang="en-US" sz="4000" b="1" dirty="0"/>
          </a:p>
          <a:p>
            <a:pPr algn="just">
              <a:spcAft>
                <a:spcPts val="200"/>
              </a:spcAft>
            </a:pPr>
            <a:r>
              <a:rPr lang="en-US" sz="4000" b="1" dirty="0" smtClean="0"/>
              <a:t>[3] Direction </a:t>
            </a:r>
            <a:r>
              <a:rPr lang="en-US" sz="4000" b="1" dirty="0"/>
              <a:t>of </a:t>
            </a:r>
            <a:r>
              <a:rPr lang="en-US" sz="4000" b="1" dirty="0" smtClean="0"/>
              <a:t>Travel:</a:t>
            </a:r>
          </a:p>
          <a:p>
            <a:pPr algn="just">
              <a:spcAft>
                <a:spcPts val="200"/>
              </a:spcAft>
            </a:pPr>
            <a:r>
              <a:rPr lang="en-US" sz="3800" dirty="0"/>
              <a:t>It is necessary to ensure that the direction of the platen (up or down) has been correctly selected. The platen travel direction switch has three positions: up, off, down. Before changing travel direction, you must first switch to the “off” position and pause for a second before changing travel direction. </a:t>
            </a:r>
          </a:p>
          <a:p>
            <a:pPr algn="just">
              <a:spcAft>
                <a:spcPts val="200"/>
              </a:spcAft>
            </a:pPr>
            <a:endParaRPr lang="en-US" sz="4000" b="1" dirty="0" smtClean="0"/>
          </a:p>
          <a:p>
            <a:pPr algn="just">
              <a:spcAft>
                <a:spcPts val="200"/>
              </a:spcAft>
            </a:pPr>
            <a:r>
              <a:rPr lang="en-US" sz="4000" b="1" dirty="0" smtClean="0"/>
              <a:t>[4] Maximum </a:t>
            </a:r>
            <a:r>
              <a:rPr lang="en-US" sz="4000" b="1" dirty="0"/>
              <a:t>Travel </a:t>
            </a:r>
            <a:r>
              <a:rPr lang="en-US" sz="4000" b="1" dirty="0" smtClean="0"/>
              <a:t>Limits:</a:t>
            </a:r>
          </a:p>
          <a:p>
            <a:pPr algn="just">
              <a:spcAft>
                <a:spcPts val="200"/>
              </a:spcAft>
            </a:pPr>
            <a:r>
              <a:rPr lang="en-US" sz="3800" dirty="0"/>
              <a:t>The maximum up travel limit occurs when the loading screw extends beyond the reach of the drive gear and remains there – it is not indicated by a light. The down travel limit is indicated on the control panel with a red indicating light. The machine will stop operation in that direction when this light is illuminated. The maximum travel of the platen is 3.50" (88mm).</a:t>
            </a:r>
          </a:p>
          <a:p>
            <a:pPr algn="just">
              <a:spcAft>
                <a:spcPts val="200"/>
              </a:spcAft>
            </a:pPr>
            <a:endParaRPr lang="en-US" sz="4000" b="1" dirty="0" smtClean="0"/>
          </a:p>
          <a:p>
            <a:pPr algn="just">
              <a:spcAft>
                <a:spcPts val="200"/>
              </a:spcAft>
            </a:pPr>
            <a:r>
              <a:rPr lang="en-US" sz="4000" b="1" dirty="0" smtClean="0"/>
              <a:t>[4] Load Ring:</a:t>
            </a:r>
          </a:p>
          <a:p>
            <a:pPr algn="just">
              <a:spcAft>
                <a:spcPts val="200"/>
              </a:spcAft>
            </a:pPr>
            <a:r>
              <a:rPr lang="en-US" sz="3800" dirty="0"/>
              <a:t>When a load ring is used it can be attached directly to the cross-beam using the 3/4-16 x 3" long bolt. </a:t>
            </a:r>
          </a:p>
          <a:p>
            <a:pPr algn="just">
              <a:spcAft>
                <a:spcPts val="200"/>
              </a:spcAft>
            </a:pPr>
            <a:endParaRPr lang="en-US" sz="4000" b="1" dirty="0"/>
          </a:p>
          <a:p>
            <a:pPr algn="just">
              <a:spcAft>
                <a:spcPts val="200"/>
              </a:spcAft>
            </a:pPr>
            <a:r>
              <a:rPr lang="en-US" sz="4000" b="1" dirty="0" smtClean="0"/>
              <a:t>[5] Maximum Load:</a:t>
            </a:r>
          </a:p>
          <a:p>
            <a:pPr algn="just">
              <a:spcAft>
                <a:spcPts val="200"/>
              </a:spcAft>
            </a:pPr>
            <a:r>
              <a:rPr lang="en-US" sz="3800" dirty="0"/>
              <a:t>The Marshall Compression and Testing Machine is rated at 10,000lbf (or 50kN). </a:t>
            </a:r>
          </a:p>
          <a:p>
            <a:pPr algn="just">
              <a:spcAft>
                <a:spcPts val="200"/>
              </a:spcAft>
            </a:pPr>
            <a:endParaRPr lang="en-US" sz="4000" b="1" dirty="0"/>
          </a:p>
          <a:p>
            <a:pPr algn="just">
              <a:spcAft>
                <a:spcPts val="200"/>
              </a:spcAft>
            </a:pPr>
            <a:r>
              <a:rPr lang="en-US" sz="4000" b="1" dirty="0" smtClean="0"/>
              <a:t>[6] Flow Measurement:</a:t>
            </a:r>
          </a:p>
          <a:p>
            <a:pPr algn="just">
              <a:spcAft>
                <a:spcPts val="200"/>
              </a:spcAft>
            </a:pPr>
            <a:r>
              <a:rPr lang="en-US" sz="3800" dirty="0"/>
              <a:t>It requires a Marshall Test accessory, e.g., H-1344 Flow meter with dial gage, 1" travel, 0.001" divisions, or H-1344M with 25 mm travel and .25 mm divisions.</a:t>
            </a:r>
          </a:p>
          <a:p>
            <a:pPr algn="just">
              <a:spcAft>
                <a:spcPts val="200"/>
              </a:spcAft>
            </a:pPr>
            <a:endParaRPr lang="en-US" sz="4000" b="1" dirty="0" smtClean="0"/>
          </a:p>
          <a:p>
            <a:pPr algn="just">
              <a:spcAft>
                <a:spcPts val="200"/>
              </a:spcAft>
            </a:pPr>
            <a:r>
              <a:rPr lang="en-US" sz="4000" b="1" dirty="0" smtClean="0"/>
              <a:t>[7] Load </a:t>
            </a:r>
            <a:r>
              <a:rPr lang="en-US" sz="4000" b="1" dirty="0"/>
              <a:t>Ring </a:t>
            </a:r>
            <a:r>
              <a:rPr lang="en-US" sz="4000" b="1" dirty="0" smtClean="0"/>
              <a:t>Calibration:</a:t>
            </a:r>
          </a:p>
          <a:p>
            <a:pPr algn="just">
              <a:spcAft>
                <a:spcPts val="200"/>
              </a:spcAft>
            </a:pPr>
            <a:r>
              <a:rPr lang="en-US" sz="3800" dirty="0"/>
              <a:t>It must be calibrated before leaving the factory. Periodically you should have it re-calibrated. </a:t>
            </a:r>
          </a:p>
          <a:p>
            <a:pPr algn="just">
              <a:spcAft>
                <a:spcPts val="200"/>
              </a:spcAft>
            </a:pPr>
            <a:endParaRPr lang="en-US" sz="4000" b="1" dirty="0"/>
          </a:p>
          <a:p>
            <a:pPr algn="just">
              <a:spcAft>
                <a:spcPts val="200"/>
              </a:spcAft>
            </a:pPr>
            <a:r>
              <a:rPr lang="en-US" sz="4000" b="1" dirty="0" smtClean="0"/>
              <a:t>[8] Maintenance:</a:t>
            </a:r>
          </a:p>
          <a:p>
            <a:pPr algn="just">
              <a:spcAft>
                <a:spcPts val="200"/>
              </a:spcAft>
            </a:pPr>
            <a:r>
              <a:rPr lang="en-US" sz="3800" dirty="0"/>
              <a:t>The machine and transducers should be kept clean and the machine should not be over lubricated. Light oiling with synthetic instrument oil at most is required on exposed spindles and threads; the jack and gear box are serviced with a premium wheel bearing grease such as Pennzoil 707L </a:t>
            </a:r>
            <a:r>
              <a:rPr lang="en-US" sz="3800" dirty="0" err="1"/>
              <a:t>Lubriplate</a:t>
            </a:r>
            <a:r>
              <a:rPr lang="en-US" sz="3800" dirty="0"/>
              <a:t> Grease applied thru the grease fitting no more than annually, or when an indication of power train friction appears.</a:t>
            </a:r>
          </a:p>
        </p:txBody>
      </p:sp>
      <p:sp>
        <p:nvSpPr>
          <p:cNvPr id="26" name="Rounded Rectangle 25"/>
          <p:cNvSpPr/>
          <p:nvPr/>
        </p:nvSpPr>
        <p:spPr bwMode="auto">
          <a:xfrm>
            <a:off x="14528553" y="7620000"/>
            <a:ext cx="11508286" cy="1260000"/>
          </a:xfrm>
          <a:prstGeom prst="roundRect">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bodyPr>
          <a:lstStyle/>
          <a:p>
            <a:pPr defTabSz="1279525"/>
            <a:r>
              <a:rPr lang="en-US" sz="6600" b="1" dirty="0">
                <a:solidFill>
                  <a:schemeClr val="bg1"/>
                </a:solidFill>
                <a:effectLst>
                  <a:outerShdw blurRad="38100" dist="38100" dir="2700000" algn="tl">
                    <a:srgbClr val="000000"/>
                  </a:outerShdw>
                </a:effectLst>
                <a:latin typeface="+mj-lt"/>
                <a:cs typeface="Arial" pitchFamily="34" charset="0"/>
              </a:rPr>
              <a:t>Specification</a:t>
            </a:r>
          </a:p>
        </p:txBody>
      </p:sp>
      <p:pic>
        <p:nvPicPr>
          <p:cNvPr id="20" name="Picture 19" descr="18624550_10155318541961649_1569765805_n.jpg"/>
          <p:cNvPicPr/>
          <p:nvPr/>
        </p:nvPicPr>
        <p:blipFill>
          <a:blip r:embed="rId2"/>
          <a:stretch>
            <a:fillRect/>
          </a:stretch>
        </p:blipFill>
        <p:spPr>
          <a:xfrm>
            <a:off x="2931694" y="14249400"/>
            <a:ext cx="10022306" cy="10350353"/>
          </a:xfrm>
          <a:prstGeom prst="rect">
            <a:avLst/>
          </a:prstGeom>
        </p:spPr>
      </p:pic>
      <p:sp>
        <p:nvSpPr>
          <p:cNvPr id="14" name="TextBox 13"/>
          <p:cNvSpPr txBox="1"/>
          <p:nvPr/>
        </p:nvSpPr>
        <p:spPr>
          <a:xfrm>
            <a:off x="960441" y="1103585"/>
            <a:ext cx="25700304" cy="4216539"/>
          </a:xfrm>
          <a:prstGeom prst="rect">
            <a:avLst/>
          </a:prstGeom>
          <a:noFill/>
          <a:ln w="38100">
            <a:noFill/>
          </a:ln>
        </p:spPr>
        <p:txBody>
          <a:bodyPr wrap="square" rtlCol="0">
            <a:spAutoFit/>
          </a:bodyPr>
          <a:lstStyle/>
          <a:p>
            <a:pPr algn="ctr"/>
            <a:endParaRPr lang="en-US" sz="4400" b="1" dirty="0" smtClean="0">
              <a:solidFill>
                <a:srgbClr val="C00000"/>
              </a:solidFill>
              <a:latin typeface="Cambria" panose="02040503050406030204" pitchFamily="18" charset="0"/>
            </a:endParaRPr>
          </a:p>
          <a:p>
            <a:pPr algn="ctr"/>
            <a:r>
              <a:rPr lang="en-US" sz="4400" b="1" dirty="0" smtClean="0">
                <a:solidFill>
                  <a:srgbClr val="C00000"/>
                </a:solidFill>
                <a:latin typeface="Cambria" panose="02040503050406030204" pitchFamily="18" charset="0"/>
              </a:rPr>
              <a:t>Kingdom </a:t>
            </a:r>
            <a:r>
              <a:rPr lang="en-US" sz="4400" b="1" dirty="0">
                <a:solidFill>
                  <a:srgbClr val="C00000"/>
                </a:solidFill>
                <a:latin typeface="Cambria" panose="02040503050406030204" pitchFamily="18" charset="0"/>
              </a:rPr>
              <a:t>of Saudi Arabia</a:t>
            </a:r>
          </a:p>
          <a:p>
            <a:pPr algn="ctr"/>
            <a:r>
              <a:rPr lang="en-US" sz="4400" b="1" dirty="0">
                <a:solidFill>
                  <a:srgbClr val="C00000"/>
                </a:solidFill>
                <a:latin typeface="Cambria" panose="02040503050406030204" pitchFamily="18" charset="0"/>
              </a:rPr>
              <a:t>Ministry of Education</a:t>
            </a:r>
          </a:p>
          <a:p>
            <a:pPr algn="ctr"/>
            <a:r>
              <a:rPr lang="en-US" sz="4400" b="1" dirty="0" err="1">
                <a:solidFill>
                  <a:srgbClr val="C00000"/>
                </a:solidFill>
                <a:latin typeface="Cambria" panose="02040503050406030204" pitchFamily="18" charset="0"/>
              </a:rPr>
              <a:t>Majmaah</a:t>
            </a:r>
            <a:r>
              <a:rPr lang="en-US" sz="4400" b="1" dirty="0">
                <a:solidFill>
                  <a:srgbClr val="C00000"/>
                </a:solidFill>
                <a:latin typeface="Cambria" panose="02040503050406030204" pitchFamily="18" charset="0"/>
              </a:rPr>
              <a:t> University</a:t>
            </a:r>
          </a:p>
          <a:p>
            <a:pPr algn="ctr"/>
            <a:r>
              <a:rPr lang="en-US" sz="4400" b="1" dirty="0">
                <a:solidFill>
                  <a:srgbClr val="C00000"/>
                </a:solidFill>
                <a:latin typeface="Cambria" panose="02040503050406030204" pitchFamily="18" charset="0"/>
              </a:rPr>
              <a:t>College of Engineering</a:t>
            </a:r>
          </a:p>
          <a:p>
            <a:pPr algn="ctr"/>
            <a:r>
              <a:rPr lang="en-US" sz="4800" b="1" dirty="0">
                <a:solidFill>
                  <a:srgbClr val="1A2E52"/>
                </a:solidFill>
                <a:latin typeface="Cambria" panose="02040503050406030204" pitchFamily="18" charset="0"/>
              </a:rPr>
              <a:t>Department of </a:t>
            </a:r>
            <a:r>
              <a:rPr lang="en-US" sz="4800" b="1" dirty="0" smtClean="0">
                <a:solidFill>
                  <a:srgbClr val="1A2E52"/>
                </a:solidFill>
                <a:latin typeface="Cambria" panose="02040503050406030204" pitchFamily="18" charset="0"/>
              </a:rPr>
              <a:t>Civil and Environmental Engineering</a:t>
            </a:r>
            <a:endParaRPr lang="en-US" sz="4800" dirty="0">
              <a:solidFill>
                <a:srgbClr val="1A2E52"/>
              </a:solidFill>
              <a:latin typeface="Cambria" panose="02040503050406030204" pitchFamily="18" charset="0"/>
            </a:endParaRPr>
          </a:p>
        </p:txBody>
      </p:sp>
      <p:pic>
        <p:nvPicPr>
          <p:cNvPr id="15" name="Picture 14"/>
          <p:cNvPicPr>
            <a:picLocks noChangeAspect="1"/>
          </p:cNvPicPr>
          <p:nvPr/>
        </p:nvPicPr>
        <p:blipFill>
          <a:blip r:embed="rId3"/>
          <a:stretch>
            <a:fillRect/>
          </a:stretch>
        </p:blipFill>
        <p:spPr>
          <a:xfrm>
            <a:off x="960441" y="819806"/>
            <a:ext cx="5142071" cy="4550578"/>
          </a:xfrm>
          <a:prstGeom prst="rect">
            <a:avLst/>
          </a:prstGeom>
        </p:spPr>
      </p:pic>
      <p:pic>
        <p:nvPicPr>
          <p:cNvPr id="16" name="Picture 15"/>
          <p:cNvPicPr>
            <a:picLocks noChangeAspect="1"/>
          </p:cNvPicPr>
          <p:nvPr/>
        </p:nvPicPr>
        <p:blipFill>
          <a:blip r:embed="rId4"/>
          <a:stretch>
            <a:fillRect/>
          </a:stretch>
        </p:blipFill>
        <p:spPr>
          <a:xfrm>
            <a:off x="21518674" y="819806"/>
            <a:ext cx="5142071" cy="4550578"/>
          </a:xfrm>
          <a:prstGeom prst="rect">
            <a:avLst/>
          </a:prstGeom>
          <a:ln w="38100">
            <a:noFill/>
          </a:ln>
        </p:spPr>
      </p:pic>
      <p:sp>
        <p:nvSpPr>
          <p:cNvPr id="17" name="TextBox 16"/>
          <p:cNvSpPr txBox="1"/>
          <p:nvPr/>
        </p:nvSpPr>
        <p:spPr>
          <a:xfrm>
            <a:off x="933801" y="5819506"/>
            <a:ext cx="25700304" cy="1200329"/>
          </a:xfrm>
          <a:prstGeom prst="rect">
            <a:avLst/>
          </a:prstGeom>
          <a:noFill/>
          <a:ln w="38100">
            <a:solidFill>
              <a:srgbClr val="C00000"/>
            </a:solidFill>
          </a:ln>
        </p:spPr>
        <p:txBody>
          <a:bodyPr wrap="square" rtlCol="0">
            <a:spAutoFit/>
          </a:bodyPr>
          <a:lstStyle/>
          <a:p>
            <a:pPr algn="ctr"/>
            <a:r>
              <a:rPr lang="en-US" sz="7200" b="1" dirty="0" smtClean="0">
                <a:solidFill>
                  <a:srgbClr val="990000"/>
                </a:solidFill>
                <a:effectLst>
                  <a:outerShdw blurRad="38100" dist="38100" dir="2700000" algn="tl">
                    <a:srgbClr val="000000"/>
                  </a:outerShdw>
                </a:effectLst>
                <a:cs typeface="Arial" pitchFamily="34" charset="0"/>
              </a:rPr>
              <a:t>Marshall </a:t>
            </a:r>
            <a:r>
              <a:rPr lang="en-US" sz="7200" b="1" dirty="0">
                <a:solidFill>
                  <a:srgbClr val="990000"/>
                </a:solidFill>
                <a:effectLst>
                  <a:outerShdw blurRad="38100" dist="38100" dir="2700000" algn="tl">
                    <a:srgbClr val="000000"/>
                  </a:outerShdw>
                </a:effectLst>
                <a:cs typeface="Arial" pitchFamily="34" charset="0"/>
              </a:rPr>
              <a:t>Machine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2031</TotalTime>
  <Words>582</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vt:lpstr>
      <vt:lpstr>Times New Roman</vt:lpstr>
      <vt:lpstr>Default Design</vt:lpstr>
      <vt:lpstr>PowerPoint Presentation</vt:lpstr>
    </vt:vector>
  </TitlesOfParts>
  <Company>Genigraphics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Mahmoud Owais</cp:lastModifiedBy>
  <cp:revision>152</cp:revision>
  <cp:lastPrinted>2000-08-03T00:31:24Z</cp:lastPrinted>
  <dcterms:created xsi:type="dcterms:W3CDTF">2000-02-09T15:01:13Z</dcterms:created>
  <dcterms:modified xsi:type="dcterms:W3CDTF">2017-11-15T11:15:32Z</dcterms:modified>
</cp:coreProperties>
</file>