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6528">
          <p15:clr>
            <a:srgbClr val="A4A3A4"/>
          </p15:clr>
        </p15:guide>
        <p15:guide id="2" pos="720">
          <p15:clr>
            <a:srgbClr val="A4A3A4"/>
          </p15:clr>
        </p15:guide>
      </p15:sldGuideLst>
    </p:ext>
    <p:ext uri="{2D200454-40CA-4A62-9FC3-DE9A4176ACB9}">
      <p15:notesGuideLst xmlns:p15="http://schemas.microsoft.com/office/powerpoint/2012/main">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FF9900"/>
    <a:srgbClr val="990000"/>
    <a:srgbClr val="800000"/>
    <a:srgbClr val="FF6699"/>
    <a:srgbClr val="500000"/>
    <a:srgbClr val="FFFF99"/>
    <a:srgbClr val="FFFF66"/>
    <a:srgbClr val="0066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51" autoAdjust="0"/>
    <p:restoredTop sz="99440" autoAdjust="0"/>
  </p:normalViewPr>
  <p:slideViewPr>
    <p:cSldViewPr>
      <p:cViewPr>
        <p:scale>
          <a:sx n="40" d="100"/>
          <a:sy n="40" d="100"/>
        </p:scale>
        <p:origin x="-30" y="30"/>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3747012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Text Box 36"/>
          <p:cNvSpPr txBox="1">
            <a:spLocks noChangeArrowheads="1"/>
          </p:cNvSpPr>
          <p:nvPr/>
        </p:nvSpPr>
        <p:spPr bwMode="auto">
          <a:xfrm>
            <a:off x="1048056" y="26863199"/>
            <a:ext cx="12796837" cy="15648289"/>
          </a:xfrm>
          <a:prstGeom prst="rect">
            <a:avLst/>
          </a:prstGeom>
          <a:noFill/>
          <a:ln w="38100">
            <a:solidFill>
              <a:srgbClr val="800000"/>
            </a:solidFill>
            <a:miter lim="800000"/>
            <a:headEnd/>
            <a:tailEnd/>
          </a:ln>
          <a:effectLst/>
        </p:spPr>
        <p:txBody>
          <a:bodyPr lIns="256032" tIns="256032" rIns="256032" bIns="256032"/>
          <a:lstStyle/>
          <a:p>
            <a:pPr marL="571500" indent="-571500" algn="just">
              <a:buFont typeface="Arial" panose="020B0604020202020204" pitchFamily="34" charset="0"/>
              <a:buChar char="•"/>
            </a:pPr>
            <a:r>
              <a:rPr lang="en-US" sz="4000" dirty="0" smtClean="0"/>
              <a:t>CBR </a:t>
            </a:r>
            <a:r>
              <a:rPr lang="en-US" sz="4000" dirty="0" err="1"/>
              <a:t>mould</a:t>
            </a:r>
            <a:r>
              <a:rPr lang="en-US" sz="4000" dirty="0"/>
              <a:t> with detachable perforated base plate </a:t>
            </a:r>
            <a:endParaRPr lang="en-US" sz="4000" dirty="0" smtClean="0"/>
          </a:p>
          <a:p>
            <a:pPr marL="571500" indent="-571500" algn="just">
              <a:buFont typeface="Arial" panose="020B0604020202020204" pitchFamily="34" charset="0"/>
              <a:buChar char="•"/>
            </a:pPr>
            <a:r>
              <a:rPr lang="en-US" sz="4000" dirty="0" smtClean="0"/>
              <a:t>Spacer </a:t>
            </a:r>
            <a:r>
              <a:rPr lang="en-US" sz="4000" dirty="0"/>
              <a:t>disc with a removable handle (to be placed inside the </a:t>
            </a:r>
            <a:r>
              <a:rPr lang="en-US" sz="4000" dirty="0" err="1"/>
              <a:t>mould</a:t>
            </a:r>
            <a:r>
              <a:rPr lang="en-US" sz="4000" dirty="0"/>
              <a:t>) </a:t>
            </a:r>
            <a:endParaRPr lang="en-US" sz="4000" dirty="0" smtClean="0"/>
          </a:p>
          <a:p>
            <a:pPr marL="571500" indent="-571500" algn="just">
              <a:buFont typeface="Arial" panose="020B0604020202020204" pitchFamily="34" charset="0"/>
              <a:buChar char="•"/>
            </a:pPr>
            <a:r>
              <a:rPr lang="en-US" sz="4000" dirty="0" smtClean="0"/>
              <a:t>Collar </a:t>
            </a:r>
            <a:r>
              <a:rPr lang="en-US" sz="4000" dirty="0"/>
              <a:t>of 50mm </a:t>
            </a:r>
            <a:r>
              <a:rPr lang="en-US" sz="4000" dirty="0" smtClean="0"/>
              <a:t>high.</a:t>
            </a:r>
          </a:p>
          <a:p>
            <a:pPr marL="571500" indent="-571500" algn="just">
              <a:buFont typeface="Arial" panose="020B0604020202020204" pitchFamily="34" charset="0"/>
              <a:buChar char="•"/>
            </a:pPr>
            <a:r>
              <a:rPr lang="en-US" sz="4000" dirty="0" smtClean="0"/>
              <a:t>Penetration </a:t>
            </a:r>
            <a:r>
              <a:rPr lang="en-US" sz="4000" dirty="0"/>
              <a:t>plunger of 50 mm </a:t>
            </a:r>
            <a:r>
              <a:rPr lang="en-US" sz="4000" dirty="0" smtClean="0"/>
              <a:t>diameter. </a:t>
            </a:r>
          </a:p>
          <a:p>
            <a:pPr marL="571500" indent="-571500" algn="just">
              <a:buFont typeface="Arial" panose="020B0604020202020204" pitchFamily="34" charset="0"/>
              <a:buChar char="•"/>
            </a:pPr>
            <a:r>
              <a:rPr lang="en-US" sz="4000" dirty="0" smtClean="0"/>
              <a:t>One </a:t>
            </a:r>
            <a:r>
              <a:rPr lang="en-US" sz="4000" dirty="0"/>
              <a:t>annular and a few slotted surcharge masses 2.5 kg </a:t>
            </a:r>
            <a:r>
              <a:rPr lang="en-US" sz="4000" dirty="0" smtClean="0"/>
              <a:t>each.</a:t>
            </a:r>
          </a:p>
          <a:p>
            <a:pPr marL="571500" indent="-571500" algn="just">
              <a:buFont typeface="Arial" panose="020B0604020202020204" pitchFamily="34" charset="0"/>
              <a:buChar char="•"/>
            </a:pPr>
            <a:r>
              <a:rPr lang="en-US" sz="4000" dirty="0" smtClean="0"/>
              <a:t>Rammer </a:t>
            </a:r>
            <a:r>
              <a:rPr lang="en-US" sz="4000" dirty="0"/>
              <a:t>(2.6 kg with 310mm drop for standard proctor results) and (4.89 kg with 450mm drop for modified proctor results</a:t>
            </a:r>
            <a:r>
              <a:rPr lang="en-US" sz="4000" dirty="0" smtClean="0"/>
              <a:t>).</a:t>
            </a:r>
          </a:p>
          <a:p>
            <a:pPr marL="571500" indent="-571500" algn="just">
              <a:buFont typeface="Arial" panose="020B0604020202020204" pitchFamily="34" charset="0"/>
              <a:buChar char="•"/>
            </a:pPr>
            <a:r>
              <a:rPr lang="en-US" sz="4000" dirty="0" smtClean="0"/>
              <a:t>Straight </a:t>
            </a:r>
            <a:r>
              <a:rPr lang="en-US" sz="4000" dirty="0"/>
              <a:t>cutting </a:t>
            </a:r>
            <a:r>
              <a:rPr lang="en-US" sz="4000" dirty="0" smtClean="0"/>
              <a:t>edge.</a:t>
            </a:r>
          </a:p>
          <a:p>
            <a:pPr marL="571500" indent="-571500" algn="just">
              <a:buFont typeface="Arial" panose="020B0604020202020204" pitchFamily="34" charset="0"/>
              <a:buChar char="•"/>
            </a:pPr>
            <a:r>
              <a:rPr lang="en-US" sz="4000" dirty="0" smtClean="0"/>
              <a:t>Loading </a:t>
            </a:r>
            <a:r>
              <a:rPr lang="en-US" sz="4000" dirty="0"/>
              <a:t>machine of 50 </a:t>
            </a:r>
            <a:r>
              <a:rPr lang="en-US" sz="4000" dirty="0" err="1"/>
              <a:t>kN</a:t>
            </a:r>
            <a:r>
              <a:rPr lang="en-US" sz="4000" dirty="0"/>
              <a:t> capacity fitted with a calibrated proving ring to which plunger has to be </a:t>
            </a:r>
            <a:r>
              <a:rPr lang="en-US" sz="4000" dirty="0" smtClean="0"/>
              <a:t>attached.</a:t>
            </a:r>
          </a:p>
          <a:p>
            <a:pPr marL="571500" indent="-571500" algn="just">
              <a:buFont typeface="Arial" panose="020B0604020202020204" pitchFamily="34" charset="0"/>
              <a:buChar char="•"/>
            </a:pPr>
            <a:r>
              <a:rPr lang="en-US" sz="4000" dirty="0" smtClean="0"/>
              <a:t>Penetration </a:t>
            </a:r>
            <a:r>
              <a:rPr lang="en-US" sz="4000" dirty="0"/>
              <a:t>measuring dial gauge of 0.01mm </a:t>
            </a:r>
            <a:r>
              <a:rPr lang="en-US" sz="4000" dirty="0" smtClean="0"/>
              <a:t>accuracy.</a:t>
            </a:r>
          </a:p>
          <a:p>
            <a:pPr marL="571500" indent="-571500" algn="just">
              <a:buFont typeface="Arial" panose="020B0604020202020204" pitchFamily="34" charset="0"/>
              <a:buChar char="•"/>
            </a:pPr>
            <a:r>
              <a:rPr lang="en-US" sz="4000" dirty="0" smtClean="0"/>
              <a:t>Soaking tank.</a:t>
            </a:r>
          </a:p>
          <a:p>
            <a:pPr marL="571500" indent="-571500" algn="just">
              <a:buFont typeface="Arial" panose="020B0604020202020204" pitchFamily="34" charset="0"/>
              <a:buChar char="•"/>
            </a:pPr>
            <a:r>
              <a:rPr lang="en-US" sz="4000" dirty="0" smtClean="0"/>
              <a:t>Swelling </a:t>
            </a:r>
            <a:r>
              <a:rPr lang="en-US" sz="4000" dirty="0"/>
              <a:t>gauge consisting of perforated plate with adjustable extension stem</a:t>
            </a:r>
            <a:r>
              <a:rPr lang="en-US" sz="4000" dirty="0" smtClean="0"/>
              <a:t>.</a:t>
            </a:r>
          </a:p>
          <a:p>
            <a:pPr marL="571500" indent="-571500" algn="just">
              <a:buFont typeface="Arial" panose="020B0604020202020204" pitchFamily="34" charset="0"/>
              <a:buChar char="•"/>
            </a:pPr>
            <a:r>
              <a:rPr lang="en-US" sz="4000" dirty="0" smtClean="0"/>
              <a:t>Diameter </a:t>
            </a:r>
            <a:r>
              <a:rPr lang="en-US" sz="4000" dirty="0"/>
              <a:t>of the </a:t>
            </a:r>
            <a:r>
              <a:rPr lang="en-US" sz="4000" dirty="0" err="1"/>
              <a:t>mould</a:t>
            </a:r>
            <a:r>
              <a:rPr lang="en-US" sz="4000" dirty="0"/>
              <a:t> = 150mm Height of the </a:t>
            </a:r>
            <a:r>
              <a:rPr lang="en-US" sz="4000" dirty="0" err="1"/>
              <a:t>mould</a:t>
            </a:r>
            <a:r>
              <a:rPr lang="en-US" sz="4000" dirty="0"/>
              <a:t> = 175mm Height of the CBR soil specimen = 125mm Soil specification: Particle size = should pass through 19mm sieve Soil particles of size greater than 19mm should be replaced by particles of size between 4.75mm and </a:t>
            </a:r>
            <a:r>
              <a:rPr lang="en-US" sz="4000" dirty="0" smtClean="0"/>
              <a:t>19mm.</a:t>
            </a:r>
          </a:p>
        </p:txBody>
      </p:sp>
      <p:sp>
        <p:nvSpPr>
          <p:cNvPr id="7" name="TextBox 6"/>
          <p:cNvSpPr txBox="1"/>
          <p:nvPr/>
        </p:nvSpPr>
        <p:spPr>
          <a:xfrm>
            <a:off x="20878800" y="1282200"/>
            <a:ext cx="4114800" cy="523220"/>
          </a:xfrm>
          <a:prstGeom prst="rect">
            <a:avLst/>
          </a:prstGeom>
          <a:noFill/>
        </p:spPr>
        <p:txBody>
          <a:bodyPr wrap="square" rtlCol="1">
            <a:spAutoFit/>
          </a:bodyPr>
          <a:lstStyle/>
          <a:p>
            <a:endParaRPr lang="x-none" dirty="0"/>
          </a:p>
        </p:txBody>
      </p:sp>
      <p:sp>
        <p:nvSpPr>
          <p:cNvPr id="9" name="Rounded Rectangle 8"/>
          <p:cNvSpPr/>
          <p:nvPr/>
        </p:nvSpPr>
        <p:spPr bwMode="auto">
          <a:xfrm>
            <a:off x="1206747" y="7620000"/>
            <a:ext cx="12829161"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smtClean="0">
                <a:solidFill>
                  <a:schemeClr val="bg1"/>
                </a:solidFill>
                <a:effectLst>
                  <a:outerShdw blurRad="38100" dist="38100" dir="2700000" algn="tl">
                    <a:srgbClr val="000000"/>
                  </a:outerShdw>
                </a:effectLst>
                <a:latin typeface="+mj-lt"/>
                <a:cs typeface="Arial" pitchFamily="34" charset="0"/>
              </a:rPr>
              <a:t>Technical Description</a:t>
            </a:r>
            <a:endParaRPr lang="en-US" sz="6600" b="1" dirty="0">
              <a:solidFill>
                <a:schemeClr val="bg1"/>
              </a:solidFill>
              <a:effectLst>
                <a:outerShdw blurRad="38100" dist="38100" dir="2700000" algn="tl">
                  <a:srgbClr val="000000"/>
                </a:outerShdw>
              </a:effectLst>
              <a:latin typeface="+mj-lt"/>
              <a:cs typeface="Arial" pitchFamily="34" charset="0"/>
            </a:endParaRPr>
          </a:p>
        </p:txBody>
      </p:sp>
      <p:sp>
        <p:nvSpPr>
          <p:cNvPr id="44" name="Text Box 51"/>
          <p:cNvSpPr txBox="1">
            <a:spLocks noChangeArrowheads="1"/>
          </p:cNvSpPr>
          <p:nvPr/>
        </p:nvSpPr>
        <p:spPr bwMode="auto">
          <a:xfrm>
            <a:off x="1191999" y="9143999"/>
            <a:ext cx="12796836" cy="15240002"/>
          </a:xfrm>
          <a:prstGeom prst="rect">
            <a:avLst/>
          </a:prstGeom>
          <a:noFill/>
          <a:ln w="38100">
            <a:solidFill>
              <a:srgbClr val="990000"/>
            </a:solidFill>
            <a:miter lim="800000"/>
            <a:headEnd/>
            <a:tailEnd/>
          </a:ln>
          <a:effectLst/>
        </p:spPr>
        <p:txBody>
          <a:bodyPr lIns="256032" tIns="256032" rIns="256032" bIns="256032"/>
          <a:lstStyle/>
          <a:p>
            <a:pPr algn="just"/>
            <a:r>
              <a:rPr lang="en-US" sz="4000" dirty="0"/>
              <a:t>California Bearing Ratio (CBR) is defined as the ratio expressed in percentage of force per unit area required penetrating a soil mass with a circular plunger of 50 mm diameter at the rate of 1.25 mm/min to that required for corresponding penetration in a standard material. Tests are performed out on natural or compacted soils in water soaked or un-soaked conditions and the results so obtained are compared with the curves of standard test.</a:t>
            </a:r>
          </a:p>
        </p:txBody>
      </p:sp>
      <p:sp>
        <p:nvSpPr>
          <p:cNvPr id="47" name="Rounded Rectangle 46"/>
          <p:cNvSpPr/>
          <p:nvPr/>
        </p:nvSpPr>
        <p:spPr bwMode="auto">
          <a:xfrm>
            <a:off x="1002955" y="24993600"/>
            <a:ext cx="12985880"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smtClean="0">
                <a:solidFill>
                  <a:schemeClr val="bg1"/>
                </a:solidFill>
                <a:effectLst>
                  <a:outerShdw blurRad="38100" dist="38100" dir="2700000" algn="tl">
                    <a:srgbClr val="000000"/>
                  </a:outerShdw>
                </a:effectLst>
                <a:latin typeface="+mj-lt"/>
                <a:cs typeface="Arial" pitchFamily="34" charset="0"/>
              </a:rPr>
              <a:t>Technical Data</a:t>
            </a:r>
            <a:endParaRPr lang="en-US" sz="6600" b="1" dirty="0">
              <a:solidFill>
                <a:schemeClr val="bg1"/>
              </a:solidFill>
              <a:effectLst>
                <a:outerShdw blurRad="38100" dist="38100" dir="2700000" algn="tl">
                  <a:srgbClr val="000000"/>
                </a:outerShdw>
              </a:effectLst>
              <a:latin typeface="+mj-lt"/>
              <a:cs typeface="Arial" pitchFamily="34" charset="0"/>
            </a:endParaRPr>
          </a:p>
        </p:txBody>
      </p:sp>
      <p:sp>
        <p:nvSpPr>
          <p:cNvPr id="19" name="Text Box 48"/>
          <p:cNvSpPr txBox="1">
            <a:spLocks noChangeArrowheads="1"/>
          </p:cNvSpPr>
          <p:nvPr/>
        </p:nvSpPr>
        <p:spPr bwMode="auto">
          <a:xfrm>
            <a:off x="14390271" y="9143998"/>
            <a:ext cx="11582400" cy="33604201"/>
          </a:xfrm>
          <a:prstGeom prst="rect">
            <a:avLst/>
          </a:prstGeom>
          <a:noFill/>
          <a:ln w="38100">
            <a:solidFill>
              <a:srgbClr val="800000"/>
            </a:solidFill>
            <a:miter lim="800000"/>
            <a:headEnd/>
            <a:tailEnd/>
          </a:ln>
          <a:effectLst/>
        </p:spPr>
        <p:txBody>
          <a:bodyPr lIns="256032" tIns="256032" rIns="256032" bIns="256032"/>
          <a:lstStyle/>
          <a:p>
            <a:pPr algn="just">
              <a:spcAft>
                <a:spcPts val="1800"/>
              </a:spcAft>
            </a:pPr>
            <a:r>
              <a:rPr lang="en-US" sz="4000" b="1" dirty="0"/>
              <a:t>[1] Control </a:t>
            </a:r>
            <a:r>
              <a:rPr lang="en-US" sz="4000" b="1" dirty="0" smtClean="0"/>
              <a:t>Panel:</a:t>
            </a:r>
          </a:p>
          <a:p>
            <a:pPr algn="just"/>
            <a:r>
              <a:rPr lang="en-US" sz="3800" dirty="0" smtClean="0"/>
              <a:t>The </a:t>
            </a:r>
            <a:r>
              <a:rPr lang="en-US" sz="3800" dirty="0"/>
              <a:t>control panel is situated on the front </a:t>
            </a:r>
            <a:r>
              <a:rPr lang="en-US" sz="3800" dirty="0" smtClean="0"/>
              <a:t>side </a:t>
            </a:r>
            <a:r>
              <a:rPr lang="en-US" sz="3800" dirty="0"/>
              <a:t>of the machine base. </a:t>
            </a:r>
            <a:endParaRPr lang="en-US" sz="3800" dirty="0" smtClean="0"/>
          </a:p>
          <a:p>
            <a:pPr algn="just"/>
            <a:endParaRPr lang="en-US" sz="4000" b="1" dirty="0" smtClean="0"/>
          </a:p>
          <a:p>
            <a:pPr algn="just">
              <a:spcAft>
                <a:spcPts val="1200"/>
              </a:spcAft>
            </a:pPr>
            <a:r>
              <a:rPr lang="en-US" sz="4000" b="1" dirty="0" smtClean="0"/>
              <a:t>[</a:t>
            </a:r>
            <a:r>
              <a:rPr lang="en-US" sz="4000" b="1" dirty="0" smtClean="0"/>
              <a:t>2] </a:t>
            </a:r>
            <a:r>
              <a:rPr lang="en-US" sz="4000" b="1" dirty="0"/>
              <a:t>Preset</a:t>
            </a:r>
            <a:r>
              <a:rPr lang="en-US" sz="4000" b="1" dirty="0" smtClean="0"/>
              <a:t> Speed:</a:t>
            </a:r>
          </a:p>
          <a:p>
            <a:pPr algn="just"/>
            <a:r>
              <a:rPr lang="sv-SE" sz="3800" dirty="0"/>
              <a:t>05 in/min. (1.27mm/min.) </a:t>
            </a:r>
          </a:p>
          <a:p>
            <a:pPr algn="just"/>
            <a:endParaRPr lang="en-US" sz="4000" b="1" dirty="0" smtClean="0"/>
          </a:p>
          <a:p>
            <a:pPr algn="just">
              <a:spcAft>
                <a:spcPts val="1800"/>
              </a:spcAft>
            </a:pPr>
            <a:r>
              <a:rPr lang="en-US" sz="4000" b="1" dirty="0" smtClean="0"/>
              <a:t>[</a:t>
            </a:r>
            <a:r>
              <a:rPr lang="en-US" sz="4000" b="1" dirty="0" smtClean="0"/>
              <a:t>3] Direction </a:t>
            </a:r>
            <a:r>
              <a:rPr lang="en-US" sz="4000" b="1" dirty="0"/>
              <a:t>of </a:t>
            </a:r>
            <a:r>
              <a:rPr lang="en-US" sz="4000" b="1" dirty="0" smtClean="0"/>
              <a:t>Travel:</a:t>
            </a:r>
          </a:p>
          <a:p>
            <a:pPr algn="just"/>
            <a:r>
              <a:rPr lang="en-US" sz="3800" dirty="0"/>
              <a:t>It is necessary to ensure that the direction of the platen (up or down) has been correctly selected. The platen travel direction switch has three positions: up, off, down. Before changing travel direction, you must first switch to the “off” position and pause for a second before changing travel direction. </a:t>
            </a:r>
          </a:p>
          <a:p>
            <a:pPr algn="just"/>
            <a:endParaRPr lang="en-US" sz="4000" b="1" dirty="0" smtClean="0"/>
          </a:p>
          <a:p>
            <a:pPr algn="just">
              <a:spcAft>
                <a:spcPts val="1800"/>
              </a:spcAft>
            </a:pPr>
            <a:r>
              <a:rPr lang="en-US" sz="4000" b="1" dirty="0" smtClean="0"/>
              <a:t>[</a:t>
            </a:r>
            <a:r>
              <a:rPr lang="en-US" sz="4000" b="1" dirty="0" smtClean="0"/>
              <a:t>4] Maximum </a:t>
            </a:r>
            <a:r>
              <a:rPr lang="en-US" sz="4000" b="1" dirty="0"/>
              <a:t>Travel </a:t>
            </a:r>
            <a:r>
              <a:rPr lang="en-US" sz="4000" b="1" dirty="0" smtClean="0"/>
              <a:t>Limits:</a:t>
            </a:r>
          </a:p>
          <a:p>
            <a:pPr algn="just"/>
            <a:r>
              <a:rPr lang="en-US" sz="3800" dirty="0"/>
              <a:t>The maximum up travel limit occurs when the loading screw extends beyond the reach of the drive gear and remains there – it is not indicated by a light. The down travel limit is indicated on the control panel with a red indicating light. The machine will stop operation in that direction when this light is illuminated. The maximum travel of the platen is 3.50" (88mm).</a:t>
            </a:r>
          </a:p>
          <a:p>
            <a:pPr algn="just"/>
            <a:endParaRPr lang="en-US" sz="4000" b="1" dirty="0" smtClean="0"/>
          </a:p>
          <a:p>
            <a:pPr algn="just">
              <a:spcAft>
                <a:spcPts val="1800"/>
              </a:spcAft>
            </a:pPr>
            <a:r>
              <a:rPr lang="en-US" sz="4000" b="1" dirty="0" smtClean="0"/>
              <a:t>[</a:t>
            </a:r>
            <a:r>
              <a:rPr lang="en-US" sz="4000" b="1" dirty="0" smtClean="0"/>
              <a:t>4] Load Ring:</a:t>
            </a:r>
          </a:p>
          <a:p>
            <a:pPr algn="just"/>
            <a:r>
              <a:rPr lang="en-US" sz="3800" dirty="0"/>
              <a:t>When a load ring is used it can be attached directly to the cross-beam using the 3/4-16 x 3" long bolt.</a:t>
            </a:r>
          </a:p>
          <a:p>
            <a:pPr algn="just"/>
            <a:endParaRPr lang="en-US" sz="4000" b="1" dirty="0" smtClean="0"/>
          </a:p>
          <a:p>
            <a:pPr algn="just">
              <a:spcAft>
                <a:spcPts val="1800"/>
              </a:spcAft>
            </a:pPr>
            <a:r>
              <a:rPr lang="en-US" sz="4000" b="1" dirty="0" smtClean="0"/>
              <a:t>[5] Maximum Load:</a:t>
            </a:r>
          </a:p>
          <a:p>
            <a:pPr algn="just"/>
            <a:r>
              <a:rPr lang="en-US" sz="4000" dirty="0"/>
              <a:t>The </a:t>
            </a:r>
            <a:r>
              <a:rPr lang="en-US" sz="4000" dirty="0" smtClean="0"/>
              <a:t>CBR </a:t>
            </a:r>
            <a:r>
              <a:rPr lang="en-US" sz="4000" dirty="0"/>
              <a:t>Compression and Testing Machine is rated at 10,000lbf (or 50kN). </a:t>
            </a:r>
          </a:p>
          <a:p>
            <a:pPr algn="just"/>
            <a:endParaRPr lang="en-US" sz="4000" b="1" dirty="0" smtClean="0"/>
          </a:p>
          <a:p>
            <a:pPr algn="just">
              <a:spcAft>
                <a:spcPts val="1800"/>
              </a:spcAft>
            </a:pPr>
            <a:r>
              <a:rPr lang="en-US" sz="4000" b="1" dirty="0" smtClean="0"/>
              <a:t>[6] Flow Measurement:</a:t>
            </a:r>
          </a:p>
          <a:p>
            <a:pPr algn="just"/>
            <a:r>
              <a:rPr lang="en-US" sz="3800" dirty="0"/>
              <a:t>It requires a </a:t>
            </a:r>
            <a:r>
              <a:rPr lang="en-US" sz="3800" dirty="0" smtClean="0"/>
              <a:t>CBR </a:t>
            </a:r>
            <a:r>
              <a:rPr lang="en-US" sz="3800" dirty="0"/>
              <a:t>Test accessory, e.g., H-1344 Flow meter with dial gage, 1" travel, 0.001" divisions, or H-1344M with 25 mm travel and .25 mm divisions.</a:t>
            </a:r>
          </a:p>
          <a:p>
            <a:pPr algn="just"/>
            <a:endParaRPr lang="en-US" sz="4000" b="1" dirty="0" smtClean="0"/>
          </a:p>
          <a:p>
            <a:pPr algn="just"/>
            <a:r>
              <a:rPr lang="en-US" sz="4000" b="1" dirty="0" smtClean="0"/>
              <a:t>[7] Load </a:t>
            </a:r>
            <a:r>
              <a:rPr lang="en-US" sz="4000" b="1" dirty="0"/>
              <a:t>Ring </a:t>
            </a:r>
            <a:r>
              <a:rPr lang="en-US" sz="4000" b="1" dirty="0" smtClean="0"/>
              <a:t>Calibration:</a:t>
            </a:r>
          </a:p>
          <a:p>
            <a:pPr algn="just"/>
            <a:r>
              <a:rPr lang="en-US" sz="3800" dirty="0"/>
              <a:t>It must be calibrated before leaving the factory. Periodically you should have it re-calibrated. </a:t>
            </a:r>
          </a:p>
          <a:p>
            <a:pPr algn="just"/>
            <a:endParaRPr lang="en-US" sz="4000" b="1" dirty="0"/>
          </a:p>
          <a:p>
            <a:pPr algn="just">
              <a:spcAft>
                <a:spcPts val="1800"/>
              </a:spcAft>
            </a:pPr>
            <a:r>
              <a:rPr lang="en-US" sz="4000" b="1" dirty="0" smtClean="0"/>
              <a:t>[8] Maintenance:</a:t>
            </a:r>
          </a:p>
          <a:p>
            <a:pPr algn="just"/>
            <a:r>
              <a:rPr lang="en-US" sz="3800" dirty="0"/>
              <a:t>The machine and transducers should be kept clean and the machine should not be over lubricated. Light oiling with synthetic instrument oil at most is required on exposed spindles and threads; the jack and gear box are serviced with a premium wheel bearing grease such as Pennzoil 707L </a:t>
            </a:r>
            <a:r>
              <a:rPr lang="en-US" sz="3800" dirty="0" err="1"/>
              <a:t>Lubriplate</a:t>
            </a:r>
            <a:r>
              <a:rPr lang="en-US" sz="3800" dirty="0"/>
              <a:t> Grease applied thru the grease fitting no more than annually, or when an indication of power train friction appears.</a:t>
            </a:r>
          </a:p>
        </p:txBody>
      </p:sp>
      <p:sp>
        <p:nvSpPr>
          <p:cNvPr id="26" name="Rounded Rectangle 25"/>
          <p:cNvSpPr/>
          <p:nvPr/>
        </p:nvSpPr>
        <p:spPr bwMode="auto">
          <a:xfrm>
            <a:off x="14528553" y="7620000"/>
            <a:ext cx="11508286"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a:solidFill>
                  <a:schemeClr val="bg1"/>
                </a:solidFill>
                <a:effectLst>
                  <a:outerShdw blurRad="38100" dist="38100" dir="2700000" algn="tl">
                    <a:srgbClr val="000000"/>
                  </a:outerShdw>
                </a:effectLst>
                <a:latin typeface="+mj-lt"/>
                <a:cs typeface="Arial" pitchFamily="34" charset="0"/>
              </a:rPr>
              <a:t>Specification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7577" y="15392872"/>
            <a:ext cx="5507500" cy="8605944"/>
          </a:xfrm>
          <a:prstGeom prst="rect">
            <a:avLst/>
          </a:prstGeom>
        </p:spPr>
      </p:pic>
      <p:sp>
        <p:nvSpPr>
          <p:cNvPr id="14" name="TextBox 13"/>
          <p:cNvSpPr txBox="1"/>
          <p:nvPr/>
        </p:nvSpPr>
        <p:spPr>
          <a:xfrm>
            <a:off x="960441" y="1103585"/>
            <a:ext cx="25700304" cy="4216539"/>
          </a:xfrm>
          <a:prstGeom prst="rect">
            <a:avLst/>
          </a:prstGeom>
          <a:noFill/>
          <a:ln w="38100">
            <a:noFill/>
          </a:ln>
        </p:spPr>
        <p:txBody>
          <a:bodyPr wrap="square" rtlCol="0">
            <a:spAutoFit/>
          </a:bodyPr>
          <a:lstStyle/>
          <a:p>
            <a:pPr algn="ctr"/>
            <a:endParaRPr lang="en-US" sz="4400" b="1" dirty="0" smtClean="0">
              <a:solidFill>
                <a:srgbClr val="C00000"/>
              </a:solidFill>
              <a:latin typeface="Cambria" panose="02040503050406030204" pitchFamily="18" charset="0"/>
            </a:endParaRPr>
          </a:p>
          <a:p>
            <a:pPr algn="ctr"/>
            <a:r>
              <a:rPr lang="en-US" sz="4400" b="1" dirty="0" smtClean="0">
                <a:solidFill>
                  <a:srgbClr val="C00000"/>
                </a:solidFill>
                <a:latin typeface="Cambria" panose="02040503050406030204" pitchFamily="18" charset="0"/>
              </a:rPr>
              <a:t>Kingdom </a:t>
            </a:r>
            <a:r>
              <a:rPr lang="en-US" sz="4400" b="1" dirty="0">
                <a:solidFill>
                  <a:srgbClr val="C00000"/>
                </a:solidFill>
                <a:latin typeface="Cambria" panose="02040503050406030204" pitchFamily="18" charset="0"/>
              </a:rPr>
              <a:t>of Saudi Arabia</a:t>
            </a:r>
          </a:p>
          <a:p>
            <a:pPr algn="ctr"/>
            <a:r>
              <a:rPr lang="en-US" sz="4400" b="1" dirty="0">
                <a:solidFill>
                  <a:srgbClr val="C00000"/>
                </a:solidFill>
                <a:latin typeface="Cambria" panose="02040503050406030204" pitchFamily="18" charset="0"/>
              </a:rPr>
              <a:t>Ministry of Education</a:t>
            </a:r>
          </a:p>
          <a:p>
            <a:pPr algn="ctr"/>
            <a:r>
              <a:rPr lang="en-US" sz="4400" b="1" dirty="0" err="1">
                <a:solidFill>
                  <a:srgbClr val="C00000"/>
                </a:solidFill>
                <a:latin typeface="Cambria" panose="02040503050406030204" pitchFamily="18" charset="0"/>
              </a:rPr>
              <a:t>Majmaah</a:t>
            </a:r>
            <a:r>
              <a:rPr lang="en-US" sz="4400" b="1" dirty="0">
                <a:solidFill>
                  <a:srgbClr val="C00000"/>
                </a:solidFill>
                <a:latin typeface="Cambria" panose="02040503050406030204" pitchFamily="18" charset="0"/>
              </a:rPr>
              <a:t> University</a:t>
            </a:r>
          </a:p>
          <a:p>
            <a:pPr algn="ctr"/>
            <a:r>
              <a:rPr lang="en-US" sz="4400" b="1" dirty="0">
                <a:solidFill>
                  <a:srgbClr val="C00000"/>
                </a:solidFill>
                <a:latin typeface="Cambria" panose="02040503050406030204" pitchFamily="18" charset="0"/>
              </a:rPr>
              <a:t>College of Engineering</a:t>
            </a:r>
          </a:p>
          <a:p>
            <a:pPr algn="ctr"/>
            <a:r>
              <a:rPr lang="en-US" sz="4800" b="1" dirty="0">
                <a:solidFill>
                  <a:srgbClr val="1A2E52"/>
                </a:solidFill>
                <a:latin typeface="Cambria" panose="02040503050406030204" pitchFamily="18" charset="0"/>
              </a:rPr>
              <a:t>Department of </a:t>
            </a:r>
            <a:r>
              <a:rPr lang="en-US" sz="4800" b="1" dirty="0" smtClean="0">
                <a:solidFill>
                  <a:srgbClr val="1A2E52"/>
                </a:solidFill>
                <a:latin typeface="Cambria" panose="02040503050406030204" pitchFamily="18" charset="0"/>
              </a:rPr>
              <a:t>Civil and Environmental Engineering</a:t>
            </a:r>
            <a:endParaRPr lang="en-US" sz="4800" dirty="0">
              <a:solidFill>
                <a:srgbClr val="1A2E52"/>
              </a:solidFill>
              <a:latin typeface="Cambria" panose="02040503050406030204" pitchFamily="18" charset="0"/>
            </a:endParaRPr>
          </a:p>
        </p:txBody>
      </p:sp>
      <p:pic>
        <p:nvPicPr>
          <p:cNvPr id="15" name="Picture 14"/>
          <p:cNvPicPr>
            <a:picLocks noChangeAspect="1"/>
          </p:cNvPicPr>
          <p:nvPr/>
        </p:nvPicPr>
        <p:blipFill>
          <a:blip r:embed="rId3"/>
          <a:stretch>
            <a:fillRect/>
          </a:stretch>
        </p:blipFill>
        <p:spPr>
          <a:xfrm>
            <a:off x="960441" y="819806"/>
            <a:ext cx="5142071" cy="4550578"/>
          </a:xfrm>
          <a:prstGeom prst="rect">
            <a:avLst/>
          </a:prstGeom>
        </p:spPr>
      </p:pic>
      <p:pic>
        <p:nvPicPr>
          <p:cNvPr id="16" name="Picture 15"/>
          <p:cNvPicPr>
            <a:picLocks noChangeAspect="1"/>
          </p:cNvPicPr>
          <p:nvPr/>
        </p:nvPicPr>
        <p:blipFill>
          <a:blip r:embed="rId4"/>
          <a:stretch>
            <a:fillRect/>
          </a:stretch>
        </p:blipFill>
        <p:spPr>
          <a:xfrm>
            <a:off x="21518674" y="819806"/>
            <a:ext cx="5142071" cy="4550578"/>
          </a:xfrm>
          <a:prstGeom prst="rect">
            <a:avLst/>
          </a:prstGeom>
          <a:ln w="38100">
            <a:noFill/>
          </a:ln>
        </p:spPr>
      </p:pic>
      <p:sp>
        <p:nvSpPr>
          <p:cNvPr id="17" name="TextBox 16"/>
          <p:cNvSpPr txBox="1"/>
          <p:nvPr/>
        </p:nvSpPr>
        <p:spPr>
          <a:xfrm>
            <a:off x="933801" y="5819506"/>
            <a:ext cx="25700304" cy="1200329"/>
          </a:xfrm>
          <a:prstGeom prst="rect">
            <a:avLst/>
          </a:prstGeom>
          <a:noFill/>
          <a:ln w="38100">
            <a:solidFill>
              <a:srgbClr val="C00000"/>
            </a:solidFill>
          </a:ln>
        </p:spPr>
        <p:txBody>
          <a:bodyPr wrap="square" rtlCol="0">
            <a:spAutoFit/>
          </a:bodyPr>
          <a:lstStyle/>
          <a:p>
            <a:pPr algn="ctr"/>
            <a:r>
              <a:rPr lang="en-US" sz="7200" b="1" dirty="0" smtClean="0">
                <a:solidFill>
                  <a:srgbClr val="990000"/>
                </a:solidFill>
                <a:effectLst>
                  <a:outerShdw blurRad="38100" dist="38100" dir="2700000" algn="tl">
                    <a:srgbClr val="000000"/>
                  </a:outerShdw>
                </a:effectLst>
                <a:cs typeface="Arial" pitchFamily="34" charset="0"/>
              </a:rPr>
              <a:t>California </a:t>
            </a:r>
            <a:r>
              <a:rPr lang="en-US" sz="7200" b="1" dirty="0">
                <a:solidFill>
                  <a:srgbClr val="990000"/>
                </a:solidFill>
                <a:effectLst>
                  <a:outerShdw blurRad="38100" dist="38100" dir="2700000" algn="tl">
                    <a:srgbClr val="000000"/>
                  </a:outerShdw>
                </a:effectLst>
                <a:cs typeface="Arial" pitchFamily="34" charset="0"/>
              </a:rPr>
              <a:t>Bearing Ratio </a:t>
            </a:r>
            <a:r>
              <a:rPr lang="en-US" sz="7200" b="1" dirty="0" smtClean="0">
                <a:solidFill>
                  <a:srgbClr val="990000"/>
                </a:solidFill>
                <a:effectLst>
                  <a:outerShdw blurRad="38100" dist="38100" dir="2700000" algn="tl">
                    <a:srgbClr val="000000"/>
                  </a:outerShdw>
                </a:effectLst>
                <a:cs typeface="Arial" pitchFamily="34" charset="0"/>
              </a:rPr>
              <a:t>Machine</a:t>
            </a:r>
            <a:endParaRPr lang="en-US" sz="7200" b="1" dirty="0">
              <a:solidFill>
                <a:srgbClr val="990000"/>
              </a:solidFill>
              <a:effectLst>
                <a:outerShdw blurRad="38100" dist="38100" dir="2700000" algn="tl">
                  <a:srgbClr val="000000"/>
                </a:outerShdw>
              </a:effectLst>
              <a:cs typeface="Arial"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2054</TotalTime>
  <Words>640</Words>
  <Application>Microsoft Office PowerPoint</Application>
  <PresentationFormat>Custom</PresentationFormat>
  <Paragraphs>49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vt:lpstr>
      <vt:lpstr>Times New Roman</vt:lpstr>
      <vt:lpstr>Default Design</vt:lpstr>
      <vt:lpstr>PowerPoint Presentation</vt:lpstr>
    </vt:vector>
  </TitlesOfParts>
  <Company>Genigraphics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Mahmoud Owais</cp:lastModifiedBy>
  <cp:revision>155</cp:revision>
  <cp:lastPrinted>2000-08-03T00:31:24Z</cp:lastPrinted>
  <dcterms:created xsi:type="dcterms:W3CDTF">2000-02-09T15:01:13Z</dcterms:created>
  <dcterms:modified xsi:type="dcterms:W3CDTF">2017-11-15T11:12:29Z</dcterms:modified>
</cp:coreProperties>
</file>