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6528">
          <p15:clr>
            <a:srgbClr val="A4A3A4"/>
          </p15:clr>
        </p15:guide>
        <p15:guide id="2" pos="720">
          <p15:clr>
            <a:srgbClr val="A4A3A4"/>
          </p15:clr>
        </p15:guide>
      </p15:sldGuideLst>
    </p:ext>
    <p:ext uri="{2D200454-40CA-4A62-9FC3-DE9A4176ACB9}">
      <p15:notesGuideLst xmlns:p15="http://schemas.microsoft.com/office/powerpoint/2012/main">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FF9900"/>
    <a:srgbClr val="990000"/>
    <a:srgbClr val="800000"/>
    <a:srgbClr val="FF6699"/>
    <a:srgbClr val="500000"/>
    <a:srgbClr val="FFFF99"/>
    <a:srgbClr val="FFFF66"/>
    <a:srgbClr val="0066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51" autoAdjust="0"/>
    <p:restoredTop sz="99440" autoAdjust="0"/>
  </p:normalViewPr>
  <p:slideViewPr>
    <p:cSldViewPr>
      <p:cViewPr>
        <p:scale>
          <a:sx n="35" d="100"/>
          <a:sy n="35" d="100"/>
        </p:scale>
        <p:origin x="450" y="-156"/>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3747012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6747" y="25618056"/>
            <a:ext cx="13224389" cy="18273143"/>
          </a:xfrm>
          <a:prstGeom prst="rect">
            <a:avLst/>
          </a:prstGeom>
        </p:spPr>
      </p:pic>
      <p:sp>
        <p:nvSpPr>
          <p:cNvPr id="25" name="Text Box 36"/>
          <p:cNvSpPr txBox="1">
            <a:spLocks noChangeArrowheads="1"/>
          </p:cNvSpPr>
          <p:nvPr/>
        </p:nvSpPr>
        <p:spPr bwMode="auto">
          <a:xfrm>
            <a:off x="1152151" y="27578713"/>
            <a:ext cx="12796837" cy="15169485"/>
          </a:xfrm>
          <a:prstGeom prst="rect">
            <a:avLst/>
          </a:prstGeom>
          <a:noFill/>
          <a:ln w="38100">
            <a:solidFill>
              <a:srgbClr val="800000"/>
            </a:solidFill>
            <a:miter lim="800000"/>
            <a:headEnd/>
            <a:tailEnd/>
          </a:ln>
          <a:effectLst/>
        </p:spPr>
        <p:txBody>
          <a:bodyPr lIns="256032" tIns="256032" rIns="256032" bIns="256032"/>
          <a:lstStyle/>
          <a:p>
            <a:pPr marL="742950" indent="-742950">
              <a:buFont typeface="+mj-lt"/>
              <a:buAutoNum type="arabicPeriod"/>
            </a:pPr>
            <a:endParaRPr lang="en-US" sz="4000" b="1" dirty="0" smtClean="0"/>
          </a:p>
        </p:txBody>
      </p:sp>
      <p:sp>
        <p:nvSpPr>
          <p:cNvPr id="7" name="TextBox 6"/>
          <p:cNvSpPr txBox="1"/>
          <p:nvPr/>
        </p:nvSpPr>
        <p:spPr>
          <a:xfrm>
            <a:off x="20878800" y="1282200"/>
            <a:ext cx="4114800" cy="523220"/>
          </a:xfrm>
          <a:prstGeom prst="rect">
            <a:avLst/>
          </a:prstGeom>
          <a:noFill/>
        </p:spPr>
        <p:txBody>
          <a:bodyPr wrap="square" rtlCol="1">
            <a:spAutoFit/>
          </a:bodyPr>
          <a:lstStyle/>
          <a:p>
            <a:endParaRPr lang="x-none" dirty="0"/>
          </a:p>
        </p:txBody>
      </p:sp>
      <p:sp>
        <p:nvSpPr>
          <p:cNvPr id="9" name="Rounded Rectangle 8"/>
          <p:cNvSpPr/>
          <p:nvPr/>
        </p:nvSpPr>
        <p:spPr bwMode="auto">
          <a:xfrm>
            <a:off x="1206747" y="7620000"/>
            <a:ext cx="12829161"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000" b="1" dirty="0" smtClean="0">
                <a:solidFill>
                  <a:schemeClr val="bg1"/>
                </a:solidFill>
                <a:effectLst>
                  <a:outerShdw blurRad="38100" dist="38100" dir="2700000" algn="tl">
                    <a:srgbClr val="000000"/>
                  </a:outerShdw>
                </a:effectLst>
                <a:latin typeface="+mj-lt"/>
                <a:cs typeface="Arial" pitchFamily="34" charset="0"/>
              </a:rPr>
              <a:t>Technical Description</a:t>
            </a:r>
            <a:endParaRPr lang="en-US" sz="6000" b="1" dirty="0">
              <a:solidFill>
                <a:schemeClr val="bg1"/>
              </a:solidFill>
              <a:effectLst>
                <a:outerShdw blurRad="38100" dist="38100" dir="2700000" algn="tl">
                  <a:srgbClr val="000000"/>
                </a:outerShdw>
              </a:effectLst>
              <a:latin typeface="+mj-lt"/>
              <a:cs typeface="Arial" pitchFamily="34" charset="0"/>
            </a:endParaRPr>
          </a:p>
        </p:txBody>
      </p:sp>
      <p:sp>
        <p:nvSpPr>
          <p:cNvPr id="44" name="Text Box 51"/>
          <p:cNvSpPr txBox="1">
            <a:spLocks noChangeArrowheads="1"/>
          </p:cNvSpPr>
          <p:nvPr/>
        </p:nvSpPr>
        <p:spPr bwMode="auto">
          <a:xfrm>
            <a:off x="1152151" y="9143998"/>
            <a:ext cx="12796836" cy="15773402"/>
          </a:xfrm>
          <a:prstGeom prst="rect">
            <a:avLst/>
          </a:prstGeom>
          <a:noFill/>
          <a:ln w="38100">
            <a:solidFill>
              <a:srgbClr val="990000"/>
            </a:solidFill>
            <a:miter lim="800000"/>
            <a:headEnd/>
            <a:tailEnd/>
          </a:ln>
          <a:effectLst/>
        </p:spPr>
        <p:txBody>
          <a:bodyPr lIns="256032" tIns="256032" rIns="256032" bIns="256032"/>
          <a:lstStyle/>
          <a:p>
            <a:pPr algn="just"/>
            <a:r>
              <a:rPr lang="en-US" sz="4000" dirty="0" smtClean="0"/>
              <a:t>To </a:t>
            </a:r>
            <a:r>
              <a:rPr lang="en-US" sz="4000" dirty="0"/>
              <a:t>measure </a:t>
            </a:r>
            <a:r>
              <a:rPr lang="en-US" sz="4000" dirty="0" smtClean="0"/>
              <a:t>the </a:t>
            </a:r>
            <a:r>
              <a:rPr lang="en-US" sz="4000" dirty="0"/>
              <a:t>degradation of mineral aggregates of standard </a:t>
            </a:r>
            <a:r>
              <a:rPr lang="en-US" sz="4000" dirty="0" err="1"/>
              <a:t>gradings</a:t>
            </a:r>
            <a:r>
              <a:rPr lang="en-US" sz="4000" dirty="0"/>
              <a:t> resulting from a combination of actions including abrasion or attrition, impact, and grinding in a rotating steel drum containing a specified number of steel spheres. The Los Angeles (L.A.) abrasion </a:t>
            </a:r>
            <a:r>
              <a:rPr lang="en-US" sz="4000" dirty="0" smtClean="0"/>
              <a:t>machine </a:t>
            </a:r>
            <a:r>
              <a:rPr lang="en-US" sz="4000" dirty="0"/>
              <a:t>is a common test method used to indicate aggregate toughness and abrasion characteristics. Aggregate abrasion characteristics are important because the constituent aggregate in HMA must resist crushing, degradation and disintegration in order to produce a high quality HMA.</a:t>
            </a:r>
          </a:p>
        </p:txBody>
      </p:sp>
      <p:sp>
        <p:nvSpPr>
          <p:cNvPr id="47" name="Rounded Rectangle 46"/>
          <p:cNvSpPr/>
          <p:nvPr/>
        </p:nvSpPr>
        <p:spPr bwMode="auto">
          <a:xfrm>
            <a:off x="1014859" y="25618057"/>
            <a:ext cx="12985880"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smtClean="0">
                <a:solidFill>
                  <a:schemeClr val="bg1"/>
                </a:solidFill>
                <a:effectLst>
                  <a:outerShdw blurRad="38100" dist="38100" dir="2700000" algn="tl">
                    <a:srgbClr val="000000"/>
                  </a:outerShdw>
                </a:effectLst>
                <a:latin typeface="+mj-lt"/>
                <a:cs typeface="Arial" pitchFamily="34" charset="0"/>
              </a:rPr>
              <a:t>Machine Parts</a:t>
            </a:r>
            <a:endParaRPr lang="en-US" sz="6600" b="1" dirty="0">
              <a:solidFill>
                <a:schemeClr val="bg1"/>
              </a:solidFill>
              <a:effectLst>
                <a:outerShdw blurRad="38100" dist="38100" dir="2700000" algn="tl">
                  <a:srgbClr val="000000"/>
                </a:outerShdw>
              </a:effectLst>
              <a:latin typeface="+mj-lt"/>
              <a:cs typeface="Arial" pitchFamily="34" charset="0"/>
            </a:endParaRPr>
          </a:p>
        </p:txBody>
      </p:sp>
      <p:sp>
        <p:nvSpPr>
          <p:cNvPr id="19" name="Text Box 48"/>
          <p:cNvSpPr txBox="1">
            <a:spLocks noChangeArrowheads="1"/>
          </p:cNvSpPr>
          <p:nvPr/>
        </p:nvSpPr>
        <p:spPr bwMode="auto">
          <a:xfrm>
            <a:off x="14390271" y="9143998"/>
            <a:ext cx="11582400" cy="33604201"/>
          </a:xfrm>
          <a:prstGeom prst="rect">
            <a:avLst/>
          </a:prstGeom>
          <a:noFill/>
          <a:ln w="38100">
            <a:solidFill>
              <a:srgbClr val="800000"/>
            </a:solidFill>
            <a:miter lim="800000"/>
            <a:headEnd/>
            <a:tailEnd/>
          </a:ln>
          <a:effectLst/>
        </p:spPr>
        <p:txBody>
          <a:bodyPr lIns="256032" tIns="256032" rIns="256032" bIns="256032"/>
          <a:lstStyle/>
          <a:p>
            <a:pPr lvl="0"/>
            <a:r>
              <a:rPr lang="en-US" sz="4000" b="1" dirty="0" smtClean="0"/>
              <a:t>[1] Machine:</a:t>
            </a:r>
          </a:p>
          <a:p>
            <a:pPr lvl="0" algn="just"/>
            <a:r>
              <a:rPr lang="en-US" sz="3800" dirty="0" smtClean="0"/>
              <a:t>The </a:t>
            </a:r>
            <a:r>
              <a:rPr lang="en-US" sz="3800" dirty="0"/>
              <a:t>Los Angeles Abrasion Testing Machine consists of a hollow steel cylinder, closed at both ends, having an inside diameter of 28" and inside length of 20". The cylinder is mounted on stub shafts attached the ends of the cylinder but not entering it and mounted in such a manner that it may be rotated about its axis in a horizontal position. An opening in the cylinder is provided for the introduction of the test sample. The opening can be closed dust-tight with the removable cover bolted in place. The cover is so designed as to maintain the cylindrical contour of the interior surface. The shelf is so located that the charge will not fall in the cover or come in contact with it during the test. A removable steel shelf projecting a radial 3- ½" into the cylinder and extending its full length is mounted along one element of the interior surface of the cylinder. The shelf is of such thickness and so mounted by bolts or other approved means to be firm &amp; rigid. The position of the shelf is such that the distance from the shelf to the opening measured along the circumference of the cylinder in the direction of rotation is not less than 50". If the cover stops at the bottom in a difficult to reach location, jog the barrel by pushing the outer weight-plate forward then reverse and pull to jog the barrel to the desired position. </a:t>
            </a:r>
            <a:endParaRPr lang="en-US" sz="3800" dirty="0" smtClean="0"/>
          </a:p>
          <a:p>
            <a:pPr lvl="0" algn="just"/>
            <a:endParaRPr lang="en-US" sz="4000" b="1" dirty="0" smtClean="0"/>
          </a:p>
          <a:p>
            <a:pPr lvl="0" algn="just"/>
            <a:r>
              <a:rPr lang="en-US" sz="4000" b="1" dirty="0" smtClean="0"/>
              <a:t>[2] </a:t>
            </a:r>
            <a:r>
              <a:rPr lang="en-US" sz="4000" b="1" dirty="0"/>
              <a:t>Abrasive charges:</a:t>
            </a:r>
          </a:p>
          <a:p>
            <a:pPr lvl="0" algn="just"/>
            <a:r>
              <a:rPr lang="en-US" sz="3800" dirty="0" smtClean="0"/>
              <a:t>The </a:t>
            </a:r>
            <a:r>
              <a:rPr lang="en-US" sz="3800" dirty="0"/>
              <a:t>abrasive charges consist of cast-iron spheres or steel spheres approximately 1-7/8" in diameter and each weighing between 390g and 445g. The abrasive charge depending upon the grading of the test sample as described on page 4 shall be as follows</a:t>
            </a:r>
            <a:r>
              <a:rPr lang="en-US" sz="3800" dirty="0" smtClean="0"/>
              <a:t>:</a:t>
            </a:r>
          </a:p>
          <a:p>
            <a:pPr lvl="0" algn="just"/>
            <a:endParaRPr lang="en-US" sz="3800" dirty="0"/>
          </a:p>
          <a:p>
            <a:pPr lvl="0" algn="just"/>
            <a:endParaRPr lang="en-US" sz="3800" dirty="0" smtClean="0"/>
          </a:p>
          <a:p>
            <a:pPr lvl="0" algn="just"/>
            <a:endParaRPr lang="en-US" sz="3800" dirty="0"/>
          </a:p>
          <a:p>
            <a:pPr lvl="0" algn="just"/>
            <a:endParaRPr lang="en-US" sz="3800" dirty="0" smtClean="0"/>
          </a:p>
          <a:p>
            <a:pPr lvl="0" algn="just"/>
            <a:endParaRPr lang="en-US" sz="3800" dirty="0"/>
          </a:p>
          <a:p>
            <a:pPr lvl="0" algn="just"/>
            <a:endParaRPr lang="en-US" sz="3800" dirty="0" smtClean="0"/>
          </a:p>
          <a:p>
            <a:pPr lvl="0" algn="just"/>
            <a:endParaRPr lang="en-US" sz="3800" dirty="0"/>
          </a:p>
          <a:p>
            <a:pPr lvl="0" algn="just"/>
            <a:endParaRPr lang="en-US" sz="3800" dirty="0" smtClean="0"/>
          </a:p>
          <a:p>
            <a:pPr lvl="0" algn="just"/>
            <a:endParaRPr lang="en-US" sz="3800" dirty="0"/>
          </a:p>
          <a:p>
            <a:pPr lvl="0" algn="just"/>
            <a:endParaRPr lang="en-US" sz="3800" dirty="0" smtClean="0"/>
          </a:p>
          <a:p>
            <a:pPr lvl="0" algn="just"/>
            <a:endParaRPr lang="en-US" sz="3800" dirty="0"/>
          </a:p>
          <a:p>
            <a:pPr lvl="0" algn="just"/>
            <a:endParaRPr lang="en-US" sz="3800" dirty="0" smtClean="0"/>
          </a:p>
          <a:p>
            <a:pPr lvl="0" algn="just"/>
            <a:endParaRPr lang="en-US" sz="3800" dirty="0"/>
          </a:p>
          <a:p>
            <a:pPr lvl="0" algn="just"/>
            <a:endParaRPr lang="en-US" sz="3800" dirty="0" smtClean="0"/>
          </a:p>
          <a:p>
            <a:pPr lvl="0" algn="just"/>
            <a:endParaRPr lang="en-US" sz="3800" dirty="0"/>
          </a:p>
          <a:p>
            <a:pPr lvl="0" algn="just"/>
            <a:r>
              <a:rPr lang="en-US" sz="4000" b="1" dirty="0" smtClean="0"/>
              <a:t>[</a:t>
            </a:r>
            <a:r>
              <a:rPr lang="en-US" sz="4000" b="1" dirty="0"/>
              <a:t>3] Maintenance:</a:t>
            </a:r>
          </a:p>
          <a:p>
            <a:pPr lvl="0" algn="just"/>
            <a:r>
              <a:rPr lang="en-US" sz="3800" dirty="0" smtClean="0"/>
              <a:t>Keep </a:t>
            </a:r>
            <a:r>
              <a:rPr lang="en-US" sz="3800" dirty="0"/>
              <a:t>the assembly as clean as possible. Lubricate necessary parts regularly. Use heavy transmission oil-40 weight, for the speed reducer (AGMA lubricant class 8 COMP)</a:t>
            </a:r>
          </a:p>
        </p:txBody>
      </p:sp>
      <p:sp>
        <p:nvSpPr>
          <p:cNvPr id="26" name="Rounded Rectangle 25"/>
          <p:cNvSpPr/>
          <p:nvPr/>
        </p:nvSpPr>
        <p:spPr bwMode="auto">
          <a:xfrm>
            <a:off x="14528553" y="7620000"/>
            <a:ext cx="11508286"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a:solidFill>
                  <a:schemeClr val="bg1"/>
                </a:solidFill>
                <a:effectLst>
                  <a:outerShdw blurRad="38100" dist="38100" dir="2700000" algn="tl">
                    <a:srgbClr val="000000"/>
                  </a:outerShdw>
                </a:effectLst>
                <a:latin typeface="+mj-lt"/>
                <a:cs typeface="Arial" pitchFamily="34" charset="0"/>
              </a:rPr>
              <a:t>Specification</a:t>
            </a:r>
          </a:p>
        </p:txBody>
      </p:sp>
      <p:pic>
        <p:nvPicPr>
          <p:cNvPr id="16" name="Picture 15" descr="los.jpg"/>
          <p:cNvPicPr/>
          <p:nvPr/>
        </p:nvPicPr>
        <p:blipFill>
          <a:blip r:embed="rId3"/>
          <a:stretch>
            <a:fillRect/>
          </a:stretch>
        </p:blipFill>
        <p:spPr>
          <a:xfrm>
            <a:off x="1474640" y="16400984"/>
            <a:ext cx="12138320" cy="7678216"/>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422262848"/>
              </p:ext>
            </p:extLst>
          </p:nvPr>
        </p:nvGraphicFramePr>
        <p:xfrm>
          <a:off x="14688109" y="30630300"/>
          <a:ext cx="10986724" cy="7906386"/>
        </p:xfrm>
        <a:graphic>
          <a:graphicData uri="http://schemas.openxmlformats.org/drawingml/2006/table">
            <a:tbl>
              <a:tblPr firstRow="1" firstCol="1" bandRow="1">
                <a:tableStyleId>{5C22544A-7EE6-4342-B048-85BDC9FD1C3A}</a:tableStyleId>
              </a:tblPr>
              <a:tblGrid>
                <a:gridCol w="3574213"/>
                <a:gridCol w="3750270"/>
                <a:gridCol w="3662241"/>
              </a:tblGrid>
              <a:tr h="1546798">
                <a:tc>
                  <a:txBody>
                    <a:bodyPr/>
                    <a:lstStyle/>
                    <a:p>
                      <a:pPr marL="228600" marR="0" algn="ctr">
                        <a:lnSpc>
                          <a:spcPct val="115000"/>
                        </a:lnSpc>
                        <a:spcBef>
                          <a:spcPts val="0"/>
                        </a:spcBef>
                        <a:spcAft>
                          <a:spcPts val="1000"/>
                        </a:spcAft>
                      </a:pPr>
                      <a:r>
                        <a:rPr lang="en-US" sz="4000" dirty="0">
                          <a:effectLst/>
                        </a:rPr>
                        <a:t>Grading</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Number of Spheres</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a:effectLst/>
                        </a:rPr>
                        <a:t>Weight of Charge, g</a:t>
                      </a:r>
                      <a:endParaRPr lang="en-US" sz="40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r h="1589897">
                <a:tc>
                  <a:txBody>
                    <a:bodyPr/>
                    <a:lstStyle/>
                    <a:p>
                      <a:pPr marL="228600" marR="0" algn="ctr">
                        <a:lnSpc>
                          <a:spcPct val="115000"/>
                        </a:lnSpc>
                        <a:spcBef>
                          <a:spcPts val="0"/>
                        </a:spcBef>
                        <a:spcAft>
                          <a:spcPts val="1000"/>
                        </a:spcAft>
                      </a:pPr>
                      <a:r>
                        <a:rPr lang="en-US" sz="4000" dirty="0">
                          <a:effectLst/>
                        </a:rPr>
                        <a:t>A</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12</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5000 </a:t>
                      </a:r>
                      <a:r>
                        <a:rPr lang="en-US" sz="4000" dirty="0">
                          <a:effectLst/>
                          <a:sym typeface="Symbol" panose="05050102010706020507" pitchFamily="18" charset="2"/>
                        </a:rPr>
                        <a:t></a:t>
                      </a:r>
                      <a:r>
                        <a:rPr lang="en-US" sz="4000" dirty="0">
                          <a:effectLst/>
                        </a:rPr>
                        <a:t> 25</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r h="1589897">
                <a:tc>
                  <a:txBody>
                    <a:bodyPr/>
                    <a:lstStyle/>
                    <a:p>
                      <a:pPr marL="228600" marR="0" algn="ctr">
                        <a:lnSpc>
                          <a:spcPct val="115000"/>
                        </a:lnSpc>
                        <a:spcBef>
                          <a:spcPts val="0"/>
                        </a:spcBef>
                        <a:spcAft>
                          <a:spcPts val="1000"/>
                        </a:spcAft>
                      </a:pPr>
                      <a:r>
                        <a:rPr lang="en-US" sz="4000">
                          <a:effectLst/>
                        </a:rPr>
                        <a:t>B</a:t>
                      </a:r>
                      <a:endParaRPr lang="en-US" sz="40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11</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4584 </a:t>
                      </a:r>
                      <a:r>
                        <a:rPr lang="en-US" sz="4000" dirty="0">
                          <a:effectLst/>
                          <a:sym typeface="Symbol" panose="05050102010706020507" pitchFamily="18" charset="2"/>
                        </a:rPr>
                        <a:t></a:t>
                      </a:r>
                      <a:r>
                        <a:rPr lang="en-US" sz="4000" dirty="0">
                          <a:effectLst/>
                        </a:rPr>
                        <a:t> 25</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r h="1589897">
                <a:tc>
                  <a:txBody>
                    <a:bodyPr/>
                    <a:lstStyle/>
                    <a:p>
                      <a:pPr marL="228600" marR="0" algn="ctr">
                        <a:lnSpc>
                          <a:spcPct val="115000"/>
                        </a:lnSpc>
                        <a:spcBef>
                          <a:spcPts val="0"/>
                        </a:spcBef>
                        <a:spcAft>
                          <a:spcPts val="1000"/>
                        </a:spcAft>
                      </a:pPr>
                      <a:r>
                        <a:rPr lang="en-US" sz="4000">
                          <a:effectLst/>
                        </a:rPr>
                        <a:t>C</a:t>
                      </a:r>
                      <a:endParaRPr lang="en-US" sz="40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 8</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3330 </a:t>
                      </a:r>
                      <a:r>
                        <a:rPr lang="en-US" sz="4000" dirty="0">
                          <a:effectLst/>
                          <a:sym typeface="Symbol" panose="05050102010706020507" pitchFamily="18" charset="2"/>
                        </a:rPr>
                        <a:t></a:t>
                      </a:r>
                      <a:r>
                        <a:rPr lang="en-US" sz="4000" dirty="0">
                          <a:effectLst/>
                        </a:rPr>
                        <a:t> 20</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r h="1589897">
                <a:tc>
                  <a:txBody>
                    <a:bodyPr/>
                    <a:lstStyle/>
                    <a:p>
                      <a:pPr marL="228600" marR="0" algn="ctr">
                        <a:lnSpc>
                          <a:spcPct val="115000"/>
                        </a:lnSpc>
                        <a:spcBef>
                          <a:spcPts val="0"/>
                        </a:spcBef>
                        <a:spcAft>
                          <a:spcPts val="1000"/>
                        </a:spcAft>
                      </a:pPr>
                      <a:r>
                        <a:rPr lang="en-US" sz="4000">
                          <a:effectLst/>
                        </a:rPr>
                        <a:t>D</a:t>
                      </a:r>
                      <a:endParaRPr lang="en-US" sz="40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 6</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marR="0" algn="ctr">
                        <a:lnSpc>
                          <a:spcPct val="115000"/>
                        </a:lnSpc>
                        <a:spcBef>
                          <a:spcPts val="0"/>
                        </a:spcBef>
                        <a:spcAft>
                          <a:spcPts val="1000"/>
                        </a:spcAft>
                      </a:pPr>
                      <a:r>
                        <a:rPr lang="en-US" sz="4000" dirty="0">
                          <a:effectLst/>
                        </a:rPr>
                        <a:t>2500 </a:t>
                      </a:r>
                      <a:r>
                        <a:rPr lang="en-US" sz="4000" dirty="0">
                          <a:effectLst/>
                          <a:sym typeface="Symbol" panose="05050102010706020507" pitchFamily="18" charset="2"/>
                        </a:rPr>
                        <a:t></a:t>
                      </a:r>
                      <a:r>
                        <a:rPr lang="en-US" sz="4000" dirty="0">
                          <a:effectLst/>
                        </a:rPr>
                        <a:t> 15</a:t>
                      </a:r>
                      <a:endParaRPr lang="en-US" sz="4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bl>
          </a:graphicData>
        </a:graphic>
      </p:graphicFrame>
      <p:sp>
        <p:nvSpPr>
          <p:cNvPr id="11" name="Rectangle 10"/>
          <p:cNvSpPr/>
          <p:nvPr/>
        </p:nvSpPr>
        <p:spPr bwMode="auto">
          <a:xfrm>
            <a:off x="1828800" y="28041600"/>
            <a:ext cx="2819400" cy="1447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279525"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p:txBody>
      </p:sp>
      <p:sp>
        <p:nvSpPr>
          <p:cNvPr id="17" name="TextBox 16"/>
          <p:cNvSpPr txBox="1"/>
          <p:nvPr/>
        </p:nvSpPr>
        <p:spPr>
          <a:xfrm>
            <a:off x="960441" y="1103585"/>
            <a:ext cx="25700304" cy="4216539"/>
          </a:xfrm>
          <a:prstGeom prst="rect">
            <a:avLst/>
          </a:prstGeom>
          <a:noFill/>
          <a:ln w="38100">
            <a:noFill/>
          </a:ln>
        </p:spPr>
        <p:txBody>
          <a:bodyPr wrap="square" rtlCol="0">
            <a:spAutoFit/>
          </a:bodyPr>
          <a:lstStyle/>
          <a:p>
            <a:pPr algn="ctr"/>
            <a:endParaRPr lang="en-US" sz="4400" b="1" dirty="0" smtClean="0">
              <a:solidFill>
                <a:srgbClr val="C00000"/>
              </a:solidFill>
              <a:latin typeface="Cambria" panose="02040503050406030204" pitchFamily="18" charset="0"/>
            </a:endParaRPr>
          </a:p>
          <a:p>
            <a:pPr algn="ctr"/>
            <a:r>
              <a:rPr lang="en-US" sz="4400" b="1" dirty="0" smtClean="0">
                <a:solidFill>
                  <a:srgbClr val="C00000"/>
                </a:solidFill>
                <a:latin typeface="Cambria" panose="02040503050406030204" pitchFamily="18" charset="0"/>
              </a:rPr>
              <a:t>Kingdom </a:t>
            </a:r>
            <a:r>
              <a:rPr lang="en-US" sz="4400" b="1" dirty="0">
                <a:solidFill>
                  <a:srgbClr val="C00000"/>
                </a:solidFill>
                <a:latin typeface="Cambria" panose="02040503050406030204" pitchFamily="18" charset="0"/>
              </a:rPr>
              <a:t>of Saudi Arabia</a:t>
            </a:r>
          </a:p>
          <a:p>
            <a:pPr algn="ctr"/>
            <a:r>
              <a:rPr lang="en-US" sz="4400" b="1" dirty="0">
                <a:solidFill>
                  <a:srgbClr val="C00000"/>
                </a:solidFill>
                <a:latin typeface="Cambria" panose="02040503050406030204" pitchFamily="18" charset="0"/>
              </a:rPr>
              <a:t>Ministry of Education</a:t>
            </a:r>
          </a:p>
          <a:p>
            <a:pPr algn="ctr"/>
            <a:r>
              <a:rPr lang="en-US" sz="4400" b="1" dirty="0" err="1">
                <a:solidFill>
                  <a:srgbClr val="C00000"/>
                </a:solidFill>
                <a:latin typeface="Cambria" panose="02040503050406030204" pitchFamily="18" charset="0"/>
              </a:rPr>
              <a:t>Majmaah</a:t>
            </a:r>
            <a:r>
              <a:rPr lang="en-US" sz="4400" b="1" dirty="0">
                <a:solidFill>
                  <a:srgbClr val="C00000"/>
                </a:solidFill>
                <a:latin typeface="Cambria" panose="02040503050406030204" pitchFamily="18" charset="0"/>
              </a:rPr>
              <a:t> University</a:t>
            </a:r>
          </a:p>
          <a:p>
            <a:pPr algn="ctr"/>
            <a:r>
              <a:rPr lang="en-US" sz="4400" b="1" dirty="0">
                <a:solidFill>
                  <a:srgbClr val="C00000"/>
                </a:solidFill>
                <a:latin typeface="Cambria" panose="02040503050406030204" pitchFamily="18" charset="0"/>
              </a:rPr>
              <a:t>College of Engineering</a:t>
            </a:r>
          </a:p>
          <a:p>
            <a:pPr algn="ctr"/>
            <a:r>
              <a:rPr lang="en-US" sz="4800" b="1" dirty="0">
                <a:solidFill>
                  <a:srgbClr val="1A2E52"/>
                </a:solidFill>
                <a:latin typeface="Cambria" panose="02040503050406030204" pitchFamily="18" charset="0"/>
              </a:rPr>
              <a:t>Department of </a:t>
            </a:r>
            <a:r>
              <a:rPr lang="en-US" sz="4800" b="1" dirty="0" smtClean="0">
                <a:solidFill>
                  <a:srgbClr val="1A2E52"/>
                </a:solidFill>
                <a:latin typeface="Cambria" panose="02040503050406030204" pitchFamily="18" charset="0"/>
              </a:rPr>
              <a:t>Civil and Environmental Engineering</a:t>
            </a:r>
            <a:endParaRPr lang="en-US" sz="4800" dirty="0">
              <a:solidFill>
                <a:srgbClr val="1A2E52"/>
              </a:solidFill>
              <a:latin typeface="Cambria" panose="02040503050406030204" pitchFamily="18" charset="0"/>
            </a:endParaRPr>
          </a:p>
        </p:txBody>
      </p:sp>
      <p:pic>
        <p:nvPicPr>
          <p:cNvPr id="18" name="Picture 17"/>
          <p:cNvPicPr>
            <a:picLocks noChangeAspect="1"/>
          </p:cNvPicPr>
          <p:nvPr/>
        </p:nvPicPr>
        <p:blipFill>
          <a:blip r:embed="rId4"/>
          <a:stretch>
            <a:fillRect/>
          </a:stretch>
        </p:blipFill>
        <p:spPr>
          <a:xfrm>
            <a:off x="960441" y="819806"/>
            <a:ext cx="5142071" cy="4550578"/>
          </a:xfrm>
          <a:prstGeom prst="rect">
            <a:avLst/>
          </a:prstGeom>
        </p:spPr>
      </p:pic>
      <p:pic>
        <p:nvPicPr>
          <p:cNvPr id="20" name="Picture 19"/>
          <p:cNvPicPr>
            <a:picLocks noChangeAspect="1"/>
          </p:cNvPicPr>
          <p:nvPr/>
        </p:nvPicPr>
        <p:blipFill>
          <a:blip r:embed="rId5"/>
          <a:stretch>
            <a:fillRect/>
          </a:stretch>
        </p:blipFill>
        <p:spPr>
          <a:xfrm>
            <a:off x="21518674" y="819806"/>
            <a:ext cx="5142071" cy="4550578"/>
          </a:xfrm>
          <a:prstGeom prst="rect">
            <a:avLst/>
          </a:prstGeom>
          <a:ln w="38100">
            <a:noFill/>
          </a:ln>
        </p:spPr>
      </p:pic>
      <p:sp>
        <p:nvSpPr>
          <p:cNvPr id="21" name="TextBox 20"/>
          <p:cNvSpPr txBox="1"/>
          <p:nvPr/>
        </p:nvSpPr>
        <p:spPr>
          <a:xfrm>
            <a:off x="933801" y="5819506"/>
            <a:ext cx="25700304" cy="1200329"/>
          </a:xfrm>
          <a:prstGeom prst="rect">
            <a:avLst/>
          </a:prstGeom>
          <a:noFill/>
          <a:ln w="38100">
            <a:solidFill>
              <a:srgbClr val="C00000"/>
            </a:solidFill>
          </a:ln>
        </p:spPr>
        <p:txBody>
          <a:bodyPr wrap="square" rtlCol="0">
            <a:spAutoFit/>
          </a:bodyPr>
          <a:lstStyle/>
          <a:p>
            <a:pPr algn="ctr"/>
            <a:r>
              <a:rPr lang="en-US" sz="7200" b="1" dirty="0">
                <a:solidFill>
                  <a:srgbClr val="990000"/>
                </a:solidFill>
                <a:effectLst>
                  <a:outerShdw blurRad="38100" dist="38100" dir="2700000" algn="tl">
                    <a:srgbClr val="000000"/>
                  </a:outerShdw>
                </a:effectLst>
                <a:cs typeface="Arial" pitchFamily="34" charset="0"/>
              </a:rPr>
              <a:t>Los Angeles Machine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2056</TotalTime>
  <Words>491</Words>
  <Application>Microsoft Office PowerPoint</Application>
  <PresentationFormat>Custom</PresentationFormat>
  <Paragraphs>48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Cambria</vt:lpstr>
      <vt:lpstr>Symbol</vt:lpstr>
      <vt:lpstr>Times New Roman</vt:lpstr>
      <vt:lpstr>Default Design</vt:lpstr>
      <vt:lpstr>PowerPoint Presentation</vt:lpstr>
    </vt:vector>
  </TitlesOfParts>
  <Company>Genigraphics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Mahmoud Owais</cp:lastModifiedBy>
  <cp:revision>155</cp:revision>
  <cp:lastPrinted>2000-08-03T00:31:24Z</cp:lastPrinted>
  <dcterms:created xsi:type="dcterms:W3CDTF">2000-02-09T15:01:13Z</dcterms:created>
  <dcterms:modified xsi:type="dcterms:W3CDTF">2017-11-15T11:06:50Z</dcterms:modified>
</cp:coreProperties>
</file>