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notesMasterIdLst>
    <p:notesMasterId r:id="rId21"/>
  </p:notesMasterIdLst>
  <p:sldIdLst>
    <p:sldId id="257" r:id="rId2"/>
    <p:sldId id="267" r:id="rId3"/>
    <p:sldId id="256" r:id="rId4"/>
    <p:sldId id="258" r:id="rId5"/>
    <p:sldId id="259" r:id="rId6"/>
    <p:sldId id="260" r:id="rId7"/>
    <p:sldId id="261" r:id="rId8"/>
    <p:sldId id="262" r:id="rId9"/>
    <p:sldId id="263" r:id="rId10"/>
    <p:sldId id="265" r:id="rId11"/>
    <p:sldId id="266" r:id="rId12"/>
    <p:sldId id="268" r:id="rId13"/>
    <p:sldId id="270" r:id="rId14"/>
    <p:sldId id="269" r:id="rId15"/>
    <p:sldId id="271" r:id="rId16"/>
    <p:sldId id="273" r:id="rId17"/>
    <p:sldId id="274" r:id="rId18"/>
    <p:sldId id="275" r:id="rId19"/>
    <p:sldId id="276" r:id="rId2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398" autoAdjust="0"/>
    <p:restoredTop sz="94660"/>
  </p:normalViewPr>
  <p:slideViewPr>
    <p:cSldViewPr>
      <p:cViewPr>
        <p:scale>
          <a:sx n="76" d="100"/>
          <a:sy n="76" d="100"/>
        </p:scale>
        <p:origin x="-1242" y="3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EC72874-866E-47FF-A837-61D69C8F7DD2}" type="datetimeFigureOut">
              <a:rPr lang="ar-SA" smtClean="0"/>
              <a:t>05/08/38</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6BF26DA-9672-4B4F-B649-FB56AB6A5D5E}" type="slidenum">
              <a:rPr lang="ar-SA" smtClean="0"/>
              <a:t>‹#›</a:t>
            </a:fld>
            <a:endParaRPr lang="ar-SA"/>
          </a:p>
        </p:txBody>
      </p:sp>
    </p:spTree>
    <p:extLst>
      <p:ext uri="{BB962C8B-B14F-4D97-AF65-F5344CB8AC3E}">
        <p14:creationId xmlns:p14="http://schemas.microsoft.com/office/powerpoint/2010/main" val="359994464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56BF26DA-9672-4B4F-B649-FB56AB6A5D5E}" type="slidenum">
              <a:rPr lang="ar-SA" smtClean="0"/>
              <a:t>8</a:t>
            </a:fld>
            <a:endParaRPr lang="ar-SA"/>
          </a:p>
        </p:txBody>
      </p:sp>
    </p:spTree>
    <p:extLst>
      <p:ext uri="{BB962C8B-B14F-4D97-AF65-F5344CB8AC3E}">
        <p14:creationId xmlns:p14="http://schemas.microsoft.com/office/powerpoint/2010/main" val="3484686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56BF26DA-9672-4B4F-B649-FB56AB6A5D5E}" type="slidenum">
              <a:rPr lang="ar-SA" smtClean="0"/>
              <a:t>12</a:t>
            </a:fld>
            <a:endParaRPr lang="ar-SA"/>
          </a:p>
        </p:txBody>
      </p:sp>
    </p:spTree>
    <p:extLst>
      <p:ext uri="{BB962C8B-B14F-4D97-AF65-F5344CB8AC3E}">
        <p14:creationId xmlns:p14="http://schemas.microsoft.com/office/powerpoint/2010/main" val="1032158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56BF26DA-9672-4B4F-B649-FB56AB6A5D5E}" type="slidenum">
              <a:rPr lang="ar-SA" smtClean="0"/>
              <a:t>15</a:t>
            </a:fld>
            <a:endParaRPr lang="ar-SA"/>
          </a:p>
        </p:txBody>
      </p:sp>
    </p:spTree>
    <p:extLst>
      <p:ext uri="{BB962C8B-B14F-4D97-AF65-F5344CB8AC3E}">
        <p14:creationId xmlns:p14="http://schemas.microsoft.com/office/powerpoint/2010/main" val="36394921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56BF26DA-9672-4B4F-B649-FB56AB6A5D5E}" type="slidenum">
              <a:rPr lang="ar-SA" smtClean="0"/>
              <a:t>16</a:t>
            </a:fld>
            <a:endParaRPr lang="ar-SA"/>
          </a:p>
        </p:txBody>
      </p:sp>
    </p:spTree>
    <p:extLst>
      <p:ext uri="{BB962C8B-B14F-4D97-AF65-F5344CB8AC3E}">
        <p14:creationId xmlns:p14="http://schemas.microsoft.com/office/powerpoint/2010/main" val="2474786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05/08/38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265982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05/08/38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73073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05/08/38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794522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05/08/38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4054795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05/08/38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145841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05/08/38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020336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05/08/38</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403464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05/08/38</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991863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05/08/38</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77686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05/08/38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91939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05/08/38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886484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05/08/38</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384599220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5.jpg"/><Relationship Id="rId4" Type="http://schemas.openxmlformats.org/officeDocument/2006/relationships/image" Target="../media/image11.jpg"/></Relationships>
</file>

<file path=ppt/slides/_rels/slide13.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14.jpg"/><Relationship Id="rId4" Type="http://schemas.openxmlformats.org/officeDocument/2006/relationships/image" Target="../media/image5.jpg"/></Relationships>
</file>

<file path=ppt/slides/_rels/slide1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5.jpg"/></Relationships>
</file>

<file path=ppt/slides/_rels/slide1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5.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7.jp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BEBA8EAE-BF5A-486C-A8C5-ECC9F3942E4B}">
                <a14:imgProps xmlns:a14="http://schemas.microsoft.com/office/drawing/2010/main">
                  <a14:imgLayer r:embed="rId3">
                    <a14:imgEffect>
                      <a14:colorTemperature colorTemp="7200"/>
                    </a14:imgEffect>
                  </a14:imgLayer>
                </a14:imgProps>
              </a:ext>
              <a:ext uri="{28A0092B-C50C-407E-A947-70E740481C1C}">
                <a14:useLocalDpi xmlns:a14="http://schemas.microsoft.com/office/drawing/2010/main" val="0"/>
              </a:ext>
            </a:extLst>
          </a:blip>
          <a:stretch>
            <a:fillRect/>
          </a:stretch>
        </p:blipFill>
        <p:spPr>
          <a:xfrm>
            <a:off x="0" y="-9084"/>
            <a:ext cx="9144000" cy="6843802"/>
          </a:xfrm>
          <a:prstGeom prst="rect">
            <a:avLst/>
          </a:prstGeom>
          <a:ln>
            <a:noFill/>
          </a:ln>
          <a:effectLst>
            <a:softEdge rad="112500"/>
          </a:effectLst>
        </p:spPr>
      </p:pic>
      <p:sp>
        <p:nvSpPr>
          <p:cNvPr id="4" name="مستطيل 3"/>
          <p:cNvSpPr/>
          <p:nvPr/>
        </p:nvSpPr>
        <p:spPr>
          <a:xfrm>
            <a:off x="4479635" y="2967335"/>
            <a:ext cx="184730" cy="923330"/>
          </a:xfrm>
          <a:prstGeom prst="rect">
            <a:avLst/>
          </a:prstGeom>
          <a:noFill/>
        </p:spPr>
        <p:txBody>
          <a:bodyPr wrap="none" lIns="91440" tIns="45720" rIns="91440" bIns="45720">
            <a:spAutoFit/>
          </a:bodyPr>
          <a:lstStyle/>
          <a:p>
            <a:pPr algn="ctr"/>
            <a:endParaRPr lang="ar-SA"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6" name="Picture 5" descr="16.jpg"/>
          <p:cNvPicPr>
            <a:picLocks noChangeAspect="1"/>
          </p:cNvPicPr>
          <p:nvPr/>
        </p:nvPicPr>
        <p:blipFill>
          <a:blip r:embed="rId4" cstate="print"/>
          <a:srcRect t="15000"/>
          <a:stretch>
            <a:fillRect/>
          </a:stretch>
        </p:blipFill>
        <p:spPr>
          <a:xfrm>
            <a:off x="0" y="18104"/>
            <a:ext cx="3061780" cy="2104163"/>
          </a:xfrm>
          <a:prstGeom prst="roundRect">
            <a:avLst>
              <a:gd name="adj" fmla="val 8594"/>
            </a:avLst>
          </a:prstGeom>
          <a:solidFill>
            <a:srgbClr val="FFFFFF">
              <a:shade val="85000"/>
            </a:srgbClr>
          </a:solidFill>
          <a:ln w="38100">
            <a:noFill/>
            <a:prstDash val="sysDash"/>
          </a:ln>
          <a:effectLst>
            <a:reflection blurRad="12700" stA="38000" endPos="28000" dist="5000" dir="5400000" sy="-100000" algn="bl" rotWithShape="0"/>
          </a:effectLst>
        </p:spPr>
      </p:pic>
      <p:grpSp>
        <p:nvGrpSpPr>
          <p:cNvPr id="7" name="Group 6"/>
          <p:cNvGrpSpPr>
            <a:grpSpLocks/>
          </p:cNvGrpSpPr>
          <p:nvPr/>
        </p:nvGrpSpPr>
        <p:grpSpPr bwMode="auto">
          <a:xfrm>
            <a:off x="4382924" y="-97939"/>
            <a:ext cx="4715411" cy="2381337"/>
            <a:chOff x="4201157" y="1268760"/>
            <a:chExt cx="3539795" cy="1914720"/>
          </a:xfrm>
        </p:grpSpPr>
        <p:sp>
          <p:nvSpPr>
            <p:cNvPr id="8" name="Rounded Rectangle 7"/>
            <p:cNvSpPr/>
            <p:nvPr/>
          </p:nvSpPr>
          <p:spPr>
            <a:xfrm>
              <a:off x="4715416" y="1268760"/>
              <a:ext cx="3025536" cy="180102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eaLnBrk="1" fontAlgn="auto" hangingPunct="1">
                <a:spcBef>
                  <a:spcPts val="0"/>
                </a:spcBef>
                <a:spcAft>
                  <a:spcPts val="0"/>
                </a:spcAft>
                <a:defRPr/>
              </a:pPr>
              <a:endParaRPr lang="ar-SA" dirty="0">
                <a:solidFill>
                  <a:prstClr val="white"/>
                </a:solidFill>
              </a:endParaRPr>
            </a:p>
          </p:txBody>
        </p:sp>
        <p:sp>
          <p:nvSpPr>
            <p:cNvPr id="9" name="TextBox 8"/>
            <p:cNvSpPr txBox="1"/>
            <p:nvPr/>
          </p:nvSpPr>
          <p:spPr>
            <a:xfrm>
              <a:off x="4201157" y="1362065"/>
              <a:ext cx="3168352" cy="1821415"/>
            </a:xfrm>
            <a:prstGeom prst="rect">
              <a:avLst/>
            </a:prstGeom>
            <a:noFill/>
            <a:effectLst>
              <a:reflection blurRad="6350" stA="52000" endA="300" endPos="35000" dir="5400000" sy="-100000" algn="bl" rotWithShape="0"/>
            </a:effectLst>
          </p:spPr>
          <p:txBody>
            <a:bodyPr rtlCol="1">
              <a:spAutoFit/>
            </a:bodyPr>
            <a:lstStyle/>
            <a:p>
              <a:pPr algn="ctr" rtl="1" eaLnBrk="1" fontAlgn="auto" hangingPunct="1">
                <a:spcBef>
                  <a:spcPts val="0"/>
                </a:spcBef>
                <a:spcAft>
                  <a:spcPts val="0"/>
                </a:spcAft>
                <a:defRPr/>
              </a:pPr>
              <a:r>
                <a:rPr lang="ar-SA" sz="2400" b="1" dirty="0">
                  <a:solidFill>
                    <a:srgbClr val="4F81BD">
                      <a:lumMod val="50000"/>
                    </a:srgbClr>
                  </a:solidFill>
                  <a:effectLst>
                    <a:glow rad="63500">
                      <a:srgbClr val="4F81BD">
                        <a:satMod val="175000"/>
                        <a:alpha val="40000"/>
                      </a:srgbClr>
                    </a:glow>
                  </a:effectLst>
                  <a:latin typeface="Calibri"/>
                  <a:cs typeface="Arial"/>
                </a:rPr>
                <a:t>المملكة العربية السعودية</a:t>
              </a:r>
              <a:endParaRPr lang="en-US" sz="2400" dirty="0">
                <a:solidFill>
                  <a:srgbClr val="4F81BD">
                    <a:lumMod val="50000"/>
                  </a:srgbClr>
                </a:solidFill>
                <a:effectLst>
                  <a:glow rad="63500">
                    <a:srgbClr val="4F81BD">
                      <a:satMod val="175000"/>
                      <a:alpha val="40000"/>
                    </a:srgbClr>
                  </a:glow>
                </a:effectLst>
                <a:latin typeface="Calibri"/>
                <a:cs typeface="+mn-cs"/>
              </a:endParaRPr>
            </a:p>
            <a:p>
              <a:pPr algn="ctr" rtl="1" eaLnBrk="1" fontAlgn="auto" hangingPunct="1">
                <a:spcBef>
                  <a:spcPts val="0"/>
                </a:spcBef>
                <a:spcAft>
                  <a:spcPts val="0"/>
                </a:spcAft>
                <a:defRPr/>
              </a:pPr>
              <a:r>
                <a:rPr lang="ar-SA" sz="2400" b="1" dirty="0">
                  <a:solidFill>
                    <a:srgbClr val="4F81BD">
                      <a:lumMod val="50000"/>
                    </a:srgbClr>
                  </a:solidFill>
                  <a:effectLst>
                    <a:glow rad="63500">
                      <a:srgbClr val="4F81BD">
                        <a:satMod val="175000"/>
                        <a:alpha val="40000"/>
                      </a:srgbClr>
                    </a:glow>
                  </a:effectLst>
                  <a:latin typeface="Calibri"/>
                  <a:cs typeface="Arial"/>
                </a:rPr>
                <a:t>وزارة التعليم العالي</a:t>
              </a:r>
              <a:endParaRPr lang="en-US" sz="2400" dirty="0">
                <a:solidFill>
                  <a:srgbClr val="4F81BD">
                    <a:lumMod val="50000"/>
                  </a:srgbClr>
                </a:solidFill>
                <a:effectLst>
                  <a:glow rad="63500">
                    <a:srgbClr val="4F81BD">
                      <a:satMod val="175000"/>
                      <a:alpha val="40000"/>
                    </a:srgbClr>
                  </a:glow>
                </a:effectLst>
                <a:latin typeface="Calibri"/>
                <a:cs typeface="+mn-cs"/>
              </a:endParaRPr>
            </a:p>
            <a:p>
              <a:pPr algn="ctr" rtl="1" eaLnBrk="1" fontAlgn="auto" hangingPunct="1">
                <a:spcBef>
                  <a:spcPts val="0"/>
                </a:spcBef>
                <a:spcAft>
                  <a:spcPts val="0"/>
                </a:spcAft>
                <a:defRPr/>
              </a:pPr>
              <a:r>
                <a:rPr lang="ar-SA" sz="2400" b="1" dirty="0">
                  <a:solidFill>
                    <a:srgbClr val="4F81BD">
                      <a:lumMod val="50000"/>
                    </a:srgbClr>
                  </a:solidFill>
                  <a:effectLst>
                    <a:glow rad="63500">
                      <a:srgbClr val="4F81BD">
                        <a:satMod val="175000"/>
                        <a:alpha val="40000"/>
                      </a:srgbClr>
                    </a:glow>
                  </a:effectLst>
                  <a:latin typeface="Calibri"/>
                  <a:cs typeface="Arial"/>
                </a:rPr>
                <a:t>جامعة المجمعة</a:t>
              </a:r>
              <a:endParaRPr lang="en-US" sz="2400" dirty="0">
                <a:solidFill>
                  <a:srgbClr val="4F81BD">
                    <a:lumMod val="50000"/>
                  </a:srgbClr>
                </a:solidFill>
                <a:effectLst>
                  <a:glow rad="63500">
                    <a:srgbClr val="4F81BD">
                      <a:satMod val="175000"/>
                      <a:alpha val="40000"/>
                    </a:srgbClr>
                  </a:glow>
                </a:effectLst>
                <a:latin typeface="Calibri"/>
                <a:cs typeface="+mn-cs"/>
              </a:endParaRPr>
            </a:p>
            <a:p>
              <a:pPr algn="ctr" rtl="1" eaLnBrk="1" fontAlgn="auto" hangingPunct="1">
                <a:spcBef>
                  <a:spcPts val="0"/>
                </a:spcBef>
                <a:spcAft>
                  <a:spcPts val="0"/>
                </a:spcAft>
                <a:defRPr/>
              </a:pPr>
              <a:r>
                <a:rPr lang="ar-SA" sz="2400" b="1" dirty="0">
                  <a:solidFill>
                    <a:srgbClr val="4F81BD">
                      <a:lumMod val="50000"/>
                    </a:srgbClr>
                  </a:solidFill>
                  <a:effectLst>
                    <a:glow rad="63500">
                      <a:srgbClr val="4F81BD">
                        <a:satMod val="175000"/>
                        <a:alpha val="40000"/>
                      </a:srgbClr>
                    </a:glow>
                  </a:effectLst>
                  <a:latin typeface="Calibri"/>
                  <a:cs typeface="Arial"/>
                </a:rPr>
                <a:t>كلية التربية بالزلفي </a:t>
              </a:r>
              <a:endParaRPr lang="en-US" sz="2400" dirty="0">
                <a:solidFill>
                  <a:srgbClr val="4F81BD">
                    <a:lumMod val="50000"/>
                  </a:srgbClr>
                </a:solidFill>
                <a:effectLst>
                  <a:glow rad="63500">
                    <a:srgbClr val="4F81BD">
                      <a:satMod val="175000"/>
                      <a:alpha val="40000"/>
                    </a:srgbClr>
                  </a:glow>
                </a:effectLst>
                <a:latin typeface="Calibri"/>
                <a:cs typeface="+mn-cs"/>
              </a:endParaRPr>
            </a:p>
            <a:p>
              <a:pPr algn="r" rtl="1" eaLnBrk="1" fontAlgn="auto" hangingPunct="1">
                <a:spcBef>
                  <a:spcPts val="0"/>
                </a:spcBef>
                <a:spcAft>
                  <a:spcPts val="0"/>
                </a:spcAft>
                <a:defRPr/>
              </a:pPr>
              <a:endParaRPr lang="ar-SA" dirty="0">
                <a:solidFill>
                  <a:prstClr val="black"/>
                </a:solidFill>
                <a:latin typeface="Calibri"/>
                <a:cs typeface="Arial"/>
              </a:endParaRPr>
            </a:p>
          </p:txBody>
        </p:sp>
      </p:grpSp>
      <p:grpSp>
        <p:nvGrpSpPr>
          <p:cNvPr id="10" name="Group 9"/>
          <p:cNvGrpSpPr/>
          <p:nvPr/>
        </p:nvGrpSpPr>
        <p:grpSpPr>
          <a:xfrm>
            <a:off x="535956" y="2122268"/>
            <a:ext cx="8197873" cy="2127353"/>
            <a:chOff x="968797" y="4788713"/>
            <a:chExt cx="4608512" cy="3158069"/>
          </a:xfrm>
          <a:effectLst>
            <a:outerShdw blurRad="152400" dist="317500" dir="5400000" sx="90000" sy="-19000" rotWithShape="0">
              <a:prstClr val="black">
                <a:alpha val="15000"/>
              </a:prstClr>
            </a:outerShdw>
          </a:effectLst>
        </p:grpSpPr>
        <p:sp>
          <p:nvSpPr>
            <p:cNvPr id="11" name="Rounded Rectangle 10"/>
            <p:cNvSpPr/>
            <p:nvPr/>
          </p:nvSpPr>
          <p:spPr>
            <a:xfrm>
              <a:off x="968797" y="4788713"/>
              <a:ext cx="4608512" cy="302626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eaLnBrk="1" fontAlgn="auto" hangingPunct="1">
                <a:spcBef>
                  <a:spcPts val="0"/>
                </a:spcBef>
                <a:spcAft>
                  <a:spcPts val="0"/>
                </a:spcAft>
                <a:defRPr/>
              </a:pPr>
              <a:endParaRPr lang="ar-SA">
                <a:solidFill>
                  <a:prstClr val="white"/>
                </a:solidFill>
              </a:endParaRPr>
            </a:p>
          </p:txBody>
        </p:sp>
        <p:sp>
          <p:nvSpPr>
            <p:cNvPr id="12" name="TextBox 11"/>
            <p:cNvSpPr txBox="1"/>
            <p:nvPr/>
          </p:nvSpPr>
          <p:spPr>
            <a:xfrm>
              <a:off x="1130470" y="5159715"/>
              <a:ext cx="4320480" cy="2787067"/>
            </a:xfrm>
            <a:prstGeom prst="rect">
              <a:avLst/>
            </a:prstGeom>
            <a:noFill/>
            <a:ln>
              <a:solidFill>
                <a:srgbClr val="FFC000"/>
              </a:solidFill>
            </a:ln>
            <a:effectLst>
              <a:glow rad="101600">
                <a:schemeClr val="accent2">
                  <a:satMod val="175000"/>
                  <a:alpha val="40000"/>
                </a:schemeClr>
              </a:glow>
            </a:effectLst>
            <a:scene3d>
              <a:camera prst="orthographicFront"/>
              <a:lightRig rig="threePt" dir="t"/>
            </a:scene3d>
            <a:sp3d>
              <a:bevelT prst="relaxedInset"/>
            </a:sp3d>
          </p:spPr>
          <p:txBody>
            <a:bodyPr rtlCol="1">
              <a:spAutoFit/>
            </a:bodyPr>
            <a:lstStyle/>
            <a:p>
              <a:pPr algn="ctr">
                <a:defRPr/>
              </a:pPr>
              <a:r>
                <a:rPr lang="ar-SA" sz="4400" b="1" dirty="0" smtClean="0">
                  <a:solidFill>
                    <a:srgbClr val="FF0000"/>
                  </a:solidFill>
                </a:rPr>
                <a:t> دورة بعنوان : </a:t>
              </a:r>
              <a:r>
                <a:rPr lang="ar-QA" sz="4400" b="1" dirty="0" smtClean="0">
                  <a:solidFill>
                    <a:srgbClr val="FF0000"/>
                  </a:solidFill>
                </a:rPr>
                <a:t>أخلاقيات </a:t>
              </a:r>
              <a:r>
                <a:rPr lang="ar-QA" sz="4400" b="1" dirty="0">
                  <a:solidFill>
                    <a:srgbClr val="FF0000"/>
                  </a:solidFill>
                </a:rPr>
                <a:t>البحث العلمي </a:t>
              </a:r>
              <a:endParaRPr lang="ar-SA" sz="4400" b="1" dirty="0"/>
            </a:p>
            <a:p>
              <a:pPr algn="ctr" rtl="1" eaLnBrk="1" hangingPunct="1">
                <a:defRPr/>
              </a:pPr>
              <a:endParaRPr lang="ar-EG" sz="2000" b="1" dirty="0">
                <a:solidFill>
                  <a:srgbClr val="0070C0"/>
                </a:solidFill>
                <a:latin typeface="Simplified Arabic" pitchFamily="18" charset="-78"/>
                <a:cs typeface="PT Bold Heading" pitchFamily="2" charset="-78"/>
              </a:endParaRPr>
            </a:p>
            <a:p>
              <a:pPr algn="ctr" rtl="1" eaLnBrk="1" hangingPunct="1">
                <a:defRPr/>
              </a:pPr>
              <a:r>
                <a:rPr lang="ar-EG" sz="3200" b="1" dirty="0">
                  <a:solidFill>
                    <a:srgbClr val="C00000"/>
                  </a:solidFill>
                  <a:latin typeface="Simplified Arabic" pitchFamily="18" charset="-78"/>
                  <a:cs typeface="PT Bold Heading" pitchFamily="2" charset="-78"/>
                </a:rPr>
                <a:t>إعـــــــداد</a:t>
              </a:r>
              <a:endParaRPr lang="ar-SA" sz="3200" b="1" dirty="0">
                <a:solidFill>
                  <a:srgbClr val="C00000"/>
                </a:solidFill>
                <a:latin typeface="Simplified Arabic" pitchFamily="18" charset="-78"/>
                <a:cs typeface="PT Bold Heading" pitchFamily="2" charset="-78"/>
              </a:endParaRPr>
            </a:p>
            <a:p>
              <a:pPr algn="ctr" rtl="1" eaLnBrk="1" fontAlgn="auto" hangingPunct="1">
                <a:spcBef>
                  <a:spcPts val="0"/>
                </a:spcBef>
                <a:spcAft>
                  <a:spcPts val="0"/>
                </a:spcAft>
                <a:defRPr/>
              </a:pPr>
              <a:endParaRPr lang="ar-SA" sz="2000" dirty="0">
                <a:solidFill>
                  <a:srgbClr val="0070C0"/>
                </a:solidFill>
                <a:latin typeface="Calibri"/>
                <a:cs typeface="Arial"/>
              </a:endParaRPr>
            </a:p>
          </p:txBody>
        </p:sp>
      </p:grpSp>
      <p:sp>
        <p:nvSpPr>
          <p:cNvPr id="13" name="Rounded Rectangle 15"/>
          <p:cNvSpPr/>
          <p:nvPr/>
        </p:nvSpPr>
        <p:spPr>
          <a:xfrm>
            <a:off x="568325" y="4448175"/>
            <a:ext cx="8199200" cy="1638300"/>
          </a:xfrm>
          <a:prstGeom prst="round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eaLnBrk="1" fontAlgn="auto" hangingPunct="1">
              <a:spcBef>
                <a:spcPts val="0"/>
              </a:spcBef>
              <a:spcAft>
                <a:spcPts val="0"/>
              </a:spcAft>
              <a:defRPr/>
            </a:pPr>
            <a:r>
              <a:rPr lang="ar-SA" sz="3200" b="1" dirty="0">
                <a:solidFill>
                  <a:srgbClr val="C00000"/>
                </a:solidFill>
                <a:latin typeface="Simplified Arabic" pitchFamily="18" charset="-78"/>
                <a:cs typeface="PT Bold Heading" pitchFamily="2" charset="-78"/>
              </a:rPr>
              <a:t>د. سميه عبد الرحيم </a:t>
            </a:r>
            <a:r>
              <a:rPr lang="ar-SA" sz="3200" b="1" dirty="0" smtClean="0">
                <a:solidFill>
                  <a:srgbClr val="C00000"/>
                </a:solidFill>
                <a:latin typeface="Simplified Arabic" pitchFamily="18" charset="-78"/>
                <a:cs typeface="PT Bold Heading" pitchFamily="2" charset="-78"/>
              </a:rPr>
              <a:t>أحمد</a:t>
            </a:r>
            <a:endParaRPr lang="ar-EG" sz="3600" b="1" dirty="0">
              <a:solidFill>
                <a:srgbClr val="C00000"/>
              </a:solidFill>
              <a:latin typeface="Simplified Arabic" pitchFamily="18" charset="-78"/>
              <a:cs typeface="PT Bold Heading" pitchFamily="2" charset="-78"/>
            </a:endParaRPr>
          </a:p>
          <a:p>
            <a:pPr algn="ctr" rtl="1" eaLnBrk="1" fontAlgn="auto" hangingPunct="1">
              <a:spcBef>
                <a:spcPts val="0"/>
              </a:spcBef>
              <a:spcAft>
                <a:spcPts val="0"/>
              </a:spcAft>
              <a:defRPr/>
            </a:pPr>
            <a:r>
              <a:rPr lang="ar-EG" sz="3600" b="1" dirty="0">
                <a:solidFill>
                  <a:srgbClr val="C00000"/>
                </a:solidFill>
                <a:latin typeface="Simplified Arabic" pitchFamily="18" charset="-78"/>
                <a:cs typeface="PT Bold Heading" pitchFamily="2" charset="-78"/>
              </a:rPr>
              <a:t>أستاذ المناهج وطرق </a:t>
            </a:r>
            <a:r>
              <a:rPr lang="ar-SA" sz="3600" b="1" dirty="0">
                <a:solidFill>
                  <a:srgbClr val="C00000"/>
                </a:solidFill>
                <a:latin typeface="Simplified Arabic" pitchFamily="18" charset="-78"/>
                <a:cs typeface="PT Bold Heading" pitchFamily="2" charset="-78"/>
              </a:rPr>
              <a:t>ال</a:t>
            </a:r>
            <a:r>
              <a:rPr lang="ar-EG" sz="3600" b="1" dirty="0">
                <a:solidFill>
                  <a:srgbClr val="C00000"/>
                </a:solidFill>
                <a:latin typeface="Simplified Arabic" pitchFamily="18" charset="-78"/>
                <a:cs typeface="PT Bold Heading" pitchFamily="2" charset="-78"/>
              </a:rPr>
              <a:t>تدريس </a:t>
            </a:r>
            <a:r>
              <a:rPr lang="ar-SA" sz="3600" b="1" dirty="0">
                <a:solidFill>
                  <a:srgbClr val="C00000"/>
                </a:solidFill>
                <a:latin typeface="Simplified Arabic" pitchFamily="18" charset="-78"/>
                <a:cs typeface="PT Bold Heading" pitchFamily="2" charset="-78"/>
              </a:rPr>
              <a:t> </a:t>
            </a:r>
            <a:r>
              <a:rPr lang="ar-EG" sz="3600" b="1" dirty="0">
                <a:solidFill>
                  <a:srgbClr val="C00000"/>
                </a:solidFill>
                <a:latin typeface="Simplified Arabic" pitchFamily="18" charset="-78"/>
                <a:cs typeface="PT Bold Heading" pitchFamily="2" charset="-78"/>
              </a:rPr>
              <a:t>المساعد </a:t>
            </a:r>
            <a:endParaRPr lang="ar-SA" sz="3600" b="1" dirty="0">
              <a:solidFill>
                <a:srgbClr val="C00000"/>
              </a:solidFill>
              <a:latin typeface="Simplified Arabic" pitchFamily="18" charset="-78"/>
              <a:cs typeface="PT Bold Heading" pitchFamily="2" charset="-78"/>
            </a:endParaRPr>
          </a:p>
        </p:txBody>
      </p:sp>
    </p:spTree>
    <p:extLst>
      <p:ext uri="{BB962C8B-B14F-4D97-AF65-F5344CB8AC3E}">
        <p14:creationId xmlns:p14="http://schemas.microsoft.com/office/powerpoint/2010/main" val="3729686977"/>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1000" fill="hold"/>
                                        <p:tgtEl>
                                          <p:spTgt spid="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13" presetClass="entr" presetSubtype="16"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plus(in)">
                                      <p:cBhvr>
                                        <p:cTn id="17" dur="2000"/>
                                        <p:tgtEl>
                                          <p:spTgt spid="6"/>
                                        </p:tgtEl>
                                      </p:cBhvr>
                                    </p:animEffect>
                                  </p:childTnLst>
                                </p:cTn>
                              </p:par>
                            </p:childTnLst>
                          </p:cTn>
                        </p:par>
                        <p:par>
                          <p:cTn id="18" fill="hold">
                            <p:stCondLst>
                              <p:cond delay="3500"/>
                            </p:stCondLst>
                            <p:childTnLst>
                              <p:par>
                                <p:cTn id="19" presetID="23" presetClass="entr" presetSubtype="16" fill="hold" nodeType="after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BEBA8EAE-BF5A-486C-A8C5-ECC9F3942E4B}">
                <a14:imgProps xmlns:a14="http://schemas.microsoft.com/office/drawing/2010/main">
                  <a14:imgLayer r:embed="rId3">
                    <a14:imgEffect>
                      <a14:colorTemperature colorTemp="7200"/>
                    </a14:imgEffect>
                  </a14:imgLayer>
                </a14:imgProps>
              </a:ext>
              <a:ext uri="{28A0092B-C50C-407E-A947-70E740481C1C}">
                <a14:useLocalDpi xmlns:a14="http://schemas.microsoft.com/office/drawing/2010/main" val="0"/>
              </a:ext>
            </a:extLst>
          </a:blip>
          <a:stretch>
            <a:fillRect/>
          </a:stretch>
        </p:blipFill>
        <p:spPr>
          <a:xfrm>
            <a:off x="0" y="0"/>
            <a:ext cx="9129713" cy="6876256"/>
          </a:xfrm>
          <a:prstGeom prst="rect">
            <a:avLst/>
          </a:prstGeom>
          <a:ln>
            <a:noFill/>
          </a:ln>
          <a:effectLst>
            <a:softEdge rad="112500"/>
          </a:effectLst>
        </p:spPr>
      </p:pic>
      <p:sp>
        <p:nvSpPr>
          <p:cNvPr id="4" name="Rectangle 3"/>
          <p:cNvSpPr/>
          <p:nvPr/>
        </p:nvSpPr>
        <p:spPr>
          <a:xfrm>
            <a:off x="323528" y="428604"/>
            <a:ext cx="8280920" cy="4465838"/>
          </a:xfrm>
          <a:prstGeom prst="rect">
            <a:avLst/>
          </a:prstGeom>
        </p:spPr>
        <p:txBody>
          <a:bodyPr wrap="square">
            <a:spAutoFit/>
          </a:bodyPr>
          <a:lstStyle/>
          <a:p>
            <a:pPr lvl="0" algn="just" rtl="1">
              <a:lnSpc>
                <a:spcPct val="115000"/>
              </a:lnSpc>
              <a:spcAft>
                <a:spcPts val="0"/>
              </a:spcAft>
            </a:pPr>
            <a:r>
              <a:rPr lang="ar-EG" sz="2800" b="1" i="1" dirty="0" smtClean="0">
                <a:solidFill>
                  <a:srgbClr val="FF0000"/>
                </a:solidFill>
                <a:latin typeface="Simplified Arabic"/>
                <a:ea typeface="Times New Roman"/>
                <a:cs typeface="Simplified Arabic"/>
              </a:rPr>
              <a:t>7- </a:t>
            </a:r>
            <a:r>
              <a:rPr lang="ar-SY" sz="2800" b="1" i="1" dirty="0" err="1" smtClean="0">
                <a:solidFill>
                  <a:srgbClr val="FF0000"/>
                </a:solidFill>
                <a:latin typeface="Simplified Arabic"/>
                <a:ea typeface="Times New Roman"/>
                <a:cs typeface="Simplified Arabic"/>
              </a:rPr>
              <a:t>الإعتمادية</a:t>
            </a:r>
            <a:r>
              <a:rPr lang="ar-SY" sz="2800" b="1" i="1" dirty="0" smtClean="0">
                <a:solidFill>
                  <a:srgbClr val="FF0000"/>
                </a:solidFill>
                <a:latin typeface="Simplified Arabic"/>
                <a:ea typeface="Times New Roman"/>
                <a:cs typeface="Simplified Arabic"/>
              </a:rPr>
              <a:t>:</a:t>
            </a:r>
            <a:endParaRPr lang="en-GB" sz="2000" b="1" i="1" dirty="0" smtClean="0">
              <a:solidFill>
                <a:srgbClr val="FF0000"/>
              </a:solidFill>
              <a:latin typeface="Simplified Arabic"/>
              <a:ea typeface="Times New Roman"/>
              <a:cs typeface="Simplified Arabic"/>
            </a:endParaRPr>
          </a:p>
          <a:p>
            <a:r>
              <a:rPr lang="ar-SY" sz="2400" b="1" dirty="0" smtClean="0">
                <a:effectLst/>
                <a:latin typeface="Simplified Arabic"/>
                <a:ea typeface="Times New Roman"/>
                <a:cs typeface="Simplified Arabic"/>
              </a:rPr>
              <a:t>البحث يجب أن ينطلق من المعلوم إلى المجهول بطريقة استنباطية ليتمكن من استقراء حقائق علمية جديدة بحيث يكون هنـاك تواصـل منطـقي وعلمـي في خطوات البحث ترتكز كل خطوة على سابقتها بأسلوب مقنع ومثبت</a:t>
            </a:r>
            <a:r>
              <a:rPr lang="en-US" sz="2400" b="1" dirty="0" smtClean="0">
                <a:effectLst/>
                <a:latin typeface="Simplified Arabic"/>
                <a:ea typeface="Times New Roman"/>
                <a:cs typeface="Simplified Arabic"/>
              </a:rPr>
              <a:t> </a:t>
            </a:r>
          </a:p>
          <a:p>
            <a:endParaRPr lang="en-US" b="1" dirty="0" smtClean="0">
              <a:latin typeface="Simplified Arabic"/>
              <a:cs typeface="Simplified Arabic"/>
            </a:endParaRPr>
          </a:p>
          <a:p>
            <a:endParaRPr lang="en-US" b="1" dirty="0" smtClean="0">
              <a:latin typeface="Simplified Arabic"/>
              <a:cs typeface="Simplified Arabic"/>
            </a:endParaRPr>
          </a:p>
          <a:p>
            <a:endParaRPr lang="en-US" b="1" dirty="0" smtClean="0">
              <a:latin typeface="Simplified Arabic"/>
              <a:cs typeface="Simplified Arabic"/>
            </a:endParaRPr>
          </a:p>
          <a:p>
            <a:endParaRPr lang="en-US" b="1" dirty="0" smtClean="0">
              <a:latin typeface="Simplified Arabic"/>
              <a:cs typeface="Simplified Arabic"/>
            </a:endParaRPr>
          </a:p>
          <a:p>
            <a:endParaRPr lang="en-US" b="1" dirty="0" smtClean="0">
              <a:latin typeface="Simplified Arabic"/>
              <a:cs typeface="Simplified Arabic"/>
            </a:endParaRPr>
          </a:p>
          <a:p>
            <a:endParaRPr lang="en-US" b="1" dirty="0" smtClean="0">
              <a:latin typeface="Simplified Arabic"/>
              <a:cs typeface="Simplified Arabic"/>
            </a:endParaRPr>
          </a:p>
          <a:p>
            <a:endParaRPr lang="en-US" b="1" dirty="0" smtClean="0">
              <a:latin typeface="Simplified Arabic"/>
              <a:cs typeface="Simplified Arabic"/>
            </a:endParaRPr>
          </a:p>
          <a:p>
            <a:endParaRPr lang="en-US" b="1" dirty="0" smtClean="0">
              <a:latin typeface="Simplified Arabic"/>
              <a:cs typeface="Simplified Arabic"/>
            </a:endParaRPr>
          </a:p>
          <a:p>
            <a:endParaRPr lang="en-US" b="1" dirty="0" smtClean="0">
              <a:latin typeface="Simplified Arabic"/>
              <a:cs typeface="Simplified Arabic"/>
            </a:endParaRPr>
          </a:p>
          <a:p>
            <a:endParaRPr lang="en-GB" b="1" dirty="0"/>
          </a:p>
        </p:txBody>
      </p:sp>
      <p:sp>
        <p:nvSpPr>
          <p:cNvPr id="5" name="Rectangle 4"/>
          <p:cNvSpPr/>
          <p:nvPr/>
        </p:nvSpPr>
        <p:spPr>
          <a:xfrm>
            <a:off x="500034" y="2071678"/>
            <a:ext cx="8001056" cy="4056495"/>
          </a:xfrm>
          <a:prstGeom prst="rect">
            <a:avLst/>
          </a:prstGeom>
        </p:spPr>
        <p:txBody>
          <a:bodyPr wrap="square">
            <a:spAutoFit/>
          </a:bodyPr>
          <a:lstStyle/>
          <a:p>
            <a:pPr algn="just" rtl="1">
              <a:lnSpc>
                <a:spcPct val="115000"/>
              </a:lnSpc>
            </a:pPr>
            <a:r>
              <a:rPr lang="ar-EG" sz="2800" b="1" i="1" dirty="0" smtClean="0">
                <a:solidFill>
                  <a:srgbClr val="FF0000"/>
                </a:solidFill>
                <a:latin typeface="Simplified Arabic"/>
                <a:ea typeface="Times New Roman"/>
                <a:cs typeface="Simplified Arabic"/>
              </a:rPr>
              <a:t>8- </a:t>
            </a:r>
            <a:r>
              <a:rPr lang="ar-SY" sz="2800" b="1" i="1" dirty="0" smtClean="0">
                <a:solidFill>
                  <a:srgbClr val="FF0000"/>
                </a:solidFill>
                <a:latin typeface="Simplified Arabic"/>
                <a:ea typeface="Times New Roman"/>
                <a:cs typeface="Simplified Arabic"/>
              </a:rPr>
              <a:t>التراكمية و الثبات النسبي:</a:t>
            </a:r>
            <a:endParaRPr lang="en-GB" sz="2800" b="1" i="1" dirty="0" smtClean="0">
              <a:solidFill>
                <a:srgbClr val="FF0000"/>
              </a:solidFill>
              <a:latin typeface="Simplified Arabic"/>
              <a:ea typeface="Times New Roman"/>
              <a:cs typeface="Simplified Arabic"/>
            </a:endParaRPr>
          </a:p>
          <a:p>
            <a:pPr indent="457200" algn="just" rtl="1">
              <a:lnSpc>
                <a:spcPct val="115000"/>
              </a:lnSpc>
              <a:spcAft>
                <a:spcPts val="0"/>
              </a:spcAft>
            </a:pPr>
            <a:r>
              <a:rPr lang="ar-SY" sz="2800" b="1" dirty="0" smtClean="0">
                <a:latin typeface="Simplified Arabic"/>
                <a:ea typeface="Times New Roman"/>
                <a:cs typeface="Simplified Arabic"/>
              </a:rPr>
              <a:t>لقد تراكمت المعارف العلمية عبر القرون , واستفاد منها اللاحق من جهد السابق, واستكمل الطالب عمل الأستاذ حتى غدونا نعيش في عصر العلم. والمتتبع لتاريخ العلم يجد بذور المعارف العلمية تمتد إلى أيام الحضارات الأولى , ومما يلفت الانتباه ذلك الفارق الواضح بين جهود العلماء النظامية المتكاملة وجهود الفلاسفة والأدباء والفنانين التي غالبا ً مايمثل كل منها نسيج لوحده يعبر عن تصور فردي , نادرا ً ما يقبل الإندماج مع التصورات الأخرى.</a:t>
            </a:r>
            <a:endParaRPr lang="en-GB" sz="2800" b="1" dirty="0" smtClean="0">
              <a:latin typeface="Simplified Arabic"/>
              <a:ea typeface="Times New Roman"/>
              <a:cs typeface="Simplified Arabic"/>
            </a:endParaRPr>
          </a:p>
        </p:txBody>
      </p:sp>
    </p:spTree>
    <p:extLst>
      <p:ext uri="{BB962C8B-B14F-4D97-AF65-F5344CB8AC3E}">
        <p14:creationId xmlns:p14="http://schemas.microsoft.com/office/powerpoint/2010/main" val="2408911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37" y="27384"/>
            <a:ext cx="9123412" cy="6858000"/>
          </a:xfrm>
          <a:prstGeom prst="rect">
            <a:avLst/>
          </a:prstGeom>
          <a:ln>
            <a:noFill/>
          </a:ln>
          <a:effectLst>
            <a:softEdge rad="112500"/>
          </a:effectLst>
        </p:spPr>
      </p:pic>
      <p:sp>
        <p:nvSpPr>
          <p:cNvPr id="4" name="Rectangle 3"/>
          <p:cNvSpPr/>
          <p:nvPr/>
        </p:nvSpPr>
        <p:spPr>
          <a:xfrm>
            <a:off x="251520" y="500042"/>
            <a:ext cx="8712968" cy="6180153"/>
          </a:xfrm>
          <a:prstGeom prst="rect">
            <a:avLst/>
          </a:prstGeom>
        </p:spPr>
        <p:txBody>
          <a:bodyPr wrap="square">
            <a:spAutoFit/>
          </a:bodyPr>
          <a:lstStyle/>
          <a:p>
            <a:pPr lvl="0" algn="just" rtl="1">
              <a:lnSpc>
                <a:spcPct val="115000"/>
              </a:lnSpc>
              <a:spcAft>
                <a:spcPts val="0"/>
              </a:spcAft>
            </a:pPr>
            <a:r>
              <a:rPr lang="ar-EG" sz="2800" b="1" i="1" dirty="0" smtClean="0">
                <a:solidFill>
                  <a:srgbClr val="FF0000"/>
                </a:solidFill>
                <a:latin typeface="Simplified Arabic"/>
                <a:ea typeface="Times New Roman"/>
                <a:cs typeface="Simplified Arabic"/>
              </a:rPr>
              <a:t>9- </a:t>
            </a:r>
            <a:r>
              <a:rPr lang="ar-SY" sz="2800" b="1" i="1" dirty="0" smtClean="0">
                <a:solidFill>
                  <a:srgbClr val="FF0000"/>
                </a:solidFill>
                <a:latin typeface="Simplified Arabic"/>
                <a:ea typeface="Times New Roman"/>
                <a:cs typeface="Simplified Arabic"/>
              </a:rPr>
              <a:t>التنظيم:</a:t>
            </a:r>
            <a:endParaRPr lang="en-GB" sz="2800" b="1" i="1" dirty="0">
              <a:solidFill>
                <a:srgbClr val="FF0000"/>
              </a:solidFill>
              <a:latin typeface="Simplified Arabic"/>
              <a:ea typeface="Times New Roman"/>
              <a:cs typeface="Simplified Arabic"/>
            </a:endParaRPr>
          </a:p>
          <a:p>
            <a:pPr indent="457200" algn="just" rtl="1">
              <a:lnSpc>
                <a:spcPct val="115000"/>
              </a:lnSpc>
              <a:spcAft>
                <a:spcPts val="0"/>
              </a:spcAft>
            </a:pPr>
            <a:r>
              <a:rPr lang="ar-SY" sz="2000" dirty="0" smtClean="0">
                <a:effectLst/>
                <a:latin typeface="Simplified Arabic"/>
                <a:ea typeface="Times New Roman"/>
                <a:cs typeface="Simplified Arabic"/>
              </a:rPr>
              <a:t>إن </a:t>
            </a:r>
            <a:r>
              <a:rPr lang="ar-SY" sz="2000" b="1" dirty="0" smtClean="0">
                <a:effectLst/>
                <a:latin typeface="Simplified Arabic"/>
                <a:ea typeface="Times New Roman"/>
                <a:cs typeface="Simplified Arabic"/>
              </a:rPr>
              <a:t>الحقائق العلمية ليست متباعدة مبعثرة بل تتكامل على صورة منظومات.</a:t>
            </a:r>
            <a:endParaRPr lang="en-GB" sz="2000" b="1" dirty="0">
              <a:ea typeface="Times New Roman"/>
              <a:cs typeface="Arial"/>
            </a:endParaRPr>
          </a:p>
          <a:p>
            <a:pPr indent="457200" algn="just" rtl="1">
              <a:lnSpc>
                <a:spcPct val="115000"/>
              </a:lnSpc>
              <a:spcAft>
                <a:spcPts val="0"/>
              </a:spcAft>
            </a:pPr>
            <a:r>
              <a:rPr lang="ar-SY" sz="2000" b="1" dirty="0" smtClean="0">
                <a:effectLst/>
                <a:latin typeface="Simplified Arabic"/>
                <a:ea typeface="Times New Roman"/>
                <a:cs typeface="Simplified Arabic"/>
              </a:rPr>
              <a:t>والتنظيم في العلم يظهر كذلك في طرق البحث , حيث نجد كل عالم يسير بخطوات منظمة إبتداءا ً من الشعور بالمشكلة فتحديدها فوضع الفروض فجمع المعلومات لاختبار صحة الفروض فتصنيف المعلومات بشكل يساعد على فحصها والاستنتاج منها.</a:t>
            </a:r>
            <a:endParaRPr lang="en-GB" sz="2000" b="1" dirty="0">
              <a:ea typeface="Times New Roman"/>
              <a:cs typeface="Arial"/>
            </a:endParaRPr>
          </a:p>
          <a:p>
            <a:pPr lvl="0" algn="just" rtl="1">
              <a:lnSpc>
                <a:spcPct val="115000"/>
              </a:lnSpc>
              <a:spcAft>
                <a:spcPts val="0"/>
              </a:spcAft>
            </a:pPr>
            <a:r>
              <a:rPr lang="ar-EG" sz="2800" b="1" i="1" dirty="0" smtClean="0">
                <a:solidFill>
                  <a:srgbClr val="FF0000"/>
                </a:solidFill>
                <a:latin typeface="Simplified Arabic"/>
                <a:ea typeface="Times New Roman"/>
                <a:cs typeface="Simplified Arabic"/>
              </a:rPr>
              <a:t>10- </a:t>
            </a:r>
            <a:r>
              <a:rPr lang="ar-SY" sz="2800" b="1" i="1" dirty="0" smtClean="0">
                <a:solidFill>
                  <a:srgbClr val="FF0000"/>
                </a:solidFill>
                <a:latin typeface="Simplified Arabic"/>
                <a:ea typeface="Times New Roman"/>
                <a:cs typeface="Simplified Arabic"/>
              </a:rPr>
              <a:t>الكشف عن الأسباب وتقييم النتائج</a:t>
            </a:r>
            <a:r>
              <a:rPr lang="ar-EG" sz="2800" b="1" i="1" dirty="0" smtClean="0">
                <a:solidFill>
                  <a:srgbClr val="FF0000"/>
                </a:solidFill>
                <a:latin typeface="Simplified Arabic"/>
                <a:ea typeface="Times New Roman"/>
                <a:cs typeface="Simplified Arabic"/>
              </a:rPr>
              <a:t> </a:t>
            </a:r>
            <a:r>
              <a:rPr lang="ar-SY" sz="2800" b="1" i="1" dirty="0" smtClean="0">
                <a:solidFill>
                  <a:srgbClr val="FF0000"/>
                </a:solidFill>
                <a:latin typeface="Simplified Arabic"/>
                <a:ea typeface="Times New Roman"/>
                <a:cs typeface="Simplified Arabic"/>
              </a:rPr>
              <a:t>:</a:t>
            </a:r>
            <a:endParaRPr lang="en-GB" sz="2800" b="1" i="1" dirty="0" smtClean="0">
              <a:solidFill>
                <a:srgbClr val="FF0000"/>
              </a:solidFill>
              <a:latin typeface="Simplified Arabic"/>
              <a:ea typeface="Times New Roman"/>
              <a:cs typeface="Simplified Arabic"/>
            </a:endParaRPr>
          </a:p>
          <a:p>
            <a:pPr indent="457200" algn="just" rtl="1">
              <a:lnSpc>
                <a:spcPct val="115000"/>
              </a:lnSpc>
              <a:spcAft>
                <a:spcPts val="0"/>
              </a:spcAft>
            </a:pPr>
            <a:r>
              <a:rPr lang="ar-SY" sz="2000" b="1" dirty="0" smtClean="0">
                <a:effectLst/>
                <a:latin typeface="Simplified Arabic"/>
                <a:ea typeface="Times New Roman"/>
                <a:cs typeface="Simplified Arabic"/>
              </a:rPr>
              <a:t>إن العالم لا يعتبر أن قضية ما أو ظاهرة يمكن أن تصبح مفهومة قبل أن يتبين العوامل المؤثرة عليهـا والمتأثـرة بهـا , وقبل أن يوضح طبيعـة التأثيـر المتبادل وإتجاهه ومقداره. وغالبا ً ما يصوغ تفسيراته على صورة شرطية "  إذا حدث كذا ينتج كذا  " في نطاق تحديدات معينة يشير إليها. </a:t>
            </a:r>
            <a:endParaRPr lang="en-GB" sz="2000" b="1" dirty="0">
              <a:ea typeface="Times New Roman"/>
              <a:cs typeface="Arial"/>
            </a:endParaRPr>
          </a:p>
          <a:p>
            <a:pPr lvl="0" algn="just" rtl="1">
              <a:lnSpc>
                <a:spcPct val="115000"/>
              </a:lnSpc>
            </a:pPr>
            <a:r>
              <a:rPr lang="ar-EG" sz="2800" b="1" i="1" dirty="0" smtClean="0">
                <a:solidFill>
                  <a:srgbClr val="FF0000"/>
                </a:solidFill>
                <a:latin typeface="Simplified Arabic"/>
                <a:ea typeface="Times New Roman"/>
                <a:cs typeface="Simplified Arabic"/>
              </a:rPr>
              <a:t>11- </a:t>
            </a:r>
            <a:r>
              <a:rPr lang="ar-SY" sz="2800" b="1" i="1" dirty="0" smtClean="0">
                <a:solidFill>
                  <a:srgbClr val="FF0000"/>
                </a:solidFill>
                <a:latin typeface="Simplified Arabic"/>
                <a:ea typeface="Times New Roman"/>
                <a:cs typeface="Simplified Arabic"/>
              </a:rPr>
              <a:t>الشمولية والتعميم</a:t>
            </a:r>
            <a:r>
              <a:rPr lang="ar-EG" sz="2800" b="1" i="1" dirty="0" smtClean="0">
                <a:solidFill>
                  <a:srgbClr val="FF0000"/>
                </a:solidFill>
                <a:latin typeface="Simplified Arabic"/>
                <a:ea typeface="Times New Roman"/>
                <a:cs typeface="Simplified Arabic"/>
              </a:rPr>
              <a:t> :</a:t>
            </a:r>
            <a:r>
              <a:rPr lang="ar-EG" sz="2000" b="1" i="1" dirty="0" smtClean="0">
                <a:solidFill>
                  <a:srgbClr val="FF0000"/>
                </a:solidFill>
                <a:latin typeface="Simplified Arabic"/>
                <a:ea typeface="Times New Roman"/>
                <a:cs typeface="Simplified Arabic"/>
              </a:rPr>
              <a:t> </a:t>
            </a:r>
            <a:endParaRPr lang="en-GB" dirty="0">
              <a:latin typeface="Simplified Arabic"/>
              <a:ea typeface="Times New Roman"/>
              <a:cs typeface="Simplified Arabic"/>
            </a:endParaRPr>
          </a:p>
          <a:p>
            <a:pPr indent="457200" algn="just" rtl="1">
              <a:lnSpc>
                <a:spcPct val="115000"/>
              </a:lnSpc>
              <a:spcAft>
                <a:spcPts val="0"/>
              </a:spcAft>
            </a:pPr>
            <a:r>
              <a:rPr lang="ar-SY" sz="2400" b="1" dirty="0" smtClean="0">
                <a:effectLst/>
                <a:latin typeface="Simplified Arabic"/>
                <a:ea typeface="Times New Roman"/>
                <a:cs typeface="Simplified Arabic"/>
              </a:rPr>
              <a:t>إن المعرفة بالجزئيات ليست علما ً , فالعلم يسعى للكشف عن الصورة الإجمالية التي تربط بين الجزئيات , بمعنى أنه يسعى للكشف عن القوانين التي تعبر عما هو مطرد , إن العلم يحاول أن يصل إلى معلومات عامة تفسر أكثر من ظاهرة في آن واحد. ويهتم العالم بأن يكون تفسيره كافيا ً لأن يشمل كل الظواهر المترابطة في ظل ظروف متغيرة.</a:t>
            </a:r>
            <a:endParaRPr lang="en-GB" sz="2400" b="1" dirty="0">
              <a:ea typeface="Times New Roman"/>
              <a:cs typeface="Arial"/>
            </a:endParaRPr>
          </a:p>
        </p:txBody>
      </p:sp>
    </p:spTree>
    <p:extLst>
      <p:ext uri="{BB962C8B-B14F-4D97-AF65-F5344CB8AC3E}">
        <p14:creationId xmlns:p14="http://schemas.microsoft.com/office/powerpoint/2010/main" val="8761109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709" y="99392"/>
            <a:ext cx="9123412" cy="6858000"/>
          </a:xfrm>
          <a:prstGeom prst="rect">
            <a:avLst/>
          </a:prstGeom>
          <a:ln>
            <a:noFill/>
          </a:ln>
          <a:effectLst>
            <a:softEdge rad="112500"/>
          </a:effectLst>
        </p:spPr>
      </p:pic>
      <p:sp>
        <p:nvSpPr>
          <p:cNvPr id="5" name="Rectangle 4"/>
          <p:cNvSpPr/>
          <p:nvPr/>
        </p:nvSpPr>
        <p:spPr>
          <a:xfrm>
            <a:off x="179512" y="192639"/>
            <a:ext cx="8568952" cy="6746462"/>
          </a:xfrm>
          <a:prstGeom prst="rect">
            <a:avLst/>
          </a:prstGeom>
        </p:spPr>
        <p:txBody>
          <a:bodyPr wrap="square">
            <a:spAutoFit/>
          </a:bodyPr>
          <a:lstStyle/>
          <a:p>
            <a:pPr algn="just" rtl="1">
              <a:lnSpc>
                <a:spcPct val="115000"/>
              </a:lnSpc>
            </a:pPr>
            <a:r>
              <a:rPr lang="ar-EG" sz="2800" b="1" i="1" dirty="0" smtClean="0">
                <a:solidFill>
                  <a:srgbClr val="FF0000"/>
                </a:solidFill>
                <a:latin typeface="Simplified Arabic"/>
                <a:ea typeface="Times New Roman"/>
                <a:cs typeface="Simplified Arabic"/>
              </a:rPr>
              <a:t>12- </a:t>
            </a:r>
            <a:r>
              <a:rPr lang="ar-SY" sz="2400" b="1" i="1" dirty="0" smtClean="0">
                <a:solidFill>
                  <a:srgbClr val="FF0000"/>
                </a:solidFill>
                <a:latin typeface="Simplified Arabic"/>
                <a:ea typeface="Times New Roman"/>
                <a:cs typeface="Simplified Arabic"/>
              </a:rPr>
              <a:t>دقة الصياغات واللجوء للتجريد:</a:t>
            </a:r>
            <a:endParaRPr lang="en-GB" sz="2400" b="1" i="1" dirty="0">
              <a:solidFill>
                <a:srgbClr val="FF0000"/>
              </a:solidFill>
              <a:latin typeface="Simplified Arabic"/>
              <a:ea typeface="Times New Roman"/>
              <a:cs typeface="Simplified Arabic"/>
            </a:endParaRPr>
          </a:p>
          <a:p>
            <a:pPr indent="457200" algn="just" rtl="1">
              <a:lnSpc>
                <a:spcPct val="115000"/>
              </a:lnSpc>
              <a:spcAft>
                <a:spcPts val="0"/>
              </a:spcAft>
            </a:pPr>
            <a:r>
              <a:rPr lang="ar-SY" sz="2400" b="1" dirty="0" smtClean="0">
                <a:effectLst/>
                <a:latin typeface="Simplified Arabic"/>
                <a:ea typeface="Times New Roman"/>
                <a:cs typeface="Simplified Arabic"/>
              </a:rPr>
              <a:t>لابد من ترجمة الكيف إلى لغة أكثر دقة وهي لغة الكم لأن الأشياء عند العلماء ت</a:t>
            </a:r>
            <a:r>
              <a:rPr lang="ar-SA" sz="2400" b="1" dirty="0">
                <a:latin typeface="Simplified Arabic"/>
                <a:ea typeface="Times New Roman"/>
                <a:cs typeface="Simplified Arabic"/>
              </a:rPr>
              <a:t>ت</a:t>
            </a:r>
            <a:r>
              <a:rPr lang="ar-SY" sz="2400" b="1" dirty="0" smtClean="0">
                <a:effectLst/>
                <a:latin typeface="Simplified Arabic"/>
                <a:ea typeface="Times New Roman"/>
                <a:cs typeface="Simplified Arabic"/>
              </a:rPr>
              <a:t>حل إلى عناصرها الأساسية وحين تتحلل هكذا لا تعود تختلف عن بعضها بمقدار كبير . وتزداد العلوم علمية كلما ذهبت  باتجاه اللغة الرياضية</a:t>
            </a:r>
            <a:r>
              <a:rPr lang="ar-SY" sz="2400" dirty="0" smtClean="0">
                <a:effectLst/>
                <a:latin typeface="Simplified Arabic"/>
                <a:ea typeface="Times New Roman"/>
                <a:cs typeface="Simplified Arabic"/>
              </a:rPr>
              <a:t>.</a:t>
            </a:r>
            <a:endParaRPr lang="ar-EG" sz="2400" b="1" i="1" dirty="0" smtClean="0">
              <a:solidFill>
                <a:srgbClr val="FF0000"/>
              </a:solidFill>
              <a:latin typeface="Simplified Arabic"/>
              <a:ea typeface="Times New Roman"/>
              <a:cs typeface="Simplified Arabic"/>
            </a:endParaRPr>
          </a:p>
          <a:p>
            <a:pPr lvl="0" algn="just" rtl="1">
              <a:lnSpc>
                <a:spcPct val="115000"/>
              </a:lnSpc>
              <a:spcAft>
                <a:spcPts val="0"/>
              </a:spcAft>
            </a:pPr>
            <a:r>
              <a:rPr lang="ar-EG" sz="2400" b="1" i="1" dirty="0" smtClean="0">
                <a:solidFill>
                  <a:srgbClr val="FF0000"/>
                </a:solidFill>
                <a:latin typeface="Simplified Arabic"/>
                <a:ea typeface="Times New Roman"/>
                <a:cs typeface="Simplified Arabic"/>
              </a:rPr>
              <a:t>13- </a:t>
            </a:r>
            <a:r>
              <a:rPr lang="ar-SY" sz="2400" b="1" i="1" dirty="0" smtClean="0">
                <a:solidFill>
                  <a:srgbClr val="FF0000"/>
                </a:solidFill>
                <a:latin typeface="Simplified Arabic"/>
                <a:ea typeface="Times New Roman"/>
                <a:cs typeface="Simplified Arabic"/>
              </a:rPr>
              <a:t>التحليل واستمرار البحث:</a:t>
            </a:r>
            <a:endParaRPr lang="en-GB" sz="2400" b="1" i="1" dirty="0">
              <a:solidFill>
                <a:srgbClr val="FF0000"/>
              </a:solidFill>
              <a:latin typeface="Simplified Arabic"/>
              <a:ea typeface="Times New Roman"/>
              <a:cs typeface="Simplified Arabic"/>
            </a:endParaRPr>
          </a:p>
          <a:p>
            <a:pPr indent="457200" algn="just" rtl="1">
              <a:lnSpc>
                <a:spcPct val="115000"/>
              </a:lnSpc>
              <a:spcAft>
                <a:spcPts val="0"/>
              </a:spcAft>
            </a:pPr>
            <a:r>
              <a:rPr lang="ar-SY" sz="2400" b="1" dirty="0" smtClean="0">
                <a:effectLst/>
                <a:latin typeface="Simplified Arabic"/>
                <a:ea typeface="Times New Roman"/>
                <a:cs typeface="Simplified Arabic"/>
              </a:rPr>
              <a:t>إن العالم حين يدرس ظاهرة معينة يحاول أن يدرس العلاقات بين أجزاء الظاهرة , والعلاقات بين الظاهرة وبين غيرها من الظواهر. وهو بهذا يبدو وكأنه يركب ويؤلف بين المتغيرات , ولكنه  في الوقت  نفسه يكون محللا ً للأمور, مخرجا ً للظاهرة من واقعها المتشابـك ليسهـل عليـه دراستهـا, فقد يحللها إلى عوامل مستقلة وأخرى تابعة وثالثة متداخلة, أويضبط جانبا ً منها لينتج لنفسه دراسة الجانب الآخر بصورة مستقلة.</a:t>
            </a:r>
            <a:endParaRPr lang="en-GB" sz="2400" b="1" dirty="0">
              <a:ea typeface="Times New Roman"/>
              <a:cs typeface="Arial"/>
            </a:endParaRPr>
          </a:p>
          <a:p>
            <a:pPr indent="457200" algn="just" rtl="1">
              <a:lnSpc>
                <a:spcPct val="115000"/>
              </a:lnSpc>
              <a:spcAft>
                <a:spcPts val="0"/>
              </a:spcAft>
            </a:pPr>
            <a:r>
              <a:rPr lang="ar-SY" sz="2400" b="1" dirty="0" smtClean="0">
                <a:effectLst/>
                <a:latin typeface="Simplified Arabic"/>
                <a:ea typeface="Times New Roman"/>
                <a:cs typeface="Simplified Arabic"/>
              </a:rPr>
              <a:t>وكلما استمر الباحث العلمي كلما استمـر العلـم في النماء وكلما ازدادت الأمور وضوحا ً لأنها تعود إلى عواملها الأولية التي تتفاعل على نحو ما ورد فيها من أراء واجتهادات.</a:t>
            </a:r>
            <a:endParaRPr lang="ar-EG" sz="2400" b="1" dirty="0" smtClean="0">
              <a:effectLst/>
              <a:latin typeface="Simplified Arabic"/>
              <a:ea typeface="Times New Roman"/>
              <a:cs typeface="Simplified Arabic"/>
            </a:endParaRPr>
          </a:p>
          <a:p>
            <a:pPr indent="457200" algn="just" rtl="1">
              <a:lnSpc>
                <a:spcPct val="115000"/>
              </a:lnSpc>
              <a:spcAft>
                <a:spcPts val="0"/>
              </a:spcAft>
            </a:pPr>
            <a:endParaRPr lang="ar-EG" sz="1200" dirty="0" smtClean="0">
              <a:latin typeface="Simplified Arabic"/>
              <a:ea typeface="Times New Roman"/>
              <a:cs typeface="Simplified Arabic"/>
            </a:endParaRPr>
          </a:p>
          <a:p>
            <a:pPr indent="457200" algn="just" rtl="1">
              <a:lnSpc>
                <a:spcPct val="115000"/>
              </a:lnSpc>
              <a:spcAft>
                <a:spcPts val="0"/>
              </a:spcAft>
            </a:pPr>
            <a:endParaRPr lang="ar-EG" sz="1200" dirty="0" smtClean="0">
              <a:latin typeface="Simplified Arabic"/>
              <a:ea typeface="Times New Roman"/>
              <a:cs typeface="Simplified Arabic"/>
            </a:endParaRPr>
          </a:p>
          <a:p>
            <a:pPr indent="457200" algn="just" rtl="1">
              <a:lnSpc>
                <a:spcPct val="115000"/>
              </a:lnSpc>
              <a:spcAft>
                <a:spcPts val="0"/>
              </a:spcAft>
            </a:pPr>
            <a:endParaRPr lang="ar-EG" sz="1200" dirty="0" smtClean="0">
              <a:latin typeface="Simplified Arabic"/>
              <a:ea typeface="Times New Roman"/>
              <a:cs typeface="Simplified Arabic"/>
            </a:endParaRPr>
          </a:p>
          <a:p>
            <a:pPr indent="457200" algn="just" rtl="1">
              <a:lnSpc>
                <a:spcPct val="115000"/>
              </a:lnSpc>
              <a:spcAft>
                <a:spcPts val="0"/>
              </a:spcAft>
            </a:pPr>
            <a:endParaRPr lang="ar-EG" sz="1200" dirty="0" smtClean="0">
              <a:latin typeface="Simplified Arabic"/>
              <a:ea typeface="Times New Roman"/>
              <a:cs typeface="Simplified Arabic"/>
            </a:endParaRPr>
          </a:p>
          <a:p>
            <a:pPr indent="457200" algn="just" rtl="1">
              <a:lnSpc>
                <a:spcPct val="115000"/>
              </a:lnSpc>
              <a:spcAft>
                <a:spcPts val="0"/>
              </a:spcAft>
            </a:pPr>
            <a:endParaRPr lang="en-GB" sz="1200" dirty="0">
              <a:ea typeface="Times New Roman"/>
              <a:cs typeface="Arial"/>
            </a:endParaRP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373216"/>
            <a:ext cx="2771800" cy="1484784"/>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771800" y="5373216"/>
            <a:ext cx="4392488" cy="1484784"/>
          </a:xfrm>
          <a:prstGeom prst="rect">
            <a:avLst/>
          </a:prstGeom>
        </p:spPr>
      </p:pic>
    </p:spTree>
    <p:extLst>
      <p:ext uri="{BB962C8B-B14F-4D97-AF65-F5344CB8AC3E}">
        <p14:creationId xmlns:p14="http://schemas.microsoft.com/office/powerpoint/2010/main" val="39231067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88" y="-99392"/>
            <a:ext cx="9123412" cy="6858000"/>
          </a:xfrm>
          <a:prstGeom prst="rect">
            <a:avLst/>
          </a:prstGeom>
          <a:ln>
            <a:noFill/>
          </a:ln>
          <a:effectLst>
            <a:softEdge rad="112500"/>
          </a:effectLst>
        </p:spPr>
      </p:pic>
      <p:sp>
        <p:nvSpPr>
          <p:cNvPr id="3" name="Rectangle 2"/>
          <p:cNvSpPr/>
          <p:nvPr/>
        </p:nvSpPr>
        <p:spPr>
          <a:xfrm>
            <a:off x="467544" y="404664"/>
            <a:ext cx="8172400" cy="6038576"/>
          </a:xfrm>
          <a:prstGeom prst="rect">
            <a:avLst/>
          </a:prstGeom>
        </p:spPr>
        <p:txBody>
          <a:bodyPr wrap="square">
            <a:spAutoFit/>
          </a:bodyPr>
          <a:lstStyle/>
          <a:p>
            <a:pPr indent="457200" algn="just">
              <a:lnSpc>
                <a:spcPct val="115000"/>
              </a:lnSpc>
            </a:pPr>
            <a:r>
              <a:rPr lang="ar-QA" sz="2400" b="1" dirty="0">
                <a:solidFill>
                  <a:srgbClr val="FF0000"/>
                </a:solidFill>
                <a:latin typeface="Simplified Arabic"/>
                <a:ea typeface="Times New Roman"/>
                <a:cs typeface="Simplified Arabic"/>
              </a:rPr>
              <a:t>وتعرف أخلاقيات البحث العلمي</a:t>
            </a:r>
            <a:r>
              <a:rPr lang="ar-SA" sz="2400" dirty="0">
                <a:solidFill>
                  <a:srgbClr val="FF0000"/>
                </a:solidFill>
                <a:latin typeface="Simplified Arabic"/>
                <a:ea typeface="Times New Roman"/>
                <a:cs typeface="Simplified Arabic"/>
              </a:rPr>
              <a:t>:</a:t>
            </a:r>
            <a:endParaRPr lang="ar-QA" sz="2400" dirty="0">
              <a:solidFill>
                <a:srgbClr val="FF0000"/>
              </a:solidFill>
              <a:latin typeface="Simplified Arabic"/>
              <a:ea typeface="Times New Roman"/>
              <a:cs typeface="Simplified Arabic"/>
            </a:endParaRPr>
          </a:p>
          <a:p>
            <a:pPr indent="457200" algn="just">
              <a:lnSpc>
                <a:spcPct val="115000"/>
              </a:lnSpc>
            </a:pPr>
            <a:endParaRPr lang="en-GB" sz="2400" dirty="0">
              <a:solidFill>
                <a:srgbClr val="FF0000"/>
              </a:solidFill>
              <a:ea typeface="Times New Roman"/>
              <a:cs typeface="Arial"/>
            </a:endParaRPr>
          </a:p>
          <a:p>
            <a:pPr indent="457200" algn="just">
              <a:lnSpc>
                <a:spcPct val="115000"/>
              </a:lnSpc>
            </a:pPr>
            <a:r>
              <a:rPr lang="ar-SA" sz="2400" dirty="0">
                <a:latin typeface="Simplified Arabic"/>
                <a:ea typeface="Times New Roman"/>
                <a:cs typeface="Simplified Arabic"/>
              </a:rPr>
              <a:t> </a:t>
            </a:r>
            <a:r>
              <a:rPr lang="ar-SA" sz="2400" b="1" dirty="0">
                <a:latin typeface="Simplified Arabic"/>
                <a:ea typeface="Times New Roman"/>
                <a:cs typeface="Simplified Arabic"/>
              </a:rPr>
              <a:t>مجموعة القواعد الواضحة لمعرفة ما هو صواب وما هو خطأ في سلوكيات القائمين بالبحث العلمي</a:t>
            </a:r>
            <a:r>
              <a:rPr lang="ar-SA" sz="2400" b="1" baseline="30000" dirty="0">
                <a:solidFill>
                  <a:srgbClr val="000000"/>
                </a:solidFill>
                <a:latin typeface="Simplified Arabic"/>
                <a:ea typeface="Times New Roman"/>
                <a:cs typeface="Simplified Arabic"/>
              </a:rPr>
              <a:t>.</a:t>
            </a:r>
            <a:endParaRPr lang="en-GB" sz="2400" b="1" dirty="0">
              <a:ea typeface="Times New Roman"/>
              <a:cs typeface="Arial"/>
            </a:endParaRPr>
          </a:p>
          <a:p>
            <a:pPr indent="457200" algn="just">
              <a:lnSpc>
                <a:spcPct val="115000"/>
              </a:lnSpc>
            </a:pPr>
            <a:r>
              <a:rPr lang="ar-EG" sz="2400" b="1" dirty="0">
                <a:solidFill>
                  <a:srgbClr val="7030A0"/>
                </a:solidFill>
                <a:latin typeface="Simplified Arabic"/>
                <a:ea typeface="Times New Roman"/>
                <a:cs typeface="Simplified Arabic"/>
              </a:rPr>
              <a:t>والباحث العلمي يجب أن يتصف ببعض الصفات ليكون جديراً بالقيام بمهمته السامية، ويسهم في الارتقاء بها، ومن هذه الصفات ما يلي:</a:t>
            </a:r>
          </a:p>
          <a:p>
            <a:pPr indent="457200" algn="just">
              <a:lnSpc>
                <a:spcPct val="115000"/>
              </a:lnSpc>
            </a:pPr>
            <a:endParaRPr lang="en-GB" sz="2400" dirty="0">
              <a:solidFill>
                <a:srgbClr val="7030A0"/>
              </a:solidFill>
              <a:ea typeface="Times New Roman"/>
              <a:cs typeface="Arial"/>
            </a:endParaRPr>
          </a:p>
          <a:p>
            <a:pPr marL="342900" indent="-342900" algn="just">
              <a:lnSpc>
                <a:spcPct val="115000"/>
              </a:lnSpc>
            </a:pPr>
            <a:r>
              <a:rPr lang="ar-QA" sz="2400" b="1" dirty="0">
                <a:solidFill>
                  <a:schemeClr val="accent2"/>
                </a:solidFill>
                <a:latin typeface="Simplified Arabic"/>
                <a:ea typeface="Times New Roman"/>
                <a:cs typeface="Simplified Arabic"/>
              </a:rPr>
              <a:t>أولا: صفات عقلية: </a:t>
            </a:r>
          </a:p>
          <a:p>
            <a:pPr marL="342900" indent="-342900" algn="just">
              <a:lnSpc>
                <a:spcPct val="115000"/>
              </a:lnSpc>
              <a:buFont typeface="+mj-lt"/>
              <a:buAutoNum type="arabicPeriod"/>
            </a:pPr>
            <a:r>
              <a:rPr lang="ar-SA" sz="2400" b="1" dirty="0">
                <a:solidFill>
                  <a:schemeClr val="accent2"/>
                </a:solidFill>
                <a:latin typeface="Simplified Arabic"/>
                <a:ea typeface="Times New Roman"/>
                <a:cs typeface="Simplified Arabic"/>
              </a:rPr>
              <a:t>الذكاء:  </a:t>
            </a:r>
            <a:r>
              <a:rPr lang="ar-SA" sz="2400" b="1" dirty="0">
                <a:latin typeface="Simplified Arabic"/>
                <a:ea typeface="Times New Roman"/>
                <a:cs typeface="Simplified Arabic"/>
              </a:rPr>
              <a:t>وما يتضمنه من قدرات عقلية (الإدراك، التصور، التخيل ) وغيرها من العمليات العقلية العليا.</a:t>
            </a:r>
            <a:endParaRPr lang="en-GB" sz="2400" b="1" dirty="0">
              <a:ea typeface="Times New Roman"/>
              <a:cs typeface="Arial"/>
            </a:endParaRPr>
          </a:p>
          <a:p>
            <a:pPr marL="342900" lvl="0" indent="-342900" algn="just">
              <a:lnSpc>
                <a:spcPct val="115000"/>
              </a:lnSpc>
              <a:buFont typeface="+mj-lt"/>
              <a:buAutoNum type="arabicPeriod"/>
            </a:pPr>
            <a:r>
              <a:rPr lang="ar-QA" sz="2400" b="1" dirty="0">
                <a:solidFill>
                  <a:schemeClr val="accent2"/>
                </a:solidFill>
                <a:latin typeface="Simplified Arabic"/>
                <a:ea typeface="Times New Roman"/>
              </a:rPr>
              <a:t>حب الاستطلاع:</a:t>
            </a:r>
            <a:r>
              <a:rPr lang="ar-QA" sz="2400" b="1" dirty="0">
                <a:solidFill>
                  <a:schemeClr val="accent2"/>
                </a:solidFill>
                <a:latin typeface="Simplified Arabic"/>
                <a:ea typeface="Times New Roman"/>
                <a:cs typeface="Simplified Arabic"/>
              </a:rPr>
              <a:t>  </a:t>
            </a:r>
            <a:r>
              <a:rPr lang="ar-SA" sz="2400" b="1" dirty="0">
                <a:solidFill>
                  <a:srgbClr val="000000"/>
                </a:solidFill>
                <a:latin typeface="Simplified Arabic"/>
                <a:ea typeface="Times New Roman"/>
                <a:cs typeface="Simplified Arabic"/>
              </a:rPr>
              <a:t>لتفسير كل ما يعترض طريقه من مشكلات تفسيرا مقبولا.</a:t>
            </a:r>
            <a:endParaRPr lang="en-GB" sz="2400" b="1" dirty="0">
              <a:ea typeface="Times New Roman"/>
              <a:cs typeface="Arial"/>
            </a:endParaRPr>
          </a:p>
          <a:p>
            <a:pPr marL="342900" lvl="0" indent="-342900" algn="just">
              <a:lnSpc>
                <a:spcPct val="115000"/>
              </a:lnSpc>
              <a:buFont typeface="+mj-lt"/>
              <a:buAutoNum type="arabicPeriod"/>
            </a:pPr>
            <a:r>
              <a:rPr lang="ar-QA" sz="2400" b="1" dirty="0">
                <a:solidFill>
                  <a:schemeClr val="accent2"/>
                </a:solidFill>
                <a:latin typeface="Simplified Arabic"/>
                <a:ea typeface="Times New Roman"/>
                <a:cs typeface="Simplified Arabic"/>
              </a:rPr>
              <a:t>الثقافة: </a:t>
            </a:r>
            <a:r>
              <a:rPr lang="ar-SA" sz="2400" b="1" dirty="0">
                <a:solidFill>
                  <a:srgbClr val="000000"/>
                </a:solidFill>
                <a:latin typeface="Simplified Arabic"/>
                <a:ea typeface="Times New Roman"/>
                <a:cs typeface="Simplified Arabic"/>
              </a:rPr>
              <a:t>بحيث يطلع دائما علي كل ما هو جديد في الثقافة العامة، والثقافة المتخصصة، ويتطلب ذلك الزيارات المستمرة للمكتبات، وحضور الندوات والمؤتمرات العلمية المتخصصة</a:t>
            </a:r>
            <a:r>
              <a:rPr lang="ar-SA" sz="2400" b="1" dirty="0" smtClean="0">
                <a:solidFill>
                  <a:srgbClr val="000000"/>
                </a:solidFill>
                <a:latin typeface="Simplified Arabic"/>
                <a:ea typeface="Times New Roman"/>
                <a:cs typeface="Simplified Arabic"/>
              </a:rPr>
              <a:t>.</a:t>
            </a:r>
            <a:endParaRPr lang="en-GB" sz="2400" b="1" dirty="0">
              <a:ea typeface="Times New Roman"/>
              <a:cs typeface="Aria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206" y="14832"/>
            <a:ext cx="2718594" cy="1397943"/>
          </a:xfrm>
          <a:prstGeom prst="rect">
            <a:avLst/>
          </a:prstGeom>
        </p:spPr>
      </p:pic>
    </p:spTree>
    <p:extLst>
      <p:ext uri="{BB962C8B-B14F-4D97-AF65-F5344CB8AC3E}">
        <p14:creationId xmlns:p14="http://schemas.microsoft.com/office/powerpoint/2010/main" val="42407460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430" y="-116632"/>
            <a:ext cx="9123412" cy="6858000"/>
          </a:xfrm>
          <a:prstGeom prst="rect">
            <a:avLst/>
          </a:prstGeom>
          <a:ln>
            <a:noFill/>
          </a:ln>
          <a:effectLst>
            <a:softEdge rad="112500"/>
          </a:effectLst>
        </p:spPr>
      </p:pic>
      <p:sp>
        <p:nvSpPr>
          <p:cNvPr id="4" name="Rectangle 3"/>
          <p:cNvSpPr/>
          <p:nvPr/>
        </p:nvSpPr>
        <p:spPr>
          <a:xfrm>
            <a:off x="380664" y="260648"/>
            <a:ext cx="8496944" cy="4779129"/>
          </a:xfrm>
          <a:prstGeom prst="rect">
            <a:avLst/>
          </a:prstGeom>
        </p:spPr>
        <p:txBody>
          <a:bodyPr wrap="square">
            <a:spAutoFit/>
          </a:bodyPr>
          <a:lstStyle/>
          <a:p>
            <a:pPr marL="342900" lvl="0" indent="-342900" algn="just" rtl="1">
              <a:lnSpc>
                <a:spcPct val="115000"/>
              </a:lnSpc>
              <a:spcAft>
                <a:spcPts val="0"/>
              </a:spcAft>
              <a:buFont typeface="Wingdings"/>
              <a:buChar char=""/>
            </a:pPr>
            <a:endParaRPr lang="ar-EG" sz="1400" dirty="0" smtClean="0">
              <a:ea typeface="Times New Roman"/>
              <a:cs typeface="Arial"/>
            </a:endParaRPr>
          </a:p>
          <a:p>
            <a:pPr marL="342900" lvl="0" indent="-342900" algn="just" rtl="1">
              <a:lnSpc>
                <a:spcPct val="115000"/>
              </a:lnSpc>
              <a:spcAft>
                <a:spcPts val="0"/>
              </a:spcAft>
              <a:buFont typeface="Wingdings"/>
              <a:buChar char=""/>
            </a:pPr>
            <a:endParaRPr lang="ar-EG" sz="1400" dirty="0" smtClean="0">
              <a:ea typeface="Times New Roman"/>
              <a:cs typeface="Arial"/>
            </a:endParaRPr>
          </a:p>
          <a:p>
            <a:pPr marL="342900" lvl="0" indent="-342900" algn="just" rtl="1">
              <a:lnSpc>
                <a:spcPct val="115000"/>
              </a:lnSpc>
              <a:spcAft>
                <a:spcPts val="0"/>
              </a:spcAft>
              <a:buFont typeface="Wingdings"/>
              <a:buChar char=""/>
            </a:pPr>
            <a:endParaRPr lang="ar-EG" sz="1400" dirty="0" smtClean="0">
              <a:ea typeface="Times New Roman"/>
              <a:cs typeface="Arial"/>
            </a:endParaRPr>
          </a:p>
          <a:p>
            <a:pPr marL="342900" lvl="0" indent="-342900" algn="just" rtl="1">
              <a:lnSpc>
                <a:spcPct val="115000"/>
              </a:lnSpc>
              <a:spcAft>
                <a:spcPts val="0"/>
              </a:spcAft>
              <a:buFont typeface="Wingdings"/>
              <a:buChar char=""/>
            </a:pPr>
            <a:endParaRPr lang="ar-EG" sz="1400" dirty="0" smtClean="0">
              <a:ea typeface="Times New Roman"/>
              <a:cs typeface="Arial"/>
            </a:endParaRPr>
          </a:p>
          <a:p>
            <a:pPr marL="342900" lvl="0" indent="-342900" algn="just" rtl="1">
              <a:lnSpc>
                <a:spcPct val="115000"/>
              </a:lnSpc>
              <a:spcAft>
                <a:spcPts val="0"/>
              </a:spcAft>
              <a:buFont typeface="Wingdings"/>
              <a:buChar char=""/>
            </a:pPr>
            <a:endParaRPr lang="ar-EG" sz="1400" dirty="0" smtClean="0">
              <a:ea typeface="Times New Roman"/>
              <a:cs typeface="Arial"/>
            </a:endParaRPr>
          </a:p>
          <a:p>
            <a:pPr marL="342900" lvl="0" indent="-342900" algn="just" rtl="1">
              <a:lnSpc>
                <a:spcPct val="115000"/>
              </a:lnSpc>
              <a:spcAft>
                <a:spcPts val="0"/>
              </a:spcAft>
              <a:buFont typeface="Wingdings"/>
              <a:buChar char=""/>
            </a:pPr>
            <a:endParaRPr lang="ar-EG" sz="1400" dirty="0" smtClean="0">
              <a:ea typeface="Times New Roman"/>
              <a:cs typeface="Arial"/>
            </a:endParaRPr>
          </a:p>
          <a:p>
            <a:pPr marL="342900" lvl="0" indent="-342900" algn="just" rtl="1">
              <a:lnSpc>
                <a:spcPct val="115000"/>
              </a:lnSpc>
              <a:spcAft>
                <a:spcPts val="0"/>
              </a:spcAft>
              <a:buFont typeface="Wingdings"/>
              <a:buChar char=""/>
            </a:pPr>
            <a:endParaRPr lang="ar-EG" sz="1400" dirty="0" smtClean="0">
              <a:ea typeface="Times New Roman"/>
              <a:cs typeface="Arial"/>
            </a:endParaRPr>
          </a:p>
          <a:p>
            <a:pPr marL="342900" lvl="0" indent="-342900" algn="just" rtl="1">
              <a:lnSpc>
                <a:spcPct val="115000"/>
              </a:lnSpc>
              <a:spcAft>
                <a:spcPts val="0"/>
              </a:spcAft>
              <a:buFont typeface="Wingdings"/>
              <a:buChar char=""/>
            </a:pPr>
            <a:endParaRPr lang="ar-EG" sz="1400" dirty="0" smtClean="0">
              <a:ea typeface="Times New Roman"/>
              <a:cs typeface="Arial"/>
            </a:endParaRPr>
          </a:p>
          <a:p>
            <a:pPr marL="342900" lvl="0" indent="-342900" algn="just" rtl="1">
              <a:lnSpc>
                <a:spcPct val="115000"/>
              </a:lnSpc>
              <a:spcAft>
                <a:spcPts val="0"/>
              </a:spcAft>
              <a:buFont typeface="Wingdings"/>
              <a:buChar char=""/>
            </a:pPr>
            <a:endParaRPr lang="ar-EG" sz="1400" dirty="0" smtClean="0">
              <a:ea typeface="Times New Roman"/>
              <a:cs typeface="Arial"/>
            </a:endParaRPr>
          </a:p>
          <a:p>
            <a:pPr marL="342900" lvl="0" indent="-342900" algn="just" rtl="1">
              <a:lnSpc>
                <a:spcPct val="115000"/>
              </a:lnSpc>
              <a:spcAft>
                <a:spcPts val="0"/>
              </a:spcAft>
              <a:buFont typeface="Wingdings"/>
              <a:buChar char=""/>
            </a:pPr>
            <a:endParaRPr lang="ar-EG" sz="1400" dirty="0" smtClean="0">
              <a:ea typeface="Times New Roman"/>
              <a:cs typeface="Arial"/>
            </a:endParaRPr>
          </a:p>
          <a:p>
            <a:pPr marL="342900" lvl="0" indent="-342900" algn="just" rtl="1">
              <a:lnSpc>
                <a:spcPct val="115000"/>
              </a:lnSpc>
              <a:spcAft>
                <a:spcPts val="0"/>
              </a:spcAft>
              <a:buFont typeface="Wingdings"/>
              <a:buChar char=""/>
            </a:pPr>
            <a:endParaRPr lang="ar-EG" sz="1400" dirty="0" smtClean="0">
              <a:ea typeface="Times New Roman"/>
              <a:cs typeface="Arial"/>
            </a:endParaRPr>
          </a:p>
          <a:p>
            <a:pPr marL="342900" lvl="0" indent="-342900" algn="just" rtl="1">
              <a:lnSpc>
                <a:spcPct val="115000"/>
              </a:lnSpc>
              <a:spcAft>
                <a:spcPts val="0"/>
              </a:spcAft>
              <a:buFont typeface="Wingdings"/>
              <a:buChar char=""/>
            </a:pPr>
            <a:endParaRPr lang="ar-EG" sz="1400" dirty="0" smtClean="0">
              <a:ea typeface="Times New Roman"/>
              <a:cs typeface="Arial"/>
            </a:endParaRPr>
          </a:p>
          <a:p>
            <a:pPr marL="342900" lvl="0" indent="-342900" algn="just" rtl="1">
              <a:lnSpc>
                <a:spcPct val="115000"/>
              </a:lnSpc>
              <a:spcAft>
                <a:spcPts val="0"/>
              </a:spcAft>
              <a:buFont typeface="Wingdings"/>
              <a:buChar char=""/>
            </a:pPr>
            <a:endParaRPr lang="ar-EG" sz="1400" dirty="0" smtClean="0">
              <a:ea typeface="Times New Roman"/>
              <a:cs typeface="Arial"/>
            </a:endParaRPr>
          </a:p>
          <a:p>
            <a:pPr marL="342900" lvl="0" indent="-342900" algn="just" rtl="1">
              <a:lnSpc>
                <a:spcPct val="115000"/>
              </a:lnSpc>
              <a:spcAft>
                <a:spcPts val="0"/>
              </a:spcAft>
              <a:buFont typeface="Wingdings"/>
              <a:buChar char=""/>
            </a:pPr>
            <a:endParaRPr lang="ar-EG" sz="1400" dirty="0" smtClean="0">
              <a:ea typeface="Times New Roman"/>
              <a:cs typeface="Arial"/>
            </a:endParaRPr>
          </a:p>
          <a:p>
            <a:pPr marL="342900" lvl="0" indent="-342900" algn="just" rtl="1">
              <a:lnSpc>
                <a:spcPct val="115000"/>
              </a:lnSpc>
              <a:spcAft>
                <a:spcPts val="0"/>
              </a:spcAft>
              <a:buFont typeface="Wingdings"/>
              <a:buChar char=""/>
            </a:pPr>
            <a:endParaRPr lang="ar-EG" sz="1400" dirty="0" smtClean="0">
              <a:ea typeface="Times New Roman"/>
              <a:cs typeface="Arial"/>
            </a:endParaRPr>
          </a:p>
          <a:p>
            <a:pPr marL="342900" lvl="0" indent="-342900" algn="just" rtl="1">
              <a:lnSpc>
                <a:spcPct val="115000"/>
              </a:lnSpc>
              <a:spcAft>
                <a:spcPts val="0"/>
              </a:spcAft>
              <a:buFont typeface="Wingdings"/>
              <a:buChar char=""/>
            </a:pPr>
            <a:endParaRPr lang="ar-EG" sz="1400" dirty="0" smtClean="0">
              <a:ea typeface="Times New Roman"/>
              <a:cs typeface="Arial"/>
            </a:endParaRPr>
          </a:p>
          <a:p>
            <a:pPr marL="342900" lvl="0" indent="-342900" algn="just" rtl="1">
              <a:lnSpc>
                <a:spcPct val="115000"/>
              </a:lnSpc>
              <a:spcAft>
                <a:spcPts val="0"/>
              </a:spcAft>
              <a:buFont typeface="Wingdings"/>
              <a:buChar char=""/>
            </a:pPr>
            <a:endParaRPr lang="ar-EG" sz="1400" dirty="0" smtClean="0">
              <a:ea typeface="Times New Roman"/>
              <a:cs typeface="Arial"/>
            </a:endParaRPr>
          </a:p>
          <a:p>
            <a:pPr marL="342900" lvl="0" indent="-342900" algn="just" rtl="1">
              <a:lnSpc>
                <a:spcPct val="115000"/>
              </a:lnSpc>
              <a:spcAft>
                <a:spcPts val="0"/>
              </a:spcAft>
              <a:buFont typeface="Wingdings"/>
              <a:buChar char=""/>
            </a:pPr>
            <a:endParaRPr lang="ar-EG" sz="1400" dirty="0" smtClean="0">
              <a:ea typeface="Times New Roman"/>
              <a:cs typeface="Arial"/>
            </a:endParaRPr>
          </a:p>
          <a:p>
            <a:pPr marL="342900" lvl="0" indent="-342900" algn="just" rtl="1">
              <a:lnSpc>
                <a:spcPct val="115000"/>
              </a:lnSpc>
              <a:spcAft>
                <a:spcPts val="0"/>
              </a:spcAft>
              <a:buFont typeface="Wingdings"/>
              <a:buChar char=""/>
            </a:pPr>
            <a:endParaRPr lang="en-GB" sz="1400" dirty="0">
              <a:ea typeface="Times New Roman"/>
              <a:cs typeface="Arial"/>
            </a:endParaRPr>
          </a:p>
        </p:txBody>
      </p:sp>
      <p:sp>
        <p:nvSpPr>
          <p:cNvPr id="6" name="Rectangle 5"/>
          <p:cNvSpPr/>
          <p:nvPr/>
        </p:nvSpPr>
        <p:spPr>
          <a:xfrm>
            <a:off x="2339752" y="99392"/>
            <a:ext cx="6084168" cy="4922886"/>
          </a:xfrm>
          <a:prstGeom prst="rect">
            <a:avLst/>
          </a:prstGeom>
        </p:spPr>
        <p:txBody>
          <a:bodyPr wrap="square">
            <a:spAutoFit/>
          </a:bodyPr>
          <a:lstStyle/>
          <a:p>
            <a:pPr lvl="0" algn="just">
              <a:lnSpc>
                <a:spcPct val="115000"/>
              </a:lnSpc>
            </a:pPr>
            <a:endParaRPr lang="en-GB" b="1" dirty="0">
              <a:ea typeface="Times New Roman"/>
              <a:cs typeface="Arial"/>
            </a:endParaRPr>
          </a:p>
          <a:p>
            <a:pPr lvl="0" algn="just">
              <a:lnSpc>
                <a:spcPct val="115000"/>
              </a:lnSpc>
            </a:pPr>
            <a:r>
              <a:rPr lang="ar-SA" sz="2400" b="1" dirty="0" smtClean="0">
                <a:solidFill>
                  <a:schemeClr val="accent2"/>
                </a:solidFill>
                <a:latin typeface="Simplified Arabic"/>
                <a:ea typeface="Times New Roman"/>
                <a:cs typeface="Simplified Arabic"/>
              </a:rPr>
              <a:t>4</a:t>
            </a:r>
            <a:r>
              <a:rPr lang="ar-SA" sz="3200" b="1" dirty="0" smtClean="0">
                <a:solidFill>
                  <a:schemeClr val="accent2"/>
                </a:solidFill>
                <a:latin typeface="Simplified Arabic"/>
                <a:ea typeface="Times New Roman"/>
                <a:cs typeface="Simplified Arabic"/>
              </a:rPr>
              <a:t>. واسع </a:t>
            </a:r>
            <a:r>
              <a:rPr lang="ar-SA" sz="3200" b="1" dirty="0">
                <a:solidFill>
                  <a:schemeClr val="accent2"/>
                </a:solidFill>
                <a:latin typeface="Simplified Arabic"/>
                <a:ea typeface="Times New Roman"/>
                <a:cs typeface="Simplified Arabic"/>
              </a:rPr>
              <a:t>الأفق: </a:t>
            </a:r>
            <a:r>
              <a:rPr lang="ar-SA" sz="3200" b="1" dirty="0">
                <a:solidFill>
                  <a:srgbClr val="000000"/>
                </a:solidFill>
                <a:latin typeface="Simplified Arabic"/>
                <a:ea typeface="Times New Roman"/>
                <a:cs typeface="Simplified Arabic"/>
              </a:rPr>
              <a:t>ليتحمل ويتقبل آراء الآخرين المعارضين له في الرأي.</a:t>
            </a:r>
            <a:endParaRPr lang="en-GB" sz="3200" b="1" dirty="0">
              <a:ea typeface="Times New Roman"/>
              <a:cs typeface="Arial"/>
            </a:endParaRPr>
          </a:p>
          <a:p>
            <a:pPr lvl="0" algn="just">
              <a:lnSpc>
                <a:spcPct val="115000"/>
              </a:lnSpc>
            </a:pPr>
            <a:r>
              <a:rPr lang="ar-SA" sz="3200" b="1" dirty="0" smtClean="0">
                <a:solidFill>
                  <a:schemeClr val="accent2"/>
                </a:solidFill>
                <a:latin typeface="Simplified Arabic"/>
                <a:ea typeface="Times New Roman"/>
                <a:cs typeface="Simplified Arabic"/>
              </a:rPr>
              <a:t>5. </a:t>
            </a:r>
            <a:r>
              <a:rPr lang="ar-QA" sz="3200" b="1" dirty="0" smtClean="0">
                <a:solidFill>
                  <a:schemeClr val="accent2"/>
                </a:solidFill>
                <a:latin typeface="Simplified Arabic"/>
                <a:ea typeface="Times New Roman"/>
                <a:cs typeface="Simplified Arabic"/>
              </a:rPr>
              <a:t>الابتكار</a:t>
            </a:r>
            <a:r>
              <a:rPr lang="ar-SA" sz="3200" b="1" dirty="0">
                <a:solidFill>
                  <a:schemeClr val="accent2"/>
                </a:solidFill>
                <a:latin typeface="Simplified Arabic"/>
                <a:ea typeface="Times New Roman"/>
                <a:cs typeface="Simplified Arabic"/>
              </a:rPr>
              <a:t>:  </a:t>
            </a:r>
            <a:r>
              <a:rPr lang="ar-SA" sz="3200" b="1" dirty="0">
                <a:solidFill>
                  <a:srgbClr val="000000"/>
                </a:solidFill>
                <a:latin typeface="Simplified Arabic"/>
                <a:ea typeface="Times New Roman"/>
                <a:cs typeface="Simplified Arabic"/>
              </a:rPr>
              <a:t>قدرته علي </a:t>
            </a:r>
            <a:r>
              <a:rPr lang="ar-SA" sz="3200" b="1" dirty="0" err="1">
                <a:solidFill>
                  <a:srgbClr val="000000"/>
                </a:solidFill>
                <a:latin typeface="Simplified Arabic"/>
                <a:ea typeface="Times New Roman"/>
                <a:cs typeface="Simplified Arabic"/>
              </a:rPr>
              <a:t>الإختراع</a:t>
            </a:r>
            <a:r>
              <a:rPr lang="ar-SA" sz="3200" b="1" dirty="0">
                <a:solidFill>
                  <a:srgbClr val="000000"/>
                </a:solidFill>
                <a:latin typeface="Simplified Arabic"/>
                <a:ea typeface="Times New Roman"/>
                <a:cs typeface="Simplified Arabic"/>
              </a:rPr>
              <a:t> وابتكار طرق جديدة لحل المشكلات التي تعوق ارتقاء مهنته ومجتمعه</a:t>
            </a:r>
            <a:r>
              <a:rPr lang="ar-QA" sz="3200" b="1" dirty="0">
                <a:latin typeface="Simplified Arabic"/>
                <a:ea typeface="Times New Roman"/>
                <a:cs typeface="Simplified Arabic"/>
              </a:rPr>
              <a:t>.</a:t>
            </a:r>
            <a:endParaRPr lang="en-GB" sz="3200" b="1" dirty="0">
              <a:ea typeface="Times New Roman"/>
              <a:cs typeface="Arial"/>
            </a:endParaRPr>
          </a:p>
          <a:p>
            <a:pPr lvl="0" algn="just">
              <a:lnSpc>
                <a:spcPct val="115000"/>
              </a:lnSpc>
            </a:pPr>
            <a:r>
              <a:rPr lang="ar-SA" sz="3200" b="1" dirty="0" smtClean="0">
                <a:solidFill>
                  <a:schemeClr val="accent2"/>
                </a:solidFill>
                <a:latin typeface="Simplified Arabic"/>
                <a:ea typeface="Times New Roman"/>
                <a:cs typeface="Simplified Arabic"/>
              </a:rPr>
              <a:t>6. </a:t>
            </a:r>
            <a:r>
              <a:rPr lang="ar-QA" sz="3200" b="1" dirty="0" smtClean="0">
                <a:solidFill>
                  <a:schemeClr val="accent2"/>
                </a:solidFill>
                <a:latin typeface="Simplified Arabic"/>
                <a:ea typeface="Times New Roman"/>
                <a:cs typeface="Simplified Arabic"/>
              </a:rPr>
              <a:t>التروي </a:t>
            </a:r>
            <a:r>
              <a:rPr lang="ar-QA" sz="3200" b="1" dirty="0">
                <a:solidFill>
                  <a:schemeClr val="accent2"/>
                </a:solidFill>
                <a:latin typeface="Simplified Arabic"/>
                <a:ea typeface="Times New Roman"/>
                <a:cs typeface="Simplified Arabic"/>
              </a:rPr>
              <a:t>(الصبر والمثابرة ): </a:t>
            </a:r>
            <a:r>
              <a:rPr lang="ar-SA" sz="3200" b="1" dirty="0">
                <a:solidFill>
                  <a:srgbClr val="000000"/>
                </a:solidFill>
                <a:latin typeface="Simplified Arabic"/>
                <a:ea typeface="Times New Roman"/>
                <a:cs typeface="Simplified Arabic"/>
              </a:rPr>
              <a:t>ليتحمل الصعاب والعقبات، التي قد تواجهه في أثناء القيام بإجراءات البحث</a:t>
            </a:r>
            <a:endParaRPr lang="ar-SA" sz="3200"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822" y="0"/>
            <a:ext cx="2390775" cy="4790077"/>
          </a:xfrm>
          <a:prstGeom prst="rect">
            <a:avLst/>
          </a:prstGeom>
        </p:spPr>
      </p:pic>
    </p:spTree>
    <p:extLst>
      <p:ext uri="{BB962C8B-B14F-4D97-AF65-F5344CB8AC3E}">
        <p14:creationId xmlns:p14="http://schemas.microsoft.com/office/powerpoint/2010/main" val="14500509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709" y="99392"/>
            <a:ext cx="9123412" cy="6858000"/>
          </a:xfrm>
          <a:prstGeom prst="rect">
            <a:avLst/>
          </a:prstGeom>
          <a:ln>
            <a:noFill/>
          </a:ln>
          <a:effectLst>
            <a:softEdge rad="112500"/>
          </a:effectLst>
        </p:spPr>
      </p:pic>
      <p:sp>
        <p:nvSpPr>
          <p:cNvPr id="3" name="Rectangle 2"/>
          <p:cNvSpPr/>
          <p:nvPr/>
        </p:nvSpPr>
        <p:spPr>
          <a:xfrm>
            <a:off x="380664" y="0"/>
            <a:ext cx="8496944" cy="5659691"/>
          </a:xfrm>
          <a:prstGeom prst="rect">
            <a:avLst/>
          </a:prstGeom>
        </p:spPr>
        <p:txBody>
          <a:bodyPr wrap="square">
            <a:spAutoFit/>
          </a:bodyPr>
          <a:lstStyle/>
          <a:p>
            <a:pPr marL="342900" indent="-342900" algn="just" rtl="1">
              <a:lnSpc>
                <a:spcPct val="115000"/>
              </a:lnSpc>
            </a:pPr>
            <a:r>
              <a:rPr lang="ar-QA" sz="2800" b="1" dirty="0" smtClean="0">
                <a:solidFill>
                  <a:schemeClr val="accent2"/>
                </a:solidFill>
                <a:effectLst/>
                <a:latin typeface="Simplified Arabic"/>
                <a:ea typeface="Times New Roman"/>
                <a:cs typeface="Simplified Arabic"/>
              </a:rPr>
              <a:t>ثانيا: صفات أخلاقية : </a:t>
            </a:r>
            <a:endParaRPr lang="en-GB" sz="2800" dirty="0">
              <a:solidFill>
                <a:schemeClr val="accent2"/>
              </a:solidFill>
              <a:ea typeface="Times New Roman"/>
              <a:cs typeface="Arial"/>
            </a:endParaRPr>
          </a:p>
          <a:p>
            <a:pPr marL="342900" lvl="0" indent="-342900" algn="just" rtl="1">
              <a:lnSpc>
                <a:spcPct val="115000"/>
              </a:lnSpc>
              <a:spcAft>
                <a:spcPts val="0"/>
              </a:spcAft>
              <a:buFont typeface="+mj-lt"/>
              <a:buAutoNum type="arabicParenR"/>
            </a:pPr>
            <a:r>
              <a:rPr lang="ar-SA" sz="2400" dirty="0" smtClean="0">
                <a:solidFill>
                  <a:srgbClr val="000000"/>
                </a:solidFill>
                <a:effectLst/>
                <a:latin typeface="Simplified Arabic"/>
                <a:ea typeface="Times New Roman"/>
                <a:cs typeface="Simplified Arabic"/>
              </a:rPr>
              <a:t>الأمانة.</a:t>
            </a:r>
            <a:endParaRPr lang="en-GB" sz="2400" dirty="0">
              <a:ea typeface="Times New Roman"/>
              <a:cs typeface="Arial"/>
            </a:endParaRPr>
          </a:p>
          <a:p>
            <a:pPr marL="342900" lvl="0" indent="-342900" algn="just" rtl="1">
              <a:lnSpc>
                <a:spcPct val="115000"/>
              </a:lnSpc>
              <a:spcAft>
                <a:spcPts val="0"/>
              </a:spcAft>
              <a:buFont typeface="+mj-lt"/>
              <a:buAutoNum type="arabicParenR"/>
            </a:pPr>
            <a:r>
              <a:rPr lang="ar-SA" sz="2400" dirty="0" smtClean="0">
                <a:solidFill>
                  <a:srgbClr val="000000"/>
                </a:solidFill>
                <a:effectLst/>
                <a:latin typeface="Simplified Arabic"/>
                <a:ea typeface="Times New Roman"/>
                <a:cs typeface="Simplified Arabic"/>
              </a:rPr>
              <a:t>الحفاظ علي خصوصيات وأسرار الباحثين.</a:t>
            </a:r>
            <a:endParaRPr lang="en-GB" sz="2400" dirty="0">
              <a:ea typeface="Times New Roman"/>
              <a:cs typeface="Arial"/>
            </a:endParaRPr>
          </a:p>
          <a:p>
            <a:pPr marL="342900" lvl="0" indent="-342900" algn="just" rtl="1">
              <a:lnSpc>
                <a:spcPct val="115000"/>
              </a:lnSpc>
              <a:spcAft>
                <a:spcPts val="0"/>
              </a:spcAft>
              <a:buFont typeface="+mj-lt"/>
              <a:buAutoNum type="arabicParenR"/>
            </a:pPr>
            <a:r>
              <a:rPr lang="en-US" sz="2400" dirty="0" smtClean="0">
                <a:solidFill>
                  <a:srgbClr val="000000"/>
                </a:solidFill>
                <a:effectLst/>
                <a:latin typeface="Simplified Arabic"/>
                <a:ea typeface="Times New Roman"/>
                <a:cs typeface="Arial"/>
              </a:rPr>
              <a:t> </a:t>
            </a:r>
            <a:r>
              <a:rPr lang="ar-SA" sz="2400" dirty="0" smtClean="0">
                <a:solidFill>
                  <a:srgbClr val="000000"/>
                </a:solidFill>
                <a:effectLst/>
                <a:latin typeface="Simplified Arabic"/>
                <a:ea typeface="Times New Roman"/>
                <a:cs typeface="Simplified Arabic"/>
              </a:rPr>
              <a:t>استخدام المعلومات المستخدمة في أغراض البحث العلمي فقط .</a:t>
            </a:r>
            <a:endParaRPr lang="en-GB" sz="2400" dirty="0">
              <a:ea typeface="Times New Roman"/>
              <a:cs typeface="Arial"/>
            </a:endParaRPr>
          </a:p>
          <a:p>
            <a:pPr marL="342900" lvl="0" indent="-342900" algn="just" rtl="1">
              <a:lnSpc>
                <a:spcPct val="115000"/>
              </a:lnSpc>
              <a:spcAft>
                <a:spcPts val="0"/>
              </a:spcAft>
              <a:buFont typeface="+mj-lt"/>
              <a:buAutoNum type="arabicParenR"/>
            </a:pPr>
            <a:r>
              <a:rPr lang="en-US" sz="2400" dirty="0" smtClean="0">
                <a:solidFill>
                  <a:srgbClr val="000000"/>
                </a:solidFill>
                <a:effectLst/>
                <a:latin typeface="Simplified Arabic"/>
                <a:ea typeface="Times New Roman"/>
                <a:cs typeface="Arial"/>
              </a:rPr>
              <a:t> </a:t>
            </a:r>
            <a:r>
              <a:rPr lang="ar-SA" sz="2400" dirty="0" smtClean="0">
                <a:solidFill>
                  <a:srgbClr val="000000"/>
                </a:solidFill>
                <a:effectLst/>
                <a:latin typeface="Simplified Arabic"/>
                <a:ea typeface="Times New Roman"/>
                <a:cs typeface="Simplified Arabic"/>
              </a:rPr>
              <a:t>ذكر المراجع المستخدمة</a:t>
            </a:r>
            <a:r>
              <a:rPr lang="ar-EG" sz="2400" dirty="0" smtClean="0">
                <a:solidFill>
                  <a:srgbClr val="000000"/>
                </a:solidFill>
                <a:effectLst/>
                <a:latin typeface="Simplified Arabic"/>
                <a:ea typeface="Times New Roman"/>
                <a:cs typeface="Simplified Arabic"/>
              </a:rPr>
              <a:t> فعلا والمستعان بها </a:t>
            </a:r>
            <a:r>
              <a:rPr lang="ar-SA" sz="2400" dirty="0" smtClean="0">
                <a:solidFill>
                  <a:srgbClr val="000000"/>
                </a:solidFill>
                <a:effectLst/>
                <a:latin typeface="Simplified Arabic"/>
                <a:ea typeface="Times New Roman"/>
                <a:cs typeface="Simplified Arabic"/>
              </a:rPr>
              <a:t> في متن البحث فقط.</a:t>
            </a:r>
            <a:endParaRPr lang="en-GB" sz="2400" dirty="0">
              <a:ea typeface="Times New Roman"/>
              <a:cs typeface="Arial"/>
            </a:endParaRPr>
          </a:p>
          <a:p>
            <a:pPr marL="342900" lvl="0" indent="-342900" algn="just" rtl="1">
              <a:lnSpc>
                <a:spcPct val="115000"/>
              </a:lnSpc>
              <a:spcAft>
                <a:spcPts val="0"/>
              </a:spcAft>
              <a:buFont typeface="+mj-lt"/>
              <a:buAutoNum type="arabicParenR"/>
            </a:pPr>
            <a:r>
              <a:rPr lang="ar-EG" sz="2400" dirty="0" smtClean="0">
                <a:solidFill>
                  <a:srgbClr val="000000"/>
                </a:solidFill>
                <a:effectLst/>
                <a:latin typeface="Simplified Arabic"/>
                <a:ea typeface="Times New Roman"/>
                <a:cs typeface="Simplified Arabic"/>
              </a:rPr>
              <a:t>تجنب نسبة </a:t>
            </a:r>
            <a:r>
              <a:rPr lang="ar-SA" sz="2400" dirty="0" smtClean="0">
                <a:solidFill>
                  <a:srgbClr val="000000"/>
                </a:solidFill>
                <a:effectLst/>
                <a:latin typeface="Simplified Arabic"/>
                <a:ea typeface="Times New Roman"/>
                <a:cs typeface="Simplified Arabic"/>
              </a:rPr>
              <a:t>آراء وأفكار غيره لنفسه، وعند الاقتباس.</a:t>
            </a:r>
            <a:endParaRPr lang="en-GB" sz="2400" dirty="0">
              <a:ea typeface="Times New Roman"/>
              <a:cs typeface="Arial"/>
            </a:endParaRPr>
          </a:p>
          <a:p>
            <a:pPr marL="342900" lvl="0" indent="-342900" algn="just" rtl="1">
              <a:lnSpc>
                <a:spcPct val="115000"/>
              </a:lnSpc>
              <a:spcAft>
                <a:spcPts val="0"/>
              </a:spcAft>
              <a:buFont typeface="+mj-lt"/>
              <a:buAutoNum type="arabicParenR"/>
            </a:pPr>
            <a:r>
              <a:rPr lang="ar-EG" sz="2400" dirty="0" smtClean="0">
                <a:solidFill>
                  <a:srgbClr val="000000"/>
                </a:solidFill>
                <a:effectLst/>
                <a:latin typeface="Simplified Arabic"/>
                <a:ea typeface="Times New Roman"/>
                <a:cs typeface="Simplified Arabic"/>
              </a:rPr>
              <a:t>تجنب </a:t>
            </a:r>
            <a:r>
              <a:rPr lang="ar-SA" sz="2400" dirty="0" smtClean="0">
                <a:solidFill>
                  <a:srgbClr val="000000"/>
                </a:solidFill>
                <a:effectLst/>
                <a:latin typeface="Simplified Arabic"/>
                <a:ea typeface="Times New Roman"/>
                <a:cs typeface="Simplified Arabic"/>
              </a:rPr>
              <a:t>الإقتصار علي المراجع التي تؤيد وجهة نظره.</a:t>
            </a:r>
            <a:endParaRPr lang="en-GB" sz="2400" dirty="0">
              <a:ea typeface="Times New Roman"/>
              <a:cs typeface="Arial"/>
            </a:endParaRPr>
          </a:p>
          <a:p>
            <a:pPr marL="342900" lvl="0" indent="-342900" algn="just" rtl="1">
              <a:lnSpc>
                <a:spcPct val="115000"/>
              </a:lnSpc>
              <a:spcAft>
                <a:spcPts val="0"/>
              </a:spcAft>
              <a:buFont typeface="+mj-lt"/>
              <a:buAutoNum type="arabicParenR"/>
            </a:pPr>
            <a:r>
              <a:rPr lang="en-US" sz="2400" dirty="0" smtClean="0">
                <a:solidFill>
                  <a:srgbClr val="000000"/>
                </a:solidFill>
                <a:effectLst/>
                <a:latin typeface="Simplified Arabic"/>
                <a:ea typeface="Times New Roman"/>
                <a:cs typeface="Arial"/>
              </a:rPr>
              <a:t> </a:t>
            </a:r>
            <a:r>
              <a:rPr lang="ar-EG" sz="2400" dirty="0" smtClean="0">
                <a:solidFill>
                  <a:srgbClr val="000000"/>
                </a:solidFill>
                <a:effectLst/>
                <a:latin typeface="Simplified Arabic"/>
                <a:ea typeface="Times New Roman"/>
                <a:cs typeface="Simplified Arabic"/>
              </a:rPr>
              <a:t>تجنب</a:t>
            </a:r>
            <a:r>
              <a:rPr lang="ar-SA" sz="2400" dirty="0" smtClean="0">
                <a:solidFill>
                  <a:srgbClr val="000000"/>
                </a:solidFill>
                <a:effectLst/>
                <a:latin typeface="Simplified Arabic"/>
                <a:ea typeface="Times New Roman"/>
                <a:cs typeface="Simplified Arabic"/>
              </a:rPr>
              <a:t> تضليل الباحثيين بتغيير نتائج بحثه، لإثبات صدق فرضه.</a:t>
            </a:r>
            <a:endParaRPr lang="en-GB" sz="2400" dirty="0">
              <a:ea typeface="Times New Roman"/>
              <a:cs typeface="Arial"/>
            </a:endParaRPr>
          </a:p>
          <a:p>
            <a:pPr marL="342900" lvl="0" indent="-342900" algn="just" rtl="1">
              <a:lnSpc>
                <a:spcPct val="115000"/>
              </a:lnSpc>
              <a:spcAft>
                <a:spcPts val="0"/>
              </a:spcAft>
              <a:buFont typeface="+mj-lt"/>
              <a:buAutoNum type="arabicParenR"/>
            </a:pPr>
            <a:r>
              <a:rPr lang="ar-SA" sz="2400" dirty="0" smtClean="0">
                <a:solidFill>
                  <a:srgbClr val="000000"/>
                </a:solidFill>
                <a:effectLst/>
                <a:latin typeface="Simplified Arabic"/>
                <a:ea typeface="Times New Roman"/>
                <a:cs typeface="Simplified Arabic"/>
              </a:rPr>
              <a:t>الالتزام بالمنهج العلمي، بخطواته واجراءاته في كل مراحل البحث.</a:t>
            </a:r>
            <a:endParaRPr lang="en-GB" sz="2400" dirty="0">
              <a:ea typeface="Times New Roman"/>
              <a:cs typeface="Arial"/>
            </a:endParaRPr>
          </a:p>
          <a:p>
            <a:pPr marL="342900" lvl="0" indent="-342900" algn="just" rtl="1">
              <a:lnSpc>
                <a:spcPct val="115000"/>
              </a:lnSpc>
              <a:spcAft>
                <a:spcPts val="0"/>
              </a:spcAft>
              <a:buFont typeface="+mj-lt"/>
              <a:buAutoNum type="arabicParenR"/>
            </a:pPr>
            <a:r>
              <a:rPr lang="ar-SA" sz="2400" dirty="0" smtClean="0">
                <a:solidFill>
                  <a:srgbClr val="000000"/>
                </a:solidFill>
                <a:effectLst/>
                <a:latin typeface="Simplified Arabic"/>
                <a:ea typeface="Times New Roman"/>
                <a:cs typeface="Simplified Arabic"/>
              </a:rPr>
              <a:t>التواضع: مع كل من يتعامل معهم في أثناء القيام بالبحث من (مشرفين، مسئولين، أفراد العينة، أخصائي المكتبة.... )حتي يجعلهم حريصين علي تقديم كافة المساعدات له.</a:t>
            </a:r>
            <a:endParaRPr lang="ar-QA" sz="2400" dirty="0" smtClean="0">
              <a:solidFill>
                <a:srgbClr val="000000"/>
              </a:solidFill>
              <a:effectLst/>
              <a:latin typeface="Simplified Arabic"/>
              <a:ea typeface="Times New Roman"/>
              <a:cs typeface="Simplified Arabic"/>
            </a:endParaRPr>
          </a:p>
          <a:p>
            <a:pPr marL="342900" lvl="0" indent="-342900" algn="just" rtl="1">
              <a:lnSpc>
                <a:spcPct val="115000"/>
              </a:lnSpc>
              <a:spcAft>
                <a:spcPts val="0"/>
              </a:spcAft>
              <a:buFont typeface="Arial" pitchFamily="34" charset="0"/>
              <a:buChar char="•"/>
            </a:pPr>
            <a:endParaRPr lang="en-GB" sz="2400" dirty="0">
              <a:ea typeface="Times New Roman"/>
              <a:cs typeface="Arial"/>
            </a:endParaRPr>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99392"/>
            <a:ext cx="2266950" cy="1844824"/>
          </a:xfrm>
          <a:prstGeom prst="rect">
            <a:avLst/>
          </a:prstGeom>
        </p:spPr>
      </p:pic>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140" y="4797152"/>
            <a:ext cx="7037412" cy="2060848"/>
          </a:xfrm>
          <a:prstGeom prst="rect">
            <a:avLst/>
          </a:prstGeom>
        </p:spPr>
      </p:pic>
    </p:spTree>
    <p:extLst>
      <p:ext uri="{BB962C8B-B14F-4D97-AF65-F5344CB8AC3E}">
        <p14:creationId xmlns:p14="http://schemas.microsoft.com/office/powerpoint/2010/main" val="40627706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612" y="44624"/>
            <a:ext cx="9123412" cy="6858000"/>
          </a:xfrm>
          <a:prstGeom prst="rect">
            <a:avLst/>
          </a:prstGeom>
          <a:ln>
            <a:noFill/>
          </a:ln>
          <a:effectLst>
            <a:softEdge rad="112500"/>
          </a:effectLst>
        </p:spPr>
      </p:pic>
      <p:sp>
        <p:nvSpPr>
          <p:cNvPr id="4" name="Rectangle 3"/>
          <p:cNvSpPr/>
          <p:nvPr/>
        </p:nvSpPr>
        <p:spPr>
          <a:xfrm>
            <a:off x="107504" y="188640"/>
            <a:ext cx="8856984" cy="4531369"/>
          </a:xfrm>
          <a:prstGeom prst="rect">
            <a:avLst/>
          </a:prstGeom>
        </p:spPr>
        <p:txBody>
          <a:bodyPr wrap="square">
            <a:spAutoFit/>
          </a:bodyPr>
          <a:lstStyle/>
          <a:p>
            <a:pPr indent="457200" algn="just" rtl="1">
              <a:lnSpc>
                <a:spcPct val="115000"/>
              </a:lnSpc>
              <a:spcAft>
                <a:spcPts val="0"/>
              </a:spcAft>
            </a:pPr>
            <a:endParaRPr lang="ar-QA" sz="1400" dirty="0" smtClean="0">
              <a:ea typeface="Times New Roman"/>
              <a:cs typeface="Arial"/>
            </a:endParaRPr>
          </a:p>
          <a:p>
            <a:pPr indent="457200" algn="just" rtl="1">
              <a:lnSpc>
                <a:spcPct val="115000"/>
              </a:lnSpc>
              <a:spcAft>
                <a:spcPts val="0"/>
              </a:spcAft>
            </a:pPr>
            <a:endParaRPr lang="ar-QA" sz="1400" dirty="0" smtClean="0">
              <a:ea typeface="Times New Roman"/>
              <a:cs typeface="Arial"/>
            </a:endParaRPr>
          </a:p>
          <a:p>
            <a:pPr indent="457200" algn="just" rtl="1">
              <a:lnSpc>
                <a:spcPct val="115000"/>
              </a:lnSpc>
              <a:spcAft>
                <a:spcPts val="0"/>
              </a:spcAft>
            </a:pPr>
            <a:endParaRPr lang="ar-QA" sz="1400" dirty="0" smtClean="0">
              <a:ea typeface="Times New Roman"/>
              <a:cs typeface="Arial"/>
            </a:endParaRPr>
          </a:p>
          <a:p>
            <a:pPr indent="457200" algn="just" rtl="1">
              <a:lnSpc>
                <a:spcPct val="115000"/>
              </a:lnSpc>
              <a:spcAft>
                <a:spcPts val="0"/>
              </a:spcAft>
            </a:pPr>
            <a:endParaRPr lang="ar-QA" sz="1400" dirty="0" smtClean="0">
              <a:ea typeface="Times New Roman"/>
              <a:cs typeface="Arial"/>
            </a:endParaRPr>
          </a:p>
          <a:p>
            <a:pPr indent="457200" algn="just" rtl="1">
              <a:lnSpc>
                <a:spcPct val="115000"/>
              </a:lnSpc>
              <a:spcAft>
                <a:spcPts val="0"/>
              </a:spcAft>
            </a:pPr>
            <a:endParaRPr lang="ar-QA" sz="1400" dirty="0" smtClean="0">
              <a:ea typeface="Times New Roman"/>
              <a:cs typeface="Arial"/>
            </a:endParaRPr>
          </a:p>
          <a:p>
            <a:pPr indent="457200" algn="just" rtl="1">
              <a:lnSpc>
                <a:spcPct val="115000"/>
              </a:lnSpc>
              <a:spcAft>
                <a:spcPts val="0"/>
              </a:spcAft>
            </a:pPr>
            <a:endParaRPr lang="ar-QA" sz="1400" dirty="0" smtClean="0">
              <a:ea typeface="Times New Roman"/>
              <a:cs typeface="Arial"/>
            </a:endParaRPr>
          </a:p>
          <a:p>
            <a:pPr indent="457200" algn="just" rtl="1">
              <a:lnSpc>
                <a:spcPct val="115000"/>
              </a:lnSpc>
              <a:spcAft>
                <a:spcPts val="0"/>
              </a:spcAft>
            </a:pPr>
            <a:endParaRPr lang="ar-QA" sz="1400" dirty="0" smtClean="0">
              <a:ea typeface="Times New Roman"/>
              <a:cs typeface="Arial"/>
            </a:endParaRPr>
          </a:p>
          <a:p>
            <a:pPr indent="457200" algn="just" rtl="1">
              <a:lnSpc>
                <a:spcPct val="115000"/>
              </a:lnSpc>
              <a:spcAft>
                <a:spcPts val="0"/>
              </a:spcAft>
            </a:pPr>
            <a:endParaRPr lang="ar-QA" sz="1400" dirty="0" smtClean="0">
              <a:ea typeface="Times New Roman"/>
              <a:cs typeface="Arial"/>
            </a:endParaRPr>
          </a:p>
          <a:p>
            <a:pPr indent="457200" algn="just" rtl="1">
              <a:lnSpc>
                <a:spcPct val="115000"/>
              </a:lnSpc>
              <a:spcAft>
                <a:spcPts val="0"/>
              </a:spcAft>
            </a:pPr>
            <a:endParaRPr lang="ar-QA" sz="1400" dirty="0" smtClean="0">
              <a:ea typeface="Times New Roman"/>
              <a:cs typeface="Arial"/>
            </a:endParaRPr>
          </a:p>
          <a:p>
            <a:pPr indent="457200" algn="just" rtl="1">
              <a:lnSpc>
                <a:spcPct val="115000"/>
              </a:lnSpc>
              <a:spcAft>
                <a:spcPts val="0"/>
              </a:spcAft>
            </a:pPr>
            <a:endParaRPr lang="ar-QA" sz="1400" dirty="0" smtClean="0">
              <a:ea typeface="Times New Roman"/>
              <a:cs typeface="Arial"/>
            </a:endParaRPr>
          </a:p>
          <a:p>
            <a:pPr indent="457200" algn="just" rtl="1">
              <a:lnSpc>
                <a:spcPct val="115000"/>
              </a:lnSpc>
              <a:spcAft>
                <a:spcPts val="0"/>
              </a:spcAft>
            </a:pPr>
            <a:endParaRPr lang="ar-QA" sz="1400" dirty="0" smtClean="0">
              <a:ea typeface="Times New Roman"/>
              <a:cs typeface="Arial"/>
            </a:endParaRPr>
          </a:p>
          <a:p>
            <a:pPr indent="457200" algn="just" rtl="1">
              <a:lnSpc>
                <a:spcPct val="115000"/>
              </a:lnSpc>
              <a:spcAft>
                <a:spcPts val="0"/>
              </a:spcAft>
            </a:pPr>
            <a:endParaRPr lang="ar-QA" sz="1400" dirty="0" smtClean="0">
              <a:ea typeface="Times New Roman"/>
              <a:cs typeface="Arial"/>
            </a:endParaRPr>
          </a:p>
          <a:p>
            <a:pPr indent="457200" algn="just" rtl="1">
              <a:lnSpc>
                <a:spcPct val="115000"/>
              </a:lnSpc>
              <a:spcAft>
                <a:spcPts val="0"/>
              </a:spcAft>
            </a:pPr>
            <a:endParaRPr lang="ar-QA" sz="1400" dirty="0" smtClean="0">
              <a:ea typeface="Times New Roman"/>
              <a:cs typeface="Arial"/>
            </a:endParaRPr>
          </a:p>
          <a:p>
            <a:pPr indent="457200" algn="just" rtl="1">
              <a:lnSpc>
                <a:spcPct val="115000"/>
              </a:lnSpc>
              <a:spcAft>
                <a:spcPts val="0"/>
              </a:spcAft>
            </a:pPr>
            <a:endParaRPr lang="ar-QA" sz="1400" dirty="0" smtClean="0">
              <a:ea typeface="Times New Roman"/>
              <a:cs typeface="Arial"/>
            </a:endParaRPr>
          </a:p>
          <a:p>
            <a:pPr indent="457200" algn="just" rtl="1">
              <a:lnSpc>
                <a:spcPct val="115000"/>
              </a:lnSpc>
              <a:spcAft>
                <a:spcPts val="0"/>
              </a:spcAft>
            </a:pPr>
            <a:endParaRPr lang="ar-QA" sz="1400" dirty="0" smtClean="0">
              <a:ea typeface="Times New Roman"/>
              <a:cs typeface="Arial"/>
            </a:endParaRPr>
          </a:p>
          <a:p>
            <a:pPr indent="457200" algn="just" rtl="1">
              <a:lnSpc>
                <a:spcPct val="115000"/>
              </a:lnSpc>
              <a:spcAft>
                <a:spcPts val="0"/>
              </a:spcAft>
            </a:pPr>
            <a:endParaRPr lang="ar-QA" sz="1400" dirty="0" smtClean="0">
              <a:ea typeface="Times New Roman"/>
              <a:cs typeface="Arial"/>
            </a:endParaRPr>
          </a:p>
          <a:p>
            <a:pPr indent="457200" algn="just" rtl="1">
              <a:lnSpc>
                <a:spcPct val="115000"/>
              </a:lnSpc>
              <a:spcAft>
                <a:spcPts val="0"/>
              </a:spcAft>
            </a:pPr>
            <a:endParaRPr lang="ar-QA" sz="1400" dirty="0" smtClean="0">
              <a:ea typeface="Times New Roman"/>
              <a:cs typeface="Arial"/>
            </a:endParaRPr>
          </a:p>
          <a:p>
            <a:pPr indent="457200" algn="just" rtl="1">
              <a:lnSpc>
                <a:spcPct val="115000"/>
              </a:lnSpc>
              <a:spcAft>
                <a:spcPts val="0"/>
              </a:spcAft>
            </a:pPr>
            <a:endParaRPr lang="en-GB" sz="1400" dirty="0">
              <a:ea typeface="Times New Roman"/>
              <a:cs typeface="Arial"/>
            </a:endParaRPr>
          </a:p>
        </p:txBody>
      </p:sp>
      <p:sp>
        <p:nvSpPr>
          <p:cNvPr id="5" name="Rectangle 4"/>
          <p:cNvSpPr/>
          <p:nvPr/>
        </p:nvSpPr>
        <p:spPr>
          <a:xfrm>
            <a:off x="277276" y="59309"/>
            <a:ext cx="8517440" cy="5401479"/>
          </a:xfrm>
          <a:prstGeom prst="rect">
            <a:avLst/>
          </a:prstGeom>
        </p:spPr>
        <p:txBody>
          <a:bodyPr wrap="square">
            <a:spAutoFit/>
          </a:bodyPr>
          <a:lstStyle/>
          <a:p>
            <a:pPr marL="342900" indent="-342900" algn="just" rtl="1">
              <a:lnSpc>
                <a:spcPct val="115000"/>
              </a:lnSpc>
              <a:spcAft>
                <a:spcPts val="0"/>
              </a:spcAft>
            </a:pPr>
            <a:r>
              <a:rPr lang="ar-QA" sz="2800" b="1" dirty="0" smtClean="0">
                <a:solidFill>
                  <a:schemeClr val="accent2"/>
                </a:solidFill>
                <a:latin typeface="Simplified Arabic"/>
                <a:ea typeface="Times New Roman"/>
                <a:cs typeface="Simplified Arabic"/>
              </a:rPr>
              <a:t> ثالثا: صفات جسمية (صحية ) : </a:t>
            </a:r>
            <a:endParaRPr lang="en-GB" sz="2800" b="1" dirty="0">
              <a:solidFill>
                <a:schemeClr val="accent2"/>
              </a:solidFill>
              <a:latin typeface="Simplified Arabic"/>
              <a:ea typeface="Times New Roman"/>
              <a:cs typeface="Simplified Arabic"/>
            </a:endParaRPr>
          </a:p>
          <a:p>
            <a:pPr marL="342900" lvl="0" indent="-342900" algn="just" rtl="1">
              <a:lnSpc>
                <a:spcPct val="115000"/>
              </a:lnSpc>
              <a:spcAft>
                <a:spcPts val="0"/>
              </a:spcAft>
              <a:buFont typeface="Wingdings"/>
              <a:buChar char=""/>
            </a:pPr>
            <a:r>
              <a:rPr lang="ar-SA" sz="2400" b="1" dirty="0" smtClean="0">
                <a:solidFill>
                  <a:srgbClr val="000000"/>
                </a:solidFill>
                <a:effectLst/>
                <a:latin typeface="Simplified Arabic"/>
                <a:ea typeface="Times New Roman"/>
                <a:cs typeface="Simplified Arabic"/>
              </a:rPr>
              <a:t>خلوه من الأمراض</a:t>
            </a:r>
            <a:r>
              <a:rPr lang="ar-EG" sz="2400" b="1" dirty="0" smtClean="0">
                <a:solidFill>
                  <a:srgbClr val="000000"/>
                </a:solidFill>
                <a:effectLst/>
                <a:latin typeface="Simplified Arabic"/>
                <a:ea typeface="Times New Roman"/>
                <a:cs typeface="Simplified Arabic"/>
              </a:rPr>
              <a:t>،</a:t>
            </a:r>
            <a:r>
              <a:rPr lang="ar-SA" sz="2400" b="1" dirty="0" smtClean="0">
                <a:solidFill>
                  <a:srgbClr val="000000"/>
                </a:solidFill>
                <a:effectLst/>
                <a:latin typeface="Simplified Arabic"/>
                <a:ea typeface="Times New Roman"/>
                <a:cs typeface="Simplified Arabic"/>
              </a:rPr>
              <a:t> لإمكانية استكمال إجراءات البحث حتي النهاية.</a:t>
            </a:r>
            <a:endParaRPr lang="en-GB" sz="2400" b="1" dirty="0">
              <a:ea typeface="Times New Roman"/>
              <a:cs typeface="Arial"/>
            </a:endParaRPr>
          </a:p>
          <a:p>
            <a:pPr marL="342900" lvl="0" indent="-342900" algn="just" rtl="1">
              <a:lnSpc>
                <a:spcPct val="115000"/>
              </a:lnSpc>
              <a:spcAft>
                <a:spcPts val="0"/>
              </a:spcAft>
              <a:buFont typeface="Wingdings"/>
              <a:buChar char=""/>
            </a:pPr>
            <a:r>
              <a:rPr lang="en-US" sz="2400" b="1" dirty="0" smtClean="0">
                <a:solidFill>
                  <a:srgbClr val="000000"/>
                </a:solidFill>
                <a:effectLst/>
                <a:latin typeface="Simplified Arabic"/>
                <a:ea typeface="Times New Roman"/>
                <a:cs typeface="Arial"/>
              </a:rPr>
              <a:t> </a:t>
            </a:r>
            <a:r>
              <a:rPr lang="ar-SA" sz="2400" b="1" dirty="0" smtClean="0">
                <a:solidFill>
                  <a:srgbClr val="000000"/>
                </a:solidFill>
                <a:effectLst/>
                <a:latin typeface="Simplified Arabic"/>
                <a:ea typeface="Times New Roman"/>
                <a:cs typeface="Simplified Arabic"/>
              </a:rPr>
              <a:t>اللياقة البدنية: حتي يكون متميزا بالنشاط والحيوية.</a:t>
            </a:r>
            <a:endParaRPr lang="en-GB" sz="2400" b="1" dirty="0">
              <a:ea typeface="Times New Roman"/>
              <a:cs typeface="Arial"/>
            </a:endParaRPr>
          </a:p>
          <a:p>
            <a:pPr marL="342900" lvl="0" indent="-342900" algn="just" rtl="1">
              <a:lnSpc>
                <a:spcPct val="115000"/>
              </a:lnSpc>
              <a:spcAft>
                <a:spcPts val="0"/>
              </a:spcAft>
              <a:buFont typeface="Wingdings"/>
              <a:buChar char=""/>
            </a:pPr>
            <a:r>
              <a:rPr lang="ar-SA" sz="2400" b="1" dirty="0" smtClean="0">
                <a:solidFill>
                  <a:srgbClr val="000000"/>
                </a:solidFill>
                <a:effectLst/>
                <a:latin typeface="Simplified Arabic"/>
                <a:ea typeface="Times New Roman"/>
                <a:cs typeface="Simplified Arabic"/>
              </a:rPr>
              <a:t>القدرة علي تحمل المعوقات التي تقابله، والمثابرة حتي التغلب عليها وانهاء البحث.</a:t>
            </a:r>
            <a:r>
              <a:rPr lang="ar-SA" sz="2400" b="1" dirty="0" smtClean="0">
                <a:solidFill>
                  <a:srgbClr val="105289"/>
                </a:solidFill>
                <a:effectLst/>
                <a:latin typeface="Simplified Arabic"/>
                <a:ea typeface="Times New Roman"/>
                <a:cs typeface="Simplified Arabic"/>
              </a:rPr>
              <a:t> </a:t>
            </a:r>
            <a:endParaRPr lang="en-GB" sz="2400" b="1" dirty="0">
              <a:ea typeface="Times New Roman"/>
              <a:cs typeface="Arial"/>
            </a:endParaRPr>
          </a:p>
          <a:p>
            <a:pPr marL="342900" indent="-342900" algn="just" rtl="1">
              <a:lnSpc>
                <a:spcPct val="115000"/>
              </a:lnSpc>
            </a:pPr>
            <a:r>
              <a:rPr lang="ar-QA" sz="2800" b="1" dirty="0" smtClean="0">
                <a:solidFill>
                  <a:schemeClr val="accent2"/>
                </a:solidFill>
                <a:latin typeface="Simplified Arabic"/>
                <a:ea typeface="Times New Roman"/>
                <a:cs typeface="Simplified Arabic"/>
              </a:rPr>
              <a:t>رابعا: صفات اجتماعية : </a:t>
            </a:r>
            <a:endParaRPr lang="en-GB" sz="2800" b="1" dirty="0">
              <a:solidFill>
                <a:schemeClr val="accent2"/>
              </a:solidFill>
              <a:latin typeface="Simplified Arabic"/>
              <a:ea typeface="Times New Roman"/>
              <a:cs typeface="Simplified Arabic"/>
            </a:endParaRPr>
          </a:p>
          <a:p>
            <a:pPr marL="342900" lvl="0" indent="-342900" algn="just" rtl="1">
              <a:lnSpc>
                <a:spcPct val="115000"/>
              </a:lnSpc>
              <a:spcAft>
                <a:spcPts val="0"/>
              </a:spcAft>
              <a:buFont typeface="Wingdings"/>
              <a:buChar char=""/>
            </a:pPr>
            <a:r>
              <a:rPr lang="ar-QA" sz="2400" b="1" dirty="0" smtClean="0">
                <a:effectLst/>
                <a:latin typeface="Simplified Arabic"/>
                <a:ea typeface="Times New Roman"/>
                <a:cs typeface="Simplified Arabic"/>
              </a:rPr>
              <a:t>الشخصية:  أن يتمتع </a:t>
            </a:r>
            <a:r>
              <a:rPr lang="ar-SA" sz="2400" b="1" dirty="0" smtClean="0">
                <a:solidFill>
                  <a:srgbClr val="000000"/>
                </a:solidFill>
                <a:effectLst/>
                <a:latin typeface="Simplified Arabic"/>
                <a:ea typeface="Times New Roman"/>
                <a:cs typeface="Simplified Arabic"/>
              </a:rPr>
              <a:t>بشخصية حيوية وجذابة , تمكنه من التعامل مع المبحوثين والمشرفين.</a:t>
            </a:r>
            <a:endParaRPr lang="en-GB" sz="2400" b="1" dirty="0">
              <a:ea typeface="Times New Roman"/>
              <a:cs typeface="Arial"/>
            </a:endParaRPr>
          </a:p>
          <a:p>
            <a:pPr marL="342900" lvl="0" indent="-342900" algn="just" rtl="1">
              <a:lnSpc>
                <a:spcPct val="115000"/>
              </a:lnSpc>
              <a:spcAft>
                <a:spcPts val="0"/>
              </a:spcAft>
              <a:buFont typeface="Wingdings"/>
              <a:buChar char=""/>
            </a:pPr>
            <a:r>
              <a:rPr lang="ar-QA" sz="2400" b="1" dirty="0" smtClean="0">
                <a:effectLst/>
                <a:latin typeface="Simplified Arabic"/>
                <a:ea typeface="Times New Roman"/>
                <a:cs typeface="Simplified Arabic"/>
              </a:rPr>
              <a:t> التعاون:</a:t>
            </a:r>
            <a:r>
              <a:rPr lang="ar-SA" sz="2400" b="1" dirty="0" smtClean="0">
                <a:solidFill>
                  <a:srgbClr val="000000"/>
                </a:solidFill>
                <a:effectLst/>
                <a:latin typeface="Simplified Arabic"/>
                <a:ea typeface="Times New Roman"/>
                <a:cs typeface="Simplified Arabic"/>
              </a:rPr>
              <a:t> مع الغير من ( زملاء , ومشرفين , مبحوثين , مسئولين،...... ).</a:t>
            </a:r>
            <a:endParaRPr lang="en-GB" sz="2400" b="1" dirty="0">
              <a:ea typeface="Times New Roman"/>
              <a:cs typeface="Arial"/>
            </a:endParaRPr>
          </a:p>
          <a:p>
            <a:pPr marL="342900" indent="-342900" algn="just" rtl="1">
              <a:lnSpc>
                <a:spcPct val="115000"/>
              </a:lnSpc>
              <a:spcAft>
                <a:spcPts val="0"/>
              </a:spcAft>
            </a:pPr>
            <a:r>
              <a:rPr lang="ar-QA" sz="2800" b="1" dirty="0" smtClean="0">
                <a:solidFill>
                  <a:schemeClr val="accent2"/>
                </a:solidFill>
                <a:latin typeface="Simplified Arabic"/>
                <a:ea typeface="Times New Roman"/>
                <a:cs typeface="Simplified Arabic"/>
              </a:rPr>
              <a:t>خامسا: صفات نفسية :  </a:t>
            </a:r>
            <a:endParaRPr lang="en-GB" sz="2800" b="1" dirty="0">
              <a:solidFill>
                <a:schemeClr val="accent2"/>
              </a:solidFill>
              <a:latin typeface="Simplified Arabic"/>
              <a:ea typeface="Times New Roman"/>
              <a:cs typeface="Simplified Arabic"/>
            </a:endParaRPr>
          </a:p>
          <a:p>
            <a:pPr marL="342900" lvl="0" indent="-342900" algn="just" rtl="1">
              <a:lnSpc>
                <a:spcPct val="115000"/>
              </a:lnSpc>
              <a:spcAft>
                <a:spcPts val="0"/>
              </a:spcAft>
              <a:buFont typeface="Wingdings"/>
              <a:buChar char=""/>
            </a:pPr>
            <a:r>
              <a:rPr lang="ar-QA" sz="2400" b="1" dirty="0" smtClean="0">
                <a:effectLst/>
                <a:latin typeface="Simplified Arabic"/>
                <a:ea typeface="Times New Roman"/>
                <a:cs typeface="Simplified Arabic"/>
              </a:rPr>
              <a:t>العزيمة: </a:t>
            </a:r>
            <a:r>
              <a:rPr lang="ar-SA" sz="2400" b="1" dirty="0" smtClean="0">
                <a:solidFill>
                  <a:srgbClr val="000000"/>
                </a:solidFill>
                <a:effectLst/>
                <a:latin typeface="Simplified Arabic"/>
                <a:ea typeface="Times New Roman"/>
                <a:cs typeface="Simplified Arabic"/>
              </a:rPr>
              <a:t>ذو عزيمة قوية , لا يحبط بسهولة</a:t>
            </a:r>
            <a:r>
              <a:rPr lang="ar-QA" sz="2400" b="1" dirty="0" smtClean="0">
                <a:effectLst/>
                <a:latin typeface="Simplified Arabic"/>
                <a:ea typeface="Times New Roman"/>
                <a:cs typeface="Simplified Arabic"/>
              </a:rPr>
              <a:t>. </a:t>
            </a:r>
            <a:endParaRPr lang="en-GB" sz="2400" b="1" dirty="0">
              <a:ea typeface="Times New Roman"/>
              <a:cs typeface="Arial"/>
            </a:endParaRPr>
          </a:p>
          <a:p>
            <a:pPr marL="342900" lvl="0" indent="-342900" algn="just" rtl="1">
              <a:lnSpc>
                <a:spcPct val="115000"/>
              </a:lnSpc>
              <a:spcAft>
                <a:spcPts val="0"/>
              </a:spcAft>
              <a:buFont typeface="Wingdings"/>
              <a:buChar char=""/>
            </a:pPr>
            <a:r>
              <a:rPr lang="ar-QA" sz="2400" b="1" dirty="0" smtClean="0">
                <a:effectLst/>
                <a:latin typeface="Simplified Arabic"/>
                <a:ea typeface="Times New Roman"/>
                <a:cs typeface="Simplified Arabic"/>
              </a:rPr>
              <a:t>الثبات الانفعالي: </a:t>
            </a:r>
            <a:r>
              <a:rPr lang="ar-SA" sz="2400" b="1" dirty="0" smtClean="0">
                <a:solidFill>
                  <a:srgbClr val="000000"/>
                </a:solidFill>
                <a:effectLst/>
                <a:latin typeface="Simplified Arabic"/>
                <a:ea typeface="Times New Roman"/>
                <a:cs typeface="Simplified Arabic"/>
              </a:rPr>
              <a:t>لديه ثبات انفعالي عالٍ, قادر علي التحكم في انفعالاته</a:t>
            </a:r>
            <a:r>
              <a:rPr lang="ar-QA" sz="2400" b="1" dirty="0" smtClean="0">
                <a:effectLst/>
                <a:latin typeface="Simplified Arabic"/>
                <a:ea typeface="Times New Roman"/>
                <a:cs typeface="Simplified Arabic"/>
              </a:rPr>
              <a:t>. </a:t>
            </a:r>
            <a:endParaRPr lang="en-GB" sz="2400" b="1" dirty="0">
              <a:ea typeface="Times New Roman"/>
              <a:cs typeface="Arial"/>
            </a:endParaRPr>
          </a:p>
          <a:p>
            <a:pPr algn="just" rtl="1">
              <a:lnSpc>
                <a:spcPct val="115000"/>
              </a:lnSpc>
              <a:spcAft>
                <a:spcPts val="0"/>
              </a:spcAft>
            </a:pPr>
            <a:r>
              <a:rPr lang="ar-QA" sz="2400" b="1" dirty="0" smtClean="0">
                <a:effectLst/>
                <a:latin typeface="Simplified Arabic"/>
                <a:ea typeface="Times New Roman"/>
                <a:cs typeface="Simplified Arabic"/>
              </a:rPr>
              <a:t> الثقة بالنفس</a:t>
            </a:r>
            <a:r>
              <a:rPr lang="ar-SA" sz="2400" b="1" dirty="0" smtClean="0">
                <a:solidFill>
                  <a:srgbClr val="000000"/>
                </a:solidFill>
                <a:effectLst/>
                <a:latin typeface="Simplified Arabic"/>
                <a:ea typeface="Times New Roman"/>
                <a:cs typeface="Simplified Arabic"/>
              </a:rPr>
              <a:t>: لديه قدر مثالي من الثقة بالنفس،  التي لا تصل به إلي  </a:t>
            </a:r>
            <a:r>
              <a:rPr lang="ar-SA" sz="2400" dirty="0" smtClean="0">
                <a:solidFill>
                  <a:srgbClr val="000000"/>
                </a:solidFill>
                <a:effectLst/>
                <a:latin typeface="Simplified Arabic"/>
                <a:ea typeface="Times New Roman"/>
                <a:cs typeface="Simplified Arabic"/>
              </a:rPr>
              <a:t>حد الغرور </a:t>
            </a:r>
            <a:endParaRPr lang="en-GB" sz="2400" dirty="0">
              <a:ea typeface="Times New Roman"/>
              <a:cs typeface="Arial"/>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612" y="5460788"/>
            <a:ext cx="3959324" cy="1397212"/>
          </a:xfrm>
          <a:prstGeom prst="rect">
            <a:avLst/>
          </a:prstGeom>
        </p:spPr>
      </p:pic>
    </p:spTree>
    <p:extLst>
      <p:ext uri="{BB962C8B-B14F-4D97-AF65-F5344CB8AC3E}">
        <p14:creationId xmlns:p14="http://schemas.microsoft.com/office/powerpoint/2010/main" val="41357632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09" y="99392"/>
            <a:ext cx="9123412" cy="6858000"/>
          </a:xfrm>
          <a:prstGeom prst="rect">
            <a:avLst/>
          </a:prstGeom>
          <a:ln>
            <a:noFill/>
          </a:ln>
          <a:effectLst>
            <a:softEdge rad="112500"/>
          </a:effectLst>
        </p:spPr>
      </p:pic>
      <p:sp>
        <p:nvSpPr>
          <p:cNvPr id="3" name="Rectangle 2"/>
          <p:cNvSpPr/>
          <p:nvPr/>
        </p:nvSpPr>
        <p:spPr>
          <a:xfrm>
            <a:off x="107504" y="357166"/>
            <a:ext cx="8856984" cy="6569491"/>
          </a:xfrm>
          <a:prstGeom prst="rect">
            <a:avLst/>
          </a:prstGeom>
        </p:spPr>
        <p:txBody>
          <a:bodyPr wrap="square">
            <a:spAutoFit/>
          </a:bodyPr>
          <a:lstStyle/>
          <a:p>
            <a:pPr indent="457200" algn="just" rtl="1">
              <a:lnSpc>
                <a:spcPct val="115000"/>
              </a:lnSpc>
              <a:spcAft>
                <a:spcPts val="0"/>
              </a:spcAft>
            </a:pPr>
            <a:r>
              <a:rPr lang="ar-SA" sz="2800" b="1" dirty="0" smtClean="0">
                <a:solidFill>
                  <a:schemeClr val="accent2"/>
                </a:solidFill>
                <a:latin typeface="Simplified Arabic"/>
                <a:ea typeface="Times New Roman"/>
                <a:cs typeface="Simplified Arabic"/>
              </a:rPr>
              <a:t>2</a:t>
            </a:r>
            <a:r>
              <a:rPr lang="ar-QA" sz="2800" b="1" dirty="0" smtClean="0">
                <a:solidFill>
                  <a:schemeClr val="accent2"/>
                </a:solidFill>
                <a:latin typeface="Simplified Arabic"/>
                <a:ea typeface="Times New Roman"/>
                <a:cs typeface="Simplified Arabic"/>
              </a:rPr>
              <a:t>-</a:t>
            </a:r>
            <a:r>
              <a:rPr lang="ar-SA" sz="2800" b="1" dirty="0" smtClean="0">
                <a:solidFill>
                  <a:schemeClr val="accent2"/>
                </a:solidFill>
                <a:latin typeface="Simplified Arabic"/>
                <a:ea typeface="Times New Roman"/>
                <a:cs typeface="Simplified Arabic"/>
              </a:rPr>
              <a:t> الأمانة:</a:t>
            </a:r>
            <a:endParaRPr lang="ar-QA" sz="2800" b="1" dirty="0" smtClean="0">
              <a:solidFill>
                <a:schemeClr val="accent2"/>
              </a:solidFill>
              <a:latin typeface="Simplified Arabic"/>
              <a:ea typeface="Times New Roman"/>
              <a:cs typeface="Simplified Arabic"/>
            </a:endParaRPr>
          </a:p>
          <a:p>
            <a:pPr indent="457200" algn="just" rtl="1">
              <a:lnSpc>
                <a:spcPct val="115000"/>
              </a:lnSpc>
              <a:spcAft>
                <a:spcPts val="0"/>
              </a:spcAft>
            </a:pPr>
            <a:r>
              <a:rPr lang="ar-SA" sz="2400" dirty="0" smtClean="0">
                <a:effectLst/>
                <a:latin typeface="Simplified Arabic"/>
                <a:ea typeface="Times New Roman"/>
                <a:cs typeface="Simplified Arabic"/>
              </a:rPr>
              <a:t> </a:t>
            </a:r>
            <a:r>
              <a:rPr lang="ar-SA" sz="2400" b="1" dirty="0" smtClean="0">
                <a:effectLst/>
                <a:latin typeface="Simplified Arabic"/>
                <a:ea typeface="Times New Roman"/>
                <a:cs typeface="Simplified Arabic"/>
              </a:rPr>
              <a:t>وهذا المبدأ من أهم القواعد في البحث العلمي، حيث ينبغي على العالم والباحث أن ألا يختلق المعطيات أو النتائج أو يكذبها أو يحرفها. وكذلك مبدأ الأمانة مبدأ أساسي في الأخلاق العامة، وصفه أساسية من صفات.</a:t>
            </a:r>
            <a:endParaRPr lang="ar-QA" sz="2400" b="1" dirty="0" smtClean="0">
              <a:effectLst/>
              <a:latin typeface="Simplified Arabic"/>
              <a:ea typeface="Times New Roman"/>
              <a:cs typeface="Simplified Arabic"/>
            </a:endParaRPr>
          </a:p>
          <a:p>
            <a:pPr indent="457200" algn="just" rtl="1">
              <a:lnSpc>
                <a:spcPct val="115000"/>
              </a:lnSpc>
              <a:spcAft>
                <a:spcPts val="0"/>
              </a:spcAft>
            </a:pPr>
            <a:endParaRPr lang="en-GB" sz="1400" b="1" dirty="0">
              <a:ea typeface="Times New Roman"/>
              <a:cs typeface="Arial"/>
            </a:endParaRPr>
          </a:p>
          <a:p>
            <a:pPr indent="457200" algn="just" rtl="1">
              <a:lnSpc>
                <a:spcPct val="115000"/>
              </a:lnSpc>
              <a:spcAft>
                <a:spcPts val="0"/>
              </a:spcAft>
            </a:pPr>
            <a:r>
              <a:rPr lang="ar-OM" sz="2800" b="1" dirty="0" smtClean="0">
                <a:solidFill>
                  <a:schemeClr val="accent2"/>
                </a:solidFill>
                <a:latin typeface="Simplified Arabic"/>
                <a:ea typeface="Times New Roman"/>
                <a:cs typeface="Simplified Arabic"/>
              </a:rPr>
              <a:t>3- الموضوعية وعدم الانحياز والالتزام بالصدق في سائر مناحي عملية البحث</a:t>
            </a:r>
            <a:r>
              <a:rPr lang="ar-QA" sz="2800" b="1" dirty="0" smtClean="0">
                <a:solidFill>
                  <a:schemeClr val="accent2"/>
                </a:solidFill>
                <a:latin typeface="Simplified Arabic"/>
                <a:ea typeface="Times New Roman"/>
                <a:cs typeface="Simplified Arabic"/>
              </a:rPr>
              <a:t>: </a:t>
            </a:r>
          </a:p>
          <a:p>
            <a:pPr indent="457200" algn="just" rtl="1">
              <a:lnSpc>
                <a:spcPct val="115000"/>
              </a:lnSpc>
              <a:spcAft>
                <a:spcPts val="0"/>
              </a:spcAft>
            </a:pPr>
            <a:r>
              <a:rPr lang="ar-OM" dirty="0" smtClean="0">
                <a:effectLst/>
                <a:latin typeface="Simplified Arabic"/>
                <a:ea typeface="Times New Roman"/>
                <a:cs typeface="Simplified Arabic"/>
              </a:rPr>
              <a:t> </a:t>
            </a:r>
            <a:r>
              <a:rPr lang="ar-OM" sz="2400" b="1" dirty="0" smtClean="0">
                <a:effectLst/>
                <a:latin typeface="Simplified Arabic"/>
                <a:ea typeface="Times New Roman"/>
                <a:cs typeface="Simplified Arabic"/>
              </a:rPr>
              <a:t>والمقصود بهذا أن يلتزم الباحث العلمي العرض والتفسير الحقيقي للظاهرة التي يختص بدراستها في الوقت الذي يكون فيه قادرًا على إسباغ تأويلاته الذاتية والخاصة عليها</a:t>
            </a:r>
            <a:r>
              <a:rPr lang="ar-QA" sz="2400" b="1" dirty="0" smtClean="0">
                <a:latin typeface="Simplified Arabic"/>
                <a:ea typeface="Times New Roman"/>
                <a:cs typeface="Simplified Arabic"/>
              </a:rPr>
              <a:t> .</a:t>
            </a:r>
            <a:endParaRPr lang="en-GB" sz="2400" b="1" dirty="0">
              <a:ea typeface="Times New Roman"/>
              <a:cs typeface="Arial"/>
            </a:endParaRPr>
          </a:p>
          <a:p>
            <a:pPr indent="457200" algn="just" rtl="1">
              <a:lnSpc>
                <a:spcPct val="115000"/>
              </a:lnSpc>
            </a:pPr>
            <a:r>
              <a:rPr lang="ar-OM" sz="2800" b="1" dirty="0" smtClean="0">
                <a:solidFill>
                  <a:schemeClr val="accent2"/>
                </a:solidFill>
                <a:latin typeface="Simplified Arabic"/>
                <a:ea typeface="Times New Roman"/>
                <a:cs typeface="Simplified Arabic"/>
              </a:rPr>
              <a:t>4</a:t>
            </a:r>
            <a:r>
              <a:rPr lang="ar-QA" sz="2800" b="1" dirty="0" smtClean="0">
                <a:solidFill>
                  <a:schemeClr val="accent2"/>
                </a:solidFill>
                <a:latin typeface="Simplified Arabic"/>
                <a:ea typeface="Times New Roman"/>
                <a:cs typeface="Simplified Arabic"/>
              </a:rPr>
              <a:t>-</a:t>
            </a:r>
            <a:r>
              <a:rPr lang="ar-OM" sz="2800" b="1" dirty="0" smtClean="0">
                <a:solidFill>
                  <a:schemeClr val="accent2"/>
                </a:solidFill>
                <a:latin typeface="Simplified Arabic"/>
                <a:ea typeface="Times New Roman"/>
                <a:cs typeface="Simplified Arabic"/>
              </a:rPr>
              <a:t> المسؤولية العلمية والتقدير</a:t>
            </a:r>
            <a:r>
              <a:rPr lang="ar-QA" sz="2800" b="1" dirty="0" smtClean="0">
                <a:solidFill>
                  <a:schemeClr val="accent2"/>
                </a:solidFill>
                <a:latin typeface="Simplified Arabic"/>
                <a:ea typeface="Times New Roman"/>
                <a:cs typeface="Simplified Arabic"/>
              </a:rPr>
              <a:t>: </a:t>
            </a:r>
          </a:p>
          <a:p>
            <a:pPr indent="457200" algn="just" rtl="1">
              <a:lnSpc>
                <a:spcPct val="115000"/>
              </a:lnSpc>
              <a:spcAft>
                <a:spcPts val="0"/>
              </a:spcAft>
            </a:pPr>
            <a:r>
              <a:rPr lang="ar-OM" sz="2400" b="1" dirty="0" smtClean="0">
                <a:effectLst/>
                <a:latin typeface="Simplified Arabic"/>
                <a:ea typeface="Times New Roman"/>
                <a:cs typeface="Simplified Arabic"/>
              </a:rPr>
              <a:t> </a:t>
            </a:r>
            <a:r>
              <a:rPr lang="ar-QA" sz="2400" b="1" dirty="0" smtClean="0">
                <a:effectLst/>
                <a:latin typeface="Simplified Arabic"/>
                <a:ea typeface="Times New Roman"/>
                <a:cs typeface="Simplified Arabic"/>
              </a:rPr>
              <a:t>وهما </a:t>
            </a:r>
            <a:r>
              <a:rPr lang="ar-OM" sz="2400" b="1" dirty="0" smtClean="0">
                <a:effectLst/>
                <a:latin typeface="Simplified Arabic"/>
                <a:ea typeface="Times New Roman"/>
                <a:cs typeface="Simplified Arabic"/>
              </a:rPr>
              <a:t>وجهان </a:t>
            </a:r>
            <a:r>
              <a:rPr lang="ar-QA" sz="2400" b="1" dirty="0" smtClean="0">
                <a:effectLst/>
                <a:latin typeface="Simplified Arabic"/>
                <a:ea typeface="Times New Roman"/>
                <a:cs typeface="Simplified Arabic"/>
              </a:rPr>
              <a:t>ل</a:t>
            </a:r>
            <a:r>
              <a:rPr lang="ar-OM" sz="2400" b="1" dirty="0" smtClean="0">
                <a:effectLst/>
                <a:latin typeface="Simplified Arabic"/>
                <a:ea typeface="Times New Roman"/>
                <a:cs typeface="Simplified Arabic"/>
              </a:rPr>
              <a:t>عملة واحدة، حيث يلقي الباحث التقدير علي جزئية من جزئيات البحث، فقط إذا كان مسئولا عنها، ويكون التقدير علي أسس خلقية عامة، فمعايير العدل تقضي بأن كل الناس بمن فيهم العلماء والباحثون ينبغي أن يلقوا الجزاء العادل علي إسهاماتهم وجهودهم </a:t>
            </a:r>
            <a:endParaRPr lang="en-GB" sz="2400" b="1" dirty="0">
              <a:ea typeface="Times New Roman"/>
              <a:cs typeface="Arial"/>
            </a:endParaRPr>
          </a:p>
        </p:txBody>
      </p:sp>
    </p:spTree>
    <p:extLst>
      <p:ext uri="{BB962C8B-B14F-4D97-AF65-F5344CB8AC3E}">
        <p14:creationId xmlns:p14="http://schemas.microsoft.com/office/powerpoint/2010/main" val="35403899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72" y="-188640"/>
            <a:ext cx="9123412" cy="6858000"/>
          </a:xfrm>
          <a:prstGeom prst="rect">
            <a:avLst/>
          </a:prstGeom>
          <a:ln>
            <a:noFill/>
          </a:ln>
          <a:effectLst>
            <a:softEdge rad="112500"/>
          </a:effectLst>
        </p:spPr>
      </p:pic>
      <p:sp>
        <p:nvSpPr>
          <p:cNvPr id="3" name="Rectangle 1"/>
          <p:cNvSpPr>
            <a:spLocks noChangeArrowheads="1"/>
          </p:cNvSpPr>
          <p:nvPr/>
        </p:nvSpPr>
        <p:spPr bwMode="auto">
          <a:xfrm>
            <a:off x="0" y="-93486"/>
            <a:ext cx="9144000" cy="53860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lang="ar-EG" sz="2800" b="1" dirty="0" smtClean="0">
                <a:solidFill>
                  <a:schemeClr val="accent2"/>
                </a:solidFill>
                <a:latin typeface="Simplified Arabic"/>
                <a:ea typeface="Times New Roman"/>
                <a:cs typeface="Simplified Arabic"/>
              </a:rPr>
              <a:t>5 - </a:t>
            </a:r>
            <a:r>
              <a:rPr lang="ar-OM" sz="2800" b="1" dirty="0" smtClean="0">
                <a:solidFill>
                  <a:schemeClr val="accent2"/>
                </a:solidFill>
                <a:latin typeface="Simplified Arabic"/>
                <a:ea typeface="Times New Roman"/>
                <a:cs typeface="Simplified Arabic"/>
              </a:rPr>
              <a:t> تحقيق مبدأ المشروعية</a:t>
            </a:r>
            <a:r>
              <a:rPr lang="en-US" sz="2800" b="1" dirty="0" smtClean="0">
                <a:solidFill>
                  <a:schemeClr val="accent2"/>
                </a:solidFill>
                <a:latin typeface="Simplified Arabic"/>
                <a:ea typeface="Times New Roman"/>
                <a:cs typeface="Simplified Arabic"/>
              </a:rPr>
              <a:t>:</a:t>
            </a:r>
          </a:p>
          <a:p>
            <a:pPr marL="0" marR="0" lvl="0" indent="0" algn="r" defTabSz="914400" rtl="1" eaLnBrk="1" fontAlgn="base" latinLnBrk="0" hangingPunct="1">
              <a:lnSpc>
                <a:spcPct val="100000"/>
              </a:lnSpc>
              <a:spcBef>
                <a:spcPct val="0"/>
              </a:spcBef>
              <a:spcAft>
                <a:spcPct val="0"/>
              </a:spcAft>
              <a:buClrTx/>
              <a:buSzTx/>
              <a:buFontTx/>
              <a:buNone/>
              <a:tabLst/>
            </a:pPr>
            <a:r>
              <a:rPr kumimoji="0" lang="ar-OM"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OM" sz="24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يتمثل مبدأ المشروعية للباحثين والعلماء في وجوب طاعة القوانين المختصة عند إجراء بحوثهم ولكن بشرط أن تكون هذه القوانين منظمة للأعمال وحافظة للحقوق ومحددة للواجبات وألا تكون بمثابة القيود التي تعيق تقدم المعرفة والبحوث</a:t>
            </a:r>
            <a:r>
              <a:rPr kumimoji="0" lang="en-US" sz="24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lang="ar-OM" sz="2800" b="1" dirty="0" smtClean="0">
                <a:solidFill>
                  <a:schemeClr val="accent2"/>
                </a:solidFill>
                <a:latin typeface="Simplified Arabic"/>
                <a:ea typeface="Times New Roman"/>
                <a:cs typeface="Simplified Arabic"/>
              </a:rPr>
              <a:t>6</a:t>
            </a:r>
            <a:r>
              <a:rPr lang="ar-EG" sz="2800" b="1" dirty="0" smtClean="0">
                <a:solidFill>
                  <a:schemeClr val="accent2"/>
                </a:solidFill>
                <a:latin typeface="Simplified Arabic"/>
                <a:ea typeface="Times New Roman"/>
                <a:cs typeface="Simplified Arabic"/>
              </a:rPr>
              <a:t>- </a:t>
            </a:r>
            <a:r>
              <a:rPr lang="ar-OM" sz="2800" b="1" dirty="0" smtClean="0">
                <a:solidFill>
                  <a:schemeClr val="accent2"/>
                </a:solidFill>
                <a:latin typeface="Simplified Arabic"/>
                <a:ea typeface="Times New Roman"/>
                <a:cs typeface="Simplified Arabic"/>
              </a:rPr>
              <a:t>عدم انتهاك حقوق الإنسان وكرامته</a:t>
            </a:r>
            <a:r>
              <a:rPr lang="en-US" sz="2800" b="1" dirty="0" smtClean="0">
                <a:solidFill>
                  <a:schemeClr val="accent2"/>
                </a:solidFill>
                <a:latin typeface="Simplified Arabic"/>
                <a:ea typeface="Times New Roman"/>
                <a:cs typeface="Simplified Arabic"/>
              </a:rPr>
              <a:t> </a:t>
            </a:r>
            <a:r>
              <a:rPr kumimoji="0" lang="en-US"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p>
          <a:p>
            <a:pPr marL="0" marR="0" lvl="0" indent="0" algn="r" defTabSz="914400" rtl="1" eaLnBrk="0" fontAlgn="base" latinLnBrk="0" hangingPunct="0">
              <a:lnSpc>
                <a:spcPct val="100000"/>
              </a:lnSpc>
              <a:spcBef>
                <a:spcPct val="0"/>
              </a:spcBef>
              <a:spcAft>
                <a:spcPct val="0"/>
              </a:spcAft>
              <a:buClrTx/>
              <a:buSzTx/>
              <a:buFontTx/>
              <a:buNone/>
              <a:tabLst/>
            </a:pPr>
            <a:r>
              <a:rPr kumimoji="0" lang="ar-OM"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OM" sz="24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عندما يجرون تجارب عليه اجتماعيا ونفسيا وطبيعيا، وأيضا لابد من تمسكهم والتزامهم بالمحاذير والاحترام والعناية البالغة عند معالجتهم للذوا</a:t>
            </a:r>
            <a:r>
              <a:rPr kumimoji="0" lang="ar-EG" sz="24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ت</a:t>
            </a:r>
            <a:r>
              <a:rPr kumimoji="0" lang="ar-EG" sz="2400" b="1" i="0" u="none" strike="noStrike" cap="none" normalizeH="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OM" sz="24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غير البشرية والحيوانات باستخدامها في التجارب لصالح الإنسان.</a:t>
            </a:r>
            <a:endParaRPr kumimoji="0" lang="ar-EG" sz="24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lang="ar-OM" sz="2800" b="1" dirty="0" smtClean="0">
                <a:solidFill>
                  <a:schemeClr val="accent2"/>
                </a:solidFill>
                <a:latin typeface="Simplified Arabic"/>
                <a:ea typeface="Times New Roman"/>
                <a:cs typeface="Simplified Arabic"/>
              </a:rPr>
              <a:t>7</a:t>
            </a:r>
            <a:r>
              <a:rPr lang="ar-EG" sz="2800" b="1" dirty="0" smtClean="0">
                <a:solidFill>
                  <a:schemeClr val="accent2"/>
                </a:solidFill>
                <a:latin typeface="Simplified Arabic"/>
                <a:ea typeface="Times New Roman"/>
                <a:cs typeface="Simplified Arabic"/>
              </a:rPr>
              <a:t>- </a:t>
            </a:r>
            <a:r>
              <a:rPr lang="ar-OM" sz="2800" b="1" dirty="0" smtClean="0">
                <a:solidFill>
                  <a:schemeClr val="accent2"/>
                </a:solidFill>
                <a:latin typeface="Simplified Arabic"/>
                <a:ea typeface="Times New Roman"/>
                <a:cs typeface="Simplified Arabic"/>
              </a:rPr>
              <a:t> الحذر واليقظة </a:t>
            </a:r>
            <a:r>
              <a:rPr lang="en-US" sz="2800" b="1" dirty="0" smtClean="0">
                <a:solidFill>
                  <a:schemeClr val="accent2"/>
                </a:solidFill>
                <a:latin typeface="Simplified Arabic"/>
                <a:ea typeface="Times New Roman"/>
                <a:cs typeface="Simplified Arabic"/>
              </a:rPr>
              <a:t>:</a:t>
            </a:r>
          </a:p>
          <a:p>
            <a:pPr marL="0" marR="0" lvl="0" indent="0" algn="r" defTabSz="914400" rtl="1" eaLnBrk="0" fontAlgn="base" latinLnBrk="0" hangingPunct="0">
              <a:lnSpc>
                <a:spcPct val="100000"/>
              </a:lnSpc>
              <a:spcBef>
                <a:spcPct val="0"/>
              </a:spcBef>
              <a:spcAft>
                <a:spcPct val="0"/>
              </a:spcAft>
              <a:buClrTx/>
              <a:buSzTx/>
              <a:buFontTx/>
              <a:buNone/>
              <a:tabLst/>
            </a:pPr>
            <a:r>
              <a:rPr kumimoji="0" lang="ar-OM" sz="24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ويكون ذلك</a:t>
            </a:r>
            <a:r>
              <a:rPr kumimoji="0" lang="ar-OM"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OM" sz="24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ذلك بتجنب العلماء للأخطاء في البحث وفي عرض النتائج. من</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OM" sz="24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خلال الاجتهاد في تقليل الأخطاء البشرية والتجريبية والمنهجية.. وبالتأكيد أن هذا لا يعني أن الباحثين معصومون من الخطاء ولكن الحذر واليقظة يؤدي إلي تلافي الكثير من الأخطاء التي تنتج من الإهمال وعدم التدقيق</a:t>
            </a:r>
            <a:r>
              <a:rPr kumimoji="0" lang="en-US" sz="24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r>
              <a:rPr kumimoji="0" lang="en-US" sz="2400" b="1" i="0" u="none" strike="noStrike" cap="none" normalizeH="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en-US" sz="24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endParaRPr kumimoji="0" lang="ar-OM" sz="2400" b="1" i="0" u="none" strike="noStrike" cap="none" normalizeH="0" baseline="0" dirty="0" smtClean="0">
              <a:ln>
                <a:noFill/>
              </a:ln>
              <a:solidFill>
                <a:schemeClr val="tx1"/>
              </a:solidFill>
              <a:effectLst/>
              <a:latin typeface="Arial" pitchFamily="34" charset="0"/>
              <a:cs typeface="Arial"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4" y="4914900"/>
            <a:ext cx="2704876" cy="1943100"/>
          </a:xfrm>
          <a:prstGeom prst="rect">
            <a:avLst/>
          </a:prstGeom>
        </p:spPr>
      </p:pic>
    </p:spTree>
    <p:extLst>
      <p:ext uri="{BB962C8B-B14F-4D97-AF65-F5344CB8AC3E}">
        <p14:creationId xmlns:p14="http://schemas.microsoft.com/office/powerpoint/2010/main" val="42247411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09" y="99392"/>
            <a:ext cx="9123412" cy="6858000"/>
          </a:xfrm>
          <a:prstGeom prst="rect">
            <a:avLst/>
          </a:prstGeom>
          <a:ln>
            <a:noFill/>
          </a:ln>
          <a:effectLst>
            <a:softEdge rad="112500"/>
          </a:effectLst>
        </p:spPr>
      </p:pic>
      <p:sp>
        <p:nvSpPr>
          <p:cNvPr id="3" name="Rectangle 2"/>
          <p:cNvSpPr/>
          <p:nvPr/>
        </p:nvSpPr>
        <p:spPr>
          <a:xfrm>
            <a:off x="251520" y="428604"/>
            <a:ext cx="8712968" cy="6569491"/>
          </a:xfrm>
          <a:prstGeom prst="rect">
            <a:avLst/>
          </a:prstGeom>
        </p:spPr>
        <p:txBody>
          <a:bodyPr wrap="square">
            <a:spAutoFit/>
          </a:bodyPr>
          <a:lstStyle/>
          <a:p>
            <a:pPr indent="457200" algn="just" rtl="1">
              <a:lnSpc>
                <a:spcPct val="115000"/>
              </a:lnSpc>
              <a:spcAft>
                <a:spcPts val="0"/>
              </a:spcAft>
            </a:pPr>
            <a:r>
              <a:rPr lang="ar-QA" sz="2800" b="1" dirty="0" smtClean="0">
                <a:solidFill>
                  <a:schemeClr val="accent2"/>
                </a:solidFill>
                <a:latin typeface="Simplified Arabic"/>
                <a:ea typeface="Times New Roman"/>
                <a:cs typeface="Simplified Arabic"/>
              </a:rPr>
              <a:t>8-</a:t>
            </a:r>
            <a:r>
              <a:rPr lang="ar-QA" sz="1400" dirty="0" smtClean="0">
                <a:solidFill>
                  <a:srgbClr val="FF0000"/>
                </a:solidFill>
                <a:effectLst/>
                <a:latin typeface="Simplified Arabic"/>
                <a:ea typeface="Times New Roman"/>
                <a:cs typeface="Simplified Arabic"/>
              </a:rPr>
              <a:t> </a:t>
            </a:r>
            <a:r>
              <a:rPr lang="ar-OM" sz="1400" dirty="0" smtClean="0">
                <a:solidFill>
                  <a:srgbClr val="FF0000"/>
                </a:solidFill>
                <a:effectLst/>
                <a:latin typeface="Simplified Arabic"/>
                <a:ea typeface="Times New Roman"/>
                <a:cs typeface="Simplified Arabic"/>
              </a:rPr>
              <a:t> </a:t>
            </a:r>
            <a:r>
              <a:rPr lang="ar-OM" sz="2800" b="1" dirty="0" smtClean="0">
                <a:solidFill>
                  <a:srgbClr val="FF0000"/>
                </a:solidFill>
                <a:latin typeface="Simplified Arabic"/>
                <a:ea typeface="Times New Roman"/>
                <a:cs typeface="Simplified Arabic"/>
              </a:rPr>
              <a:t>الانفتاحية</a:t>
            </a:r>
            <a:r>
              <a:rPr lang="en-US" dirty="0" smtClean="0">
                <a:solidFill>
                  <a:srgbClr val="FF0000"/>
                </a:solidFill>
                <a:effectLst/>
                <a:latin typeface="Simplified Arabic"/>
                <a:ea typeface="Times New Roman"/>
                <a:cs typeface="Simplified Arabic"/>
              </a:rPr>
              <a:t>: </a:t>
            </a:r>
          </a:p>
          <a:p>
            <a:pPr indent="457200" algn="just" rtl="1">
              <a:lnSpc>
                <a:spcPct val="115000"/>
              </a:lnSpc>
              <a:spcAft>
                <a:spcPts val="0"/>
              </a:spcAft>
            </a:pPr>
            <a:r>
              <a:rPr lang="ar-OM" sz="2400" dirty="0" smtClean="0">
                <a:effectLst/>
                <a:latin typeface="Simplified Arabic"/>
                <a:ea typeface="Times New Roman"/>
                <a:cs typeface="Simplified Arabic"/>
              </a:rPr>
              <a:t> </a:t>
            </a:r>
            <a:r>
              <a:rPr lang="ar-OM" sz="2400" b="1" dirty="0" smtClean="0">
                <a:effectLst/>
                <a:latin typeface="Simplified Arabic"/>
                <a:ea typeface="Times New Roman"/>
                <a:cs typeface="Simplified Arabic"/>
              </a:rPr>
              <a:t>ويقصد بها أن يتشارك الباحثين في النتائج والمعطيات والمناهج والأفكار والتقنيات والأدوات، وان يتقبلوا النقد والمراجعة والأفكار الجديدة الأمر الذي يدفع في اتجاه تطور العلوم..</a:t>
            </a:r>
            <a:endParaRPr lang="en-GB" sz="2400" b="1" dirty="0">
              <a:ea typeface="Times New Roman"/>
              <a:cs typeface="Arial"/>
            </a:endParaRPr>
          </a:p>
          <a:p>
            <a:pPr indent="457200" algn="just" rtl="1">
              <a:lnSpc>
                <a:spcPct val="115000"/>
              </a:lnSpc>
            </a:pPr>
            <a:r>
              <a:rPr lang="ar-OM" sz="2800" b="1" dirty="0" smtClean="0">
                <a:solidFill>
                  <a:schemeClr val="accent2"/>
                </a:solidFill>
                <a:latin typeface="Simplified Arabic"/>
                <a:ea typeface="Times New Roman"/>
                <a:cs typeface="Simplified Arabic"/>
              </a:rPr>
              <a:t>9 </a:t>
            </a:r>
            <a:r>
              <a:rPr lang="ar-QA" sz="2800" b="1" dirty="0" smtClean="0">
                <a:solidFill>
                  <a:schemeClr val="accent2"/>
                </a:solidFill>
                <a:latin typeface="Simplified Arabic"/>
                <a:ea typeface="Times New Roman"/>
                <a:cs typeface="Simplified Arabic"/>
              </a:rPr>
              <a:t>- </a:t>
            </a:r>
            <a:r>
              <a:rPr lang="ar-OM" sz="2800" b="1" dirty="0" smtClean="0">
                <a:solidFill>
                  <a:schemeClr val="accent2"/>
                </a:solidFill>
                <a:latin typeface="Simplified Arabic"/>
                <a:ea typeface="Times New Roman"/>
                <a:cs typeface="Simplified Arabic"/>
              </a:rPr>
              <a:t> الحرية</a:t>
            </a:r>
            <a:r>
              <a:rPr lang="en-US" sz="2800" b="1" dirty="0" smtClean="0">
                <a:solidFill>
                  <a:schemeClr val="accent2"/>
                </a:solidFill>
                <a:latin typeface="Simplified Arabic"/>
                <a:ea typeface="Times New Roman"/>
                <a:cs typeface="Simplified Arabic"/>
              </a:rPr>
              <a:t>: </a:t>
            </a:r>
            <a:endParaRPr lang="en-US" sz="2000" b="1" dirty="0" smtClean="0">
              <a:solidFill>
                <a:schemeClr val="accent2"/>
              </a:solidFill>
              <a:latin typeface="Simplified Arabic"/>
              <a:ea typeface="Times New Roman"/>
              <a:cs typeface="Simplified Arabic"/>
            </a:endParaRPr>
          </a:p>
          <a:p>
            <a:pPr indent="457200" algn="just" rtl="1">
              <a:lnSpc>
                <a:spcPct val="115000"/>
              </a:lnSpc>
              <a:spcAft>
                <a:spcPts val="0"/>
              </a:spcAft>
            </a:pPr>
            <a:r>
              <a:rPr lang="ar-OM" sz="2000" b="1" dirty="0" smtClean="0">
                <a:effectLst/>
                <a:latin typeface="Simplified Arabic"/>
                <a:ea typeface="Times New Roman"/>
                <a:cs typeface="Simplified Arabic"/>
              </a:rPr>
              <a:t> والحرية مثل الانفتاحية تساعد العلم علي الخروج من الجمود والقطعية، وال</a:t>
            </a:r>
            <a:r>
              <a:rPr lang="ar-SA" sz="2000" b="1" dirty="0" smtClean="0">
                <a:effectLst/>
                <a:latin typeface="Simplified Arabic"/>
                <a:ea typeface="Times New Roman"/>
                <a:cs typeface="Simplified Arabic"/>
              </a:rPr>
              <a:t>ح</a:t>
            </a:r>
            <a:r>
              <a:rPr lang="ar-OM" sz="2000" b="1" dirty="0" smtClean="0">
                <a:effectLst/>
                <a:latin typeface="Simplified Arabic"/>
                <a:ea typeface="Times New Roman"/>
                <a:cs typeface="Simplified Arabic"/>
              </a:rPr>
              <a:t>ق العام يقر حرية البحث عندما يقر حرية الفكر و التعبير والفعل.وتاريخ العلم يؤكد أهمية الحرية في العلم </a:t>
            </a:r>
            <a:endParaRPr lang="en-GB" sz="2000" b="1" dirty="0">
              <a:ea typeface="Times New Roman"/>
              <a:cs typeface="Arial"/>
            </a:endParaRPr>
          </a:p>
          <a:p>
            <a:pPr indent="457200" algn="just" rtl="1">
              <a:lnSpc>
                <a:spcPct val="115000"/>
              </a:lnSpc>
              <a:spcAft>
                <a:spcPts val="0"/>
              </a:spcAft>
            </a:pPr>
            <a:r>
              <a:rPr lang="ar-OM" sz="2800" b="1" dirty="0" smtClean="0">
                <a:solidFill>
                  <a:schemeClr val="accent2"/>
                </a:solidFill>
                <a:latin typeface="Simplified Arabic"/>
                <a:ea typeface="Times New Roman"/>
                <a:cs typeface="Simplified Arabic"/>
              </a:rPr>
              <a:t>10</a:t>
            </a:r>
            <a:r>
              <a:rPr lang="ar-QA" sz="2800" b="1" dirty="0" smtClean="0">
                <a:solidFill>
                  <a:schemeClr val="accent2"/>
                </a:solidFill>
                <a:latin typeface="Simplified Arabic"/>
                <a:ea typeface="Times New Roman"/>
                <a:cs typeface="Simplified Arabic"/>
              </a:rPr>
              <a:t>-</a:t>
            </a:r>
            <a:r>
              <a:rPr lang="ar-OM" sz="2800" b="1" dirty="0" smtClean="0">
                <a:solidFill>
                  <a:schemeClr val="accent2"/>
                </a:solidFill>
                <a:latin typeface="Simplified Arabic"/>
                <a:ea typeface="Times New Roman"/>
                <a:cs typeface="Simplified Arabic"/>
              </a:rPr>
              <a:t> احترام الذات والاحترام المتبادل</a:t>
            </a:r>
            <a:r>
              <a:rPr lang="en-US" sz="2800" b="1" dirty="0" smtClean="0">
                <a:solidFill>
                  <a:schemeClr val="accent2"/>
                </a:solidFill>
                <a:latin typeface="Simplified Arabic"/>
                <a:ea typeface="Times New Roman"/>
                <a:cs typeface="Simplified Arabic"/>
              </a:rPr>
              <a:t>  : </a:t>
            </a:r>
            <a:endParaRPr lang="en-US" b="1" dirty="0" smtClean="0">
              <a:effectLst/>
              <a:latin typeface="Simplified Arabic"/>
              <a:ea typeface="Times New Roman"/>
              <a:cs typeface="Simplified Arabic"/>
            </a:endParaRPr>
          </a:p>
          <a:p>
            <a:pPr indent="457200" algn="just" rtl="1">
              <a:lnSpc>
                <a:spcPct val="115000"/>
              </a:lnSpc>
              <a:spcAft>
                <a:spcPts val="0"/>
              </a:spcAft>
            </a:pPr>
            <a:r>
              <a:rPr lang="ar-OM" sz="2400" b="1" dirty="0" smtClean="0">
                <a:effectLst/>
                <a:latin typeface="Simplified Arabic"/>
                <a:ea typeface="Times New Roman"/>
                <a:cs typeface="Simplified Arabic"/>
              </a:rPr>
              <a:t> إن احترام الذات الإنسانية ينطلق أساسا من المبدأ الأخلاقي العام الذي يراعي كرامة الإنسان وحقوقه</a:t>
            </a:r>
            <a:endParaRPr lang="en-GB" sz="2400" b="1" dirty="0">
              <a:ea typeface="Times New Roman"/>
              <a:cs typeface="Arial"/>
            </a:endParaRPr>
          </a:p>
          <a:p>
            <a:pPr indent="457200" algn="just" rtl="1">
              <a:lnSpc>
                <a:spcPct val="115000"/>
              </a:lnSpc>
              <a:spcAft>
                <a:spcPts val="0"/>
              </a:spcAft>
            </a:pPr>
            <a:r>
              <a:rPr lang="ar-OM" sz="2800" b="1" dirty="0" smtClean="0">
                <a:solidFill>
                  <a:schemeClr val="accent2"/>
                </a:solidFill>
                <a:latin typeface="Simplified Arabic"/>
                <a:ea typeface="Times New Roman"/>
                <a:cs typeface="Simplified Arabic"/>
              </a:rPr>
              <a:t>11 </a:t>
            </a:r>
            <a:r>
              <a:rPr lang="ar-QA" sz="2800" b="1" dirty="0" smtClean="0">
                <a:solidFill>
                  <a:schemeClr val="accent2"/>
                </a:solidFill>
                <a:latin typeface="Simplified Arabic"/>
                <a:ea typeface="Times New Roman"/>
                <a:cs typeface="Simplified Arabic"/>
              </a:rPr>
              <a:t>- </a:t>
            </a:r>
            <a:r>
              <a:rPr lang="ar-OM" sz="2800" b="1" dirty="0" smtClean="0">
                <a:solidFill>
                  <a:schemeClr val="accent2"/>
                </a:solidFill>
                <a:latin typeface="Simplified Arabic"/>
                <a:ea typeface="Times New Roman"/>
                <a:cs typeface="Simplified Arabic"/>
              </a:rPr>
              <a:t>أن يكون العالم ذا شخصية علمية تمتاز بالموضوعية دون التحيز</a:t>
            </a:r>
            <a:r>
              <a:rPr lang="en-US" sz="2800" b="1" dirty="0" smtClean="0">
                <a:solidFill>
                  <a:schemeClr val="accent2"/>
                </a:solidFill>
                <a:latin typeface="Simplified Arabic"/>
                <a:ea typeface="Times New Roman"/>
                <a:cs typeface="Simplified Arabic"/>
              </a:rPr>
              <a:t>:</a:t>
            </a:r>
          </a:p>
          <a:p>
            <a:pPr indent="457200" algn="just" rtl="1">
              <a:lnSpc>
                <a:spcPct val="115000"/>
              </a:lnSpc>
              <a:spcAft>
                <a:spcPts val="0"/>
              </a:spcAft>
            </a:pPr>
            <a:r>
              <a:rPr lang="ar-OM" sz="2400" b="1" dirty="0" smtClean="0">
                <a:effectLst/>
                <a:latin typeface="Simplified Arabic"/>
                <a:ea typeface="Times New Roman"/>
                <a:cs typeface="Simplified Arabic"/>
              </a:rPr>
              <a:t> وأن يتعامل مع الطالب دون أخذ أي اعتبار يحد من هذا التعامل كالتحيز إلى قومية أو جنسية أو دين أو مذهب طائفي.</a:t>
            </a:r>
            <a:endParaRPr lang="en-GB" sz="2400" b="1" dirty="0">
              <a:ea typeface="Times New Roman"/>
              <a:cs typeface="Arial"/>
            </a:endParaRPr>
          </a:p>
          <a:p>
            <a:pPr algn="just" rtl="1">
              <a:lnSpc>
                <a:spcPct val="115000"/>
              </a:lnSpc>
              <a:spcAft>
                <a:spcPts val="0"/>
              </a:spcAft>
            </a:pPr>
            <a:r>
              <a:rPr lang="ar-SA" b="1" u="none" strike="noStrike" dirty="0" smtClean="0">
                <a:solidFill>
                  <a:srgbClr val="000000"/>
                </a:solidFill>
                <a:effectLst/>
                <a:latin typeface="Simplified Arabic"/>
                <a:ea typeface="Times New Roman"/>
                <a:cs typeface="Simplified Arabic"/>
              </a:rPr>
              <a:t> </a:t>
            </a:r>
            <a:endParaRPr lang="en-GB" sz="1400" b="1" dirty="0">
              <a:ea typeface="Times New Roman"/>
              <a:cs typeface="Arial"/>
            </a:endParaRPr>
          </a:p>
        </p:txBody>
      </p:sp>
    </p:spTree>
    <p:extLst>
      <p:ext uri="{BB962C8B-B14F-4D97-AF65-F5344CB8AC3E}">
        <p14:creationId xmlns:p14="http://schemas.microsoft.com/office/powerpoint/2010/main" val="33143252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BEBA8EAE-BF5A-486C-A8C5-ECC9F3942E4B}">
                <a14:imgProps xmlns:a14="http://schemas.microsoft.com/office/drawing/2010/main">
                  <a14:imgLayer r:embed="rId3">
                    <a14:imgEffect>
                      <a14:colorTemperature colorTemp="7200"/>
                    </a14:imgEffect>
                  </a14:imgLayer>
                </a14:imgProps>
              </a:ext>
              <a:ext uri="{28A0092B-C50C-407E-A947-70E740481C1C}">
                <a14:useLocalDpi xmlns:a14="http://schemas.microsoft.com/office/drawing/2010/main" val="0"/>
              </a:ext>
            </a:extLst>
          </a:blip>
          <a:stretch>
            <a:fillRect/>
          </a:stretch>
        </p:blipFill>
        <p:spPr>
          <a:xfrm>
            <a:off x="0" y="0"/>
            <a:ext cx="9144000" cy="6843802"/>
          </a:xfrm>
          <a:prstGeom prst="rect">
            <a:avLst/>
          </a:prstGeom>
          <a:ln>
            <a:noFill/>
          </a:ln>
          <a:effectLst>
            <a:softEdge rad="112500"/>
          </a:effectLst>
        </p:spPr>
      </p:pic>
      <p:sp>
        <p:nvSpPr>
          <p:cNvPr id="4" name="مستطيل 3"/>
          <p:cNvSpPr/>
          <p:nvPr/>
        </p:nvSpPr>
        <p:spPr>
          <a:xfrm>
            <a:off x="4479635" y="2967335"/>
            <a:ext cx="184730" cy="923330"/>
          </a:xfrm>
          <a:prstGeom prst="rect">
            <a:avLst/>
          </a:prstGeom>
          <a:noFill/>
        </p:spPr>
        <p:txBody>
          <a:bodyPr wrap="none" lIns="91440" tIns="45720" rIns="91440" bIns="45720">
            <a:spAutoFit/>
          </a:bodyPr>
          <a:lstStyle/>
          <a:p>
            <a:pPr algn="ctr"/>
            <a:endParaRPr lang="ar-SA"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Rectangle 1026"/>
          <p:cNvSpPr txBox="1">
            <a:spLocks noChangeArrowheads="1"/>
          </p:cNvSpPr>
          <p:nvPr/>
        </p:nvSpPr>
        <p:spPr>
          <a:xfrm>
            <a:off x="650371" y="-243408"/>
            <a:ext cx="8027988" cy="5888037"/>
          </a:xfrm>
          <a:prstGeom prst="rect">
            <a:avLst/>
          </a:prstGeom>
        </p:spPr>
        <p:txBody>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algn="just">
              <a:defRPr/>
            </a:pPr>
            <a:endParaRPr lang="ar-SA" sz="4000" b="1" dirty="0" smtClean="0"/>
          </a:p>
          <a:p>
            <a:pPr algn="just">
              <a:defRPr/>
            </a:pPr>
            <a:r>
              <a:rPr lang="ar-SA" sz="6000" b="1" dirty="0" smtClean="0"/>
              <a:t>المقدمة:</a:t>
            </a:r>
          </a:p>
          <a:p>
            <a:pPr algn="just">
              <a:defRPr/>
            </a:pPr>
            <a:r>
              <a:rPr lang="ar-SA" sz="6000" b="1" dirty="0" smtClean="0"/>
              <a:t>يحتاج الفرد العادي لحل كثير من المشكلات التي يتعرض لها سواء في حياته العملية أو في حياته الشخصية إلى اتباع ما يعرف بالأسلوب العلمي في التفكير.</a:t>
            </a:r>
            <a:endParaRPr lang="en-US" sz="6000" b="1" dirty="0" smtClean="0"/>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8533"/>
            <a:ext cx="3392850" cy="1516807"/>
          </a:xfrm>
          <a:prstGeom prst="rect">
            <a:avLst/>
          </a:prstGeom>
        </p:spPr>
      </p:pic>
    </p:spTree>
    <p:extLst>
      <p:ext uri="{BB962C8B-B14F-4D97-AF65-F5344CB8AC3E}">
        <p14:creationId xmlns:p14="http://schemas.microsoft.com/office/powerpoint/2010/main" val="2633989840"/>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9" presetClass="entr" presetSubtype="0" accel="10000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13" dur="10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14" dur="10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BEBA8EAE-BF5A-486C-A8C5-ECC9F3942E4B}">
                <a14:imgProps xmlns:a14="http://schemas.microsoft.com/office/drawing/2010/main">
                  <a14:imgLayer r:embed="rId3">
                    <a14:imgEffect>
                      <a14:colorTemperature colorTemp="7200"/>
                    </a14:imgEffect>
                  </a14:imgLayer>
                </a14:imgProps>
              </a:ext>
              <a:ext uri="{28A0092B-C50C-407E-A947-70E740481C1C}">
                <a14:useLocalDpi xmlns:a14="http://schemas.microsoft.com/office/drawing/2010/main" val="0"/>
              </a:ext>
            </a:extLst>
          </a:blip>
          <a:stretch>
            <a:fillRect/>
          </a:stretch>
        </p:blipFill>
        <p:spPr>
          <a:xfrm>
            <a:off x="0" y="30857"/>
            <a:ext cx="9123288" cy="6861316"/>
          </a:xfrm>
          <a:prstGeom prst="rect">
            <a:avLst/>
          </a:prstGeom>
          <a:ln>
            <a:noFill/>
          </a:ln>
          <a:effectLst>
            <a:softEdge rad="112500"/>
          </a:effectLst>
        </p:spPr>
      </p:pic>
      <p:sp>
        <p:nvSpPr>
          <p:cNvPr id="3" name="Rectangle 2"/>
          <p:cNvSpPr/>
          <p:nvPr/>
        </p:nvSpPr>
        <p:spPr>
          <a:xfrm>
            <a:off x="2286000" y="692696"/>
            <a:ext cx="5454352" cy="5840060"/>
          </a:xfrm>
          <a:prstGeom prst="rect">
            <a:avLst/>
          </a:prstGeom>
        </p:spPr>
        <p:txBody>
          <a:bodyPr wrap="square">
            <a:spAutoFit/>
          </a:bodyPr>
          <a:lstStyle/>
          <a:p>
            <a:pPr indent="457200" algn="ctr">
              <a:lnSpc>
                <a:spcPct val="150000"/>
              </a:lnSpc>
            </a:pPr>
            <a:r>
              <a:rPr lang="ar-QA" sz="3600" b="1" dirty="0">
                <a:solidFill>
                  <a:srgbClr val="FF0000"/>
                </a:solidFill>
                <a:latin typeface="Simplified Arabic"/>
                <a:ea typeface="Times New Roman"/>
                <a:cs typeface="Simplified Arabic"/>
              </a:rPr>
              <a:t>مفهوم البحث العلمي</a:t>
            </a:r>
          </a:p>
          <a:p>
            <a:pPr indent="457200" algn="just">
              <a:lnSpc>
                <a:spcPct val="150000"/>
              </a:lnSpc>
            </a:pPr>
            <a:r>
              <a:rPr lang="ar-SA" sz="3600" b="1" dirty="0">
                <a:latin typeface="Simplified Arabic"/>
                <a:ea typeface="Times New Roman"/>
                <a:cs typeface="Simplified Arabic"/>
              </a:rPr>
              <a:t>هو مجموعة الجهود المنظمة التي يقوم بها الباحث مستخدمًا الأسلوب العلمي، وقواعد الطريقة العلمية في سعيه، لزيادة سيطرته على بيئته، واكتشاف ظواهرها، وتحديد العلاقات بين هذه الظواهر</a:t>
            </a:r>
            <a:r>
              <a:rPr lang="en-US" sz="3600" b="1" dirty="0">
                <a:latin typeface="Simplified Arabic"/>
                <a:ea typeface="Times New Roman"/>
                <a:cs typeface="Simplified Arabic"/>
              </a:rPr>
              <a:t>. </a:t>
            </a:r>
            <a:endParaRPr lang="en-GB" sz="3600" b="1" dirty="0"/>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77658"/>
            <a:ext cx="2178496" cy="2775277"/>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899736"/>
            <a:ext cx="2266950" cy="3933657"/>
          </a:xfrm>
          <a:prstGeom prst="rect">
            <a:avLst/>
          </a:prstGeom>
        </p:spPr>
      </p:pic>
    </p:spTree>
    <p:extLst>
      <p:ext uri="{BB962C8B-B14F-4D97-AF65-F5344CB8AC3E}">
        <p14:creationId xmlns:p14="http://schemas.microsoft.com/office/powerpoint/2010/main" val="27986846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BEBA8EAE-BF5A-486C-A8C5-ECC9F3942E4B}">
                <a14:imgProps xmlns:a14="http://schemas.microsoft.com/office/drawing/2010/main">
                  <a14:imgLayer r:embed="rId3">
                    <a14:imgEffect>
                      <a14:colorTemperature colorTemp="7200"/>
                    </a14:imgEffect>
                  </a14:imgLayer>
                </a14:imgProps>
              </a:ext>
              <a:ext uri="{28A0092B-C50C-407E-A947-70E740481C1C}">
                <a14:useLocalDpi xmlns:a14="http://schemas.microsoft.com/office/drawing/2010/main" val="0"/>
              </a:ext>
            </a:extLst>
          </a:blip>
          <a:stretch>
            <a:fillRect/>
          </a:stretch>
        </p:blipFill>
        <p:spPr>
          <a:xfrm>
            <a:off x="31906" y="0"/>
            <a:ext cx="9129779" cy="6849166"/>
          </a:xfrm>
          <a:prstGeom prst="rect">
            <a:avLst/>
          </a:prstGeom>
        </p:spPr>
      </p:pic>
      <p:sp>
        <p:nvSpPr>
          <p:cNvPr id="4" name="Rectangle 3"/>
          <p:cNvSpPr/>
          <p:nvPr/>
        </p:nvSpPr>
        <p:spPr>
          <a:xfrm>
            <a:off x="31906" y="-891480"/>
            <a:ext cx="8986334" cy="7478970"/>
          </a:xfrm>
          <a:prstGeom prst="rect">
            <a:avLst/>
          </a:prstGeom>
        </p:spPr>
        <p:txBody>
          <a:bodyPr wrap="square">
            <a:spAutoFit/>
          </a:bodyPr>
          <a:lstStyle/>
          <a:p>
            <a:pPr algn="ctr">
              <a:lnSpc>
                <a:spcPct val="150000"/>
              </a:lnSpc>
            </a:pPr>
            <a:endParaRPr lang="ar-QA" sz="4000" b="1" dirty="0">
              <a:solidFill>
                <a:srgbClr val="FF0000"/>
              </a:solidFill>
              <a:latin typeface="Simplified Arabic"/>
              <a:ea typeface="Times New Roman"/>
              <a:cs typeface="Simplified Arabic"/>
            </a:endParaRPr>
          </a:p>
          <a:p>
            <a:pPr algn="ctr">
              <a:lnSpc>
                <a:spcPct val="150000"/>
              </a:lnSpc>
            </a:pPr>
            <a:r>
              <a:rPr lang="ar-QA" sz="4000" b="1" dirty="0">
                <a:solidFill>
                  <a:srgbClr val="FF0000"/>
                </a:solidFill>
                <a:latin typeface="Simplified Arabic"/>
                <a:ea typeface="Times New Roman"/>
                <a:cs typeface="Simplified Arabic"/>
              </a:rPr>
              <a:t>أهمية البحث العلمي </a:t>
            </a:r>
            <a:endParaRPr lang="en-GB" sz="4000" dirty="0">
              <a:ea typeface="Times New Roman"/>
              <a:cs typeface="Arial"/>
            </a:endParaRPr>
          </a:p>
          <a:p>
            <a:pPr marL="457200" indent="457200" algn="just">
              <a:lnSpc>
                <a:spcPct val="150000"/>
              </a:lnSpc>
              <a:buFont typeface="+mj-lt"/>
              <a:buAutoNum type="arabicPeriod"/>
            </a:pPr>
            <a:r>
              <a:rPr lang="ar-EG" sz="4000" b="1" dirty="0">
                <a:latin typeface="Simplified Arabic"/>
                <a:ea typeface="Times New Roman"/>
                <a:cs typeface="Simplified Arabic"/>
              </a:rPr>
              <a:t>  </a:t>
            </a:r>
            <a:r>
              <a:rPr lang="ar-SA" sz="4000" b="1" dirty="0">
                <a:latin typeface="Simplified Arabic"/>
                <a:ea typeface="Times New Roman"/>
                <a:cs typeface="Simplified Arabic"/>
              </a:rPr>
              <a:t>يقدم للإنسانية شيئاً جديداً</a:t>
            </a:r>
            <a:r>
              <a:rPr lang="ar-EG" sz="4000" b="1" dirty="0">
                <a:latin typeface="Simplified Arabic"/>
                <a:ea typeface="Times New Roman"/>
                <a:cs typeface="Simplified Arabic"/>
              </a:rPr>
              <a:t>. </a:t>
            </a:r>
          </a:p>
          <a:p>
            <a:pPr marL="457200" indent="457200" algn="just">
              <a:lnSpc>
                <a:spcPct val="150000"/>
              </a:lnSpc>
              <a:buFont typeface="+mj-lt"/>
              <a:buAutoNum type="arabicPeriod"/>
            </a:pPr>
            <a:r>
              <a:rPr lang="ar-SA" sz="4000" b="1" dirty="0">
                <a:latin typeface="Simplified Arabic"/>
                <a:ea typeface="Times New Roman"/>
                <a:cs typeface="Simplified Arabic"/>
              </a:rPr>
              <a:t> يُساهم في تطوير المجتمعات</a:t>
            </a:r>
            <a:r>
              <a:rPr lang="ar-EG" sz="4000" b="1" dirty="0">
                <a:latin typeface="Simplified Arabic"/>
                <a:ea typeface="Times New Roman"/>
                <a:cs typeface="Simplified Arabic"/>
              </a:rPr>
              <a:t> . </a:t>
            </a:r>
          </a:p>
          <a:p>
            <a:pPr marL="457200" indent="457200" algn="just">
              <a:lnSpc>
                <a:spcPct val="150000"/>
              </a:lnSpc>
              <a:buFont typeface="+mj-lt"/>
              <a:buAutoNum type="arabicPeriod"/>
            </a:pPr>
            <a:r>
              <a:rPr lang="ar-SA" sz="4000" b="1" dirty="0">
                <a:latin typeface="Simplified Arabic"/>
                <a:ea typeface="Times New Roman"/>
                <a:cs typeface="Simplified Arabic"/>
              </a:rPr>
              <a:t> نشر الثقافة والوعي والأخلاق القويمة فيها باستمرار</a:t>
            </a:r>
            <a:r>
              <a:rPr lang="en-US" sz="4000" b="1" dirty="0">
                <a:latin typeface="Simplified Arabic"/>
                <a:ea typeface="Times New Roman"/>
                <a:cs typeface="Arial"/>
              </a:rPr>
              <a:t>.</a:t>
            </a:r>
            <a:endParaRPr lang="en-GB" sz="4000" b="1" dirty="0">
              <a:ea typeface="Times New Roman"/>
              <a:cs typeface="Arial"/>
            </a:endParaRPr>
          </a:p>
          <a:p>
            <a:pPr marL="457200" indent="457200" algn="just">
              <a:lnSpc>
                <a:spcPct val="150000"/>
              </a:lnSpc>
              <a:buFont typeface="+mj-lt"/>
              <a:buAutoNum type="arabicPeriod"/>
            </a:pPr>
            <a:r>
              <a:rPr lang="ar-SA" sz="4000" b="1" dirty="0">
                <a:latin typeface="Simplified Arabic"/>
                <a:ea typeface="Times New Roman"/>
                <a:cs typeface="Simplified Arabic"/>
              </a:rPr>
              <a:t>وتزداد قيمة البحث كلما ارتبط بالواقع أكثر فأكثر، فيدرس مشكلاته، ويقدم الحلول المناسبة لها</a:t>
            </a:r>
            <a:endParaRPr lang="ar-SA" sz="4000" dirty="0"/>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9748"/>
            <a:ext cx="2880320" cy="1691060"/>
          </a:xfrm>
          <a:prstGeom prst="rect">
            <a:avLst/>
          </a:prstGeom>
        </p:spPr>
      </p:pic>
    </p:spTree>
    <p:extLst>
      <p:ext uri="{BB962C8B-B14F-4D97-AF65-F5344CB8AC3E}">
        <p14:creationId xmlns:p14="http://schemas.microsoft.com/office/powerpoint/2010/main" val="19956053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BEBA8EAE-BF5A-486C-A8C5-ECC9F3942E4B}">
                <a14:imgProps xmlns:a14="http://schemas.microsoft.com/office/drawing/2010/main">
                  <a14:imgLayer r:embed="rId3">
                    <a14:imgEffect>
                      <a14:colorTemperature colorTemp="7200"/>
                    </a14:imgEffect>
                  </a14:imgLayer>
                </a14:imgProps>
              </a:ext>
              <a:ext uri="{28A0092B-C50C-407E-A947-70E740481C1C}">
                <a14:useLocalDpi xmlns:a14="http://schemas.microsoft.com/office/drawing/2010/main" val="0"/>
              </a:ext>
            </a:extLst>
          </a:blip>
          <a:stretch>
            <a:fillRect/>
          </a:stretch>
        </p:blipFill>
        <p:spPr>
          <a:xfrm>
            <a:off x="0" y="9128"/>
            <a:ext cx="9144000" cy="6876256"/>
          </a:xfrm>
          <a:prstGeom prst="rect">
            <a:avLst/>
          </a:prstGeom>
        </p:spPr>
      </p:pic>
      <p:sp>
        <p:nvSpPr>
          <p:cNvPr id="3" name="Rectangle 2"/>
          <p:cNvSpPr/>
          <p:nvPr/>
        </p:nvSpPr>
        <p:spPr>
          <a:xfrm>
            <a:off x="0" y="751344"/>
            <a:ext cx="9144000" cy="5632311"/>
          </a:xfrm>
          <a:prstGeom prst="rect">
            <a:avLst/>
          </a:prstGeom>
        </p:spPr>
        <p:txBody>
          <a:bodyPr wrap="square">
            <a:spAutoFit/>
          </a:bodyPr>
          <a:lstStyle/>
          <a:p>
            <a:pPr marL="514350" lvl="0" indent="-514350" algn="ctr">
              <a:lnSpc>
                <a:spcPct val="150000"/>
              </a:lnSpc>
            </a:pPr>
            <a:r>
              <a:rPr lang="ar-SA" sz="2400" b="1" dirty="0">
                <a:solidFill>
                  <a:srgbClr val="FF0000"/>
                </a:solidFill>
                <a:latin typeface="Simplified Arabic"/>
                <a:ea typeface="Times New Roman"/>
                <a:cs typeface="Simplified Arabic"/>
              </a:rPr>
              <a:t>أهداف البحث العلمي</a:t>
            </a:r>
            <a:endParaRPr lang="en-GB" sz="2400" b="1" dirty="0">
              <a:solidFill>
                <a:srgbClr val="FF0000"/>
              </a:solidFill>
              <a:ea typeface="Times New Roman"/>
              <a:cs typeface="Arial"/>
            </a:endParaRPr>
          </a:p>
          <a:p>
            <a:pPr marL="685800" algn="just">
              <a:lnSpc>
                <a:spcPct val="150000"/>
              </a:lnSpc>
            </a:pPr>
            <a:r>
              <a:rPr lang="ar-SA" sz="2400" b="1" dirty="0">
                <a:solidFill>
                  <a:srgbClr val="7030A0"/>
                </a:solidFill>
                <a:latin typeface="Simplified Arabic"/>
                <a:ea typeface="Times New Roman"/>
                <a:cs typeface="Simplified Arabic"/>
              </a:rPr>
              <a:t>يمكن تلخيص أهداف البحث العلمي فيما يلي</a:t>
            </a:r>
            <a:r>
              <a:rPr lang="ar-SY" sz="2400" b="1" u="heavy" dirty="0">
                <a:solidFill>
                  <a:srgbClr val="7030A0"/>
                </a:solidFill>
                <a:latin typeface="Simplified Arabic"/>
                <a:ea typeface="Times New Roman"/>
                <a:cs typeface="Simplified Arabic"/>
              </a:rPr>
              <a:t>:</a:t>
            </a:r>
            <a:endParaRPr lang="en-GB" sz="2400" b="1" dirty="0">
              <a:solidFill>
                <a:srgbClr val="7030A0"/>
              </a:solidFill>
              <a:ea typeface="Times New Roman"/>
              <a:cs typeface="Arial"/>
            </a:endParaRPr>
          </a:p>
          <a:p>
            <a:pPr marL="457200" indent="457200" algn="just">
              <a:lnSpc>
                <a:spcPct val="150000"/>
              </a:lnSpc>
            </a:pPr>
            <a:r>
              <a:rPr lang="ar-SA" sz="2400" b="1" dirty="0">
                <a:latin typeface="Simplified Arabic"/>
                <a:ea typeface="Times New Roman"/>
                <a:cs typeface="Simplified Arabic"/>
              </a:rPr>
              <a:t>1-الوصول إلى حكم لحادثة جديدة لم يبحثها غيره.</a:t>
            </a:r>
            <a:endParaRPr lang="en-GB" sz="2400" b="1" dirty="0">
              <a:ea typeface="Times New Roman"/>
              <a:cs typeface="Arial"/>
            </a:endParaRPr>
          </a:p>
          <a:p>
            <a:pPr marL="457200" indent="457200" algn="just">
              <a:lnSpc>
                <a:spcPct val="150000"/>
              </a:lnSpc>
            </a:pPr>
            <a:r>
              <a:rPr lang="ar-SA" sz="2400" b="1" dirty="0">
                <a:latin typeface="Simplified Arabic"/>
                <a:ea typeface="Times New Roman"/>
                <a:cs typeface="Simplified Arabic"/>
              </a:rPr>
              <a:t>2-اختراع معدوم: ( الاختراعات، والاكتشافات</a:t>
            </a:r>
            <a:r>
              <a:rPr lang="en-US" sz="2400" b="1" dirty="0">
                <a:latin typeface="Simplified Arabic"/>
                <a:ea typeface="Times New Roman"/>
                <a:cs typeface="Arial"/>
              </a:rPr>
              <a:t>(</a:t>
            </a:r>
            <a:r>
              <a:rPr lang="ar-SA" sz="2400" b="1" dirty="0">
                <a:latin typeface="Simplified Arabic"/>
                <a:ea typeface="Times New Roman"/>
                <a:cs typeface="Simplified Arabic"/>
              </a:rPr>
              <a:t>.</a:t>
            </a:r>
            <a:endParaRPr lang="en-GB" sz="2400" b="1" dirty="0">
              <a:ea typeface="Times New Roman"/>
              <a:cs typeface="Arial"/>
            </a:endParaRPr>
          </a:p>
          <a:p>
            <a:pPr marL="457200" indent="457200" algn="just">
              <a:lnSpc>
                <a:spcPct val="150000"/>
              </a:lnSpc>
            </a:pPr>
            <a:r>
              <a:rPr lang="ar-SA" sz="2400" b="1" dirty="0">
                <a:latin typeface="Simplified Arabic"/>
                <a:ea typeface="Times New Roman"/>
                <a:cs typeface="Simplified Arabic"/>
              </a:rPr>
              <a:t>3-إتمام بحث لم يتمه من بحثه سابقاً.</a:t>
            </a:r>
            <a:endParaRPr lang="en-GB" sz="2400" b="1" dirty="0">
              <a:ea typeface="Times New Roman"/>
              <a:cs typeface="Arial"/>
            </a:endParaRPr>
          </a:p>
          <a:p>
            <a:pPr marL="457200" indent="457200" algn="just">
              <a:lnSpc>
                <a:spcPct val="150000"/>
              </a:lnSpc>
            </a:pPr>
            <a:r>
              <a:rPr lang="ar-SA" sz="2400" b="1" dirty="0">
                <a:latin typeface="Simplified Arabic"/>
                <a:ea typeface="Times New Roman"/>
                <a:cs typeface="Simplified Arabic"/>
              </a:rPr>
              <a:t>4-تفصيل مجمل: الشروح، والحواشي، والتحليلات، والتفسيرات، </a:t>
            </a:r>
            <a:r>
              <a:rPr lang="ar-SA" sz="2400" b="1" dirty="0" smtClean="0">
                <a:latin typeface="Simplified Arabic"/>
                <a:ea typeface="Times New Roman"/>
                <a:cs typeface="Simplified Arabic"/>
              </a:rPr>
              <a:t>والبيان لما هو </a:t>
            </a:r>
            <a:r>
              <a:rPr lang="ar-SA" sz="2400" b="1" dirty="0">
                <a:latin typeface="Simplified Arabic"/>
                <a:ea typeface="Times New Roman"/>
                <a:cs typeface="Simplified Arabic"/>
              </a:rPr>
              <a:t>غامض.</a:t>
            </a:r>
            <a:endParaRPr lang="en-GB" sz="2400" b="1" dirty="0">
              <a:ea typeface="Times New Roman"/>
              <a:cs typeface="Arial"/>
            </a:endParaRPr>
          </a:p>
          <a:p>
            <a:pPr marL="457200" indent="457200" algn="just">
              <a:lnSpc>
                <a:spcPct val="150000"/>
              </a:lnSpc>
            </a:pPr>
            <a:r>
              <a:rPr lang="ar-SA" sz="2400" b="1" dirty="0">
                <a:latin typeface="Simplified Arabic"/>
                <a:ea typeface="Times New Roman"/>
                <a:cs typeface="Simplified Arabic"/>
              </a:rPr>
              <a:t>5-اختصار أو تهذيب ما هو مطوّل: إذ يستبعد من البحوث ما عسى أن يكون حشو وفضول، ومعارف يمكن أن يستغنى عنها في تعليم المبتدئين، وقد شاع هذا قديماً، ولم يعد اليوم مقبولاً كبحث</a:t>
            </a:r>
            <a:r>
              <a:rPr lang="en-US" sz="2400" b="1" dirty="0">
                <a:latin typeface="Simplified Arabic"/>
                <a:ea typeface="Times New Roman"/>
                <a:cs typeface="Arial"/>
              </a:rPr>
              <a:t>. </a:t>
            </a:r>
            <a:endParaRPr lang="en-GB" sz="2400" b="1" dirty="0">
              <a:ea typeface="Times New Roman"/>
              <a:cs typeface="Arial"/>
            </a:endParaRP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011" y="9128"/>
            <a:ext cx="3035821" cy="3409553"/>
          </a:xfrm>
          <a:prstGeom prst="rect">
            <a:avLst/>
          </a:prstGeom>
        </p:spPr>
      </p:pic>
    </p:spTree>
    <p:extLst>
      <p:ext uri="{BB962C8B-B14F-4D97-AF65-F5344CB8AC3E}">
        <p14:creationId xmlns:p14="http://schemas.microsoft.com/office/powerpoint/2010/main" val="1969359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BEBA8EAE-BF5A-486C-A8C5-ECC9F3942E4B}">
                <a14:imgProps xmlns:a14="http://schemas.microsoft.com/office/drawing/2010/main">
                  <a14:imgLayer r:embed="rId3">
                    <a14:imgEffect>
                      <a14:colorTemperature colorTemp="7200"/>
                    </a14:imgEffect>
                  </a14:imgLayer>
                </a14:imgProps>
              </a:ext>
              <a:ext uri="{28A0092B-C50C-407E-A947-70E740481C1C}">
                <a14:useLocalDpi xmlns:a14="http://schemas.microsoft.com/office/drawing/2010/main" val="0"/>
              </a:ext>
            </a:extLst>
          </a:blip>
          <a:stretch>
            <a:fillRect/>
          </a:stretch>
        </p:blipFill>
        <p:spPr>
          <a:xfrm>
            <a:off x="17685" y="0"/>
            <a:ext cx="9144000" cy="6885305"/>
          </a:xfrm>
          <a:prstGeom prst="rect">
            <a:avLst/>
          </a:prstGeom>
          <a:ln>
            <a:noFill/>
          </a:ln>
          <a:effectLst>
            <a:softEdge rad="112500"/>
          </a:effectLst>
        </p:spPr>
      </p:pic>
      <p:sp>
        <p:nvSpPr>
          <p:cNvPr id="4" name="Rectangle 3"/>
          <p:cNvSpPr/>
          <p:nvPr/>
        </p:nvSpPr>
        <p:spPr>
          <a:xfrm>
            <a:off x="17685" y="188640"/>
            <a:ext cx="9176543" cy="2308324"/>
          </a:xfrm>
          <a:prstGeom prst="rect">
            <a:avLst/>
          </a:prstGeom>
        </p:spPr>
        <p:txBody>
          <a:bodyPr wrap="square">
            <a:spAutoFit/>
          </a:bodyPr>
          <a:lstStyle/>
          <a:p>
            <a:pPr marL="457200" indent="457200" algn="just">
              <a:lnSpc>
                <a:spcPct val="150000"/>
              </a:lnSpc>
            </a:pPr>
            <a:r>
              <a:rPr lang="ar-SA" b="1" dirty="0">
                <a:latin typeface="Simplified Arabic"/>
                <a:ea typeface="Times New Roman"/>
                <a:cs typeface="Simplified Arabic"/>
              </a:rPr>
              <a:t>6</a:t>
            </a:r>
            <a:r>
              <a:rPr lang="ar-SA" sz="2400" b="1" dirty="0">
                <a:latin typeface="Simplified Arabic"/>
                <a:ea typeface="Times New Roman"/>
                <a:cs typeface="Simplified Arabic"/>
              </a:rPr>
              <a:t>-جمع متفرق: ( النصوص، والوثائق، والأحداث، والمعلومات..) قد تكون هناك مسائل علمية متفرقة في بطون الكتب موزعة في مصادر ومراجع مختلفة، وتحتاج إلى بحث واستقراء دقيقين ليصل الباحث إلى تصور شامل لما تفرق في صورة قضية واحدة متكاملة الأطراف والعناصر</a:t>
            </a:r>
            <a:endParaRPr lang="en-GB" sz="2400" b="1" dirty="0">
              <a:ea typeface="Times New Roman"/>
              <a:cs typeface="Arial"/>
            </a:endParaRPr>
          </a:p>
        </p:txBody>
      </p:sp>
      <p:sp>
        <p:nvSpPr>
          <p:cNvPr id="5" name="Rectangle 4"/>
          <p:cNvSpPr/>
          <p:nvPr/>
        </p:nvSpPr>
        <p:spPr>
          <a:xfrm>
            <a:off x="-14858" y="2564904"/>
            <a:ext cx="9555410" cy="3924151"/>
          </a:xfrm>
          <a:prstGeom prst="rect">
            <a:avLst/>
          </a:prstGeom>
        </p:spPr>
        <p:txBody>
          <a:bodyPr wrap="square">
            <a:spAutoFit/>
          </a:bodyPr>
          <a:lstStyle/>
          <a:p>
            <a:pPr marL="457200" indent="457200" algn="just">
              <a:lnSpc>
                <a:spcPct val="150000"/>
              </a:lnSpc>
            </a:pPr>
            <a:r>
              <a:rPr lang="ar-SA" sz="2400" b="1" dirty="0" smtClean="0">
                <a:latin typeface="Simplified Arabic"/>
                <a:ea typeface="Times New Roman"/>
                <a:cs typeface="Simplified Arabic"/>
              </a:rPr>
              <a:t>7</a:t>
            </a:r>
            <a:r>
              <a:rPr lang="ar-EG" sz="2400" b="1" dirty="0" smtClean="0">
                <a:latin typeface="Simplified Arabic"/>
                <a:ea typeface="Times New Roman"/>
                <a:cs typeface="Simplified Arabic"/>
              </a:rPr>
              <a:t>-</a:t>
            </a:r>
            <a:r>
              <a:rPr lang="ar-SA" sz="2400" b="1" dirty="0">
                <a:latin typeface="Simplified Arabic"/>
                <a:ea typeface="Times New Roman"/>
                <a:cs typeface="Simplified Arabic"/>
              </a:rPr>
              <a:t>تكميل ناقص: بحث جانب وإهمال آخر، أو اهتمام بقضية وإغفال أخرى</a:t>
            </a:r>
            <a:r>
              <a:rPr lang="en-US" sz="2400" b="1" dirty="0">
                <a:latin typeface="Simplified Arabic"/>
                <a:ea typeface="Times New Roman"/>
                <a:cs typeface="Simplified Arabic"/>
              </a:rPr>
              <a:t>.</a:t>
            </a:r>
            <a:endParaRPr lang="en-GB" sz="2400" b="1" dirty="0">
              <a:latin typeface="Simplified Arabic"/>
              <a:ea typeface="Times New Roman"/>
              <a:cs typeface="Simplified Arabic"/>
            </a:endParaRPr>
          </a:p>
          <a:p>
            <a:pPr marL="457200" indent="457200" algn="just">
              <a:lnSpc>
                <a:spcPct val="150000"/>
              </a:lnSpc>
            </a:pPr>
            <a:r>
              <a:rPr lang="ar-SA" sz="2400" b="1" dirty="0">
                <a:latin typeface="Simplified Arabic"/>
                <a:ea typeface="Times New Roman"/>
                <a:cs typeface="Simplified Arabic"/>
              </a:rPr>
              <a:t>8-إفراز مختلط: كاستقراء تراجم للأعلام، واستخراج تراجم من مات ف</a:t>
            </a:r>
            <a:r>
              <a:rPr lang="ar-QA" sz="2400" b="1" dirty="0">
                <a:latin typeface="Simplified Arabic"/>
                <a:ea typeface="Times New Roman"/>
                <a:cs typeface="Simplified Arabic"/>
              </a:rPr>
              <a:t>ي أماكن ومناطق مختلفة.</a:t>
            </a:r>
            <a:endParaRPr lang="en-GB" sz="2400" b="1" dirty="0">
              <a:latin typeface="Simplified Arabic"/>
              <a:ea typeface="Times New Roman"/>
              <a:cs typeface="Simplified Arabic"/>
            </a:endParaRPr>
          </a:p>
          <a:p>
            <a:pPr marL="457200" indent="457200" algn="just">
              <a:lnSpc>
                <a:spcPct val="150000"/>
              </a:lnSpc>
            </a:pPr>
            <a:r>
              <a:rPr lang="ar-SA" sz="2400" b="1" dirty="0">
                <a:latin typeface="Simplified Arabic"/>
                <a:ea typeface="Times New Roman"/>
                <a:cs typeface="Simplified Arabic"/>
              </a:rPr>
              <a:t>9-إعادة عرض موضوع قديم بأسلوب جديد</a:t>
            </a:r>
            <a:r>
              <a:rPr lang="en-US" sz="2400" b="1" dirty="0">
                <a:latin typeface="Simplified Arabic"/>
                <a:ea typeface="Times New Roman"/>
                <a:cs typeface="Simplified Arabic"/>
              </a:rPr>
              <a:t>.</a:t>
            </a:r>
            <a:endParaRPr lang="en-GB" sz="2400" b="1" dirty="0">
              <a:latin typeface="Simplified Arabic"/>
              <a:ea typeface="Times New Roman"/>
              <a:cs typeface="Simplified Arabic"/>
            </a:endParaRPr>
          </a:p>
          <a:p>
            <a:pPr marL="457200" indent="457200" algn="just">
              <a:lnSpc>
                <a:spcPct val="150000"/>
              </a:lnSpc>
            </a:pPr>
            <a:r>
              <a:rPr lang="ar-SA" sz="2400" b="1" dirty="0">
                <a:latin typeface="Simplified Arabic"/>
                <a:ea typeface="Times New Roman"/>
                <a:cs typeface="Simplified Arabic"/>
              </a:rPr>
              <a:t>10-التعقيبات والنقائض: هذا لون من البحث يعتمد على التعقيب على بحوث سابقة، أو نق</a:t>
            </a:r>
            <a:r>
              <a:rPr lang="ar-QA" sz="2400" b="1" dirty="0">
                <a:latin typeface="Simplified Arabic"/>
                <a:ea typeface="Times New Roman"/>
                <a:cs typeface="Simplified Arabic"/>
              </a:rPr>
              <a:t>ض</a:t>
            </a:r>
            <a:r>
              <a:rPr lang="ar-SA" sz="2400" b="1" dirty="0">
                <a:latin typeface="Simplified Arabic"/>
                <a:ea typeface="Times New Roman"/>
                <a:cs typeface="Simplified Arabic"/>
              </a:rPr>
              <a:t> ما فيها من قضايا، أو إصلاح أخطاء وقع فيها مؤلفون سابقون، وكشف ما فيها من زيف، </a:t>
            </a:r>
            <a:r>
              <a:rPr lang="ar-SA" sz="2400" b="1" dirty="0" smtClean="0">
                <a:latin typeface="Simplified Arabic"/>
                <a:ea typeface="Times New Roman"/>
                <a:cs typeface="Simplified Arabic"/>
              </a:rPr>
              <a:t>أو تخطئة </a:t>
            </a:r>
            <a:r>
              <a:rPr lang="ar-SA" sz="2400" b="1" dirty="0">
                <a:latin typeface="Simplified Arabic"/>
                <a:ea typeface="Times New Roman"/>
                <a:cs typeface="Simplified Arabic"/>
              </a:rPr>
              <a:t>ما.</a:t>
            </a:r>
            <a:endParaRPr lang="en-GB" sz="2400" b="1" dirty="0">
              <a:latin typeface="Simplified Arabic"/>
              <a:ea typeface="Times New Roman"/>
              <a:cs typeface="Simplified Arabic"/>
            </a:endParaRPr>
          </a:p>
        </p:txBody>
      </p:sp>
    </p:spTree>
    <p:extLst>
      <p:ext uri="{BB962C8B-B14F-4D97-AF65-F5344CB8AC3E}">
        <p14:creationId xmlns:p14="http://schemas.microsoft.com/office/powerpoint/2010/main" val="2023534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BEBA8EAE-BF5A-486C-A8C5-ECC9F3942E4B}">
                <a14:imgProps xmlns:a14="http://schemas.microsoft.com/office/drawing/2010/main">
                  <a14:imgLayer r:embed="rId3">
                    <a14:imgEffect>
                      <a14:colorTemperature colorTemp="7200"/>
                    </a14:imgEffect>
                  </a14:imgLayer>
                </a14:imgProps>
              </a:ext>
              <a:ext uri="{28A0092B-C50C-407E-A947-70E740481C1C}">
                <a14:useLocalDpi xmlns:a14="http://schemas.microsoft.com/office/drawing/2010/main" val="0"/>
              </a:ext>
            </a:extLst>
          </a:blip>
          <a:stretch>
            <a:fillRect/>
          </a:stretch>
        </p:blipFill>
        <p:spPr>
          <a:xfrm>
            <a:off x="-36289" y="-47193"/>
            <a:ext cx="9144000" cy="6876256"/>
          </a:xfrm>
          <a:prstGeom prst="rect">
            <a:avLst/>
          </a:prstGeom>
          <a:ln>
            <a:noFill/>
          </a:ln>
          <a:effectLst>
            <a:softEdge rad="112500"/>
          </a:effectLst>
        </p:spPr>
      </p:pic>
      <p:sp>
        <p:nvSpPr>
          <p:cNvPr id="4" name="Rectangle 3"/>
          <p:cNvSpPr/>
          <p:nvPr/>
        </p:nvSpPr>
        <p:spPr>
          <a:xfrm>
            <a:off x="323354" y="332656"/>
            <a:ext cx="8424714" cy="5632311"/>
          </a:xfrm>
          <a:prstGeom prst="rect">
            <a:avLst/>
          </a:prstGeom>
        </p:spPr>
        <p:txBody>
          <a:bodyPr wrap="square">
            <a:spAutoFit/>
          </a:bodyPr>
          <a:lstStyle/>
          <a:p>
            <a:pPr marL="457200" algn="ctr"/>
            <a:r>
              <a:rPr lang="ar-SY" sz="2400" b="1" dirty="0">
                <a:solidFill>
                  <a:srgbClr val="FF0000"/>
                </a:solidFill>
                <a:latin typeface="Simplified Arabic"/>
                <a:ea typeface="Times New Roman"/>
                <a:cs typeface="Simplified Arabic"/>
              </a:rPr>
              <a:t>خصائص البحث</a:t>
            </a:r>
            <a:r>
              <a:rPr lang="ar-SY" sz="2400" dirty="0">
                <a:solidFill>
                  <a:srgbClr val="FF0000"/>
                </a:solidFill>
                <a:latin typeface="Simplified Arabic"/>
                <a:ea typeface="Times New Roman"/>
                <a:cs typeface="Simplified Arabic"/>
              </a:rPr>
              <a:t> </a:t>
            </a:r>
            <a:r>
              <a:rPr lang="ar-SY" sz="2400" b="1" dirty="0">
                <a:solidFill>
                  <a:srgbClr val="FF0000"/>
                </a:solidFill>
                <a:latin typeface="Simplified Arabic"/>
                <a:ea typeface="Times New Roman"/>
                <a:cs typeface="Simplified Arabic"/>
              </a:rPr>
              <a:t>العلمي</a:t>
            </a:r>
            <a:endParaRPr lang="en-GB" sz="2400" dirty="0">
              <a:solidFill>
                <a:srgbClr val="FF0000"/>
              </a:solidFill>
              <a:ea typeface="Times New Roman"/>
              <a:cs typeface="Arial"/>
            </a:endParaRPr>
          </a:p>
          <a:p>
            <a:pPr marL="228600" algn="just"/>
            <a:r>
              <a:rPr lang="ar-SY" sz="2400" b="1" dirty="0">
                <a:solidFill>
                  <a:srgbClr val="0070C0"/>
                </a:solidFill>
                <a:latin typeface="Simplified Arabic"/>
                <a:ea typeface="Times New Roman"/>
                <a:cs typeface="Simplified Arabic"/>
              </a:rPr>
              <a:t>يتصف البحث العلمي بمجموعة من الخصائص التي لا بد من توافرها لتحقيق أهداف البحث العلمي وهي</a:t>
            </a:r>
            <a:r>
              <a:rPr lang="ar-SY" sz="2400" b="1" dirty="0">
                <a:latin typeface="Simplified Arabic"/>
                <a:ea typeface="Times New Roman"/>
                <a:cs typeface="Simplified Arabic"/>
              </a:rPr>
              <a:t>:</a:t>
            </a:r>
            <a:endParaRPr lang="en-GB" sz="2400" b="1" dirty="0">
              <a:ea typeface="Times New Roman"/>
              <a:cs typeface="Arial"/>
            </a:endParaRPr>
          </a:p>
          <a:p>
            <a:pPr indent="457200" algn="just"/>
            <a:r>
              <a:rPr lang="ar-QA" sz="2400" b="1" i="1" dirty="0">
                <a:solidFill>
                  <a:srgbClr val="FF0000"/>
                </a:solidFill>
                <a:latin typeface="Simplified Arabic"/>
                <a:ea typeface="Times New Roman"/>
                <a:cs typeface="Simplified Arabic"/>
              </a:rPr>
              <a:t>1- الموضوعية : </a:t>
            </a:r>
          </a:p>
          <a:p>
            <a:pPr indent="457200" algn="just"/>
            <a:r>
              <a:rPr lang="ar-SY" sz="2400" b="1" dirty="0">
                <a:latin typeface="Simplified Arabic"/>
                <a:ea typeface="Times New Roman"/>
                <a:cs typeface="Simplified Arabic"/>
              </a:rPr>
              <a:t>تعني خاصية الموضوعية أن تكون كافة خطوات البحث العلمي قد تم تنفيذها بشكل موضوعي , وليس شخصي متحيز. ويحتم هذا الأمر على الباحثين أن لا يتركوا مشاعرهم وآرائهم الشخصية توثر على النتائج التي يمكن التوصل إليها بعـد تنفيذ مختلف المـراحل أو الخطـوات المقررة للبحث العلمي. والموضوعية عكس الذاتية والتي يسعى الباحث خلالها إلى توجيه بحثه إلى نتائج وخلاصات مخطط لها سلفا ً وهذا يتناقض مع صفات البحث العلمي الجي</a:t>
            </a:r>
            <a:r>
              <a:rPr lang="ar-EG" sz="2400" b="1" dirty="0">
                <a:latin typeface="Simplified Arabic"/>
                <a:ea typeface="Times New Roman"/>
                <a:cs typeface="Simplified Arabic"/>
              </a:rPr>
              <a:t>د</a:t>
            </a:r>
            <a:r>
              <a:rPr lang="ar-EG" sz="2400" dirty="0">
                <a:latin typeface="Simplified Arabic"/>
                <a:ea typeface="Times New Roman"/>
                <a:cs typeface="Simplified Arabic"/>
              </a:rPr>
              <a:t>.</a:t>
            </a:r>
          </a:p>
          <a:p>
            <a:pPr indent="457200" algn="just"/>
            <a:r>
              <a:rPr lang="ar-EG" sz="2400" b="1" i="1" dirty="0">
                <a:solidFill>
                  <a:srgbClr val="FF0000"/>
                </a:solidFill>
                <a:latin typeface="Simplified Arabic"/>
                <a:ea typeface="Times New Roman"/>
                <a:cs typeface="Simplified Arabic"/>
              </a:rPr>
              <a:t>2- الاختبارية أو الدقة : </a:t>
            </a:r>
            <a:endParaRPr lang="en-GB" sz="2400" b="1" i="1" dirty="0">
              <a:solidFill>
                <a:srgbClr val="FF0000"/>
              </a:solidFill>
              <a:latin typeface="Simplified Arabic"/>
              <a:ea typeface="Times New Roman"/>
              <a:cs typeface="Simplified Arabic"/>
            </a:endParaRPr>
          </a:p>
          <a:p>
            <a:pPr indent="457200" algn="just"/>
            <a:r>
              <a:rPr lang="ar-SY" sz="2400" b="1" dirty="0">
                <a:latin typeface="Simplified Arabic"/>
                <a:ea typeface="Times New Roman"/>
                <a:cs typeface="Simplified Arabic"/>
              </a:rPr>
              <a:t>وتعني هذه الخاصية بأن تكون الظاهرة أو المشكلة موضع البحث قابلة للاختبار أو الفحص , فهناك بعض الظواهر التي يصعب إخضاعها للبحث أو الاختبار نظرا ً لصعوبة ذلك أو لسرية المعلومات المتعلقة بها., وقد تعبر هذه الخاصية عن المصداقية</a:t>
            </a:r>
            <a:r>
              <a:rPr lang="ar-SY" b="1" dirty="0">
                <a:latin typeface="Simplified Arabic"/>
                <a:ea typeface="Times New Roman"/>
                <a:cs typeface="Simplified Arabic"/>
              </a:rPr>
              <a:t>.</a:t>
            </a:r>
            <a:endParaRPr lang="en-GB" sz="1200" b="1" dirty="0">
              <a:ea typeface="Times New Roman"/>
              <a:cs typeface="Arial"/>
            </a:endParaRP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445223"/>
            <a:ext cx="3059832" cy="1383839"/>
          </a:xfrm>
          <a:prstGeom prst="rect">
            <a:avLst/>
          </a:prstGeom>
        </p:spPr>
      </p:pic>
    </p:spTree>
    <p:extLst>
      <p:ext uri="{BB962C8B-B14F-4D97-AF65-F5344CB8AC3E}">
        <p14:creationId xmlns:p14="http://schemas.microsoft.com/office/powerpoint/2010/main" val="24837494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3">
            <a:extLst>
              <a:ext uri="{BEBA8EAE-BF5A-486C-A8C5-ECC9F3942E4B}">
                <a14:imgProps xmlns:a14="http://schemas.microsoft.com/office/drawing/2010/main">
                  <a14:imgLayer r:embed="rId4">
                    <a14:imgEffect>
                      <a14:colorTemperature colorTemp="7200"/>
                    </a14:imgEffect>
                  </a14:imgLayer>
                </a14:imgProps>
              </a:ext>
              <a:ext uri="{28A0092B-C50C-407E-A947-70E740481C1C}">
                <a14:useLocalDpi xmlns:a14="http://schemas.microsoft.com/office/drawing/2010/main" val="0"/>
              </a:ext>
            </a:extLst>
          </a:blip>
          <a:stretch>
            <a:fillRect/>
          </a:stretch>
        </p:blipFill>
        <p:spPr>
          <a:xfrm>
            <a:off x="-140592" y="28574"/>
            <a:ext cx="9392098" cy="6829426"/>
          </a:xfrm>
          <a:prstGeom prst="rect">
            <a:avLst/>
          </a:prstGeom>
          <a:ln>
            <a:noFill/>
          </a:ln>
          <a:effectLst>
            <a:softEdge rad="112500"/>
          </a:effectLst>
        </p:spPr>
      </p:pic>
      <p:sp>
        <p:nvSpPr>
          <p:cNvPr id="4" name="Rectangle 3"/>
          <p:cNvSpPr/>
          <p:nvPr/>
        </p:nvSpPr>
        <p:spPr>
          <a:xfrm>
            <a:off x="-70803" y="548680"/>
            <a:ext cx="9252520" cy="5536387"/>
          </a:xfrm>
          <a:prstGeom prst="rect">
            <a:avLst/>
          </a:prstGeom>
        </p:spPr>
        <p:txBody>
          <a:bodyPr wrap="square">
            <a:spAutoFit/>
          </a:bodyPr>
          <a:lstStyle/>
          <a:p>
            <a:pPr marL="342900" lvl="3" indent="457200" algn="just">
              <a:lnSpc>
                <a:spcPct val="150000"/>
              </a:lnSpc>
              <a:spcBef>
                <a:spcPts val="800"/>
              </a:spcBef>
            </a:pPr>
            <a:r>
              <a:rPr lang="ar-EG" sz="2400" b="1" i="1" dirty="0">
                <a:solidFill>
                  <a:srgbClr val="FF0000"/>
                </a:solidFill>
                <a:latin typeface="Simplified Arabic"/>
                <a:ea typeface="Times New Roman"/>
                <a:cs typeface="Simplified Arabic"/>
              </a:rPr>
              <a:t>3-</a:t>
            </a:r>
            <a:r>
              <a:rPr lang="ar-SY" sz="2400" b="1" i="1" dirty="0">
                <a:solidFill>
                  <a:srgbClr val="FF0000"/>
                </a:solidFill>
                <a:latin typeface="Simplified Arabic"/>
                <a:ea typeface="Times New Roman"/>
                <a:cs typeface="Simplified Arabic"/>
              </a:rPr>
              <a:t>إمكانية تكرار النتائج:</a:t>
            </a:r>
            <a:endParaRPr lang="ar-EG" sz="2400" b="1" i="1" dirty="0">
              <a:solidFill>
                <a:srgbClr val="FF0000"/>
              </a:solidFill>
              <a:latin typeface="Simplified Arabic"/>
              <a:ea typeface="Times New Roman"/>
              <a:cs typeface="Simplified Arabic"/>
            </a:endParaRPr>
          </a:p>
          <a:p>
            <a:pPr lvl="0" indent="457200" algn="just">
              <a:lnSpc>
                <a:spcPct val="115000"/>
              </a:lnSpc>
            </a:pPr>
            <a:r>
              <a:rPr lang="ar-SY" sz="2400" b="1" dirty="0">
                <a:latin typeface="Simplified Arabic"/>
                <a:ea typeface="Times New Roman"/>
                <a:cs typeface="Simplified Arabic"/>
              </a:rPr>
              <a:t>وتعني هذه الخاصية أنه يمكن الحصول على نفس النتائج تقريبا ً إذا تم </a:t>
            </a:r>
            <a:r>
              <a:rPr lang="ar-SY" sz="2400" b="1" dirty="0" smtClean="0">
                <a:latin typeface="Simplified Arabic"/>
                <a:ea typeface="Times New Roman"/>
                <a:cs typeface="Simplified Arabic"/>
              </a:rPr>
              <a:t>إتباع </a:t>
            </a:r>
            <a:r>
              <a:rPr lang="ar-SY" sz="2400" b="1" dirty="0">
                <a:latin typeface="Simplified Arabic"/>
                <a:ea typeface="Times New Roman"/>
                <a:cs typeface="Simplified Arabic"/>
              </a:rPr>
              <a:t>نفس المنهجية العلمية وخطوات البحث مرة أخرى وفي شروط وظروف موضوعية وشكلية مشابهة. ذلك أن الحصول على نفس النتائج يعمق الثقة في دقة الإجراءات التي تم اتخاذها لتحديد مشكلة البحث وأهدافه من جهة , ومنهجية الأسس والمراحل المطبقة من جهة أخرى.. وقد تعبر هذه الخاصية عن الموثوقية</a:t>
            </a:r>
            <a:endParaRPr lang="ar-EG" sz="2400" b="1" dirty="0">
              <a:latin typeface="Simplified Arabic"/>
              <a:ea typeface="Times New Roman"/>
              <a:cs typeface="Simplified Arabic"/>
            </a:endParaRPr>
          </a:p>
          <a:p>
            <a:pPr marL="342900" lvl="3" indent="457200" algn="just">
              <a:lnSpc>
                <a:spcPct val="150000"/>
              </a:lnSpc>
              <a:spcBef>
                <a:spcPts val="800"/>
              </a:spcBef>
            </a:pPr>
            <a:r>
              <a:rPr lang="ar-EG" sz="2400" b="1" i="1" dirty="0">
                <a:solidFill>
                  <a:srgbClr val="FF0000"/>
                </a:solidFill>
                <a:latin typeface="Simplified Arabic"/>
                <a:ea typeface="Times New Roman"/>
                <a:cs typeface="Simplified Arabic"/>
              </a:rPr>
              <a:t>4- </a:t>
            </a:r>
            <a:r>
              <a:rPr lang="ar-SY" sz="2400" b="1" i="1" dirty="0">
                <a:solidFill>
                  <a:srgbClr val="FF0000"/>
                </a:solidFill>
                <a:latin typeface="Simplified Arabic"/>
                <a:ea typeface="Times New Roman"/>
                <a:cs typeface="Simplified Arabic"/>
              </a:rPr>
              <a:t>التبسيط والاختصار:</a:t>
            </a:r>
            <a:endParaRPr lang="ar-EG" sz="2400" b="1" i="1" dirty="0">
              <a:solidFill>
                <a:srgbClr val="FF0000"/>
              </a:solidFill>
              <a:latin typeface="Simplified Arabic"/>
              <a:ea typeface="Times New Roman"/>
              <a:cs typeface="Simplified Arabic"/>
            </a:endParaRPr>
          </a:p>
          <a:p>
            <a:pPr indent="457200" algn="just">
              <a:lnSpc>
                <a:spcPct val="115000"/>
              </a:lnSpc>
            </a:pPr>
            <a:r>
              <a:rPr lang="ar-SY" sz="2400" b="1" dirty="0">
                <a:latin typeface="Simplified Arabic"/>
                <a:ea typeface="Times New Roman"/>
                <a:cs typeface="Simplified Arabic"/>
              </a:rPr>
              <a:t>من المعروف أن إجراء البحوث – أيا ً كان نوعها – يتطلب الكثير من الوقت والجهد والتكلفة الأمر الذي يحتم على الخبراء في مجال البحث العلمي السعي إلى التبسيط والاختصار في الإجراءات والمراحل بحيث لا يؤثر ذلك على دقة ونتائج البحث وإمكانية تعميمها وتكرارها. وهذا يتطلب من الباحث التركيز في بحثه على متغيرات محدودة لأن اشتمال البحث على العديد من المتغيرات قد تضعف من درجة التعمق والتغطية للظاهرة أو المشكــلـة موضـوع البحـث. </a:t>
            </a:r>
            <a:endParaRPr lang="en-GB" sz="2400" b="1" dirty="0">
              <a:ea typeface="Times New Roman"/>
              <a:cs typeface="Arial"/>
            </a:endParaRPr>
          </a:p>
        </p:txBody>
      </p:sp>
    </p:spTree>
    <p:extLst>
      <p:ext uri="{BB962C8B-B14F-4D97-AF65-F5344CB8AC3E}">
        <p14:creationId xmlns:p14="http://schemas.microsoft.com/office/powerpoint/2010/main" val="9441702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BEBA8EAE-BF5A-486C-A8C5-ECC9F3942E4B}">
                <a14:imgProps xmlns:a14="http://schemas.microsoft.com/office/drawing/2010/main">
                  <a14:imgLayer r:embed="rId3">
                    <a14:imgEffect>
                      <a14:colorTemperature colorTemp="7200"/>
                    </a14:imgEffect>
                  </a14:imgLayer>
                </a14:imgProps>
              </a:ext>
              <a:ext uri="{28A0092B-C50C-407E-A947-70E740481C1C}">
                <a14:useLocalDpi xmlns:a14="http://schemas.microsoft.com/office/drawing/2010/main" val="0"/>
              </a:ext>
            </a:extLst>
          </a:blip>
          <a:stretch>
            <a:fillRect/>
          </a:stretch>
        </p:blipFill>
        <p:spPr>
          <a:xfrm>
            <a:off x="0" y="-3994"/>
            <a:ext cx="9162828" cy="6834536"/>
          </a:xfrm>
          <a:prstGeom prst="rect">
            <a:avLst/>
          </a:prstGeom>
          <a:ln>
            <a:noFill/>
          </a:ln>
          <a:effectLst>
            <a:softEdge rad="112500"/>
          </a:effectLst>
        </p:spPr>
      </p:pic>
      <p:sp>
        <p:nvSpPr>
          <p:cNvPr id="5" name="Rectangle 4"/>
          <p:cNvSpPr/>
          <p:nvPr/>
        </p:nvSpPr>
        <p:spPr>
          <a:xfrm>
            <a:off x="0" y="500042"/>
            <a:ext cx="9144000" cy="1508105"/>
          </a:xfrm>
          <a:prstGeom prst="rect">
            <a:avLst/>
          </a:prstGeom>
        </p:spPr>
        <p:txBody>
          <a:bodyPr wrap="square">
            <a:spAutoFit/>
          </a:bodyPr>
          <a:lstStyle/>
          <a:p>
            <a:pPr indent="457200" algn="just" rtl="1">
              <a:lnSpc>
                <a:spcPct val="150000"/>
              </a:lnSpc>
              <a:spcAft>
                <a:spcPts val="0"/>
              </a:spcAft>
            </a:pPr>
            <a:endParaRPr lang="ar-QA" sz="3200" b="1" dirty="0" smtClean="0">
              <a:effectLst/>
              <a:latin typeface="Simplified Arabic"/>
              <a:ea typeface="Times New Roman"/>
              <a:cs typeface="Simplified Arabic"/>
            </a:endParaRPr>
          </a:p>
          <a:p>
            <a:pPr indent="457200" algn="ctr" rtl="1">
              <a:lnSpc>
                <a:spcPct val="150000"/>
              </a:lnSpc>
              <a:spcAft>
                <a:spcPts val="0"/>
              </a:spcAft>
            </a:pPr>
            <a:endParaRPr lang="ar-QA" sz="3200" b="1" dirty="0" smtClean="0">
              <a:solidFill>
                <a:srgbClr val="FF0000"/>
              </a:solidFill>
              <a:latin typeface="Simplified Arabic"/>
              <a:ea typeface="Times New Roman"/>
              <a:cs typeface="Simplified Arabic"/>
            </a:endParaRPr>
          </a:p>
        </p:txBody>
      </p:sp>
      <p:sp>
        <p:nvSpPr>
          <p:cNvPr id="6" name="Rectangle 5"/>
          <p:cNvSpPr/>
          <p:nvPr/>
        </p:nvSpPr>
        <p:spPr>
          <a:xfrm>
            <a:off x="214282" y="285728"/>
            <a:ext cx="8572560" cy="5673348"/>
          </a:xfrm>
          <a:prstGeom prst="rect">
            <a:avLst/>
          </a:prstGeom>
        </p:spPr>
        <p:txBody>
          <a:bodyPr wrap="square">
            <a:spAutoFit/>
          </a:bodyPr>
          <a:lstStyle/>
          <a:p>
            <a:pPr marL="342900" lvl="3" indent="457200" algn="just" rtl="1">
              <a:lnSpc>
                <a:spcPct val="150000"/>
              </a:lnSpc>
              <a:spcBef>
                <a:spcPts val="800"/>
              </a:spcBef>
            </a:pPr>
            <a:r>
              <a:rPr lang="ar-EG" sz="2000" b="1" i="1" dirty="0" smtClean="0">
                <a:solidFill>
                  <a:srgbClr val="FF0000"/>
                </a:solidFill>
                <a:latin typeface="Simplified Arabic"/>
                <a:ea typeface="Times New Roman"/>
                <a:cs typeface="Simplified Arabic"/>
              </a:rPr>
              <a:t>5</a:t>
            </a:r>
            <a:r>
              <a:rPr lang="ar-EG" sz="2800" b="1" i="1" dirty="0" smtClean="0">
                <a:solidFill>
                  <a:srgbClr val="FF0000"/>
                </a:solidFill>
                <a:latin typeface="Simplified Arabic"/>
                <a:ea typeface="Times New Roman"/>
                <a:cs typeface="Simplified Arabic"/>
              </a:rPr>
              <a:t>- </a:t>
            </a:r>
            <a:r>
              <a:rPr lang="ar-SY" sz="2800" b="1" i="1" dirty="0" smtClean="0">
                <a:solidFill>
                  <a:srgbClr val="FF0000"/>
                </a:solidFill>
                <a:latin typeface="Simplified Arabic"/>
                <a:ea typeface="Times New Roman"/>
                <a:cs typeface="Simplified Arabic"/>
              </a:rPr>
              <a:t>أن يكون للبحث العلمي غاية أو هدف:</a:t>
            </a:r>
            <a:endParaRPr lang="en-GB" sz="2000" b="1" dirty="0" smtClean="0">
              <a:solidFill>
                <a:srgbClr val="FF0000"/>
              </a:solidFill>
              <a:ea typeface="Times New Roman"/>
              <a:cs typeface="Arial"/>
            </a:endParaRPr>
          </a:p>
          <a:p>
            <a:pPr indent="457200" algn="just" rtl="1">
              <a:lnSpc>
                <a:spcPct val="115000"/>
              </a:lnSpc>
              <a:spcAft>
                <a:spcPts val="0"/>
              </a:spcAft>
            </a:pPr>
            <a:r>
              <a:rPr lang="ar-SY" sz="2000" b="1" dirty="0" smtClean="0">
                <a:latin typeface="Simplified Arabic"/>
                <a:ea typeface="Times New Roman"/>
                <a:cs typeface="Simplified Arabic"/>
              </a:rPr>
              <a:t>فلا يوجد بحث علمي لا غاية ولا هدف من وراء إجراءه. وتحديد الهدف بشكل واضح ودقيق هو عامل أساسي يساعد في تسهيل الكثير من خطوات البحث العلمي كما أنه يساعد في سرعة الإنجاز والحصول على البيانات الملائمة ويعزز من النتائج التي يمكن الحصول عليها بحيث تكون ملبية للمطلوب.</a:t>
            </a:r>
            <a:endParaRPr lang="en-GB" sz="1200" b="1" dirty="0" smtClean="0">
              <a:ea typeface="Times New Roman"/>
              <a:cs typeface="Arial"/>
            </a:endParaRPr>
          </a:p>
          <a:p>
            <a:pPr marL="342900" lvl="3" indent="457200" algn="just" rtl="1">
              <a:lnSpc>
                <a:spcPct val="150000"/>
              </a:lnSpc>
              <a:spcBef>
                <a:spcPts val="800"/>
              </a:spcBef>
              <a:spcAft>
                <a:spcPts val="0"/>
              </a:spcAft>
            </a:pPr>
            <a:r>
              <a:rPr lang="ar-EG" sz="2800" b="1" i="1" dirty="0" smtClean="0">
                <a:solidFill>
                  <a:srgbClr val="FF0000"/>
                </a:solidFill>
                <a:latin typeface="Simplified Arabic"/>
                <a:ea typeface="Times New Roman"/>
                <a:cs typeface="Simplified Arabic"/>
              </a:rPr>
              <a:t>6- </a:t>
            </a:r>
            <a:r>
              <a:rPr lang="ar-SY" sz="2800" b="1" i="1" dirty="0" smtClean="0">
                <a:solidFill>
                  <a:srgbClr val="FF0000"/>
                </a:solidFill>
                <a:latin typeface="Simplified Arabic"/>
                <a:ea typeface="Times New Roman"/>
                <a:cs typeface="Simplified Arabic"/>
              </a:rPr>
              <a:t>استخدام نتائج البحث لاحقا ً في التنبؤ بحالات ومواقف مشابهة</a:t>
            </a:r>
            <a:endParaRPr lang="en-GB" sz="2000" b="1" i="1" dirty="0" smtClean="0">
              <a:solidFill>
                <a:srgbClr val="FF0000"/>
              </a:solidFill>
              <a:latin typeface="Simplified Arabic"/>
              <a:ea typeface="Times New Roman"/>
              <a:cs typeface="Simplified Arabic"/>
            </a:endParaRPr>
          </a:p>
          <a:p>
            <a:pPr indent="457200" algn="just" rtl="1">
              <a:lnSpc>
                <a:spcPct val="115000"/>
              </a:lnSpc>
              <a:spcAft>
                <a:spcPts val="0"/>
              </a:spcAft>
            </a:pPr>
            <a:r>
              <a:rPr lang="ar-SY" sz="2000" b="1" dirty="0" smtClean="0">
                <a:latin typeface="Simplified Arabic"/>
                <a:ea typeface="Times New Roman"/>
                <a:cs typeface="Simplified Arabic"/>
              </a:rPr>
              <a:t>نتائج البحث العلمي قد لا تقتصر مجالات الاستفادة منها واستخدامها على معالجة مشكلة آنية بل قد تمتد إلى التنبؤ بالعديد من الحالات والظواهر قبل وقوعها. فنلاحظ القدرة العالية في الوقت الحاضر على التنبؤ بالحالة الجوية لفترات قادمة والتنبؤ بالعديد من الظواهر الطبيعية الأخرى مثل الكسوف. وقد امتدت إمكانية استخدام نتائج البحث العلمي في التنبؤ بحدوث العديد من الظواهر مستقبلا ً إلى الدراسات الاجتماعية , وذلك بفضل استخدام العديد من الأساليب الإحصائية والتي أصبح يعبر فيها عن الظاهرة بشكل رقمي أو إحصائي</a:t>
            </a:r>
            <a:endParaRPr lang="en-GB" sz="2000" b="1" dirty="0">
              <a:ea typeface="Times New Roman"/>
              <a:cs typeface="Arial"/>
            </a:endParaRP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042" y="5531128"/>
            <a:ext cx="2790825" cy="1156765"/>
          </a:xfrm>
          <a:prstGeom prst="rect">
            <a:avLst/>
          </a:prstGeom>
        </p:spPr>
      </p:pic>
    </p:spTree>
    <p:extLst>
      <p:ext uri="{BB962C8B-B14F-4D97-AF65-F5344CB8AC3E}">
        <p14:creationId xmlns:p14="http://schemas.microsoft.com/office/powerpoint/2010/main" val="3010677477"/>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817</TotalTime>
  <Words>2047</Words>
  <Application>Microsoft Office PowerPoint</Application>
  <PresentationFormat>عرض على الشاشة (3:4)‏</PresentationFormat>
  <Paragraphs>168</Paragraphs>
  <Slides>19</Slides>
  <Notes>4</Notes>
  <HiddenSlides>0</HiddenSlides>
  <MMClips>0</MMClips>
  <ScaleCrop>false</ScaleCrop>
  <HeadingPairs>
    <vt:vector size="4" baseType="variant">
      <vt:variant>
        <vt:lpstr>نسق</vt:lpstr>
      </vt:variant>
      <vt:variant>
        <vt:i4>1</vt:i4>
      </vt:variant>
      <vt:variant>
        <vt:lpstr>عناوين الشرائح</vt:lpstr>
      </vt:variant>
      <vt:variant>
        <vt:i4>19</vt:i4>
      </vt:variant>
    </vt:vector>
  </HeadingPairs>
  <TitlesOfParts>
    <vt:vector size="20"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Donia</dc:creator>
  <cp:lastModifiedBy>MAX</cp:lastModifiedBy>
  <cp:revision>40</cp:revision>
  <dcterms:created xsi:type="dcterms:W3CDTF">2016-12-18T19:13:11Z</dcterms:created>
  <dcterms:modified xsi:type="dcterms:W3CDTF">2017-05-01T18:30:37Z</dcterms:modified>
</cp:coreProperties>
</file>