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63" r:id="rId2"/>
    <p:sldId id="257" r:id="rId3"/>
    <p:sldId id="265" r:id="rId4"/>
    <p:sldId id="266" r:id="rId5"/>
    <p:sldId id="258" r:id="rId6"/>
    <p:sldId id="259" r:id="rId7"/>
    <p:sldId id="260" r:id="rId8"/>
    <p:sldId id="261" r:id="rId9"/>
    <p:sldId id="267" r:id="rId10"/>
    <p:sldId id="262"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80" d="100"/>
          <a:sy n="80" d="100"/>
        </p:scale>
        <p:origin x="-1086"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05/08/38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1407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05/08/38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63253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05/08/38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92700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05/08/38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77012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05/08/38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6229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05/08/38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79173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05/08/38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08091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05/08/38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68311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05/08/38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52711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05/08/38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89158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05/08/38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8078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05/08/38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3588331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2" y="7968"/>
            <a:ext cx="9152712" cy="6858000"/>
          </a:xfrm>
        </p:spPr>
      </p:pic>
      <p:sp>
        <p:nvSpPr>
          <p:cNvPr id="2" name="عنوان 1"/>
          <p:cNvSpPr>
            <a:spLocks noGrp="1"/>
          </p:cNvSpPr>
          <p:nvPr>
            <p:ph type="title"/>
          </p:nvPr>
        </p:nvSpPr>
        <p:spPr>
          <a:xfrm>
            <a:off x="107504" y="274638"/>
            <a:ext cx="8784976" cy="6394722"/>
          </a:xfrm>
        </p:spPr>
        <p:txBody>
          <a:bodyPr>
            <a:normAutofit/>
          </a:bodyPr>
          <a:lstStyle/>
          <a:p>
            <a:r>
              <a:rPr lang="ar-SA" sz="5400" dirty="0" smtClean="0">
                <a:solidFill>
                  <a:srgbClr val="FF0000"/>
                </a:solidFill>
                <a:latin typeface="Andalus" panose="02020603050405020304" pitchFamily="18" charset="-78"/>
                <a:cs typeface="Andalus" panose="02020603050405020304" pitchFamily="18" charset="-78"/>
              </a:rPr>
              <a:t>دورة بعنوان </a:t>
            </a:r>
            <a:br>
              <a:rPr lang="ar-SA" sz="5400" dirty="0" smtClean="0">
                <a:solidFill>
                  <a:srgbClr val="FF0000"/>
                </a:solidFill>
                <a:latin typeface="Andalus" panose="02020603050405020304" pitchFamily="18" charset="-78"/>
                <a:cs typeface="Andalus" panose="02020603050405020304" pitchFamily="18" charset="-78"/>
              </a:rPr>
            </a:br>
            <a:r>
              <a:rPr lang="ar-SA" sz="5400" dirty="0" smtClean="0">
                <a:solidFill>
                  <a:srgbClr val="FF0000"/>
                </a:solidFill>
                <a:latin typeface="Andalus" panose="02020603050405020304" pitchFamily="18" charset="-78"/>
                <a:cs typeface="Andalus" panose="02020603050405020304" pitchFamily="18" charset="-78"/>
              </a:rPr>
              <a:t>أخلاقيات وواجبات البحث العلمي</a:t>
            </a:r>
            <a:r>
              <a:rPr lang="ar-SA" sz="5400" dirty="0" smtClean="0">
                <a:solidFill>
                  <a:srgbClr val="00B050"/>
                </a:solidFill>
                <a:latin typeface="Andalus" panose="02020603050405020304" pitchFamily="18" charset="-78"/>
                <a:cs typeface="Andalus" panose="02020603050405020304" pitchFamily="18" charset="-78"/>
              </a:rPr>
              <a:t/>
            </a:r>
            <a:br>
              <a:rPr lang="ar-SA" sz="5400" dirty="0" smtClean="0">
                <a:solidFill>
                  <a:srgbClr val="00B050"/>
                </a:solidFill>
                <a:latin typeface="Andalus" panose="02020603050405020304" pitchFamily="18" charset="-78"/>
                <a:cs typeface="Andalus" panose="02020603050405020304" pitchFamily="18" charset="-78"/>
              </a:rPr>
            </a:br>
            <a:r>
              <a:rPr lang="ar-SA" sz="5400" dirty="0" smtClean="0">
                <a:solidFill>
                  <a:srgbClr val="FF0000"/>
                </a:solidFill>
                <a:latin typeface="Andalus" panose="02020603050405020304" pitchFamily="18" charset="-78"/>
                <a:cs typeface="Andalus" panose="02020603050405020304" pitchFamily="18" charset="-78"/>
              </a:rPr>
              <a:t>إعداد وتقديم</a:t>
            </a:r>
            <a:r>
              <a:rPr lang="ar-SA" sz="5400" dirty="0" smtClean="0">
                <a:solidFill>
                  <a:srgbClr val="C00000"/>
                </a:solidFill>
                <a:latin typeface="Andalus" panose="02020603050405020304" pitchFamily="18" charset="-78"/>
                <a:cs typeface="Andalus" panose="02020603050405020304" pitchFamily="18" charset="-78"/>
              </a:rPr>
              <a:t/>
            </a:r>
            <a:br>
              <a:rPr lang="ar-SA" sz="5400" dirty="0" smtClean="0">
                <a:solidFill>
                  <a:srgbClr val="C00000"/>
                </a:solidFill>
                <a:latin typeface="Andalus" panose="02020603050405020304" pitchFamily="18" charset="-78"/>
                <a:cs typeface="Andalus" panose="02020603050405020304" pitchFamily="18" charset="-78"/>
              </a:rPr>
            </a:br>
            <a:r>
              <a:rPr lang="ar-SA" sz="5400" dirty="0" smtClean="0">
                <a:solidFill>
                  <a:srgbClr val="FF0000"/>
                </a:solidFill>
                <a:latin typeface="Andalus" panose="02020603050405020304" pitchFamily="18" charset="-78"/>
                <a:cs typeface="Andalus" panose="02020603050405020304" pitchFamily="18" charset="-78"/>
              </a:rPr>
              <a:t>الدكتورة آمنة الطيب</a:t>
            </a:r>
            <a:br>
              <a:rPr lang="ar-SA" sz="5400" dirty="0" smtClean="0">
                <a:solidFill>
                  <a:srgbClr val="FF0000"/>
                </a:solidFill>
                <a:latin typeface="Andalus" panose="02020603050405020304" pitchFamily="18" charset="-78"/>
                <a:cs typeface="Andalus" panose="02020603050405020304" pitchFamily="18" charset="-78"/>
              </a:rPr>
            </a:br>
            <a:r>
              <a:rPr lang="ar-SA" sz="5400" dirty="0">
                <a:solidFill>
                  <a:srgbClr val="FF0000"/>
                </a:solidFill>
                <a:latin typeface="Andalus" panose="02020603050405020304" pitchFamily="18" charset="-78"/>
                <a:cs typeface="Andalus" panose="02020603050405020304" pitchFamily="18" charset="-78"/>
              </a:rPr>
              <a:t/>
            </a:r>
            <a:br>
              <a:rPr lang="ar-SA" sz="5400" dirty="0">
                <a:solidFill>
                  <a:srgbClr val="FF0000"/>
                </a:solidFill>
                <a:latin typeface="Andalus" panose="02020603050405020304" pitchFamily="18" charset="-78"/>
                <a:cs typeface="Andalus" panose="02020603050405020304" pitchFamily="18" charset="-78"/>
              </a:rPr>
            </a:br>
            <a:endParaRPr lang="ar-SA" sz="5400"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7896112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8" y="0"/>
            <a:ext cx="9131541" cy="6858000"/>
          </a:xfrm>
          <a:prstGeom prst="rect">
            <a:avLst/>
          </a:prstGeom>
        </p:spPr>
      </p:pic>
      <p:sp>
        <p:nvSpPr>
          <p:cNvPr id="2" name="عنوان 1"/>
          <p:cNvSpPr>
            <a:spLocks noGrp="1"/>
          </p:cNvSpPr>
          <p:nvPr>
            <p:ph type="title"/>
          </p:nvPr>
        </p:nvSpPr>
        <p:spPr/>
        <p:txBody>
          <a:bodyPr>
            <a:normAutofit/>
          </a:bodyPr>
          <a:lstStyle/>
          <a:p>
            <a:r>
              <a:rPr lang="ar-SA" sz="5400" dirty="0" smtClean="0">
                <a:solidFill>
                  <a:srgbClr val="002060"/>
                </a:solidFill>
                <a:latin typeface="Arabic Typesetting" pitchFamily="66" charset="-78"/>
                <a:cs typeface="Arabic Typesetting" pitchFamily="66" charset="-78"/>
              </a:rPr>
              <a:t>معوقات </a:t>
            </a:r>
            <a:r>
              <a:rPr lang="ar-SA" sz="5400" dirty="0" err="1" smtClean="0">
                <a:solidFill>
                  <a:srgbClr val="002060"/>
                </a:solidFill>
                <a:latin typeface="Arabic Typesetting" pitchFamily="66" charset="-78"/>
                <a:cs typeface="Arabic Typesetting" pitchFamily="66" charset="-78"/>
              </a:rPr>
              <a:t>البحث:</a:t>
            </a:r>
            <a:endParaRPr lang="ar-SA" sz="5400" dirty="0">
              <a:solidFill>
                <a:srgbClr val="002060"/>
              </a:solidFill>
              <a:latin typeface="Arabic Typesetting" pitchFamily="66" charset="-78"/>
              <a:cs typeface="Arabic Typesetting" pitchFamily="66" charset="-78"/>
            </a:endParaRPr>
          </a:p>
        </p:txBody>
      </p:sp>
      <p:sp>
        <p:nvSpPr>
          <p:cNvPr id="3" name="عنصر نائب للمحتوى 2"/>
          <p:cNvSpPr>
            <a:spLocks noGrp="1"/>
          </p:cNvSpPr>
          <p:nvPr>
            <p:ph idx="1"/>
          </p:nvPr>
        </p:nvSpPr>
        <p:spPr/>
        <p:txBody>
          <a:bodyPr>
            <a:normAutofit fontScale="70000" lnSpcReduction="20000"/>
          </a:bodyPr>
          <a:lstStyle/>
          <a:p>
            <a:pPr marL="514350" indent="-514350">
              <a:buFont typeface="+mj-lt"/>
              <a:buAutoNum type="arabicPeriod"/>
            </a:pPr>
            <a:r>
              <a:rPr lang="ar-SA" b="1" dirty="0" smtClean="0">
                <a:solidFill>
                  <a:schemeClr val="tx2"/>
                </a:solidFill>
                <a:latin typeface="Andalus" panose="02020603050405020304" pitchFamily="18" charset="-78"/>
                <a:cs typeface="+mj-cs"/>
              </a:rPr>
              <a:t>قلة المخصصات المالية للبحوث التربوية.</a:t>
            </a:r>
          </a:p>
          <a:p>
            <a:pPr marL="514350" indent="-514350">
              <a:buFont typeface="+mj-lt"/>
              <a:buAutoNum type="arabicPeriod"/>
            </a:pPr>
            <a:r>
              <a:rPr lang="ar-SA" b="1" dirty="0" smtClean="0">
                <a:solidFill>
                  <a:schemeClr val="tx2"/>
                </a:solidFill>
                <a:latin typeface="Andalus" panose="02020603050405020304" pitchFamily="18" charset="-78"/>
                <a:cs typeface="+mj-cs"/>
              </a:rPr>
              <a:t>نقص التدريب على البحث التربوي.</a:t>
            </a:r>
          </a:p>
          <a:p>
            <a:pPr marL="514350" indent="-514350">
              <a:buFont typeface="+mj-lt"/>
              <a:buAutoNum type="arabicPeriod"/>
            </a:pPr>
            <a:r>
              <a:rPr lang="ar-SA" b="1" dirty="0" smtClean="0">
                <a:solidFill>
                  <a:schemeClr val="tx2"/>
                </a:solidFill>
                <a:latin typeface="Andalus" panose="02020603050405020304" pitchFamily="18" charset="-78"/>
                <a:cs typeface="+mj-cs"/>
              </a:rPr>
              <a:t>عدم وضع نتائج البحوث القائمة على أصول علمية موضع التطبيق.</a:t>
            </a:r>
          </a:p>
          <a:p>
            <a:pPr marL="514350" indent="-514350">
              <a:buFont typeface="+mj-lt"/>
              <a:buAutoNum type="arabicPeriod"/>
            </a:pPr>
            <a:r>
              <a:rPr lang="ar-SA" b="1" dirty="0" smtClean="0">
                <a:solidFill>
                  <a:schemeClr val="tx2"/>
                </a:solidFill>
                <a:latin typeface="Andalus" panose="02020603050405020304" pitchFamily="18" charset="-78"/>
                <a:cs typeface="+mj-cs"/>
              </a:rPr>
              <a:t>انخفاض </a:t>
            </a:r>
            <a:r>
              <a:rPr lang="ar-SA" b="1" dirty="0" err="1" smtClean="0">
                <a:solidFill>
                  <a:schemeClr val="tx2"/>
                </a:solidFill>
                <a:latin typeface="Andalus" panose="02020603050405020304" pitchFamily="18" charset="-78"/>
                <a:cs typeface="+mj-cs"/>
              </a:rPr>
              <a:t>الموثوقية</a:t>
            </a:r>
            <a:r>
              <a:rPr lang="ar-SA" b="1" dirty="0" smtClean="0">
                <a:solidFill>
                  <a:schemeClr val="tx2"/>
                </a:solidFill>
                <a:latin typeface="Andalus" panose="02020603050405020304" pitchFamily="18" charset="-78"/>
                <a:cs typeface="+mj-cs"/>
              </a:rPr>
              <a:t> في البحث التربوي.</a:t>
            </a:r>
          </a:p>
          <a:p>
            <a:pPr marL="514350" indent="-514350">
              <a:buFont typeface="+mj-lt"/>
              <a:buAutoNum type="arabicPeriod"/>
            </a:pPr>
            <a:r>
              <a:rPr lang="ar-SA" b="1" dirty="0" smtClean="0">
                <a:solidFill>
                  <a:schemeClr val="tx2"/>
                </a:solidFill>
                <a:latin typeface="Andalus" panose="02020603050405020304" pitchFamily="18" charset="-78"/>
                <a:cs typeface="+mj-cs"/>
              </a:rPr>
              <a:t>عدم وجود البيئة المناسبة لإجراء البحوث سواء من حيث الإمكانات أو التقبل أو الوعي بأهميتها.</a:t>
            </a:r>
          </a:p>
          <a:p>
            <a:pPr marL="514350" indent="-514350">
              <a:buFont typeface="+mj-lt"/>
              <a:buAutoNum type="arabicPeriod"/>
            </a:pPr>
            <a:r>
              <a:rPr lang="ar-SA" b="1" dirty="0" smtClean="0">
                <a:solidFill>
                  <a:schemeClr val="tx2"/>
                </a:solidFill>
                <a:latin typeface="Andalus" panose="02020603050405020304" pitchFamily="18" charset="-78"/>
                <a:cs typeface="+mj-cs"/>
              </a:rPr>
              <a:t>وجود صعوبات ادارية تحول دون استخدام بعض التصميمات التجريبية.</a:t>
            </a:r>
          </a:p>
          <a:p>
            <a:pPr marL="514350" indent="-514350">
              <a:buFont typeface="+mj-lt"/>
              <a:buAutoNum type="arabicPeriod"/>
            </a:pPr>
            <a:r>
              <a:rPr lang="ar-SA" b="1" dirty="0" smtClean="0">
                <a:solidFill>
                  <a:schemeClr val="tx2"/>
                </a:solidFill>
                <a:latin typeface="Andalus" panose="02020603050405020304" pitchFamily="18" charset="-78"/>
                <a:cs typeface="+mj-cs"/>
              </a:rPr>
              <a:t>إجراء التجربة تحت ظروف مصطنعة لا تمثل الواقع </a:t>
            </a:r>
            <a:r>
              <a:rPr lang="ar-SA" b="1" dirty="0" err="1" smtClean="0">
                <a:solidFill>
                  <a:schemeClr val="tx2"/>
                </a:solidFill>
                <a:latin typeface="Andalus" panose="02020603050405020304" pitchFamily="18" charset="-78"/>
                <a:cs typeface="+mj-cs"/>
              </a:rPr>
              <a:t>التعليمي .</a:t>
            </a:r>
            <a:endParaRPr lang="ar-SA" b="1" dirty="0" smtClean="0">
              <a:solidFill>
                <a:schemeClr val="tx2"/>
              </a:solidFill>
              <a:latin typeface="Andalus" panose="02020603050405020304" pitchFamily="18" charset="-78"/>
              <a:cs typeface="+mj-cs"/>
            </a:endParaRPr>
          </a:p>
          <a:p>
            <a:pPr marL="514350" indent="-514350">
              <a:buFont typeface="+mj-lt"/>
              <a:buAutoNum type="arabicPeriod"/>
            </a:pPr>
            <a:r>
              <a:rPr lang="ar-SA" b="1" dirty="0" smtClean="0">
                <a:solidFill>
                  <a:schemeClr val="tx2"/>
                </a:solidFill>
                <a:latin typeface="Andalus" panose="02020603050405020304" pitchFamily="18" charset="-78"/>
                <a:cs typeface="+mj-cs"/>
              </a:rPr>
              <a:t>الظواهر التربوية والنفسية والاجتماعية ظواهر معقدة ومتداخلة ودراستها تحتاج الى جهود كبيرة ودقة في ضبط المتغيرات.</a:t>
            </a:r>
          </a:p>
          <a:p>
            <a:pPr marL="514350" indent="-514350">
              <a:buFont typeface="+mj-lt"/>
              <a:buAutoNum type="arabicPeriod"/>
            </a:pPr>
            <a:r>
              <a:rPr lang="ar-SA" b="1" dirty="0" smtClean="0">
                <a:solidFill>
                  <a:schemeClr val="tx2"/>
                </a:solidFill>
                <a:latin typeface="Andalus" panose="02020603050405020304" pitchFamily="18" charset="-78"/>
                <a:cs typeface="+mj-cs"/>
              </a:rPr>
              <a:t>افتقار البحث التربوي الى سياسة </a:t>
            </a:r>
            <a:r>
              <a:rPr lang="ar-SA" b="1" dirty="0" err="1" smtClean="0">
                <a:solidFill>
                  <a:schemeClr val="tx2"/>
                </a:solidFill>
                <a:latin typeface="Andalus" panose="02020603050405020304" pitchFamily="18" charset="-78"/>
                <a:cs typeface="+mj-cs"/>
              </a:rPr>
              <a:t>واستراتيجية</a:t>
            </a:r>
            <a:r>
              <a:rPr lang="ar-SA" b="1" dirty="0" smtClean="0">
                <a:solidFill>
                  <a:schemeClr val="tx2"/>
                </a:solidFill>
                <a:latin typeface="Andalus" panose="02020603050405020304" pitchFamily="18" charset="-78"/>
                <a:cs typeface="+mj-cs"/>
              </a:rPr>
              <a:t> توجهانه.</a:t>
            </a:r>
          </a:p>
          <a:p>
            <a:pPr marL="514350" indent="-514350">
              <a:buFont typeface="+mj-lt"/>
              <a:buAutoNum type="arabicPeriod"/>
            </a:pPr>
            <a:r>
              <a:rPr lang="ar-SA" b="1" dirty="0" smtClean="0">
                <a:solidFill>
                  <a:schemeClr val="tx2"/>
                </a:solidFill>
                <a:latin typeface="Andalus" panose="02020603050405020304" pitchFamily="18" charset="-78"/>
                <a:cs typeface="+mj-cs"/>
              </a:rPr>
              <a:t>افتقار ابحث التربوي للإبداع والأصالة.</a:t>
            </a:r>
          </a:p>
          <a:p>
            <a:pPr marL="514350" indent="-514350">
              <a:buFont typeface="+mj-lt"/>
              <a:buAutoNum type="arabicPeriod"/>
            </a:pPr>
            <a:r>
              <a:rPr lang="ar-SA" b="1" dirty="0" smtClean="0">
                <a:solidFill>
                  <a:schemeClr val="tx2"/>
                </a:solidFill>
                <a:latin typeface="Andalus" panose="02020603050405020304" pitchFamily="18" charset="-78"/>
                <a:cs typeface="+mj-cs"/>
              </a:rPr>
              <a:t>معوقات ذات علاقة بالظروف العامة للبحث </a:t>
            </a:r>
            <a:r>
              <a:rPr lang="ar-SA" b="1" dirty="0" err="1" smtClean="0">
                <a:solidFill>
                  <a:schemeClr val="tx2"/>
                </a:solidFill>
                <a:latin typeface="Andalus" panose="02020603050405020304" pitchFamily="18" charset="-78"/>
                <a:cs typeface="+mj-cs"/>
              </a:rPr>
              <a:t>التربوي.</a:t>
            </a:r>
            <a:r>
              <a:rPr lang="ar-SA" b="1" dirty="0" smtClean="0">
                <a:solidFill>
                  <a:schemeClr val="tx2"/>
                </a:solidFill>
                <a:latin typeface="Andalus" panose="02020603050405020304" pitchFamily="18" charset="-78"/>
                <a:cs typeface="+mj-cs"/>
              </a:rPr>
              <a:t> </a:t>
            </a:r>
            <a:endParaRPr lang="ar-SA" b="1" dirty="0">
              <a:solidFill>
                <a:schemeClr val="tx2"/>
              </a:solidFill>
              <a:latin typeface="Andalus" panose="02020603050405020304" pitchFamily="18" charset="-78"/>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1400"/>
            <a:ext cx="621188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88" y="1352600"/>
            <a:ext cx="7818080" cy="38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92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heel(1)">
                                      <p:cBhvr>
                                        <p:cTn id="12"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8632"/>
            <a:ext cx="5904656" cy="113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754" y="558056"/>
            <a:ext cx="5718175"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499" y="2227939"/>
            <a:ext cx="3416878" cy="98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466" y="2911475"/>
            <a:ext cx="4462463"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9239" y="3875995"/>
            <a:ext cx="5256141" cy="81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0471" y="4344664"/>
            <a:ext cx="4425950"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03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wipe(down)">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additive="base">
                                        <p:cTn id="17" dur="500" fill="hold"/>
                                        <p:tgtEl>
                                          <p:spTgt spid="10244"/>
                                        </p:tgtEl>
                                        <p:attrNameLst>
                                          <p:attrName>ppt_x</p:attrName>
                                        </p:attrNameLst>
                                      </p:cBhvr>
                                      <p:tavLst>
                                        <p:tav tm="0">
                                          <p:val>
                                            <p:strVal val="#ppt_x"/>
                                          </p:val>
                                        </p:tav>
                                        <p:tav tm="100000">
                                          <p:val>
                                            <p:strVal val="#ppt_x"/>
                                          </p:val>
                                        </p:tav>
                                      </p:tavLst>
                                    </p:anim>
                                    <p:anim calcmode="lin" valueType="num">
                                      <p:cBhvr additive="base">
                                        <p:cTn id="1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wipe(down)">
                                      <p:cBhvr>
                                        <p:cTn id="23" dur="500"/>
                                        <p:tgtEl>
                                          <p:spTgt spid="102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46"/>
                                        </p:tgtEl>
                                        <p:attrNameLst>
                                          <p:attrName>style.visibility</p:attrName>
                                        </p:attrNameLst>
                                      </p:cBhvr>
                                      <p:to>
                                        <p:strVal val="visible"/>
                                      </p:to>
                                    </p:set>
                                    <p:animEffect transition="in" filter="wipe(down)">
                                      <p:cBhvr>
                                        <p:cTn id="28" dur="500"/>
                                        <p:tgtEl>
                                          <p:spTgt spid="1024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247"/>
                                        </p:tgtEl>
                                        <p:attrNameLst>
                                          <p:attrName>style.visibility</p:attrName>
                                        </p:attrNameLst>
                                      </p:cBhvr>
                                      <p:to>
                                        <p:strVal val="visible"/>
                                      </p:to>
                                    </p:set>
                                    <p:animEffect transition="in" filter="wipe(down)">
                                      <p:cBhvr>
                                        <p:cTn id="33"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268761"/>
            <a:ext cx="676875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581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323850"/>
            <a:ext cx="6913636" cy="62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0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09"/>
            <a:ext cx="9144000" cy="6850991"/>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6548437"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3" y="1412777"/>
            <a:ext cx="2683482" cy="2160240"/>
          </a:xfrm>
          <a:prstGeom prst="rect">
            <a:avLst/>
          </a:prstGeom>
        </p:spPr>
      </p:pic>
    </p:spTree>
    <p:extLst>
      <p:ext uri="{BB962C8B-B14F-4D97-AF65-F5344CB8AC3E}">
        <p14:creationId xmlns:p14="http://schemas.microsoft.com/office/powerpoint/2010/main" val="300311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13770"/>
            <a:ext cx="9144000" cy="6858000"/>
          </a:xfrm>
          <a:prstGeom prst="rect">
            <a:avLst/>
          </a:prstGeom>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548680"/>
            <a:ext cx="8284734" cy="546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8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6718300"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512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 y="0"/>
            <a:ext cx="9146415" cy="6858000"/>
          </a:xfrm>
          <a:prstGeom prst="rect">
            <a:avLst/>
          </a:prstGeom>
        </p:spPr>
      </p:pic>
      <p:sp>
        <p:nvSpPr>
          <p:cNvPr id="2" name="عنوان 1"/>
          <p:cNvSpPr>
            <a:spLocks noGrp="1"/>
          </p:cNvSpPr>
          <p:nvPr>
            <p:ph type="title"/>
          </p:nvPr>
        </p:nvSpPr>
        <p:spPr/>
        <p:txBody>
          <a:bodyPr>
            <a:normAutofit/>
          </a:bodyPr>
          <a:lstStyle/>
          <a:p>
            <a:r>
              <a:rPr lang="ar-SA" sz="5400" dirty="0" smtClean="0">
                <a:solidFill>
                  <a:schemeClr val="accent2"/>
                </a:solidFill>
                <a:latin typeface="Arabic Typesetting" pitchFamily="66" charset="-78"/>
                <a:cs typeface="Arabic Typesetting" pitchFamily="66" charset="-78"/>
              </a:rPr>
              <a:t>أخلاقيات البحث العلمي :</a:t>
            </a:r>
            <a:endParaRPr lang="ar-SA" sz="5400" dirty="0">
              <a:solidFill>
                <a:schemeClr val="accent2"/>
              </a:solidFill>
              <a:latin typeface="Arabic Typesetting" pitchFamily="66" charset="-78"/>
              <a:cs typeface="Arabic Typesetting" pitchFamily="66" charset="-78"/>
            </a:endParaRPr>
          </a:p>
        </p:txBody>
      </p:sp>
      <p:sp>
        <p:nvSpPr>
          <p:cNvPr id="3" name="عنصر نائب للمحتوى 2"/>
          <p:cNvSpPr>
            <a:spLocks noGrp="1"/>
          </p:cNvSpPr>
          <p:nvPr>
            <p:ph idx="1"/>
          </p:nvPr>
        </p:nvSpPr>
        <p:spPr>
          <a:xfrm>
            <a:off x="457200" y="1600200"/>
            <a:ext cx="6779096" cy="4525963"/>
          </a:xfrm>
        </p:spPr>
        <p:txBody>
          <a:bodyPr/>
          <a:lstStyle/>
          <a:p>
            <a:r>
              <a:rPr lang="ar-SA" dirty="0" smtClean="0"/>
              <a:t>هناك مقومات أساسيه وشروط جوهريه لأي بحث علمي جاد يرجى له النجاح وتحقيق الأهداف : </a:t>
            </a:r>
          </a:p>
          <a:p>
            <a:r>
              <a:rPr lang="ar-SA" dirty="0" smtClean="0"/>
              <a:t>1-  مقومات </a:t>
            </a:r>
            <a:r>
              <a:rPr lang="ar-SA" dirty="0"/>
              <a:t>ت</a:t>
            </a:r>
            <a:r>
              <a:rPr lang="ar-SA" dirty="0" smtClean="0"/>
              <a:t>رتبط بأخلاقيات الباحث وسماته .</a:t>
            </a:r>
          </a:p>
          <a:p>
            <a:r>
              <a:rPr lang="ar-SA" dirty="0" smtClean="0"/>
              <a:t>2- ومقومات </a:t>
            </a:r>
            <a:r>
              <a:rPr lang="ar-SA" dirty="0"/>
              <a:t>ت</a:t>
            </a:r>
            <a:r>
              <a:rPr lang="ar-SA" dirty="0" smtClean="0"/>
              <a:t>تعلق بخصائص البحث العلمي ذاته وشروطه .</a:t>
            </a:r>
            <a:endParaRPr lang="ar-SA"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6858000"/>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1676400"/>
            <a:ext cx="7899151" cy="427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56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922337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1676400"/>
            <a:ext cx="8259067" cy="463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38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عنوان 1"/>
          <p:cNvSpPr>
            <a:spLocks noGrp="1"/>
          </p:cNvSpPr>
          <p:nvPr>
            <p:ph type="title"/>
          </p:nvPr>
        </p:nvSpPr>
        <p:spPr/>
        <p:txBody>
          <a:bodyPr>
            <a:normAutofit/>
          </a:bodyPr>
          <a:lstStyle/>
          <a:p>
            <a:r>
              <a:rPr lang="ar-SA" dirty="0" smtClean="0">
                <a:solidFill>
                  <a:schemeClr val="accent3">
                    <a:lumMod val="50000"/>
                  </a:schemeClr>
                </a:solidFill>
                <a:latin typeface="Arabic Typesetting" pitchFamily="66" charset="-78"/>
                <a:cs typeface="Arabic Typesetting" pitchFamily="66" charset="-78"/>
              </a:rPr>
              <a:t>أولاً : أخلاقيات الباحث العلمي وسماته :</a:t>
            </a:r>
            <a:endParaRPr lang="ar-SA" dirty="0">
              <a:solidFill>
                <a:schemeClr val="accent3">
                  <a:lumMod val="50000"/>
                </a:schemeClr>
              </a:solidFill>
              <a:latin typeface="Arabic Typesetting" pitchFamily="66" charset="-78"/>
              <a:cs typeface="Arabic Typesetting" pitchFamily="66" charset="-78"/>
            </a:endParaRPr>
          </a:p>
        </p:txBody>
      </p:sp>
      <p:sp>
        <p:nvSpPr>
          <p:cNvPr id="3" name="عنصر نائب للمحتوى 2"/>
          <p:cNvSpPr>
            <a:spLocks noGrp="1"/>
          </p:cNvSpPr>
          <p:nvPr>
            <p:ph idx="1"/>
          </p:nvPr>
        </p:nvSpPr>
        <p:spPr/>
        <p:txBody>
          <a:bodyPr>
            <a:normAutofit fontScale="92500" lnSpcReduction="10000"/>
          </a:bodyPr>
          <a:lstStyle/>
          <a:p>
            <a:pPr marL="514350" indent="-514350">
              <a:buFont typeface="+mj-lt"/>
              <a:buAutoNum type="arabicPeriod"/>
            </a:pPr>
            <a:r>
              <a:rPr lang="ar-SA" sz="2400" dirty="0" smtClean="0"/>
              <a:t>الوفاء لكل من قدم له يد العون والمساعدة في مجال بحثه.</a:t>
            </a:r>
          </a:p>
          <a:p>
            <a:pPr marL="514350" indent="-514350">
              <a:buFont typeface="+mj-lt"/>
              <a:buAutoNum type="arabicPeriod"/>
            </a:pPr>
            <a:r>
              <a:rPr lang="ar-SA" sz="2400" dirty="0" smtClean="0"/>
              <a:t>الأمانه العلميه.</a:t>
            </a:r>
          </a:p>
          <a:p>
            <a:pPr marL="514350" indent="-514350">
              <a:buFont typeface="+mj-lt"/>
              <a:buAutoNum type="arabicPeriod"/>
            </a:pPr>
            <a:r>
              <a:rPr lang="ar-SA" sz="2400" dirty="0" smtClean="0"/>
              <a:t>التواضع العلمي.</a:t>
            </a:r>
          </a:p>
          <a:p>
            <a:pPr marL="514350" indent="-514350">
              <a:buFont typeface="+mj-lt"/>
              <a:buAutoNum type="arabicPeriod"/>
            </a:pPr>
            <a:r>
              <a:rPr lang="ar-SA" sz="2400" dirty="0" smtClean="0"/>
              <a:t>العدول عن الرأي إذا ما توافرت أراء قيمة مختلفة.</a:t>
            </a:r>
          </a:p>
          <a:p>
            <a:pPr marL="514350" indent="-514350">
              <a:buFont typeface="+mj-lt"/>
              <a:buAutoNum type="arabicPeriod"/>
            </a:pPr>
            <a:r>
              <a:rPr lang="ar-SA" sz="2400" dirty="0" smtClean="0"/>
              <a:t> سعة الإطلاع.</a:t>
            </a:r>
          </a:p>
          <a:p>
            <a:pPr marL="514350" indent="-514350">
              <a:buFont typeface="+mj-lt"/>
              <a:buAutoNum type="arabicPeriod"/>
            </a:pPr>
            <a:r>
              <a:rPr lang="ar-SA" sz="2400" dirty="0" smtClean="0"/>
              <a:t>الواقعية والموضوعية.</a:t>
            </a:r>
          </a:p>
          <a:p>
            <a:pPr marL="514350" indent="-514350">
              <a:buFont typeface="+mj-lt"/>
              <a:buAutoNum type="arabicPeriod"/>
            </a:pPr>
            <a:r>
              <a:rPr lang="ar-SA" sz="2400" dirty="0" smtClean="0"/>
              <a:t>مراعاة الخصوصية.</a:t>
            </a:r>
          </a:p>
          <a:p>
            <a:pPr marL="514350" indent="-514350">
              <a:buFont typeface="+mj-lt"/>
              <a:buAutoNum type="arabicPeriod"/>
            </a:pPr>
            <a:r>
              <a:rPr lang="ar-SA" sz="2400" dirty="0" smtClean="0"/>
              <a:t>احترام المبحوث.</a:t>
            </a:r>
          </a:p>
          <a:p>
            <a:pPr marL="514350" indent="-514350">
              <a:buFont typeface="+mj-lt"/>
              <a:buAutoNum type="arabicPeriod"/>
            </a:pPr>
            <a:r>
              <a:rPr lang="ar-SA" sz="2400" dirty="0" smtClean="0"/>
              <a:t>المصارحة.</a:t>
            </a:r>
          </a:p>
          <a:p>
            <a:pPr marL="514350" indent="-514350">
              <a:buFont typeface="+mj-lt"/>
              <a:buAutoNum type="arabicPeriod"/>
            </a:pPr>
            <a:r>
              <a:rPr lang="ar-SA" sz="2400" dirty="0" smtClean="0"/>
              <a:t>المشاركة التطوعية.</a:t>
            </a:r>
          </a:p>
          <a:p>
            <a:pPr marL="514350" indent="-514350">
              <a:buFont typeface="+mj-lt"/>
              <a:buAutoNum type="arabicPeriod"/>
            </a:pPr>
            <a:r>
              <a:rPr lang="ar-SA" sz="2400" dirty="0" smtClean="0"/>
              <a:t>السرية.</a:t>
            </a:r>
          </a:p>
          <a:p>
            <a:pPr marL="514350" indent="-514350">
              <a:buFont typeface="+mj-lt"/>
              <a:buAutoNum type="arabicPeriod"/>
            </a:pPr>
            <a:r>
              <a:rPr lang="ar-SA" sz="2400" dirty="0" smtClean="0"/>
              <a:t>حماية المشاركين من أي ضرر.</a:t>
            </a:r>
          </a:p>
          <a:p>
            <a:pPr marL="514350" indent="-514350">
              <a:buFont typeface="+mj-lt"/>
              <a:buAutoNum type="arabicPeriod"/>
            </a:pPr>
            <a:endParaRPr lang="ar-SA"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عنوان 1"/>
          <p:cNvSpPr>
            <a:spLocks noGrp="1"/>
          </p:cNvSpPr>
          <p:nvPr>
            <p:ph type="title"/>
          </p:nvPr>
        </p:nvSpPr>
        <p:spPr/>
        <p:txBody>
          <a:bodyPr>
            <a:normAutofit/>
          </a:bodyPr>
          <a:lstStyle/>
          <a:p>
            <a:r>
              <a:rPr lang="ar-SA" sz="5400" dirty="0" smtClean="0">
                <a:solidFill>
                  <a:schemeClr val="accent3">
                    <a:lumMod val="50000"/>
                  </a:schemeClr>
                </a:solidFill>
                <a:latin typeface="Arabic Typesetting" pitchFamily="66" charset="-78"/>
                <a:cs typeface="Arabic Typesetting" pitchFamily="66" charset="-78"/>
              </a:rPr>
              <a:t>ثانياً: أخلاقيات البحث العلمي</a:t>
            </a:r>
            <a:endParaRPr lang="ar-SA" sz="5400" dirty="0">
              <a:solidFill>
                <a:schemeClr val="accent3">
                  <a:lumMod val="50000"/>
                </a:schemeClr>
              </a:solidFill>
              <a:latin typeface="Arabic Typesetting" pitchFamily="66" charset="-78"/>
              <a:cs typeface="Arabic Typesetting" pitchFamily="66" charset="-78"/>
            </a:endParaRPr>
          </a:p>
        </p:txBody>
      </p:sp>
      <p:sp>
        <p:nvSpPr>
          <p:cNvPr id="3" name="عنصر نائب للمحتوى 2"/>
          <p:cNvSpPr>
            <a:spLocks noGrp="1"/>
          </p:cNvSpPr>
          <p:nvPr>
            <p:ph idx="1"/>
          </p:nvPr>
        </p:nvSpPr>
        <p:spPr/>
        <p:txBody>
          <a:bodyPr>
            <a:normAutofit fontScale="92500" lnSpcReduction="10000"/>
          </a:bodyPr>
          <a:lstStyle/>
          <a:p>
            <a:r>
              <a:rPr lang="ar-SA" dirty="0" smtClean="0"/>
              <a:t>هناك مجموعة من المعايير الأخلاقيه التي تصاحب كل مرحلة من تلك </a:t>
            </a:r>
            <a:r>
              <a:rPr lang="ar-SA" dirty="0" err="1" smtClean="0"/>
              <a:t>المراحل .</a:t>
            </a:r>
            <a:endParaRPr lang="ar-SA" dirty="0" smtClean="0"/>
          </a:p>
          <a:p>
            <a:r>
              <a:rPr lang="ar-SA" dirty="0" smtClean="0"/>
              <a:t>وعلى الباحث أن يكون ملماً بتلك المعايير والقيم فالبحث العلمي إذن عملية أخلاقيه بالإضافة  إلى أنه عملية منهجية تؤدي إلى اكتساب المزيد من المعرفة عن الظواهر المختلفة وحل ما يواجهنا من مشكلات في جميع المجالات ؛ لذا فإن للباحث العلمي مواصفات </a:t>
            </a:r>
            <a:r>
              <a:rPr lang="ar-SA" dirty="0" err="1" smtClean="0"/>
              <a:t>أخلاقيه</a:t>
            </a:r>
            <a:r>
              <a:rPr lang="ar-SA" dirty="0" smtClean="0"/>
              <a:t> يجب أن يكون متسلحاً بها جنباً إلى جنب مع المواصفات المعرفية والمنهجية  ومن هذه المواصفات الأخلاقية :</a:t>
            </a:r>
          </a:p>
          <a:p>
            <a:r>
              <a:rPr lang="ar-SA" dirty="0" smtClean="0"/>
              <a:t>الأمانة والصدق </a:t>
            </a:r>
            <a:r>
              <a:rPr lang="ar-SA" dirty="0" err="1" smtClean="0"/>
              <a:t>والموضوعية .</a:t>
            </a:r>
            <a:r>
              <a:rPr lang="ar-SA" dirty="0" smtClean="0"/>
              <a:t> </a:t>
            </a:r>
            <a:endParaRPr lang="ar-SA" dirty="0"/>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عنوان 1"/>
          <p:cNvSpPr>
            <a:spLocks noGrp="1"/>
          </p:cNvSpPr>
          <p:nvPr>
            <p:ph type="title"/>
          </p:nvPr>
        </p:nvSpPr>
        <p:spPr>
          <a:xfrm>
            <a:off x="0" y="0"/>
            <a:ext cx="9144000" cy="1600200"/>
          </a:xfrm>
          <a:solidFill>
            <a:schemeClr val="bg1"/>
          </a:solidFill>
        </p:spPr>
        <p:txBody>
          <a:bodyPr>
            <a:normAutofit/>
          </a:bodyPr>
          <a:lstStyle/>
          <a:p>
            <a:r>
              <a:rPr lang="ar-SA" dirty="0" smtClean="0">
                <a:solidFill>
                  <a:schemeClr val="accent3">
                    <a:lumMod val="50000"/>
                  </a:schemeClr>
                </a:solidFill>
                <a:latin typeface="Arabic Typesetting" pitchFamily="66" charset="-78"/>
                <a:cs typeface="Arabic Typesetting" pitchFamily="66" charset="-78"/>
              </a:rPr>
              <a:t>أهم المبادئ المتصلة بالبحث العلمي :</a:t>
            </a:r>
            <a:endParaRPr lang="ar-SA" dirty="0">
              <a:solidFill>
                <a:schemeClr val="accent3">
                  <a:lumMod val="50000"/>
                </a:schemeClr>
              </a:solidFill>
              <a:latin typeface="Arabic Typesetting" pitchFamily="66" charset="-78"/>
              <a:cs typeface="Arabic Typesetting" pitchFamily="66" charset="-78"/>
            </a:endParaRPr>
          </a:p>
        </p:txBody>
      </p:sp>
      <p:sp>
        <p:nvSpPr>
          <p:cNvPr id="3" name="عنصر نائب للمحتوى 2"/>
          <p:cNvSpPr>
            <a:spLocks noGrp="1"/>
          </p:cNvSpPr>
          <p:nvPr>
            <p:ph idx="1"/>
          </p:nvPr>
        </p:nvSpPr>
        <p:spPr>
          <a:xfrm>
            <a:off x="0" y="1600200"/>
            <a:ext cx="9144000" cy="5257800"/>
          </a:xfrm>
          <a:solidFill>
            <a:srgbClr val="00B050"/>
          </a:solidFill>
        </p:spPr>
        <p:txBody>
          <a:bodyPr>
            <a:normAutofit/>
          </a:bodyPr>
          <a:lstStyle/>
          <a:p>
            <a:r>
              <a:rPr lang="ar-SA" dirty="0" err="1" smtClean="0"/>
              <a:t>1.</a:t>
            </a:r>
            <a:r>
              <a:rPr lang="ar-SA" dirty="0" smtClean="0"/>
              <a:t> المبادئ الأخلاقية المصاحبة لتخطيط </a:t>
            </a:r>
            <a:r>
              <a:rPr lang="ar-SA" dirty="0" err="1" smtClean="0"/>
              <a:t>البحث:</a:t>
            </a:r>
            <a:endParaRPr lang="ar-SA" dirty="0" smtClean="0"/>
          </a:p>
          <a:p>
            <a:r>
              <a:rPr lang="ar-SA" sz="2800" dirty="0" smtClean="0"/>
              <a:t>الأمر </a:t>
            </a:r>
            <a:r>
              <a:rPr lang="ar-SA" sz="2800" dirty="0" err="1" smtClean="0"/>
              <a:t>الأول </a:t>
            </a:r>
            <a:r>
              <a:rPr lang="ar-SA" sz="2800" dirty="0" smtClean="0"/>
              <a:t>: ألا تكون خطة بحثه بمثابة نسخة مكررة طبق الأصل من دراسة أخرى سابقة بالشكل الذي يلقي ضلالاً من الشك على أمانة الباحث </a:t>
            </a:r>
            <a:r>
              <a:rPr lang="ar-SA" sz="2800" dirty="0" err="1" smtClean="0"/>
              <a:t>العلمية .</a:t>
            </a:r>
            <a:endParaRPr lang="ar-SA" sz="2800" dirty="0" smtClean="0"/>
          </a:p>
          <a:p>
            <a:r>
              <a:rPr lang="ar-SA" sz="2800" dirty="0" smtClean="0"/>
              <a:t>الأمر </a:t>
            </a:r>
            <a:r>
              <a:rPr lang="ar-SA" sz="2800" dirty="0" err="1" smtClean="0"/>
              <a:t>الثاني </a:t>
            </a:r>
            <a:r>
              <a:rPr lang="ar-SA" sz="2800" dirty="0" smtClean="0"/>
              <a:t>: ألا يكون هناك احتمال بأن تؤدي الدراسة المراد إجراؤها إلى الحاق ضرر ظاهر أو محتمل بأشخاص </a:t>
            </a:r>
            <a:r>
              <a:rPr lang="ar-SA" sz="2800" dirty="0" err="1" smtClean="0"/>
              <a:t>آخرين.</a:t>
            </a:r>
            <a:r>
              <a:rPr lang="ar-SA" sz="2800" dirty="0" smtClean="0"/>
              <a:t>  </a:t>
            </a:r>
          </a:p>
          <a:p>
            <a:r>
              <a:rPr lang="ar-SA" sz="2800" dirty="0" err="1" smtClean="0"/>
              <a:t>2 .</a:t>
            </a:r>
            <a:r>
              <a:rPr lang="ar-SA" sz="2800" dirty="0" smtClean="0"/>
              <a:t> المبادئ الأخلاقية المصاحبة لعملية </a:t>
            </a:r>
            <a:r>
              <a:rPr lang="ar-SA" sz="2800" dirty="0"/>
              <a:t>ج</a:t>
            </a:r>
            <a:r>
              <a:rPr lang="ar-SA" sz="2800" dirty="0" smtClean="0"/>
              <a:t>مع البيانات :</a:t>
            </a:r>
          </a:p>
          <a:p>
            <a:r>
              <a:rPr lang="ar-SA" sz="2400" dirty="0" smtClean="0"/>
              <a:t>تنشأ معظم المشكلات الأخلاقية في الفترة التي يقدم فيها الباحث على تجميع بياناته من المشاركين في الدراسة فتلك المرحلة بمثابة موقف صعب يحتاج فيه الباحث الى أن يوازن بين العديد من القرارات التي تبدو متعارضة مع بعضها وخصوصاً تلك التي تتصل بالأضرار المحتمل حدوثها للأفراد المشاركين في </a:t>
            </a:r>
            <a:r>
              <a:rPr lang="ar-SA" sz="2400" dirty="0" err="1" smtClean="0"/>
              <a:t>الدراسة .</a:t>
            </a:r>
            <a:r>
              <a:rPr lang="ar-SA" sz="2400" dirty="0" smtClean="0"/>
              <a:t> </a:t>
            </a:r>
            <a:endParaRPr lang="ar-SA" sz="2400" dirty="0"/>
          </a:p>
        </p:txBody>
      </p:sp>
    </p:spTree>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3296"/>
          </a:xfrm>
          <a:prstGeom prst="rect">
            <a:avLst/>
          </a:prstGeom>
        </p:spPr>
      </p:pic>
      <p:sp>
        <p:nvSpPr>
          <p:cNvPr id="2" name="عنوان 1"/>
          <p:cNvSpPr>
            <a:spLocks noGrp="1"/>
          </p:cNvSpPr>
          <p:nvPr>
            <p:ph type="title"/>
          </p:nvPr>
        </p:nvSpPr>
        <p:spPr/>
        <p:txBody>
          <a:bodyPr>
            <a:normAutofit/>
          </a:bodyPr>
          <a:lstStyle/>
          <a:p>
            <a:r>
              <a:rPr lang="ar-SA" dirty="0" smtClean="0">
                <a:solidFill>
                  <a:schemeClr val="accent3">
                    <a:lumMod val="50000"/>
                  </a:schemeClr>
                </a:solidFill>
                <a:latin typeface="Arabic Typesetting" pitchFamily="66" charset="-78"/>
                <a:cs typeface="Arabic Typesetting" pitchFamily="66" charset="-78"/>
              </a:rPr>
              <a:t>الأخطاء الكامنة في البحث </a:t>
            </a:r>
            <a:r>
              <a:rPr lang="ar-SA" dirty="0" err="1" smtClean="0">
                <a:solidFill>
                  <a:schemeClr val="accent3">
                    <a:lumMod val="50000"/>
                  </a:schemeClr>
                </a:solidFill>
                <a:latin typeface="Arabic Typesetting" pitchFamily="66" charset="-78"/>
                <a:cs typeface="Arabic Typesetting" pitchFamily="66" charset="-78"/>
              </a:rPr>
              <a:t>التربوي :</a:t>
            </a:r>
            <a:endParaRPr lang="ar-SA" dirty="0">
              <a:solidFill>
                <a:schemeClr val="accent3">
                  <a:lumMod val="50000"/>
                </a:schemeClr>
              </a:solidFill>
              <a:latin typeface="Arabic Typesetting" pitchFamily="66" charset="-78"/>
              <a:cs typeface="Arabic Typesetting" pitchFamily="66" charset="-78"/>
            </a:endParaRPr>
          </a:p>
        </p:txBody>
      </p:sp>
      <p:sp>
        <p:nvSpPr>
          <p:cNvPr id="3" name="عنصر نائب للمحتوى 2"/>
          <p:cNvSpPr>
            <a:spLocks noGrp="1"/>
          </p:cNvSpPr>
          <p:nvPr>
            <p:ph idx="1"/>
          </p:nvPr>
        </p:nvSpPr>
        <p:spPr>
          <a:xfrm>
            <a:off x="1547664" y="1600200"/>
            <a:ext cx="6120680" cy="4525963"/>
          </a:xfrm>
        </p:spPr>
        <p:txBody>
          <a:bodyPr>
            <a:normAutofit fontScale="92500" lnSpcReduction="20000"/>
          </a:bodyPr>
          <a:lstStyle/>
          <a:p>
            <a:r>
              <a:rPr lang="ar-SA" dirty="0" smtClean="0"/>
              <a:t>ترجع الأخطاء الكامنة في البحث التربوي الى مصدرين </a:t>
            </a:r>
            <a:r>
              <a:rPr lang="ar-SA" dirty="0" err="1" smtClean="0"/>
              <a:t>هما:</a:t>
            </a:r>
            <a:endParaRPr lang="ar-SA" dirty="0" smtClean="0"/>
          </a:p>
          <a:p>
            <a:r>
              <a:rPr lang="ar-SA" dirty="0" smtClean="0"/>
              <a:t>المصدر </a:t>
            </a:r>
            <a:r>
              <a:rPr lang="ar-SA" dirty="0" err="1" smtClean="0"/>
              <a:t>الأول </a:t>
            </a:r>
            <a:r>
              <a:rPr lang="ar-SA" dirty="0" smtClean="0"/>
              <a:t>: أخطاء ترجع إلى الباحث </a:t>
            </a:r>
            <a:r>
              <a:rPr lang="ar-SA" dirty="0" err="1" smtClean="0"/>
              <a:t>وأهمها :</a:t>
            </a:r>
            <a:endParaRPr lang="ar-SA" dirty="0" smtClean="0"/>
          </a:p>
          <a:p>
            <a:r>
              <a:rPr lang="ar-SA" dirty="0" smtClean="0"/>
              <a:t>عدم اتباع الاجراءات </a:t>
            </a:r>
            <a:r>
              <a:rPr lang="ar-SA" dirty="0" err="1" smtClean="0"/>
              <a:t>بدقة :</a:t>
            </a:r>
            <a:endParaRPr lang="ar-SA" dirty="0" smtClean="0"/>
          </a:p>
          <a:p>
            <a:r>
              <a:rPr lang="ar-SA" dirty="0" smtClean="0"/>
              <a:t>على الرغم من تحديد الإجراءات في خطة </a:t>
            </a:r>
            <a:r>
              <a:rPr lang="ar-SA" dirty="0" err="1" smtClean="0"/>
              <a:t>البحث </a:t>
            </a:r>
            <a:r>
              <a:rPr lang="ar-SA" dirty="0" smtClean="0"/>
              <a:t>, </a:t>
            </a:r>
            <a:r>
              <a:rPr lang="ar-SA" dirty="0" err="1" smtClean="0"/>
              <a:t>الا</a:t>
            </a:r>
            <a:r>
              <a:rPr lang="ar-SA" dirty="0" smtClean="0"/>
              <a:t> أن الباحث قد يحدث تغيراً ما في خطوة من </a:t>
            </a:r>
            <a:r>
              <a:rPr lang="ar-SA" dirty="0" err="1" smtClean="0"/>
              <a:t>الخطوات </a:t>
            </a:r>
            <a:r>
              <a:rPr lang="ar-SA" dirty="0" smtClean="0"/>
              <a:t>, نتيجة لبعض الظروف التي تفرض نفسها على الباحث.</a:t>
            </a:r>
          </a:p>
          <a:p>
            <a:r>
              <a:rPr lang="ar-SA" dirty="0" smtClean="0"/>
              <a:t>المصدر </a:t>
            </a:r>
            <a:r>
              <a:rPr lang="ar-SA" dirty="0" err="1" smtClean="0"/>
              <a:t>الثاني </a:t>
            </a:r>
            <a:r>
              <a:rPr lang="ar-SA" dirty="0" smtClean="0"/>
              <a:t>: أخطاء تعزى الى أفراد عينة </a:t>
            </a:r>
            <a:r>
              <a:rPr lang="ar-SA" dirty="0" err="1" smtClean="0"/>
              <a:t>الدراسة .</a:t>
            </a:r>
            <a:endParaRPr lang="ar-SA"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455914"/>
            <a:ext cx="739367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8" y="1847850"/>
            <a:ext cx="8054726" cy="410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09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1000"/>
                                        <p:tgtEl>
                                          <p:spTgt spid="8195"/>
                                        </p:tgtEl>
                                      </p:cBhvr>
                                    </p:animEffect>
                                    <p:anim calcmode="lin" valueType="num">
                                      <p:cBhvr>
                                        <p:cTn id="13" dur="1000" fill="hold"/>
                                        <p:tgtEl>
                                          <p:spTgt spid="8195"/>
                                        </p:tgtEl>
                                        <p:attrNameLst>
                                          <p:attrName>ppt_x</p:attrName>
                                        </p:attrNameLst>
                                      </p:cBhvr>
                                      <p:tavLst>
                                        <p:tav tm="0">
                                          <p:val>
                                            <p:strVal val="#ppt_x"/>
                                          </p:val>
                                        </p:tav>
                                        <p:tav tm="100000">
                                          <p:val>
                                            <p:strVal val="#ppt_x"/>
                                          </p:val>
                                        </p:tav>
                                      </p:tavLst>
                                    </p:anim>
                                    <p:anim calcmode="lin" valueType="num">
                                      <p:cBhvr>
                                        <p:cTn id="14"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476</Words>
  <Application>Microsoft Office PowerPoint</Application>
  <PresentationFormat>عرض على الشاشة (3:4)‏</PresentationFormat>
  <Paragraphs>46</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نسق Office</vt:lpstr>
      <vt:lpstr>دورة بعنوان  أخلاقيات وواجبات البحث العلمي إعداد وتقديم الدكتورة آمنة الطيب  </vt:lpstr>
      <vt:lpstr>أخلاقيات البحث العلمي :</vt:lpstr>
      <vt:lpstr>عرض تقديمي في PowerPoint</vt:lpstr>
      <vt:lpstr>عرض تقديمي في PowerPoint</vt:lpstr>
      <vt:lpstr>أولاً : أخلاقيات الباحث العلمي وسماته :</vt:lpstr>
      <vt:lpstr>ثانياً: أخلاقيات البحث العلمي</vt:lpstr>
      <vt:lpstr>أهم المبادئ المتصلة بالبحث العلمي :</vt:lpstr>
      <vt:lpstr>الأخطاء الكامنة في البحث التربوي :</vt:lpstr>
      <vt:lpstr>عرض تقديمي في PowerPoint</vt:lpstr>
      <vt:lpstr>معوقات البحث:</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البحث التربوي:</dc:title>
  <dc:creator>toshiba</dc:creator>
  <cp:lastModifiedBy>MAX</cp:lastModifiedBy>
  <cp:revision>20</cp:revision>
  <dcterms:created xsi:type="dcterms:W3CDTF">2014-04-22T13:44:13Z</dcterms:created>
  <dcterms:modified xsi:type="dcterms:W3CDTF">2017-05-01T18:42:37Z</dcterms:modified>
</cp:coreProperties>
</file>