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73" r:id="rId2"/>
    <p:sldId id="275" r:id="rId3"/>
    <p:sldId id="276" r:id="rId4"/>
    <p:sldId id="277" r:id="rId5"/>
    <p:sldId id="279" r:id="rId6"/>
    <p:sldId id="280" r:id="rId7"/>
    <p:sldId id="281" r:id="rId8"/>
    <p:sldId id="282" r:id="rId9"/>
    <p:sldId id="283" r:id="rId10"/>
    <p:sldId id="284"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5" r:id="rId30"/>
    <p:sldId id="306" r:id="rId31"/>
    <p:sldId id="307" r:id="rId32"/>
    <p:sldId id="308" r:id="rId33"/>
    <p:sldId id="309" r:id="rId34"/>
    <p:sldId id="310" r:id="rId35"/>
    <p:sldId id="311" r:id="rId36"/>
    <p:sldId id="312" r:id="rId37"/>
    <p:sldId id="313" r:id="rId38"/>
    <p:sldId id="314" r:id="rId39"/>
    <p:sldId id="315" r:id="rId40"/>
    <p:sldId id="304" r:id="rId41"/>
    <p:sldId id="271" r:id="rId42"/>
  </p:sldIdLst>
  <p:sldSz cx="9144000" cy="6858000" type="screen4x3"/>
  <p:notesSz cx="6946900" cy="9283700"/>
  <p:defaultTextStyle>
    <a:defPPr>
      <a:defRPr lang="en-US"/>
    </a:defPPr>
    <a:lvl1pPr algn="l" rtl="0" eaLnBrk="0" fontAlgn="base" hangingPunct="0">
      <a:spcBef>
        <a:spcPct val="0"/>
      </a:spcBef>
      <a:spcAft>
        <a:spcPct val="0"/>
      </a:spcAft>
      <a:defRPr kumimoji="1" sz="24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umimoji="1" sz="24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umimoji="1" sz="24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umimoji="1" sz="24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umimoji="1" sz="2400" kern="1200">
        <a:solidFill>
          <a:schemeClr val="tx1"/>
        </a:solidFill>
        <a:latin typeface="Tahoma" pitchFamily="34" charset="0"/>
        <a:ea typeface="+mn-ea"/>
        <a:cs typeface="+mn-cs"/>
      </a:defRPr>
    </a:lvl5pPr>
    <a:lvl6pPr marL="2286000" algn="r" defTabSz="914400" rtl="1" eaLnBrk="1" latinLnBrk="0" hangingPunct="1">
      <a:defRPr kumimoji="1" sz="2400" kern="1200">
        <a:solidFill>
          <a:schemeClr val="tx1"/>
        </a:solidFill>
        <a:latin typeface="Tahoma" pitchFamily="34" charset="0"/>
        <a:ea typeface="+mn-ea"/>
        <a:cs typeface="+mn-cs"/>
      </a:defRPr>
    </a:lvl6pPr>
    <a:lvl7pPr marL="2743200" algn="r" defTabSz="914400" rtl="1" eaLnBrk="1" latinLnBrk="0" hangingPunct="1">
      <a:defRPr kumimoji="1" sz="2400" kern="1200">
        <a:solidFill>
          <a:schemeClr val="tx1"/>
        </a:solidFill>
        <a:latin typeface="Tahoma" pitchFamily="34" charset="0"/>
        <a:ea typeface="+mn-ea"/>
        <a:cs typeface="+mn-cs"/>
      </a:defRPr>
    </a:lvl7pPr>
    <a:lvl8pPr marL="3200400" algn="r" defTabSz="914400" rtl="1" eaLnBrk="1" latinLnBrk="0" hangingPunct="1">
      <a:defRPr kumimoji="1" sz="2400" kern="1200">
        <a:solidFill>
          <a:schemeClr val="tx1"/>
        </a:solidFill>
        <a:latin typeface="Tahoma" pitchFamily="34" charset="0"/>
        <a:ea typeface="+mn-ea"/>
        <a:cs typeface="+mn-cs"/>
      </a:defRPr>
    </a:lvl8pPr>
    <a:lvl9pPr marL="3657600" algn="r" defTabSz="914400" rtl="1" eaLnBrk="1" latinLnBrk="0" hangingPunct="1">
      <a:defRPr kumimoji="1"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a:srgbClr val="0099FF"/>
    <a:srgbClr val="99CCFF"/>
    <a:srgbClr val="3366CC"/>
    <a:srgbClr val="CCECFF"/>
    <a:srgbClr val="0033CC"/>
    <a:srgbClr val="6699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9113" autoAdjust="0"/>
    <p:restoredTop sz="94600" autoAdjust="0"/>
  </p:normalViewPr>
  <p:slideViewPr>
    <p:cSldViewPr>
      <p:cViewPr>
        <p:scale>
          <a:sx n="77" d="100"/>
          <a:sy n="77" d="100"/>
        </p:scale>
        <p:origin x="-181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a:defRPr kumimoji="0" sz="1200">
                <a:latin typeface="Times New Roman" pitchFamily="18" charset="0"/>
                <a:ea typeface="Gulim" pitchFamily="34" charset="-127"/>
                <a:cs typeface="Times New Roman" pitchFamily="18" charset="0"/>
              </a:defRPr>
            </a:lvl1pPr>
          </a:lstStyle>
          <a:p>
            <a:endParaRPr lang="ar-SA"/>
          </a:p>
        </p:txBody>
      </p:sp>
      <p:sp>
        <p:nvSpPr>
          <p:cNvPr id="23555" name="Rectangle 3"/>
          <p:cNvSpPr>
            <a:spLocks noGrp="1" noChangeArrowheads="1"/>
          </p:cNvSpPr>
          <p:nvPr>
            <p:ph type="dt"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a:defRPr kumimoji="0" sz="1200">
                <a:latin typeface="Times New Roman" pitchFamily="18" charset="0"/>
                <a:ea typeface="Gulim" pitchFamily="34" charset="-127"/>
                <a:cs typeface="Times New Roman" pitchFamily="18" charset="0"/>
              </a:defRPr>
            </a:lvl1pPr>
          </a:lstStyle>
          <a:p>
            <a:endParaRPr lang="ar-SA"/>
          </a:p>
        </p:txBody>
      </p:sp>
      <p:sp>
        <p:nvSpPr>
          <p:cNvPr id="23556" name="Rectangle 4"/>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925513" y="4410075"/>
            <a:ext cx="5095875"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3558" name="Rectangle 6"/>
          <p:cNvSpPr>
            <a:spLocks noGrp="1" noChangeArrowheads="1"/>
          </p:cNvSpPr>
          <p:nvPr>
            <p:ph type="ftr" sz="quarter" idx="4"/>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a:defRPr kumimoji="0" sz="1200">
                <a:latin typeface="Times New Roman" pitchFamily="18" charset="0"/>
                <a:ea typeface="Gulim" pitchFamily="34" charset="-127"/>
                <a:cs typeface="Times New Roman" pitchFamily="18" charset="0"/>
              </a:defRPr>
            </a:lvl1pPr>
          </a:lstStyle>
          <a:p>
            <a:endParaRPr lang="ar-SA"/>
          </a:p>
        </p:txBody>
      </p:sp>
      <p:sp>
        <p:nvSpPr>
          <p:cNvPr id="23559" name="Rectangle 7"/>
          <p:cNvSpPr>
            <a:spLocks noGrp="1" noChangeArrowheads="1"/>
          </p:cNvSpPr>
          <p:nvPr>
            <p:ph type="sldNum" sz="quarter" idx="5"/>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a:defRPr kumimoji="0" sz="1200">
                <a:latin typeface="Times New Roman" pitchFamily="18" charset="0"/>
                <a:ea typeface="Gulim" pitchFamily="34" charset="-127"/>
                <a:cs typeface="Times New Roman" pitchFamily="18" charset="0"/>
              </a:defRPr>
            </a:lvl1pPr>
          </a:lstStyle>
          <a:p>
            <a:fld id="{FA028290-0810-4413-A264-63B6C45FE87C}" type="slidenum">
              <a:rPr lang="ar-SA"/>
              <a:pPr/>
              <a:t>‹#›</a:t>
            </a:fld>
            <a:endParaRPr lang="ar-SA"/>
          </a:p>
        </p:txBody>
      </p:sp>
    </p:spTree>
    <p:extLst>
      <p:ext uri="{BB962C8B-B14F-4D97-AF65-F5344CB8AC3E}">
        <p14:creationId xmlns:p14="http://schemas.microsoft.com/office/powerpoint/2010/main" val="3212663643"/>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9" name="Rectangle 7"/>
          <p:cNvSpPr>
            <a:spLocks noGrp="1" noChangeArrowheads="1"/>
          </p:cNvSpPr>
          <p:nvPr>
            <p:ph type="ctrTitle" sz="quarter"/>
          </p:nvPr>
        </p:nvSpPr>
        <p:spPr>
          <a:xfrm>
            <a:off x="1828800" y="2173288"/>
            <a:ext cx="4954588" cy="1219200"/>
          </a:xfrm>
        </p:spPr>
        <p:txBody>
          <a:bodyPr/>
          <a:lstStyle>
            <a:lvl1pPr>
              <a:defRPr sz="4000"/>
            </a:lvl1pPr>
          </a:lstStyle>
          <a:p>
            <a:pPr lvl="0"/>
            <a:r>
              <a:rPr lang="ar-SA" noProof="0" smtClean="0"/>
              <a:t>انقر لتحرير نمط العنوان الرئيسي</a:t>
            </a:r>
          </a:p>
        </p:txBody>
      </p:sp>
      <p:sp>
        <p:nvSpPr>
          <p:cNvPr id="3080" name="Rectangle 8"/>
          <p:cNvSpPr>
            <a:spLocks noGrp="1" noChangeArrowheads="1"/>
          </p:cNvSpPr>
          <p:nvPr>
            <p:ph type="subTitle" sz="quarter" idx="1"/>
          </p:nvPr>
        </p:nvSpPr>
        <p:spPr>
          <a:xfrm>
            <a:off x="1828800" y="3429000"/>
            <a:ext cx="4953000" cy="1868488"/>
          </a:xfrm>
        </p:spPr>
        <p:txBody>
          <a:bodyPr/>
          <a:lstStyle>
            <a:lvl1pPr marL="0" indent="0">
              <a:buFontTx/>
              <a:buNone/>
              <a:defRPr sz="2800"/>
            </a:lvl1pPr>
          </a:lstStyle>
          <a:p>
            <a:pPr lvl="0"/>
            <a:r>
              <a:rPr lang="ar-SA" noProof="0" smtClean="0"/>
              <a:t>انقر لتحرير نمط العنوان الثانوي الرئيسي</a:t>
            </a:r>
          </a:p>
        </p:txBody>
      </p:sp>
      <p:sp>
        <p:nvSpPr>
          <p:cNvPr id="3081" name="Rectangle 9"/>
          <p:cNvSpPr>
            <a:spLocks noGrp="1" noChangeArrowheads="1"/>
          </p:cNvSpPr>
          <p:nvPr>
            <p:ph type="dt" sz="quarter" idx="2"/>
          </p:nvPr>
        </p:nvSpPr>
        <p:spPr/>
        <p:txBody>
          <a:bodyPr/>
          <a:lstStyle>
            <a:lvl1pPr>
              <a:defRPr/>
            </a:lvl1pPr>
          </a:lstStyle>
          <a:p>
            <a:endParaRPr lang="ar-SA"/>
          </a:p>
        </p:txBody>
      </p:sp>
      <p:sp>
        <p:nvSpPr>
          <p:cNvPr id="3082" name="Rectangle 10"/>
          <p:cNvSpPr>
            <a:spLocks noGrp="1" noChangeArrowheads="1"/>
          </p:cNvSpPr>
          <p:nvPr>
            <p:ph type="ftr" sz="quarter" idx="3"/>
          </p:nvPr>
        </p:nvSpPr>
        <p:spPr/>
        <p:txBody>
          <a:bodyPr/>
          <a:lstStyle>
            <a:lvl1pPr>
              <a:defRPr/>
            </a:lvl1pPr>
          </a:lstStyle>
          <a:p>
            <a:endParaRPr lang="ar-SA"/>
          </a:p>
        </p:txBody>
      </p:sp>
      <p:sp>
        <p:nvSpPr>
          <p:cNvPr id="3083" name="Rectangle 11"/>
          <p:cNvSpPr>
            <a:spLocks noGrp="1" noChangeArrowheads="1"/>
          </p:cNvSpPr>
          <p:nvPr>
            <p:ph type="sldNum" sz="quarter" idx="4"/>
          </p:nvPr>
        </p:nvSpPr>
        <p:spPr/>
        <p:txBody>
          <a:bodyPr/>
          <a:lstStyle>
            <a:lvl1pPr>
              <a:defRPr/>
            </a:lvl1pPr>
          </a:lstStyle>
          <a:p>
            <a:fld id="{F5FA0B1A-85E5-4064-921C-C178813AE6AB}" type="slidenum">
              <a:rPr lang="ar-SA"/>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quarter" idx="10"/>
          </p:nvPr>
        </p:nvSpPr>
        <p:spPr/>
        <p:txBody>
          <a:bodyPr/>
          <a:lstStyle>
            <a:lvl1pPr>
              <a:defRPr/>
            </a:lvl1pPr>
          </a:lstStyle>
          <a:p>
            <a:endParaRPr lang="ar-SA"/>
          </a:p>
        </p:txBody>
      </p:sp>
      <p:sp>
        <p:nvSpPr>
          <p:cNvPr id="5" name="عنصر نائب للتذييل 4"/>
          <p:cNvSpPr>
            <a:spLocks noGrp="1"/>
          </p:cNvSpPr>
          <p:nvPr>
            <p:ph type="ftr" sz="quarter" idx="11"/>
          </p:nvPr>
        </p:nvSpPr>
        <p:spPr/>
        <p:txBody>
          <a:bodyPr/>
          <a:lstStyle>
            <a:lvl1pPr>
              <a:defRPr/>
            </a:lvl1pPr>
          </a:lstStyle>
          <a:p>
            <a:endParaRPr lang="ar-SA"/>
          </a:p>
        </p:txBody>
      </p:sp>
      <p:sp>
        <p:nvSpPr>
          <p:cNvPr id="6" name="عنصر نائب لرقم الشريحة 5"/>
          <p:cNvSpPr>
            <a:spLocks noGrp="1"/>
          </p:cNvSpPr>
          <p:nvPr>
            <p:ph type="sldNum" sz="quarter" idx="12"/>
          </p:nvPr>
        </p:nvSpPr>
        <p:spPr/>
        <p:txBody>
          <a:bodyPr/>
          <a:lstStyle>
            <a:lvl1pPr>
              <a:defRPr/>
            </a:lvl1pPr>
          </a:lstStyle>
          <a:p>
            <a:fld id="{87BA9EA6-9F24-4A23-9573-2613398FF667}" type="slidenum">
              <a:rPr lang="ar-SA"/>
              <a:pPr/>
              <a:t>‹#›</a:t>
            </a:fld>
            <a:endParaRPr lang="ar-SA"/>
          </a:p>
        </p:txBody>
      </p:sp>
    </p:spTree>
    <p:extLst>
      <p:ext uri="{BB962C8B-B14F-4D97-AF65-F5344CB8AC3E}">
        <p14:creationId xmlns:p14="http://schemas.microsoft.com/office/powerpoint/2010/main" val="2011358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15100" y="381000"/>
            <a:ext cx="1714500" cy="5562600"/>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1370013" y="381000"/>
            <a:ext cx="4992687" cy="55626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quarter" idx="10"/>
          </p:nvPr>
        </p:nvSpPr>
        <p:spPr/>
        <p:txBody>
          <a:bodyPr/>
          <a:lstStyle>
            <a:lvl1pPr>
              <a:defRPr/>
            </a:lvl1pPr>
          </a:lstStyle>
          <a:p>
            <a:endParaRPr lang="ar-SA"/>
          </a:p>
        </p:txBody>
      </p:sp>
      <p:sp>
        <p:nvSpPr>
          <p:cNvPr id="5" name="عنصر نائب للتذييل 4"/>
          <p:cNvSpPr>
            <a:spLocks noGrp="1"/>
          </p:cNvSpPr>
          <p:nvPr>
            <p:ph type="ftr" sz="quarter" idx="11"/>
          </p:nvPr>
        </p:nvSpPr>
        <p:spPr/>
        <p:txBody>
          <a:bodyPr/>
          <a:lstStyle>
            <a:lvl1pPr>
              <a:defRPr/>
            </a:lvl1pPr>
          </a:lstStyle>
          <a:p>
            <a:endParaRPr lang="ar-SA"/>
          </a:p>
        </p:txBody>
      </p:sp>
      <p:sp>
        <p:nvSpPr>
          <p:cNvPr id="6" name="عنصر نائب لرقم الشريحة 5"/>
          <p:cNvSpPr>
            <a:spLocks noGrp="1"/>
          </p:cNvSpPr>
          <p:nvPr>
            <p:ph type="sldNum" sz="quarter" idx="12"/>
          </p:nvPr>
        </p:nvSpPr>
        <p:spPr/>
        <p:txBody>
          <a:bodyPr/>
          <a:lstStyle>
            <a:lvl1pPr>
              <a:defRPr/>
            </a:lvl1pPr>
          </a:lstStyle>
          <a:p>
            <a:fld id="{061AD121-4888-4FF7-9B44-76B00A25A4DA}" type="slidenum">
              <a:rPr lang="ar-SA"/>
              <a:pPr/>
              <a:t>‹#›</a:t>
            </a:fld>
            <a:endParaRPr lang="ar-SA"/>
          </a:p>
        </p:txBody>
      </p:sp>
    </p:spTree>
    <p:extLst>
      <p:ext uri="{BB962C8B-B14F-4D97-AF65-F5344CB8AC3E}">
        <p14:creationId xmlns:p14="http://schemas.microsoft.com/office/powerpoint/2010/main" val="22973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quarter" idx="10"/>
          </p:nvPr>
        </p:nvSpPr>
        <p:spPr/>
        <p:txBody>
          <a:bodyPr/>
          <a:lstStyle>
            <a:lvl1pPr>
              <a:defRPr/>
            </a:lvl1pPr>
          </a:lstStyle>
          <a:p>
            <a:endParaRPr lang="ar-SA"/>
          </a:p>
        </p:txBody>
      </p:sp>
      <p:sp>
        <p:nvSpPr>
          <p:cNvPr id="5" name="عنصر نائب للتذييل 4"/>
          <p:cNvSpPr>
            <a:spLocks noGrp="1"/>
          </p:cNvSpPr>
          <p:nvPr>
            <p:ph type="ftr" sz="quarter" idx="11"/>
          </p:nvPr>
        </p:nvSpPr>
        <p:spPr/>
        <p:txBody>
          <a:bodyPr/>
          <a:lstStyle>
            <a:lvl1pPr>
              <a:defRPr/>
            </a:lvl1pPr>
          </a:lstStyle>
          <a:p>
            <a:endParaRPr lang="ar-SA"/>
          </a:p>
        </p:txBody>
      </p:sp>
      <p:sp>
        <p:nvSpPr>
          <p:cNvPr id="6" name="عنصر نائب لرقم الشريحة 5"/>
          <p:cNvSpPr>
            <a:spLocks noGrp="1"/>
          </p:cNvSpPr>
          <p:nvPr>
            <p:ph type="sldNum" sz="quarter" idx="12"/>
          </p:nvPr>
        </p:nvSpPr>
        <p:spPr/>
        <p:txBody>
          <a:bodyPr/>
          <a:lstStyle>
            <a:lvl1pPr>
              <a:defRPr/>
            </a:lvl1pPr>
          </a:lstStyle>
          <a:p>
            <a:fld id="{A0C65EC3-09C4-4341-B950-D7DB752BD181}" type="slidenum">
              <a:rPr lang="ar-SA"/>
              <a:pPr/>
              <a:t>‹#›</a:t>
            </a:fld>
            <a:endParaRPr lang="ar-SA"/>
          </a:p>
        </p:txBody>
      </p:sp>
    </p:spTree>
    <p:extLst>
      <p:ext uri="{BB962C8B-B14F-4D97-AF65-F5344CB8AC3E}">
        <p14:creationId xmlns:p14="http://schemas.microsoft.com/office/powerpoint/2010/main" val="3609829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quarter" idx="10"/>
          </p:nvPr>
        </p:nvSpPr>
        <p:spPr/>
        <p:txBody>
          <a:bodyPr/>
          <a:lstStyle>
            <a:lvl1pPr>
              <a:defRPr/>
            </a:lvl1pPr>
          </a:lstStyle>
          <a:p>
            <a:endParaRPr lang="ar-SA"/>
          </a:p>
        </p:txBody>
      </p:sp>
      <p:sp>
        <p:nvSpPr>
          <p:cNvPr id="5" name="عنصر نائب للتذييل 4"/>
          <p:cNvSpPr>
            <a:spLocks noGrp="1"/>
          </p:cNvSpPr>
          <p:nvPr>
            <p:ph type="ftr" sz="quarter" idx="11"/>
          </p:nvPr>
        </p:nvSpPr>
        <p:spPr/>
        <p:txBody>
          <a:bodyPr/>
          <a:lstStyle>
            <a:lvl1pPr>
              <a:defRPr/>
            </a:lvl1pPr>
          </a:lstStyle>
          <a:p>
            <a:endParaRPr lang="ar-SA"/>
          </a:p>
        </p:txBody>
      </p:sp>
      <p:sp>
        <p:nvSpPr>
          <p:cNvPr id="6" name="عنصر نائب لرقم الشريحة 5"/>
          <p:cNvSpPr>
            <a:spLocks noGrp="1"/>
          </p:cNvSpPr>
          <p:nvPr>
            <p:ph type="sldNum" sz="quarter" idx="12"/>
          </p:nvPr>
        </p:nvSpPr>
        <p:spPr/>
        <p:txBody>
          <a:bodyPr/>
          <a:lstStyle>
            <a:lvl1pPr>
              <a:defRPr/>
            </a:lvl1pPr>
          </a:lstStyle>
          <a:p>
            <a:fld id="{5FD5B6B4-F963-4BC5-92E5-3E89CC6765D2}" type="slidenum">
              <a:rPr lang="ar-SA"/>
              <a:pPr/>
              <a:t>‹#›</a:t>
            </a:fld>
            <a:endParaRPr lang="ar-SA"/>
          </a:p>
        </p:txBody>
      </p:sp>
    </p:spTree>
    <p:extLst>
      <p:ext uri="{BB962C8B-B14F-4D97-AF65-F5344CB8AC3E}">
        <p14:creationId xmlns:p14="http://schemas.microsoft.com/office/powerpoint/2010/main" val="4048078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1371600" y="1676400"/>
            <a:ext cx="3352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876800" y="1676400"/>
            <a:ext cx="3352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quarter" idx="10"/>
          </p:nvPr>
        </p:nvSpPr>
        <p:spPr/>
        <p:txBody>
          <a:bodyPr/>
          <a:lstStyle>
            <a:lvl1pPr>
              <a:defRPr/>
            </a:lvl1pPr>
          </a:lstStyle>
          <a:p>
            <a:endParaRPr lang="ar-SA"/>
          </a:p>
        </p:txBody>
      </p:sp>
      <p:sp>
        <p:nvSpPr>
          <p:cNvPr id="6" name="عنصر نائب للتذييل 5"/>
          <p:cNvSpPr>
            <a:spLocks noGrp="1"/>
          </p:cNvSpPr>
          <p:nvPr>
            <p:ph type="ftr" sz="quarter" idx="11"/>
          </p:nvPr>
        </p:nvSpPr>
        <p:spPr/>
        <p:txBody>
          <a:bodyPr/>
          <a:lstStyle>
            <a:lvl1pPr>
              <a:defRPr/>
            </a:lvl1pPr>
          </a:lstStyle>
          <a:p>
            <a:endParaRPr lang="ar-SA"/>
          </a:p>
        </p:txBody>
      </p:sp>
      <p:sp>
        <p:nvSpPr>
          <p:cNvPr id="7" name="عنصر نائب لرقم الشريحة 6"/>
          <p:cNvSpPr>
            <a:spLocks noGrp="1"/>
          </p:cNvSpPr>
          <p:nvPr>
            <p:ph type="sldNum" sz="quarter" idx="12"/>
          </p:nvPr>
        </p:nvSpPr>
        <p:spPr/>
        <p:txBody>
          <a:bodyPr/>
          <a:lstStyle>
            <a:lvl1pPr>
              <a:defRPr/>
            </a:lvl1pPr>
          </a:lstStyle>
          <a:p>
            <a:fld id="{3E7BDE91-072D-4EA5-ABD8-9A6CAEFCB09E}" type="slidenum">
              <a:rPr lang="ar-SA"/>
              <a:pPr/>
              <a:t>‹#›</a:t>
            </a:fld>
            <a:endParaRPr lang="ar-SA"/>
          </a:p>
        </p:txBody>
      </p:sp>
    </p:spTree>
    <p:extLst>
      <p:ext uri="{BB962C8B-B14F-4D97-AF65-F5344CB8AC3E}">
        <p14:creationId xmlns:p14="http://schemas.microsoft.com/office/powerpoint/2010/main" val="1673416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quarter" idx="10"/>
          </p:nvPr>
        </p:nvSpPr>
        <p:spPr/>
        <p:txBody>
          <a:bodyPr/>
          <a:lstStyle>
            <a:lvl1pPr>
              <a:defRPr/>
            </a:lvl1pPr>
          </a:lstStyle>
          <a:p>
            <a:endParaRPr lang="ar-SA"/>
          </a:p>
        </p:txBody>
      </p:sp>
      <p:sp>
        <p:nvSpPr>
          <p:cNvPr id="8" name="عنصر نائب للتذييل 7"/>
          <p:cNvSpPr>
            <a:spLocks noGrp="1"/>
          </p:cNvSpPr>
          <p:nvPr>
            <p:ph type="ftr" sz="quarter" idx="11"/>
          </p:nvPr>
        </p:nvSpPr>
        <p:spPr/>
        <p:txBody>
          <a:bodyPr/>
          <a:lstStyle>
            <a:lvl1pPr>
              <a:defRPr/>
            </a:lvl1pPr>
          </a:lstStyle>
          <a:p>
            <a:endParaRPr lang="ar-SA"/>
          </a:p>
        </p:txBody>
      </p:sp>
      <p:sp>
        <p:nvSpPr>
          <p:cNvPr id="9" name="عنصر نائب لرقم الشريحة 8"/>
          <p:cNvSpPr>
            <a:spLocks noGrp="1"/>
          </p:cNvSpPr>
          <p:nvPr>
            <p:ph type="sldNum" sz="quarter" idx="12"/>
          </p:nvPr>
        </p:nvSpPr>
        <p:spPr/>
        <p:txBody>
          <a:bodyPr/>
          <a:lstStyle>
            <a:lvl1pPr>
              <a:defRPr/>
            </a:lvl1pPr>
          </a:lstStyle>
          <a:p>
            <a:fld id="{2175DC65-0276-449B-BC68-B4A98683C0FE}" type="slidenum">
              <a:rPr lang="ar-SA"/>
              <a:pPr/>
              <a:t>‹#›</a:t>
            </a:fld>
            <a:endParaRPr lang="ar-SA"/>
          </a:p>
        </p:txBody>
      </p:sp>
    </p:spTree>
    <p:extLst>
      <p:ext uri="{BB962C8B-B14F-4D97-AF65-F5344CB8AC3E}">
        <p14:creationId xmlns:p14="http://schemas.microsoft.com/office/powerpoint/2010/main" val="1765325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quarter" idx="10"/>
          </p:nvPr>
        </p:nvSpPr>
        <p:spPr/>
        <p:txBody>
          <a:bodyPr/>
          <a:lstStyle>
            <a:lvl1pPr>
              <a:defRPr/>
            </a:lvl1pPr>
          </a:lstStyle>
          <a:p>
            <a:endParaRPr lang="ar-SA"/>
          </a:p>
        </p:txBody>
      </p:sp>
      <p:sp>
        <p:nvSpPr>
          <p:cNvPr id="4" name="عنصر نائب للتذييل 3"/>
          <p:cNvSpPr>
            <a:spLocks noGrp="1"/>
          </p:cNvSpPr>
          <p:nvPr>
            <p:ph type="ftr" sz="quarter" idx="11"/>
          </p:nvPr>
        </p:nvSpPr>
        <p:spPr/>
        <p:txBody>
          <a:bodyPr/>
          <a:lstStyle>
            <a:lvl1pPr>
              <a:defRPr/>
            </a:lvl1pPr>
          </a:lstStyle>
          <a:p>
            <a:endParaRPr lang="ar-SA"/>
          </a:p>
        </p:txBody>
      </p:sp>
      <p:sp>
        <p:nvSpPr>
          <p:cNvPr id="5" name="عنصر نائب لرقم الشريحة 4"/>
          <p:cNvSpPr>
            <a:spLocks noGrp="1"/>
          </p:cNvSpPr>
          <p:nvPr>
            <p:ph type="sldNum" sz="quarter" idx="12"/>
          </p:nvPr>
        </p:nvSpPr>
        <p:spPr/>
        <p:txBody>
          <a:bodyPr/>
          <a:lstStyle>
            <a:lvl1pPr>
              <a:defRPr/>
            </a:lvl1pPr>
          </a:lstStyle>
          <a:p>
            <a:fld id="{1072CF56-1749-4700-922F-0F472ED8784D}" type="slidenum">
              <a:rPr lang="ar-SA"/>
              <a:pPr/>
              <a:t>‹#›</a:t>
            </a:fld>
            <a:endParaRPr lang="ar-SA"/>
          </a:p>
        </p:txBody>
      </p:sp>
    </p:spTree>
    <p:extLst>
      <p:ext uri="{BB962C8B-B14F-4D97-AF65-F5344CB8AC3E}">
        <p14:creationId xmlns:p14="http://schemas.microsoft.com/office/powerpoint/2010/main" val="3956130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quarter" idx="10"/>
          </p:nvPr>
        </p:nvSpPr>
        <p:spPr/>
        <p:txBody>
          <a:bodyPr/>
          <a:lstStyle>
            <a:lvl1pPr>
              <a:defRPr/>
            </a:lvl1pPr>
          </a:lstStyle>
          <a:p>
            <a:endParaRPr lang="ar-SA"/>
          </a:p>
        </p:txBody>
      </p:sp>
      <p:sp>
        <p:nvSpPr>
          <p:cNvPr id="3" name="عنصر نائب للتذييل 2"/>
          <p:cNvSpPr>
            <a:spLocks noGrp="1"/>
          </p:cNvSpPr>
          <p:nvPr>
            <p:ph type="ftr" sz="quarter" idx="11"/>
          </p:nvPr>
        </p:nvSpPr>
        <p:spPr/>
        <p:txBody>
          <a:bodyPr/>
          <a:lstStyle>
            <a:lvl1pPr>
              <a:defRPr/>
            </a:lvl1pPr>
          </a:lstStyle>
          <a:p>
            <a:endParaRPr lang="ar-SA"/>
          </a:p>
        </p:txBody>
      </p:sp>
      <p:sp>
        <p:nvSpPr>
          <p:cNvPr id="4" name="عنصر نائب لرقم الشريحة 3"/>
          <p:cNvSpPr>
            <a:spLocks noGrp="1"/>
          </p:cNvSpPr>
          <p:nvPr>
            <p:ph type="sldNum" sz="quarter" idx="12"/>
          </p:nvPr>
        </p:nvSpPr>
        <p:spPr/>
        <p:txBody>
          <a:bodyPr/>
          <a:lstStyle>
            <a:lvl1pPr>
              <a:defRPr/>
            </a:lvl1pPr>
          </a:lstStyle>
          <a:p>
            <a:fld id="{EDBCAFAD-C74A-4F0F-9DAE-EF5AEC3A3DE1}" type="slidenum">
              <a:rPr lang="ar-SA"/>
              <a:pPr/>
              <a:t>‹#›</a:t>
            </a:fld>
            <a:endParaRPr lang="ar-SA"/>
          </a:p>
        </p:txBody>
      </p:sp>
    </p:spTree>
    <p:extLst>
      <p:ext uri="{BB962C8B-B14F-4D97-AF65-F5344CB8AC3E}">
        <p14:creationId xmlns:p14="http://schemas.microsoft.com/office/powerpoint/2010/main" val="2648608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quarter" idx="10"/>
          </p:nvPr>
        </p:nvSpPr>
        <p:spPr/>
        <p:txBody>
          <a:bodyPr/>
          <a:lstStyle>
            <a:lvl1pPr>
              <a:defRPr/>
            </a:lvl1pPr>
          </a:lstStyle>
          <a:p>
            <a:endParaRPr lang="ar-SA"/>
          </a:p>
        </p:txBody>
      </p:sp>
      <p:sp>
        <p:nvSpPr>
          <p:cNvPr id="6" name="عنصر نائب للتذييل 5"/>
          <p:cNvSpPr>
            <a:spLocks noGrp="1"/>
          </p:cNvSpPr>
          <p:nvPr>
            <p:ph type="ftr" sz="quarter" idx="11"/>
          </p:nvPr>
        </p:nvSpPr>
        <p:spPr/>
        <p:txBody>
          <a:bodyPr/>
          <a:lstStyle>
            <a:lvl1pPr>
              <a:defRPr/>
            </a:lvl1pPr>
          </a:lstStyle>
          <a:p>
            <a:endParaRPr lang="ar-SA"/>
          </a:p>
        </p:txBody>
      </p:sp>
      <p:sp>
        <p:nvSpPr>
          <p:cNvPr id="7" name="عنصر نائب لرقم الشريحة 6"/>
          <p:cNvSpPr>
            <a:spLocks noGrp="1"/>
          </p:cNvSpPr>
          <p:nvPr>
            <p:ph type="sldNum" sz="quarter" idx="12"/>
          </p:nvPr>
        </p:nvSpPr>
        <p:spPr/>
        <p:txBody>
          <a:bodyPr/>
          <a:lstStyle>
            <a:lvl1pPr>
              <a:defRPr/>
            </a:lvl1pPr>
          </a:lstStyle>
          <a:p>
            <a:fld id="{47B64073-7691-448B-9872-DF5F405746C8}" type="slidenum">
              <a:rPr lang="ar-SA"/>
              <a:pPr/>
              <a:t>‹#›</a:t>
            </a:fld>
            <a:endParaRPr lang="ar-SA"/>
          </a:p>
        </p:txBody>
      </p:sp>
    </p:spTree>
    <p:extLst>
      <p:ext uri="{BB962C8B-B14F-4D97-AF65-F5344CB8AC3E}">
        <p14:creationId xmlns:p14="http://schemas.microsoft.com/office/powerpoint/2010/main" val="2046439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quarter" idx="10"/>
          </p:nvPr>
        </p:nvSpPr>
        <p:spPr/>
        <p:txBody>
          <a:bodyPr/>
          <a:lstStyle>
            <a:lvl1pPr>
              <a:defRPr/>
            </a:lvl1pPr>
          </a:lstStyle>
          <a:p>
            <a:endParaRPr lang="ar-SA"/>
          </a:p>
        </p:txBody>
      </p:sp>
      <p:sp>
        <p:nvSpPr>
          <p:cNvPr id="6" name="عنصر نائب للتذييل 5"/>
          <p:cNvSpPr>
            <a:spLocks noGrp="1"/>
          </p:cNvSpPr>
          <p:nvPr>
            <p:ph type="ftr" sz="quarter" idx="11"/>
          </p:nvPr>
        </p:nvSpPr>
        <p:spPr/>
        <p:txBody>
          <a:bodyPr/>
          <a:lstStyle>
            <a:lvl1pPr>
              <a:defRPr/>
            </a:lvl1pPr>
          </a:lstStyle>
          <a:p>
            <a:endParaRPr lang="ar-SA"/>
          </a:p>
        </p:txBody>
      </p:sp>
      <p:sp>
        <p:nvSpPr>
          <p:cNvPr id="7" name="عنصر نائب لرقم الشريحة 6"/>
          <p:cNvSpPr>
            <a:spLocks noGrp="1"/>
          </p:cNvSpPr>
          <p:nvPr>
            <p:ph type="sldNum" sz="quarter" idx="12"/>
          </p:nvPr>
        </p:nvSpPr>
        <p:spPr/>
        <p:txBody>
          <a:bodyPr/>
          <a:lstStyle>
            <a:lvl1pPr>
              <a:defRPr/>
            </a:lvl1pPr>
          </a:lstStyle>
          <a:p>
            <a:fld id="{4536CF73-2755-44F4-B8AF-583E727EFCCF}" type="slidenum">
              <a:rPr lang="ar-SA"/>
              <a:pPr/>
              <a:t>‹#›</a:t>
            </a:fld>
            <a:endParaRPr lang="ar-SA"/>
          </a:p>
        </p:txBody>
      </p:sp>
    </p:spTree>
    <p:extLst>
      <p:ext uri="{BB962C8B-B14F-4D97-AF65-F5344CB8AC3E}">
        <p14:creationId xmlns:p14="http://schemas.microsoft.com/office/powerpoint/2010/main" val="2999865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1" name="Rectangle 7"/>
          <p:cNvSpPr>
            <a:spLocks noGrp="1" noChangeArrowheads="1"/>
          </p:cNvSpPr>
          <p:nvPr>
            <p:ph type="title"/>
          </p:nvPr>
        </p:nvSpPr>
        <p:spPr bwMode="auto">
          <a:xfrm>
            <a:off x="1370013" y="381000"/>
            <a:ext cx="6859587"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2" name="Rectangle 8"/>
          <p:cNvSpPr>
            <a:spLocks noGrp="1" noChangeArrowheads="1"/>
          </p:cNvSpPr>
          <p:nvPr>
            <p:ph type="body" idx="1"/>
          </p:nvPr>
        </p:nvSpPr>
        <p:spPr bwMode="auto">
          <a:xfrm>
            <a:off x="1371600" y="1676400"/>
            <a:ext cx="685800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6" name="Rectangle 12"/>
          <p:cNvSpPr>
            <a:spLocks noGrp="1" noChangeArrowheads="1"/>
          </p:cNvSpPr>
          <p:nvPr>
            <p:ph type="dt" sz="quarter" idx="2"/>
          </p:nvPr>
        </p:nvSpPr>
        <p:spPr bwMode="auto">
          <a:xfrm>
            <a:off x="228600" y="6326188"/>
            <a:ext cx="1905000" cy="379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eaLnBrk="1" hangingPunct="1">
              <a:defRPr kumimoji="0" sz="1200">
                <a:ea typeface="Gulim" pitchFamily="34" charset="-127"/>
                <a:cs typeface="+mn-cs"/>
              </a:defRPr>
            </a:lvl1pPr>
          </a:lstStyle>
          <a:p>
            <a:endParaRPr lang="ar-SA"/>
          </a:p>
        </p:txBody>
      </p:sp>
      <p:sp>
        <p:nvSpPr>
          <p:cNvPr id="1037" name="Rectangle 13"/>
          <p:cNvSpPr>
            <a:spLocks noGrp="1" noChangeArrowheads="1"/>
          </p:cNvSpPr>
          <p:nvPr>
            <p:ph type="ftr" sz="quarter" idx="3"/>
          </p:nvPr>
        </p:nvSpPr>
        <p:spPr bwMode="auto">
          <a:xfrm>
            <a:off x="2286000" y="6324600"/>
            <a:ext cx="2895600" cy="379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eaLnBrk="1" hangingPunct="1">
              <a:defRPr kumimoji="0" sz="1200">
                <a:ea typeface="Gulim" pitchFamily="34" charset="-127"/>
                <a:cs typeface="+mn-cs"/>
              </a:defRPr>
            </a:lvl1pPr>
          </a:lstStyle>
          <a:p>
            <a:endParaRPr lang="ar-SA"/>
          </a:p>
        </p:txBody>
      </p:sp>
      <p:sp>
        <p:nvSpPr>
          <p:cNvPr id="1038" name="Rectangle 14"/>
          <p:cNvSpPr>
            <a:spLocks noGrp="1" noChangeArrowheads="1"/>
          </p:cNvSpPr>
          <p:nvPr>
            <p:ph type="sldNum" sz="quarter" idx="4"/>
          </p:nvPr>
        </p:nvSpPr>
        <p:spPr bwMode="auto">
          <a:xfrm>
            <a:off x="5410200" y="6324600"/>
            <a:ext cx="1905000" cy="379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eaLnBrk="1" hangingPunct="1">
              <a:defRPr kumimoji="0" sz="1200" b="1">
                <a:ea typeface="Gulim" pitchFamily="34" charset="-127"/>
                <a:cs typeface="+mn-cs"/>
              </a:defRPr>
            </a:lvl1pPr>
          </a:lstStyle>
          <a:p>
            <a:fld id="{1BD59A9D-49B9-4724-A356-33F850F1B589}" type="slidenum">
              <a:rPr lang="ar-SA"/>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rgbClr val="000000"/>
          </a:solidFill>
          <a:latin typeface="+mj-lt"/>
          <a:ea typeface="+mj-ea"/>
          <a:cs typeface="+mj-cs"/>
        </a:defRPr>
      </a:lvl1pPr>
      <a:lvl2pPr algn="r" rtl="1" eaLnBrk="1" fontAlgn="base" hangingPunct="1">
        <a:spcBef>
          <a:spcPct val="0"/>
        </a:spcBef>
        <a:spcAft>
          <a:spcPct val="0"/>
        </a:spcAft>
        <a:defRPr sz="3200" b="1">
          <a:solidFill>
            <a:srgbClr val="000000"/>
          </a:solidFill>
          <a:latin typeface="Tahoma" pitchFamily="34" charset="0"/>
          <a:cs typeface="Tahoma" pitchFamily="34" charset="0"/>
        </a:defRPr>
      </a:lvl2pPr>
      <a:lvl3pPr algn="r" rtl="1" eaLnBrk="1" fontAlgn="base" hangingPunct="1">
        <a:spcBef>
          <a:spcPct val="0"/>
        </a:spcBef>
        <a:spcAft>
          <a:spcPct val="0"/>
        </a:spcAft>
        <a:defRPr sz="3200" b="1">
          <a:solidFill>
            <a:srgbClr val="000000"/>
          </a:solidFill>
          <a:latin typeface="Tahoma" pitchFamily="34" charset="0"/>
          <a:cs typeface="Tahoma" pitchFamily="34" charset="0"/>
        </a:defRPr>
      </a:lvl3pPr>
      <a:lvl4pPr algn="r" rtl="1" eaLnBrk="1" fontAlgn="base" hangingPunct="1">
        <a:spcBef>
          <a:spcPct val="0"/>
        </a:spcBef>
        <a:spcAft>
          <a:spcPct val="0"/>
        </a:spcAft>
        <a:defRPr sz="3200" b="1">
          <a:solidFill>
            <a:srgbClr val="000000"/>
          </a:solidFill>
          <a:latin typeface="Tahoma" pitchFamily="34" charset="0"/>
          <a:cs typeface="Tahoma" pitchFamily="34" charset="0"/>
        </a:defRPr>
      </a:lvl4pPr>
      <a:lvl5pPr algn="r" rtl="1" eaLnBrk="1" fontAlgn="base" hangingPunct="1">
        <a:spcBef>
          <a:spcPct val="0"/>
        </a:spcBef>
        <a:spcAft>
          <a:spcPct val="0"/>
        </a:spcAft>
        <a:defRPr sz="3200" b="1">
          <a:solidFill>
            <a:srgbClr val="000000"/>
          </a:solidFill>
          <a:latin typeface="Tahoma" pitchFamily="34" charset="0"/>
          <a:cs typeface="Tahoma" pitchFamily="34" charset="0"/>
        </a:defRPr>
      </a:lvl5pPr>
      <a:lvl6pPr marL="457200" algn="r" rtl="1" eaLnBrk="1" fontAlgn="base" hangingPunct="1">
        <a:spcBef>
          <a:spcPct val="0"/>
        </a:spcBef>
        <a:spcAft>
          <a:spcPct val="0"/>
        </a:spcAft>
        <a:defRPr sz="3200" b="1">
          <a:solidFill>
            <a:srgbClr val="000000"/>
          </a:solidFill>
          <a:latin typeface="Tahoma" pitchFamily="34" charset="0"/>
          <a:cs typeface="Tahoma" pitchFamily="34" charset="0"/>
        </a:defRPr>
      </a:lvl6pPr>
      <a:lvl7pPr marL="914400" algn="r" rtl="1" eaLnBrk="1" fontAlgn="base" hangingPunct="1">
        <a:spcBef>
          <a:spcPct val="0"/>
        </a:spcBef>
        <a:spcAft>
          <a:spcPct val="0"/>
        </a:spcAft>
        <a:defRPr sz="3200" b="1">
          <a:solidFill>
            <a:srgbClr val="000000"/>
          </a:solidFill>
          <a:latin typeface="Tahoma" pitchFamily="34" charset="0"/>
          <a:cs typeface="Tahoma" pitchFamily="34" charset="0"/>
        </a:defRPr>
      </a:lvl7pPr>
      <a:lvl8pPr marL="1371600" algn="r" rtl="1" eaLnBrk="1" fontAlgn="base" hangingPunct="1">
        <a:spcBef>
          <a:spcPct val="0"/>
        </a:spcBef>
        <a:spcAft>
          <a:spcPct val="0"/>
        </a:spcAft>
        <a:defRPr sz="3200" b="1">
          <a:solidFill>
            <a:srgbClr val="000000"/>
          </a:solidFill>
          <a:latin typeface="Tahoma" pitchFamily="34" charset="0"/>
          <a:cs typeface="Tahoma" pitchFamily="34" charset="0"/>
        </a:defRPr>
      </a:lvl8pPr>
      <a:lvl9pPr marL="1828800" algn="r" rtl="1" eaLnBrk="1" fontAlgn="base" hangingPunct="1">
        <a:spcBef>
          <a:spcPct val="0"/>
        </a:spcBef>
        <a:spcAft>
          <a:spcPct val="0"/>
        </a:spcAft>
        <a:defRPr sz="3200" b="1">
          <a:solidFill>
            <a:srgbClr val="000000"/>
          </a:solidFill>
          <a:latin typeface="Tahoma" pitchFamily="34" charset="0"/>
          <a:cs typeface="Tahoma" pitchFamily="34" charset="0"/>
        </a:defRPr>
      </a:lvl9pPr>
    </p:titleStyle>
    <p:bodyStyle>
      <a:lvl1pPr marL="342900" indent="-342900" algn="r" rtl="1" eaLnBrk="1" fontAlgn="base" hangingPunct="1">
        <a:spcBef>
          <a:spcPct val="20000"/>
        </a:spcBef>
        <a:spcAft>
          <a:spcPct val="0"/>
        </a:spcAft>
        <a:buChar char="•"/>
        <a:defRPr sz="2400">
          <a:solidFill>
            <a:srgbClr val="000000"/>
          </a:solidFill>
          <a:latin typeface="+mn-lt"/>
          <a:ea typeface="+mn-ea"/>
          <a:cs typeface="+mn-cs"/>
        </a:defRPr>
      </a:lvl1pPr>
      <a:lvl2pPr marL="742950" indent="-285750" algn="r" rtl="1" eaLnBrk="1" fontAlgn="base" hangingPunct="1">
        <a:spcBef>
          <a:spcPct val="20000"/>
        </a:spcBef>
        <a:spcAft>
          <a:spcPct val="0"/>
        </a:spcAft>
        <a:buChar char="–"/>
        <a:defRPr sz="2200">
          <a:solidFill>
            <a:srgbClr val="000000"/>
          </a:solidFill>
          <a:latin typeface="+mn-lt"/>
          <a:cs typeface="+mn-cs"/>
        </a:defRPr>
      </a:lvl2pPr>
      <a:lvl3pPr marL="1143000" indent="-228600" algn="r" rtl="1" eaLnBrk="1" fontAlgn="base" hangingPunct="1">
        <a:spcBef>
          <a:spcPct val="20000"/>
        </a:spcBef>
        <a:spcAft>
          <a:spcPct val="0"/>
        </a:spcAft>
        <a:buChar char="•"/>
        <a:defRPr sz="2000">
          <a:solidFill>
            <a:srgbClr val="000000"/>
          </a:solidFill>
          <a:latin typeface="+mn-lt"/>
          <a:cs typeface="+mn-cs"/>
        </a:defRPr>
      </a:lvl3pPr>
      <a:lvl4pPr marL="1600200" indent="-228600" algn="r" rtl="1" eaLnBrk="1" fontAlgn="base" hangingPunct="1">
        <a:spcBef>
          <a:spcPct val="20000"/>
        </a:spcBef>
        <a:spcAft>
          <a:spcPct val="0"/>
        </a:spcAft>
        <a:buChar char="–"/>
        <a:defRPr>
          <a:solidFill>
            <a:srgbClr val="000000"/>
          </a:solidFill>
          <a:latin typeface="+mn-lt"/>
          <a:cs typeface="+mn-cs"/>
        </a:defRPr>
      </a:lvl4pPr>
      <a:lvl5pPr marL="2057400" indent="-228600" algn="r" rtl="1" eaLnBrk="1" fontAlgn="base" hangingPunct="1">
        <a:spcBef>
          <a:spcPct val="20000"/>
        </a:spcBef>
        <a:spcAft>
          <a:spcPct val="0"/>
        </a:spcAft>
        <a:buChar char="•"/>
        <a:defRPr>
          <a:solidFill>
            <a:srgbClr val="000000"/>
          </a:solidFill>
          <a:latin typeface="+mn-lt"/>
          <a:cs typeface="+mn-cs"/>
        </a:defRPr>
      </a:lvl5pPr>
      <a:lvl6pPr marL="2514600" indent="-228600" algn="r" rtl="1" eaLnBrk="1" fontAlgn="base" hangingPunct="1">
        <a:spcBef>
          <a:spcPct val="20000"/>
        </a:spcBef>
        <a:spcAft>
          <a:spcPct val="0"/>
        </a:spcAft>
        <a:buChar char="•"/>
        <a:defRPr>
          <a:solidFill>
            <a:srgbClr val="000000"/>
          </a:solidFill>
          <a:latin typeface="+mn-lt"/>
          <a:cs typeface="+mn-cs"/>
        </a:defRPr>
      </a:lvl6pPr>
      <a:lvl7pPr marL="2971800" indent="-228600" algn="r" rtl="1" eaLnBrk="1" fontAlgn="base" hangingPunct="1">
        <a:spcBef>
          <a:spcPct val="20000"/>
        </a:spcBef>
        <a:spcAft>
          <a:spcPct val="0"/>
        </a:spcAft>
        <a:buChar char="•"/>
        <a:defRPr>
          <a:solidFill>
            <a:srgbClr val="000000"/>
          </a:solidFill>
          <a:latin typeface="+mn-lt"/>
          <a:cs typeface="+mn-cs"/>
        </a:defRPr>
      </a:lvl7pPr>
      <a:lvl8pPr marL="3429000" indent="-228600" algn="r" rtl="1" eaLnBrk="1" fontAlgn="base" hangingPunct="1">
        <a:spcBef>
          <a:spcPct val="20000"/>
        </a:spcBef>
        <a:spcAft>
          <a:spcPct val="0"/>
        </a:spcAft>
        <a:buChar char="•"/>
        <a:defRPr>
          <a:solidFill>
            <a:srgbClr val="000000"/>
          </a:solidFill>
          <a:latin typeface="+mn-lt"/>
          <a:cs typeface="+mn-cs"/>
        </a:defRPr>
      </a:lvl8pPr>
      <a:lvl9pPr marL="3886200" indent="-228600" algn="r" rtl="1" eaLnBrk="1" fontAlgn="base" hangingPunct="1">
        <a:spcBef>
          <a:spcPct val="20000"/>
        </a:spcBef>
        <a:spcAft>
          <a:spcPct val="0"/>
        </a:spcAft>
        <a:buChar char="•"/>
        <a:defRPr>
          <a:solidFill>
            <a:srgbClr val="000000"/>
          </a:solidFill>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75656" y="2204864"/>
            <a:ext cx="6037882" cy="1828800"/>
          </a:xfrm>
        </p:spPr>
        <p:txBody>
          <a:bodyPr/>
          <a:lstStyle/>
          <a:p>
            <a:pPr algn="ctr"/>
            <a:r>
              <a:rPr lang="ar-SA" sz="5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Diwani Outline Shaded" pitchFamily="2" charset="-78"/>
              </a:rPr>
              <a:t>أخلاقيات البحث العلمي </a:t>
            </a:r>
            <a:endParaRPr lang="ar-SA" sz="54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Diwani Outline Shaded" pitchFamily="2" charset="-78"/>
            </a:endParaRPr>
          </a:p>
        </p:txBody>
      </p:sp>
      <p:sp>
        <p:nvSpPr>
          <p:cNvPr id="4" name="مربع نص 3"/>
          <p:cNvSpPr txBox="1"/>
          <p:nvPr/>
        </p:nvSpPr>
        <p:spPr>
          <a:xfrm>
            <a:off x="1655676" y="908720"/>
            <a:ext cx="6768752" cy="1754326"/>
          </a:xfrm>
          <a:prstGeom prst="rect">
            <a:avLst/>
          </a:prstGeom>
          <a:noFill/>
        </p:spPr>
        <p:txBody>
          <a:bodyPr wrap="square" rtlCol="1">
            <a:spAutoFit/>
          </a:bodyPr>
          <a:lstStyle/>
          <a:p>
            <a:pPr algn="ctr"/>
            <a:r>
              <a:rPr lang="ar-EG" sz="3600" b="1" dirty="0">
                <a:solidFill>
                  <a:srgbClr val="FF0000"/>
                </a:solidFill>
                <a:latin typeface="Monotype Koufi" pitchFamily="2" charset="-78"/>
                <a:ea typeface="Monotype Koufi" pitchFamily="2" charset="-78"/>
                <a:cs typeface="DecoType Naskh Swashes" pitchFamily="2" charset="-78"/>
              </a:rPr>
              <a:t>يسر وحدة </a:t>
            </a:r>
            <a:r>
              <a:rPr lang="ar-SA" sz="3600" b="1" dirty="0" smtClean="0">
                <a:solidFill>
                  <a:srgbClr val="FF0000"/>
                </a:solidFill>
                <a:latin typeface="Monotype Koufi" pitchFamily="2" charset="-78"/>
                <a:ea typeface="Monotype Koufi" pitchFamily="2" charset="-78"/>
                <a:cs typeface="DecoType Naskh Swashes" pitchFamily="2" charset="-78"/>
              </a:rPr>
              <a:t>البحث  العلمي بالتعاون مع  قسم اللغة العربية دعوتكم لحضور  </a:t>
            </a:r>
            <a:r>
              <a:rPr lang="ar-SA" sz="3600" b="1" dirty="0">
                <a:solidFill>
                  <a:srgbClr val="FF0000"/>
                </a:solidFill>
                <a:latin typeface="Monotype Koufi" pitchFamily="2" charset="-78"/>
                <a:ea typeface="Monotype Koufi" pitchFamily="2" charset="-78"/>
                <a:cs typeface="DecoType Naskh Swashes" pitchFamily="2" charset="-78"/>
              </a:rPr>
              <a:t>تدريبية بعنوان </a:t>
            </a:r>
            <a:r>
              <a:rPr lang="ar-SA" sz="3600" b="1" dirty="0">
                <a:solidFill>
                  <a:srgbClr val="FF0000"/>
                </a:solidFill>
              </a:rPr>
              <a:t>:</a:t>
            </a:r>
            <a:endParaRPr lang="ar-EG" sz="3600" b="1" dirty="0">
              <a:solidFill>
                <a:srgbClr val="FF0000"/>
              </a:solidFill>
            </a:endParaRPr>
          </a:p>
          <a:p>
            <a:pPr algn="ctr"/>
            <a:r>
              <a:rPr lang="ar-EG" sz="1200" b="1" dirty="0">
                <a:solidFill>
                  <a:srgbClr val="FF0000"/>
                </a:solidFill>
              </a:rPr>
              <a:t>   </a:t>
            </a:r>
            <a:endParaRPr lang="ar-SA" sz="1200" b="1" dirty="0">
              <a:solidFill>
                <a:srgbClr val="FF0000"/>
              </a:solidFill>
            </a:endParaRPr>
          </a:p>
          <a:p>
            <a:endParaRPr lang="ar-SA" dirty="0">
              <a:solidFill>
                <a:srgbClr val="FF0000"/>
              </a:solidFill>
            </a:endParaRPr>
          </a:p>
        </p:txBody>
      </p:sp>
      <p:sp>
        <p:nvSpPr>
          <p:cNvPr id="5" name="مربع نص 4"/>
          <p:cNvSpPr txBox="1"/>
          <p:nvPr/>
        </p:nvSpPr>
        <p:spPr>
          <a:xfrm>
            <a:off x="1331640" y="4961055"/>
            <a:ext cx="5832648" cy="1661993"/>
          </a:xfrm>
          <a:prstGeom prst="rect">
            <a:avLst/>
          </a:prstGeom>
          <a:noFill/>
        </p:spPr>
        <p:txBody>
          <a:bodyPr wrap="square" rtlCol="1">
            <a:spAutoFit/>
          </a:bodyPr>
          <a:lstStyle/>
          <a:p>
            <a:pPr algn="ctr"/>
            <a:r>
              <a:rPr lang="ar-SA" sz="2800" dirty="0" smtClean="0">
                <a:solidFill>
                  <a:srgbClr val="FF0000"/>
                </a:solidFill>
                <a:cs typeface="Bold Italic Art" pitchFamily="2" charset="-78"/>
              </a:rPr>
              <a:t> تقديم </a:t>
            </a:r>
          </a:p>
          <a:p>
            <a:pPr algn="ctr"/>
            <a:r>
              <a:rPr lang="ar-SA" sz="2800" dirty="0" smtClean="0">
                <a:solidFill>
                  <a:srgbClr val="FF0000"/>
                </a:solidFill>
                <a:cs typeface="Bold Italic Art" pitchFamily="2" charset="-78"/>
              </a:rPr>
              <a:t>د . نوال الدسوقي </a:t>
            </a:r>
          </a:p>
          <a:p>
            <a:pPr algn="ctr"/>
            <a:r>
              <a:rPr lang="ar-SA" sz="2800" dirty="0" smtClean="0">
                <a:solidFill>
                  <a:srgbClr val="FF0000"/>
                </a:solidFill>
                <a:cs typeface="Bold Italic Art" pitchFamily="2" charset="-78"/>
              </a:rPr>
              <a:t>أستاذ مساعد قسم اللغة العربية</a:t>
            </a:r>
          </a:p>
          <a:p>
            <a:endParaRPr lang="ar-SA" dirty="0"/>
          </a:p>
        </p:txBody>
      </p:sp>
    </p:spTree>
    <p:extLst>
      <p:ext uri="{BB962C8B-B14F-4D97-AF65-F5344CB8AC3E}">
        <p14:creationId xmlns:p14="http://schemas.microsoft.com/office/powerpoint/2010/main" val="3975497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r>
              <a:rPr lang="ar-SA" dirty="0" smtClean="0"/>
              <a:t>كفايات الباحث المنطقية : ـ</a:t>
            </a:r>
            <a:r>
              <a:rPr lang="en-US" dirty="0" smtClean="0"/>
              <a:t/>
            </a:r>
            <a:br>
              <a:rPr lang="en-US" dirty="0" smtClean="0"/>
            </a:br>
            <a:endParaRPr lang="ar-SA" dirty="0"/>
          </a:p>
        </p:txBody>
      </p:sp>
      <p:sp>
        <p:nvSpPr>
          <p:cNvPr id="3" name="عنصر نائب للمحتوى 2"/>
          <p:cNvSpPr>
            <a:spLocks noGrp="1"/>
          </p:cNvSpPr>
          <p:nvPr>
            <p:ph idx="1"/>
          </p:nvPr>
        </p:nvSpPr>
        <p:spPr>
          <a:xfrm>
            <a:off x="-108520" y="1676400"/>
            <a:ext cx="8338120" cy="4267200"/>
          </a:xfrm>
        </p:spPr>
        <p:txBody>
          <a:bodyPr/>
          <a:lstStyle/>
          <a:p>
            <a:r>
              <a:rPr lang="ar-SA" dirty="0" smtClean="0"/>
              <a:t>وهي </a:t>
            </a:r>
            <a:r>
              <a:rPr lang="ar-SA" dirty="0"/>
              <a:t>توازي الشعور بمشكلة أو موضوع البحث وكتابة تقرير معالجتها ، بناءً على أسس منطقية مقنعة ، وهي التي تبدو لدى الباحث في الواقع على شكل قدرات فردية يتمكن بها من كشف طبيعة المشكلة، وتحليل ظروفها وعواملها المختلفة، ومن ثم تحديد مدى الحاجة إلى حلها، الأمر الذى يقرر نتيجته المضي قدماً في البحث أو الكف أي التوقف عن الاستمرار في تنفيذه لعدم الحاجة أو تدنى الأهمية </a:t>
            </a:r>
            <a:r>
              <a:rPr lang="ar-SA" u="sng" dirty="0"/>
              <a:t> كفايات الباحث التخطيطية </a:t>
            </a:r>
            <a:endParaRPr lang="ar-SA" u="sng" dirty="0" smtClean="0"/>
          </a:p>
          <a:p>
            <a:r>
              <a:rPr lang="ar-SA" dirty="0"/>
              <a:t>تتمثل في قدرات الباحث على تحليل الإمكانات المتوافرة لبحث المشكلة ، وتطوير الخطط المناسبة لحلها ، أي قدرات الباحث على تشريع أساليب مدروسة لمعالجة المشكلة ، وتحديد نوعية النتائج المطلوبة كحلول ناجحة لها .</a:t>
            </a:r>
          </a:p>
        </p:txBody>
      </p:sp>
    </p:spTree>
    <p:extLst>
      <p:ext uri="{BB962C8B-B14F-4D97-AF65-F5344CB8AC3E}">
        <p14:creationId xmlns:p14="http://schemas.microsoft.com/office/powerpoint/2010/main" val="3120539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r>
              <a:rPr lang="ar-SA" u="sng" dirty="0" smtClean="0"/>
              <a:t>كفايات الباحث الإجرائية : ــ</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r>
              <a:rPr lang="ar-SA" dirty="0" smtClean="0"/>
              <a:t>وتعنى </a:t>
            </a:r>
            <a:r>
              <a:rPr lang="ar-SA" dirty="0"/>
              <a:t>قدرته على تنفيذ الخطط الموضوعة لبحث المشكلة بما يشمل عملية إدارة البحث ، وجمع البيانات، وتحليل وتفسير النتائج بهدف الوصول إلى الحلول المرجوة والمناسبة .</a:t>
            </a:r>
            <a:endParaRPr lang="en-US" dirty="0"/>
          </a:p>
          <a:p>
            <a:endParaRPr lang="ar-SA" dirty="0"/>
          </a:p>
        </p:txBody>
      </p:sp>
    </p:spTree>
    <p:extLst>
      <p:ext uri="{BB962C8B-B14F-4D97-AF65-F5344CB8AC3E}">
        <p14:creationId xmlns:p14="http://schemas.microsoft.com/office/powerpoint/2010/main" val="245089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 </a:t>
            </a:r>
            <a:r>
              <a:rPr lang="en-US" dirty="0"/>
              <a:t/>
            </a:r>
            <a:br>
              <a:rPr lang="en-US" dirty="0"/>
            </a:br>
            <a:r>
              <a:rPr lang="ar-SA" dirty="0"/>
              <a:t>كفايات الباحث الفنية والتقييمية : </a:t>
            </a:r>
            <a:r>
              <a:rPr lang="ar-SA" u="sng" dirty="0"/>
              <a:t>ــ</a:t>
            </a:r>
            <a:r>
              <a:rPr lang="en-US" dirty="0"/>
              <a:t/>
            </a:r>
            <a:br>
              <a:rPr lang="en-US" dirty="0"/>
            </a:br>
            <a:endParaRPr lang="ar-SA" dirty="0"/>
          </a:p>
        </p:txBody>
      </p:sp>
      <p:sp>
        <p:nvSpPr>
          <p:cNvPr id="3" name="عنصر نائب للمحتوى 2"/>
          <p:cNvSpPr>
            <a:spLocks noGrp="1"/>
          </p:cNvSpPr>
          <p:nvPr>
            <p:ph idx="1"/>
          </p:nvPr>
        </p:nvSpPr>
        <p:spPr/>
        <p:txBody>
          <a:bodyPr/>
          <a:lstStyle/>
          <a:p>
            <a:r>
              <a:rPr lang="ar-SA" dirty="0"/>
              <a:t>وهى الكفايات التي تجسد مخرجات وضوابط البحث العلمي ، وتتمثل في قدرات الباحث على مسح ومراجعة ما قام به من بحث وغربلة لأنشطته ونتائجه ، لكشف صلاحيتها للمشكلة المدروسة وفعاليتها في التغلب على سلبيتها الملحوظة ، ومن ثم كتابة وإخراج النتائج والتقارير المناسبة لنشر أو تعميم البحث أو الاستخدام من الجهات المعنية .</a:t>
            </a:r>
            <a:endParaRPr lang="en-US" dirty="0"/>
          </a:p>
          <a:p>
            <a:endParaRPr lang="ar-SA" dirty="0"/>
          </a:p>
        </p:txBody>
      </p:sp>
    </p:spTree>
    <p:extLst>
      <p:ext uri="{BB962C8B-B14F-4D97-AF65-F5344CB8AC3E}">
        <p14:creationId xmlns:p14="http://schemas.microsoft.com/office/powerpoint/2010/main" val="1826733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ولكى يحقق البحث العلمي أهدافه يجب أن يتحلى الباحث بما يأتي : ــ</a:t>
            </a:r>
            <a:r>
              <a:rPr lang="en-US" dirty="0"/>
              <a:t/>
            </a:r>
            <a:br>
              <a:rPr lang="en-US" dirty="0"/>
            </a:br>
            <a:endParaRPr lang="ar-SA" dirty="0"/>
          </a:p>
        </p:txBody>
      </p:sp>
      <p:sp>
        <p:nvSpPr>
          <p:cNvPr id="3" name="عنصر نائب للمحتوى 2"/>
          <p:cNvSpPr>
            <a:spLocks noGrp="1"/>
          </p:cNvSpPr>
          <p:nvPr>
            <p:ph idx="1"/>
          </p:nvPr>
        </p:nvSpPr>
        <p:spPr>
          <a:xfrm>
            <a:off x="0" y="1676400"/>
            <a:ext cx="8229600" cy="4267200"/>
          </a:xfrm>
        </p:spPr>
        <p:txBody>
          <a:bodyPr/>
          <a:lstStyle/>
          <a:p>
            <a:pPr lvl="0"/>
            <a:r>
              <a:rPr lang="ar-SA" dirty="0"/>
              <a:t>الإيمان بأن عمله لوجه الله ولخدمة أفراد المجتمع .</a:t>
            </a:r>
            <a:endParaRPr lang="en-US" dirty="0"/>
          </a:p>
          <a:p>
            <a:pPr lvl="0"/>
            <a:r>
              <a:rPr lang="ar-SA" dirty="0"/>
              <a:t>أخلاقيات الباحث وأيديولوجيته التي تحكم أعماله وتوجهها .</a:t>
            </a:r>
            <a:endParaRPr lang="en-US" dirty="0"/>
          </a:p>
          <a:p>
            <a:pPr lvl="0"/>
            <a:r>
              <a:rPr lang="ar-SA" dirty="0"/>
              <a:t>الخبرة العالية التي تمكن الباحث من تخطيط البحث وتنفيذه وتعميم نتائجه في ضوء الالتزام  بأخلاقيات البحث العلمي .</a:t>
            </a:r>
            <a:endParaRPr lang="en-US" dirty="0"/>
          </a:p>
          <a:p>
            <a:pPr lvl="0"/>
            <a:r>
              <a:rPr lang="ar-SA" dirty="0"/>
              <a:t>تخلى الباحث عن الأنانية والرغبات الشخصية التي قد تعتري الخاطرة الإنسانية أحياناً في سبيل الوصول لهدف أسمى يتمثل في استنتاجات جديدة ذات قيمة علمية أو تطبيقية تمثل إسهاماً في الحضارة البشرية .</a:t>
            </a:r>
            <a:endParaRPr lang="en-US" dirty="0"/>
          </a:p>
          <a:p>
            <a:pPr lvl="0"/>
            <a:r>
              <a:rPr lang="ar-SA" dirty="0"/>
              <a:t>شجاعة شخصية في سبيل الوصول إلى  النتائج المطلوبة ، والقدرة على تحمل مسئولية هذه النتائج مع عدم التردد أو التأخير في إعلانها .</a:t>
            </a:r>
            <a:endParaRPr lang="en-US" dirty="0"/>
          </a:p>
          <a:p>
            <a:endParaRPr lang="ar-SA" dirty="0"/>
          </a:p>
        </p:txBody>
      </p:sp>
    </p:spTree>
    <p:extLst>
      <p:ext uri="{BB962C8B-B14F-4D97-AF65-F5344CB8AC3E}">
        <p14:creationId xmlns:p14="http://schemas.microsoft.com/office/powerpoint/2010/main" val="493216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 </a:t>
            </a:r>
            <a:r>
              <a:rPr lang="en-US" dirty="0"/>
              <a:t/>
            </a:r>
            <a:br>
              <a:rPr lang="en-US" dirty="0"/>
            </a:br>
            <a:r>
              <a:rPr lang="ar-SA" u="sng" dirty="0"/>
              <a:t>أخلاقيات وقيــــم البحث العلمي فيما يتعلق بكل من :</a:t>
            </a:r>
            <a:r>
              <a:rPr lang="en-US" dirty="0"/>
              <a:t/>
            </a:r>
            <a:br>
              <a:rPr lang="en-US" dirty="0"/>
            </a:br>
            <a:endParaRPr lang="ar-SA" dirty="0"/>
          </a:p>
        </p:txBody>
      </p:sp>
      <p:sp>
        <p:nvSpPr>
          <p:cNvPr id="3" name="عنصر نائب للمحتوى 2"/>
          <p:cNvSpPr>
            <a:spLocks noGrp="1"/>
          </p:cNvSpPr>
          <p:nvPr>
            <p:ph idx="1"/>
          </p:nvPr>
        </p:nvSpPr>
        <p:spPr/>
        <p:txBody>
          <a:bodyPr/>
          <a:lstStyle/>
          <a:p>
            <a:r>
              <a:rPr lang="ar-SA" dirty="0"/>
              <a:t>أولاً :  المشكلات الأخلاقية الخاصة بأفراد العينة .</a:t>
            </a:r>
            <a:endParaRPr lang="en-US" dirty="0"/>
          </a:p>
          <a:p>
            <a:r>
              <a:rPr lang="ar-SA" dirty="0"/>
              <a:t>      ثانياً : المشكلات الأخلاقية الخاصة بالمستفيدين والجهات الحكومية .</a:t>
            </a:r>
            <a:endParaRPr lang="en-US" dirty="0"/>
          </a:p>
          <a:p>
            <a:r>
              <a:rPr lang="ar-SA" dirty="0"/>
              <a:t>      ثالثاً : أخلاقيات ما بعد الانتهاء من البحث .</a:t>
            </a:r>
            <a:endParaRPr lang="en-US" dirty="0"/>
          </a:p>
        </p:txBody>
      </p:sp>
    </p:spTree>
    <p:extLst>
      <p:ext uri="{BB962C8B-B14F-4D97-AF65-F5344CB8AC3E}">
        <p14:creationId xmlns:p14="http://schemas.microsoft.com/office/powerpoint/2010/main" val="3051346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u="sng" dirty="0"/>
              <a:t>أولاً : المشكلات الأخلاقية الخاصة بأفراد العينة : ــ</a:t>
            </a:r>
            <a:endParaRPr lang="en-US" dirty="0"/>
          </a:p>
          <a:p>
            <a:r>
              <a:rPr lang="ar-SA" dirty="0"/>
              <a:t>من الضروري لكل باحث أن يوازن بين فوائد البحث وتكاليف تلك الفوائد ، ولابد أن يناقش ذلك قبل الشروع في البحث العلمي ، فإن كانت التكاليف الأخلاقية للبحث تفوق النتائج المرجوة فعليه أن يحل هذه الإشكالية ويصرف نظره عن الاستمرار في تنفيذ إجراءات البحث </a:t>
            </a:r>
            <a:r>
              <a:rPr lang="ar-SA" dirty="0" smtClean="0"/>
              <a:t>:ومنها ك</a:t>
            </a:r>
            <a:endParaRPr lang="ar-SA" dirty="0"/>
          </a:p>
        </p:txBody>
      </p:sp>
    </p:spTree>
    <p:extLst>
      <p:ext uri="{BB962C8B-B14F-4D97-AF65-F5344CB8AC3E}">
        <p14:creationId xmlns:p14="http://schemas.microsoft.com/office/powerpoint/2010/main" val="3267757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r>
              <a:rPr lang="ar-SA" u="sng" dirty="0"/>
              <a:t>الحرية في المشاركة في إجراءات البحث : ــ</a:t>
            </a:r>
            <a:endParaRPr lang="en-US" dirty="0"/>
          </a:p>
          <a:p>
            <a:r>
              <a:rPr lang="ar-SA" dirty="0"/>
              <a:t>وتعنى مشاركة أفراد عينة البحث طواعية دون أي ضغوط ، وهذا بدوره سيجعل الباحث أمام مشكلة يجب أن يحلها من خلال موازنته بين نتائج البحث المرجوة والتكاليف الأخلاقية لهذه النتائج .</a:t>
            </a:r>
            <a:endParaRPr lang="en-US" dirty="0"/>
          </a:p>
          <a:p>
            <a:r>
              <a:rPr lang="ar-SA" dirty="0"/>
              <a:t>  كما يعد أسلوب الملاحظة المستخدم في جمع البيانات انتهاكا لحرية الفرد في الموافقة أو عدم الموافقة ، إلاّ أنه في أحيان كثيرة لا يحبذ إخبار الفرد بأنه تحت الدراسة لكى لا يؤثر علمه بذلك في نتائج البحث ، وهذا بطبيعة الحال لا يخدم البحث </a:t>
            </a:r>
            <a:r>
              <a:rPr lang="ar-SA" dirty="0" smtClean="0"/>
              <a:t>.</a:t>
            </a:r>
            <a:endParaRPr lang="en-US" dirty="0"/>
          </a:p>
        </p:txBody>
      </p:sp>
    </p:spTree>
    <p:extLst>
      <p:ext uri="{BB962C8B-B14F-4D97-AF65-F5344CB8AC3E}">
        <p14:creationId xmlns:p14="http://schemas.microsoft.com/office/powerpoint/2010/main" val="521994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r>
              <a:rPr lang="ar-SA" u="sng" dirty="0" smtClean="0"/>
              <a:t>حق تقرير الذات : ــ </a:t>
            </a:r>
            <a:endParaRPr lang="en-US" dirty="0" smtClean="0"/>
          </a:p>
          <a:p>
            <a:r>
              <a:rPr lang="ar-SA" dirty="0" smtClean="0"/>
              <a:t>ويعنى الإيمان بأن الفرد يستطيع أن يتخذ قراره بنفسه ، وحين يحدث الباحث تغييرات جوهرية في سلوك الشخص المشارك في البحث فإن هذا يعد انتهاكاً لمبدأ حق تقرير الذات .</a:t>
            </a:r>
            <a:endParaRPr lang="en-US" dirty="0" smtClean="0"/>
          </a:p>
          <a:p>
            <a:r>
              <a:rPr lang="ar-SA" dirty="0" smtClean="0"/>
              <a:t> وقد يقال في أغلب الأحيان أن الفرد ليست لديه القدرة على صنع قراره بنفسه ، لأنه ليس مؤهلاً بالمعرفة والمعلومة الكافية ، ومن هنا لابد من الرجوع إلى القادرين على القيام بذلك نيابة عنه </a:t>
            </a:r>
          </a:p>
          <a:p>
            <a:endParaRPr lang="ar-SA" dirty="0"/>
          </a:p>
        </p:txBody>
      </p:sp>
    </p:spTree>
    <p:extLst>
      <p:ext uri="{BB962C8B-B14F-4D97-AF65-F5344CB8AC3E}">
        <p14:creationId xmlns:p14="http://schemas.microsoft.com/office/powerpoint/2010/main" val="897596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r>
              <a:rPr lang="ar-SA" u="sng" dirty="0"/>
              <a:t>الضرر الجسدي والنفسي : ــ</a:t>
            </a:r>
            <a:endParaRPr lang="en-US" dirty="0"/>
          </a:p>
          <a:p>
            <a:r>
              <a:rPr lang="ar-SA" dirty="0"/>
              <a:t>يعنى بذلك الضرر الذى قد يتعرض له الفرد مع سبق الإصرار ، كأن يتعرض أحد أفراد عينة البحث لضرر نفسى أو جسدي عمداً وبتخطيط سابق من الباحث ، كأن يقع في مواقف محرجة تسبب القلق أو الفشل أو تفقده الاحترام الذاتي وما شابه ذلك </a:t>
            </a:r>
            <a:endParaRPr lang="en-US" dirty="0"/>
          </a:p>
          <a:p>
            <a:endParaRPr lang="ar-SA" dirty="0"/>
          </a:p>
        </p:txBody>
      </p:sp>
    </p:spTree>
    <p:extLst>
      <p:ext uri="{BB962C8B-B14F-4D97-AF65-F5344CB8AC3E}">
        <p14:creationId xmlns:p14="http://schemas.microsoft.com/office/powerpoint/2010/main" val="187952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r>
              <a:rPr lang="ar-SA" u="sng" dirty="0"/>
              <a:t>إخفاء حقيقة هدف البحث عن أفراد العينة : ــ</a:t>
            </a:r>
            <a:endParaRPr lang="en-US" dirty="0"/>
          </a:p>
          <a:p>
            <a:r>
              <a:rPr lang="ar-SA" dirty="0"/>
              <a:t>بعض المشاركين في البحوث يدرك أنه تحت الدراسة ، ولكنهم لا يعلمون حقيقة البحث أو الهدف منه أو يعلمون جزءاً من ذلك ، وتخفى عليهم بقية الحقيقة من هدف البحث ، أو يعطى هدفاً غير حقيقي، وهذا منافٍ لحق الفرد ، ومنافٍ لكرامته الإنسانية .</a:t>
            </a:r>
            <a:endParaRPr lang="en-US" dirty="0"/>
          </a:p>
          <a:p>
            <a:endParaRPr lang="ar-SA" dirty="0"/>
          </a:p>
        </p:txBody>
      </p:sp>
    </p:spTree>
    <p:extLst>
      <p:ext uri="{BB962C8B-B14F-4D97-AF65-F5344CB8AC3E}">
        <p14:creationId xmlns:p14="http://schemas.microsoft.com/office/powerpoint/2010/main" val="827239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r>
              <a:rPr lang="ar-SA" sz="4000" dirty="0" smtClean="0">
                <a:solidFill>
                  <a:schemeClr val="bg1">
                    <a:lumMod val="20000"/>
                    <a:lumOff val="80000"/>
                  </a:schemeClr>
                </a:solidFill>
              </a:rPr>
              <a:t>مقدمة :</a:t>
            </a:r>
            <a:endParaRPr lang="ar-SA" sz="4000" dirty="0">
              <a:solidFill>
                <a:schemeClr val="bg1">
                  <a:lumMod val="20000"/>
                  <a:lumOff val="80000"/>
                </a:schemeClr>
              </a:solidFill>
            </a:endParaRPr>
          </a:p>
        </p:txBody>
      </p:sp>
      <p:sp>
        <p:nvSpPr>
          <p:cNvPr id="2" name="عنصر نائب للمحتوى 1"/>
          <p:cNvSpPr>
            <a:spLocks noGrp="1"/>
          </p:cNvSpPr>
          <p:nvPr>
            <p:ph idx="1"/>
          </p:nvPr>
        </p:nvSpPr>
        <p:spPr>
          <a:xfrm>
            <a:off x="0" y="1676400"/>
            <a:ext cx="7239000" cy="4038600"/>
          </a:xfrm>
        </p:spPr>
        <p:txBody>
          <a:bodyPr/>
          <a:lstStyle/>
          <a:p>
            <a:pPr algn="just"/>
            <a:r>
              <a:rPr lang="ar-SA" dirty="0">
                <a:solidFill>
                  <a:schemeClr val="accent2">
                    <a:lumMod val="10000"/>
                  </a:schemeClr>
                </a:solidFill>
              </a:rPr>
              <a:t>إن التقدم العلمي في شتى العلوم يحتاج إلى قيم وأخلاقيات في شكل ميثاق ودليل يكون مرجعًا ومرشدًا وأساسًا لأعضاء هيئة التدريس للوقوف مع النفس في لحظة صدق أو لحظات قناعة حقيقية ، وذلك ضرورة حتمية من ضرورات نجاح المؤسسات الجامعية ، فلم نجد مبدعًا وعالمًا بارعًا بدون مصداقية ، فالأخلاق والصدق أساس النجاح ، والنجاح العلمي أساس تقدم الأمم ، وهذا ما يحتاج إليه الوطن من تكاتف كل المبدعين والعلماء بالعمل الجاد بكل الشفافية والمصداقية والأخلاق الحميدة </a:t>
            </a:r>
            <a:r>
              <a:rPr lang="ar-SA" dirty="0" smtClean="0">
                <a:solidFill>
                  <a:schemeClr val="accent2">
                    <a:lumMod val="10000"/>
                  </a:schemeClr>
                </a:solidFill>
              </a:rPr>
              <a:t>.</a:t>
            </a:r>
            <a:endParaRPr lang="ar-SA" dirty="0">
              <a:solidFill>
                <a:schemeClr val="accent2">
                  <a:lumMod val="10000"/>
                </a:schemeClr>
              </a:solidFill>
            </a:endParaRPr>
          </a:p>
        </p:txBody>
      </p:sp>
    </p:spTree>
    <p:extLst>
      <p:ext uri="{BB962C8B-B14F-4D97-AF65-F5344CB8AC3E}">
        <p14:creationId xmlns:p14="http://schemas.microsoft.com/office/powerpoint/2010/main" val="54544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r>
              <a:rPr lang="ar-SA" u="sng" dirty="0"/>
              <a:t>تضليل المشارك بإخفاء التجربة التي سيمر بها : ــ</a:t>
            </a:r>
            <a:endParaRPr lang="en-US" dirty="0"/>
          </a:p>
          <a:p>
            <a:r>
              <a:rPr lang="ar-SA" dirty="0"/>
              <a:t>ويقصد بذلك أن الباحث لا يفصح لأفراد العينة عن التجربة التي سيمرون بها ، بل يوهمهم بأن كل شيء طبيعي ، والواقع أن هناك تخطيطاً يدفعه إلى الرشوة والكذب وما شابه ذلك من سلوكيات خاطئة، وهناك من يقول إن هذا التضليل وسيلة مشروعة لتطوير علم السلوك الإنساني وهو بذلك يعد مخالفاً للرأي الذى يعد انتهاكاً لحرية الفرد المشارك في البحث ، وعدم احترامه لذاته ، ومن هنا يجب على الباحث أن يكون دقيقاً جداً في الموازنة بين النتائج والأضرار ، مع ضرورة إخبار المشارك بعد الانتهاء من البحث بسبب عدم توضيح الأمور له منذ البداية .</a:t>
            </a:r>
            <a:endParaRPr lang="en-US" dirty="0"/>
          </a:p>
          <a:p>
            <a:endParaRPr lang="ar-SA" dirty="0"/>
          </a:p>
        </p:txBody>
      </p:sp>
    </p:spTree>
    <p:extLst>
      <p:ext uri="{BB962C8B-B14F-4D97-AF65-F5344CB8AC3E}">
        <p14:creationId xmlns:p14="http://schemas.microsoft.com/office/powerpoint/2010/main" val="1337801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99592" y="1628800"/>
            <a:ext cx="6859587" cy="1143000"/>
          </a:xfrm>
        </p:spPr>
        <p:txBody>
          <a:bodyPr/>
          <a:lstStyle/>
          <a:p>
            <a:r>
              <a:rPr lang="en-US" dirty="0" smtClean="0"/>
              <a:t/>
            </a:r>
            <a:br>
              <a:rPr lang="en-US" dirty="0" smtClean="0"/>
            </a:br>
            <a:r>
              <a:rPr lang="ar-SA" u="sng" dirty="0" smtClean="0"/>
              <a:t>ثانياً : المشكلات الأخلاقية الخاصة بالمستفيدين من البحث والجهات الحكومية :</a:t>
            </a:r>
            <a:r>
              <a:rPr lang="en-US" dirty="0" smtClean="0"/>
              <a:t/>
            </a:r>
            <a:br>
              <a:rPr lang="en-US" dirty="0" smtClean="0"/>
            </a:br>
            <a:endParaRPr lang="ar-SA" dirty="0"/>
          </a:p>
        </p:txBody>
      </p:sp>
      <p:sp>
        <p:nvSpPr>
          <p:cNvPr id="3" name="عنصر نائب للمحتوى 2"/>
          <p:cNvSpPr>
            <a:spLocks noGrp="1"/>
          </p:cNvSpPr>
          <p:nvPr>
            <p:ph idx="1"/>
          </p:nvPr>
        </p:nvSpPr>
        <p:spPr>
          <a:xfrm>
            <a:off x="467544" y="2590800"/>
            <a:ext cx="6858000" cy="4267200"/>
          </a:xfrm>
        </p:spPr>
        <p:txBody>
          <a:bodyPr/>
          <a:lstStyle/>
          <a:p>
            <a:r>
              <a:rPr lang="ar-SA" dirty="0"/>
              <a:t> </a:t>
            </a:r>
            <a:r>
              <a:rPr lang="ar-SA" dirty="0" smtClean="0"/>
              <a:t>يرتكب </a:t>
            </a:r>
            <a:r>
              <a:rPr lang="ar-SA" dirty="0"/>
              <a:t>كثير من الباحثين بعض الممارسات الأخلاقية السلبية التي تخل بجودة بحوثهم ، بل إن بعضها يؤدى إلى اتخاذ قرارات خاطئة من قبل الجهات المستفيدة من البحث نظرا لعدم سلامة البحث ، وهذه الامور متعلقة بالاقتباس وجمع البيانات وتحليها ونشرها وهى :</a:t>
            </a:r>
            <a:endParaRPr lang="en-US" dirty="0"/>
          </a:p>
          <a:p>
            <a:endParaRPr lang="ar-SA" dirty="0"/>
          </a:p>
        </p:txBody>
      </p:sp>
    </p:spTree>
    <p:extLst>
      <p:ext uri="{BB962C8B-B14F-4D97-AF65-F5344CB8AC3E}">
        <p14:creationId xmlns:p14="http://schemas.microsoft.com/office/powerpoint/2010/main" val="4133891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r>
              <a:rPr lang="ar-SA" u="sng" dirty="0" smtClean="0"/>
              <a:t>السرقات العلمية : ـ</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r>
              <a:rPr lang="ar-SA" dirty="0" smtClean="0"/>
              <a:t>قد </a:t>
            </a:r>
            <a:r>
              <a:rPr lang="ar-SA" dirty="0"/>
              <a:t>يلجأ بعض الباحثين إلى اقتباس بعض الفقرات من مراجع عربية أو أجنبية  وينسبونها إلى أنفسهم ، وهذا منافٍ لحقوق الملكية الفكرية ، وعلى الباحث أن يوثق كل ما يقتبسه من الآخرين بالطرق العلمية والمنهجية التي تعفيه من المساءلة القانونية  ، حتى وإن كان الاقتباس من  كتبه وبحوثه السابقة، وألاّ يبخس الآخرين حقوقهم ، وأن يلتزم بأخلاقيات البحث العلمي في هذا المجال ، لأن عدم التوثيق يُعَدُّ سرقة تعرض صاحبها للعقاب .</a:t>
            </a:r>
            <a:endParaRPr lang="en-US" dirty="0"/>
          </a:p>
          <a:p>
            <a:endParaRPr lang="ar-SA" dirty="0"/>
          </a:p>
        </p:txBody>
      </p:sp>
    </p:spTree>
    <p:extLst>
      <p:ext uri="{BB962C8B-B14F-4D97-AF65-F5344CB8AC3E}">
        <p14:creationId xmlns:p14="http://schemas.microsoft.com/office/powerpoint/2010/main" val="970779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r>
              <a:rPr lang="ar-SA" u="sng" dirty="0"/>
              <a:t>أوجه القصور في البحث :</a:t>
            </a:r>
            <a:endParaRPr lang="en-US" dirty="0"/>
          </a:p>
          <a:p>
            <a:r>
              <a:rPr lang="ar-SA" dirty="0"/>
              <a:t>على الباحث أن يذكر ويوضح نقاط القصور في بحثه بكل الموضوعية والشفافية ، وهذا في حد ذاته سوف يزيد من قوة البحث على عكس ما يتوقعه البعض ، فالقصور في العلوم السلوكية والاجتماعية وارد بسبب قياس المتغيرات أو طرق جمع البيانات أو تحليلها ..... إلخ .</a:t>
            </a:r>
            <a:endParaRPr lang="en-US" dirty="0"/>
          </a:p>
        </p:txBody>
      </p:sp>
    </p:spTree>
    <p:extLst>
      <p:ext uri="{BB962C8B-B14F-4D97-AF65-F5344CB8AC3E}">
        <p14:creationId xmlns:p14="http://schemas.microsoft.com/office/powerpoint/2010/main" val="1763143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71600" y="1676400"/>
            <a:ext cx="7880920" cy="4267200"/>
          </a:xfrm>
        </p:spPr>
        <p:txBody>
          <a:bodyPr/>
          <a:lstStyle/>
          <a:p>
            <a:pPr lvl="0"/>
            <a:r>
              <a:rPr lang="ar-SA" u="sng" dirty="0" smtClean="0"/>
              <a:t>3-النتائج </a:t>
            </a:r>
            <a:r>
              <a:rPr lang="ar-SA" u="sng" dirty="0"/>
              <a:t>السلبية : ــ</a:t>
            </a:r>
            <a:endParaRPr lang="en-US" dirty="0"/>
          </a:p>
          <a:p>
            <a:r>
              <a:rPr lang="ar-SA" dirty="0"/>
              <a:t>هناك اعتقاد خاطئ مفاده أن النتائج السلبية لا تستحق الذكر كالنتائج الإيجابية ، وبناءً عليه يعمد بعض الباحثين إلى تجاهل النتائج السلبية لعدم العلاقة بين متغيرات الدراسة فلا داعى لذكرها ، والصحيح أن عدم العلاقة بين المتغيرات لا يقل أهمية عن وجود علاقة فكلتا النتيجتين مفيدتان للمجتمع والهيئة الأكاديمية .</a:t>
            </a:r>
            <a:endParaRPr lang="en-US" dirty="0"/>
          </a:p>
          <a:p>
            <a:pPr lvl="0"/>
            <a:r>
              <a:rPr lang="ar-SA" dirty="0" smtClean="0"/>
              <a:t>.</a:t>
            </a:r>
            <a:endParaRPr lang="en-US" dirty="0"/>
          </a:p>
          <a:p>
            <a:endParaRPr lang="ar-SA" dirty="0"/>
          </a:p>
        </p:txBody>
      </p:sp>
    </p:spTree>
    <p:extLst>
      <p:ext uri="{BB962C8B-B14F-4D97-AF65-F5344CB8AC3E}">
        <p14:creationId xmlns:p14="http://schemas.microsoft.com/office/powerpoint/2010/main" val="36982530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r>
              <a:rPr lang="ar-SA" u="sng" dirty="0" smtClean="0"/>
              <a:t>4-حدوث </a:t>
            </a:r>
            <a:r>
              <a:rPr lang="ar-SA" u="sng" dirty="0"/>
              <a:t>النتائج : ــ</a:t>
            </a:r>
            <a:endParaRPr lang="en-US" dirty="0"/>
          </a:p>
          <a:p>
            <a:pPr lvl="0"/>
            <a:r>
              <a:rPr lang="ar-SA" dirty="0"/>
              <a:t>بعض الباحثين يتوصل إلى النتائج بمحض الصدفة ، إلاّ أنه يذكر في بحثه بأن ذلك كان مخططاً له ، وكثير من الباحثين لا يصيغ فروضه إلاّ بعد الانتهاء من تحليل البيانات ، واستخراج النتائج ، والمعلوم في أخلاقيات البحث العلمي أن صياغة الفروض أو التساؤلات تكون قبل البدء في جمع </a:t>
            </a:r>
            <a:r>
              <a:rPr lang="ar-SA" dirty="0" smtClean="0"/>
              <a:t>البيانـــات.</a:t>
            </a:r>
            <a:endParaRPr lang="ar-SA" dirty="0"/>
          </a:p>
        </p:txBody>
      </p:sp>
    </p:spTree>
    <p:extLst>
      <p:ext uri="{BB962C8B-B14F-4D97-AF65-F5344CB8AC3E}">
        <p14:creationId xmlns:p14="http://schemas.microsoft.com/office/powerpoint/2010/main" val="1198329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u="sng" dirty="0"/>
              <a:t> ثالثاً : أخلاقيات ما بعد الانتهاء من البحث: ــ</a:t>
            </a:r>
            <a:endParaRPr lang="en-US" dirty="0"/>
          </a:p>
          <a:p>
            <a:r>
              <a:rPr lang="ar-SA" dirty="0"/>
              <a:t>هناك اعتبارات أخلاقية يجب على الباحث بعد الانتهاء من بحثه أن يلتزم بها وبخاصة إذا ارتكب بعض الممارسات غير الأخلاقية تجاه أفراد عينة البحث المشاركين إذ يجب عليه أن يوضح لهم ما يأتي: </a:t>
            </a:r>
            <a:endParaRPr lang="en-US" dirty="0"/>
          </a:p>
          <a:p>
            <a:pPr lvl="0"/>
            <a:r>
              <a:rPr lang="ar-SA" dirty="0"/>
              <a:t>طبيعة البحث ، وأهميته ، وقيمته العلمية للمجتمع .</a:t>
            </a:r>
            <a:endParaRPr lang="en-US" dirty="0"/>
          </a:p>
          <a:p>
            <a:pPr lvl="0"/>
            <a:r>
              <a:rPr lang="ar-SA" dirty="0"/>
              <a:t>أهمية إسهامهم في البحث وقيمة المعلومات التي قدموها للمجتمع </a:t>
            </a:r>
            <a:r>
              <a:rPr lang="ar-SA" dirty="0" smtClean="0"/>
              <a:t>.</a:t>
            </a:r>
            <a:endParaRPr lang="en-US" dirty="0"/>
          </a:p>
        </p:txBody>
      </p:sp>
    </p:spTree>
    <p:extLst>
      <p:ext uri="{BB962C8B-B14F-4D97-AF65-F5344CB8AC3E}">
        <p14:creationId xmlns:p14="http://schemas.microsoft.com/office/powerpoint/2010/main" val="37419206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lvl="0"/>
            <a:r>
              <a:rPr lang="ar-SA" dirty="0" smtClean="0"/>
              <a:t>أوجه التضليل التي تم ارتكابها ، مع كشفها لهم .</a:t>
            </a:r>
            <a:endParaRPr lang="en-US" dirty="0" smtClean="0"/>
          </a:p>
          <a:p>
            <a:pPr lvl="0"/>
            <a:r>
              <a:rPr lang="ar-SA" dirty="0" smtClean="0"/>
              <a:t>المبررات التي دعته إلى ارتكاب ممارسات غير أخلاقية .</a:t>
            </a:r>
            <a:endParaRPr lang="en-US" dirty="0" smtClean="0"/>
          </a:p>
          <a:p>
            <a:pPr lvl="0"/>
            <a:r>
              <a:rPr lang="ar-SA" dirty="0" smtClean="0"/>
              <a:t>الاعتذار عن أي مضايقات سببها لهم الباحث أو سببتها ممارستهم في البحث .</a:t>
            </a:r>
            <a:endParaRPr lang="en-US" dirty="0" smtClean="0"/>
          </a:p>
          <a:p>
            <a:pPr lvl="0"/>
            <a:r>
              <a:rPr lang="ar-SA" dirty="0" smtClean="0"/>
              <a:t>سرية المعلومات وسرية هوية أفراد عينة البحث ( المشاركين ) ، وعدم استخدام هذه المعلومات لغير الأغراض العلمية ، وعدم الكشف عن شخصية المشاركين مهما كانت الأسباب .</a:t>
            </a:r>
            <a:endParaRPr lang="en-US" dirty="0"/>
          </a:p>
        </p:txBody>
      </p:sp>
    </p:spTree>
    <p:extLst>
      <p:ext uri="{BB962C8B-B14F-4D97-AF65-F5344CB8AC3E}">
        <p14:creationId xmlns:p14="http://schemas.microsoft.com/office/powerpoint/2010/main" val="2285326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dirty="0"/>
              <a:t>كما أن على الباحث عند تحليل ونشر النتائج ألا يشوبها أي تقصير حتى لا يعد ذلك إخلالاً باعتبارات البحث الأخلاقية ، فحين يستخدم الباحث أساليب غير صحيحة أو غير مناسبة ، أو يُحمِّل النتائج مالا تحتمل ، أو يظهر النتائج بشكل معقد أو مبالغ فيه ، وما شابه ذلك ، فان هذا سيؤدى إلى إضاعة المال والجهد والوقت على الذين سيستخدمون هذه النتائج فيما بعد بأي شكل من الأشكال .</a:t>
            </a:r>
            <a:endParaRPr lang="en-US" dirty="0"/>
          </a:p>
        </p:txBody>
      </p:sp>
    </p:spTree>
    <p:extLst>
      <p:ext uri="{BB962C8B-B14F-4D97-AF65-F5344CB8AC3E}">
        <p14:creationId xmlns:p14="http://schemas.microsoft.com/office/powerpoint/2010/main" val="7254709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2400" u="sng" dirty="0" smtClean="0"/>
              <a:t>وهناك بعض الاعتبارات بالنسبة للسلوك الأخلاقي  للباحث العلمي تتضمن ما يأتي : ــ</a:t>
            </a:r>
            <a:r>
              <a:rPr lang="en-US" dirty="0" smtClean="0"/>
              <a:t/>
            </a:r>
            <a:br>
              <a:rPr lang="en-US" dirty="0" smtClean="0"/>
            </a:br>
            <a:r>
              <a:rPr lang="en-US" dirty="0" smtClean="0"/>
              <a:t>  </a:t>
            </a:r>
            <a:endParaRPr lang="ar-SA" dirty="0"/>
          </a:p>
        </p:txBody>
      </p:sp>
      <p:sp>
        <p:nvSpPr>
          <p:cNvPr id="3" name="عنصر نائب للمحتوى 2"/>
          <p:cNvSpPr>
            <a:spLocks noGrp="1"/>
          </p:cNvSpPr>
          <p:nvPr>
            <p:ph idx="1"/>
          </p:nvPr>
        </p:nvSpPr>
        <p:spPr/>
        <p:txBody>
          <a:bodyPr/>
          <a:lstStyle/>
          <a:p>
            <a:r>
              <a:rPr lang="en-US" dirty="0" smtClean="0"/>
              <a:t/>
            </a:r>
            <a:br>
              <a:rPr lang="en-US" dirty="0" smtClean="0"/>
            </a:br>
            <a:r>
              <a:rPr lang="ar-SA" u="sng" dirty="0" smtClean="0"/>
              <a:t>أولاً :  المصداقية : ـــ</a:t>
            </a:r>
            <a:r>
              <a:rPr lang="en-US" dirty="0" smtClean="0"/>
              <a:t/>
            </a:r>
            <a:br>
              <a:rPr lang="en-US" dirty="0" smtClean="0"/>
            </a:br>
            <a:r>
              <a:rPr lang="ar-SA" dirty="0" smtClean="0"/>
              <a:t>يجب أن تكون نتائج البحث منقولة بصدق وأن يكون الباحث أميناً في ما ينقله ،وألا يكمل أية معلومات ناقصة أو غير كاملة معتمدا على ما </a:t>
            </a:r>
            <a:r>
              <a:rPr lang="ar-SA" dirty="0" err="1" smtClean="0"/>
              <a:t>يعتقده</a:t>
            </a:r>
            <a:r>
              <a:rPr lang="ar-SA" dirty="0" smtClean="0"/>
              <a:t> قد تم ، ولا يحاول الباحث إدخال بيانات معتمداً على نتائج النظريات </a:t>
            </a:r>
            <a:endParaRPr lang="ar-SA" dirty="0"/>
          </a:p>
        </p:txBody>
      </p:sp>
    </p:spTree>
    <p:extLst>
      <p:ext uri="{BB962C8B-B14F-4D97-AF65-F5344CB8AC3E}">
        <p14:creationId xmlns:p14="http://schemas.microsoft.com/office/powerpoint/2010/main" val="3586705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just"/>
            <a:r>
              <a:rPr lang="ar-SA" dirty="0"/>
              <a:t>كما يعد البحث العلمي من أهم الواجبات الملقاة على عاتق الجامعات من خلال الأقسام العلمية والمراكز البحثية والمختبرات التخصصية فيها ، إضافة إلى دورها في تأهيل الكوادر العلمية للنهوض بالمجتمع ، فالجامعات عيون على المجتمع لتشخيص مواطن الخلل وجذور المشاكل التي يعانى منها ، وبالتالي وضع السبل والخطط لدراستها وإيجاد الحلول الناجعة لها .</a:t>
            </a:r>
            <a:endParaRPr lang="en-US" dirty="0"/>
          </a:p>
          <a:p>
            <a:endParaRPr lang="ar-SA" dirty="0"/>
          </a:p>
        </p:txBody>
      </p:sp>
    </p:spTree>
    <p:extLst>
      <p:ext uri="{BB962C8B-B14F-4D97-AF65-F5344CB8AC3E}">
        <p14:creationId xmlns:p14="http://schemas.microsoft.com/office/powerpoint/2010/main" val="1628688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dirty="0"/>
              <a:t>.</a:t>
            </a:r>
            <a:endParaRPr lang="en-US" dirty="0"/>
          </a:p>
          <a:p>
            <a:r>
              <a:rPr lang="ar-SA" u="sng" dirty="0"/>
              <a:t>ثانياً :  الخبـــــــــــــــرة : ـــ</a:t>
            </a:r>
            <a:endParaRPr lang="en-US" dirty="0"/>
          </a:p>
          <a:p>
            <a:r>
              <a:rPr lang="ar-SA" dirty="0"/>
              <a:t>يجب أن يكون العمل الذى يقوم به الباحث مناسبا لمستوى خبرته وتدريبه ، وإعداده للعمل الميداني، ومحاولة فهم النظريات بدقة قبل تطبيق المفاهيم أو الإجراءات .</a:t>
            </a:r>
            <a:endParaRPr lang="en-US" dirty="0"/>
          </a:p>
          <a:p>
            <a:endParaRPr lang="ar-SA" dirty="0"/>
          </a:p>
        </p:txBody>
      </p:sp>
    </p:spTree>
    <p:extLst>
      <p:ext uri="{BB962C8B-B14F-4D97-AF65-F5344CB8AC3E}">
        <p14:creationId xmlns:p14="http://schemas.microsoft.com/office/powerpoint/2010/main" val="2415535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u="sng" dirty="0"/>
              <a:t>ثالثاً :  الســـــــــــــلامــة : ـــ</a:t>
            </a:r>
            <a:endParaRPr lang="en-US" dirty="0"/>
          </a:p>
          <a:p>
            <a:r>
              <a:rPr lang="ar-SA" dirty="0"/>
              <a:t>يجب على الباحث ألا يعرض نفسة لأي خطر جسدي أو أخلاقي ،  من خلال ترتيب الاحتياطات اللازمة عند إجراء التجارب ، كما يراعي الباحث عدم تعريض أفراد عينة البحث لأية أخطار بدنية أو نفسية خلال تنفيذ إجراءات البحث .</a:t>
            </a:r>
            <a:endParaRPr lang="en-US" dirty="0"/>
          </a:p>
          <a:p>
            <a:endParaRPr lang="ar-SA" dirty="0"/>
          </a:p>
        </p:txBody>
      </p:sp>
    </p:spTree>
    <p:extLst>
      <p:ext uri="{BB962C8B-B14F-4D97-AF65-F5344CB8AC3E}">
        <p14:creationId xmlns:p14="http://schemas.microsoft.com/office/powerpoint/2010/main" val="41426820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u="sng" dirty="0"/>
              <a:t>رابعاً :  الثقــــــــــــــــــة : ـــ</a:t>
            </a:r>
            <a:endParaRPr lang="en-US" dirty="0"/>
          </a:p>
          <a:p>
            <a:r>
              <a:rPr lang="ar-SA" dirty="0"/>
              <a:t>لابد أن يحرص الباحث على بناء جسر من الثقة بينه وبين أفراد العينة الذين يتعامل معهم خلال تنفيذ إجراءات البحث ، ليحصل على استمرارية تعاونهم معه حتى الانتهاء من إجراءات البحث .</a:t>
            </a:r>
            <a:endParaRPr lang="en-US" dirty="0"/>
          </a:p>
          <a:p>
            <a:endParaRPr lang="ar-SA" dirty="0"/>
          </a:p>
        </p:txBody>
      </p:sp>
    </p:spTree>
    <p:extLst>
      <p:ext uri="{BB962C8B-B14F-4D97-AF65-F5344CB8AC3E}">
        <p14:creationId xmlns:p14="http://schemas.microsoft.com/office/powerpoint/2010/main" val="6845341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u="sng" dirty="0"/>
              <a:t>خامساً :  الموافقة : ــ</a:t>
            </a:r>
            <a:endParaRPr lang="en-US" dirty="0"/>
          </a:p>
          <a:p>
            <a:r>
              <a:rPr lang="ar-SA" dirty="0"/>
              <a:t>على الباحث أن يتأكد من الحصول على موافقة سابقة من أفراد العينة للاشتراك طواعية في إجراءات البحث ، واذا كان أفراد العينة صغار السن فيجب الحصول على اشتراكهم في تنفيذ إجراءات البحث من أولياء أمورهم .</a:t>
            </a:r>
            <a:endParaRPr lang="en-US" dirty="0"/>
          </a:p>
        </p:txBody>
      </p:sp>
    </p:spTree>
    <p:extLst>
      <p:ext uri="{BB962C8B-B14F-4D97-AF65-F5344CB8AC3E}">
        <p14:creationId xmlns:p14="http://schemas.microsoft.com/office/powerpoint/2010/main" val="2963300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u="sng" dirty="0"/>
              <a:t>سادســــاً :  الانسحاب : ــ </a:t>
            </a:r>
            <a:endParaRPr lang="en-US" dirty="0"/>
          </a:p>
          <a:p>
            <a:r>
              <a:rPr lang="ar-SA" dirty="0"/>
              <a:t>من حق أي فرد من أفراد العينة أن ينسحب من الاستمرار في إجراءات تنفيذ البحث لأسبابه الخاصة ، وفى هذه الحالة على الباحث أن يعاملهم باحترام ، ويضع ذلك في حسبانه منذ البداية .</a:t>
            </a:r>
            <a:endParaRPr lang="en-US" dirty="0"/>
          </a:p>
          <a:p>
            <a:endParaRPr lang="ar-SA" dirty="0"/>
          </a:p>
        </p:txBody>
      </p:sp>
    </p:spTree>
    <p:extLst>
      <p:ext uri="{BB962C8B-B14F-4D97-AF65-F5344CB8AC3E}">
        <p14:creationId xmlns:p14="http://schemas.microsoft.com/office/powerpoint/2010/main" val="34556597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u="sng" dirty="0"/>
              <a:t>سابعـــــــاً :  التسجيل الرقمي : ــ</a:t>
            </a:r>
            <a:endParaRPr lang="en-US" dirty="0"/>
          </a:p>
          <a:p>
            <a:r>
              <a:rPr lang="ar-SA" dirty="0"/>
              <a:t>يجب على الباحث ألاّ يقوم بتسجيل الأصوات أو التقاط الصور أو تصوير الفيديو دون موافقة أفراد العينة ، بل يجب الحصول على موافقتهم السابقة قبل البدء في التسجيل وليس بعد التسجيل ، لأن ذلك يتنافى مع أخلاقيات البحث العلمي </a:t>
            </a:r>
          </a:p>
        </p:txBody>
      </p:sp>
    </p:spTree>
    <p:extLst>
      <p:ext uri="{BB962C8B-B14F-4D97-AF65-F5344CB8AC3E}">
        <p14:creationId xmlns:p14="http://schemas.microsoft.com/office/powerpoint/2010/main" val="3471131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u="sng" dirty="0"/>
              <a:t>ثامنـــــــاً : التغذيــــــة الراجعــــــة : ــ</a:t>
            </a:r>
            <a:endParaRPr lang="en-US" dirty="0"/>
          </a:p>
          <a:p>
            <a:r>
              <a:rPr lang="ar-SA" dirty="0"/>
              <a:t>على الباحث أن يحرص على تزويد أفراد العينة أو المستهدفين من البحث بالتغذية الراجعة وبالنتائج كاملة ، وفى حالة عدم قدرته على ذلك ، يكتفى بإعطائهم ملخصاً أو أهم  التوصيات التي تهمهم، كما تحتم الأمانة العلمية للباحث أن يعرض عليهم الصور والأصوات أو النصوص المطبوعة للعبارات التي ذكروها سابقا قبل النشر لعدم وقوع أي ضرر جسدي أو معنوي عليهم .</a:t>
            </a:r>
            <a:endParaRPr lang="en-US" dirty="0"/>
          </a:p>
          <a:p>
            <a:endParaRPr lang="ar-SA" dirty="0"/>
          </a:p>
        </p:txBody>
      </p:sp>
    </p:spTree>
    <p:extLst>
      <p:ext uri="{BB962C8B-B14F-4D97-AF65-F5344CB8AC3E}">
        <p14:creationId xmlns:p14="http://schemas.microsoft.com/office/powerpoint/2010/main" val="30595949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u="sng" dirty="0"/>
              <a:t>تاســـــعاً :  الأمل المزيف / الكذب :ـــ</a:t>
            </a:r>
            <a:endParaRPr lang="en-US" dirty="0"/>
          </a:p>
          <a:p>
            <a:r>
              <a:rPr lang="ar-SA" dirty="0"/>
              <a:t>على الباحث ألاّ يجعل أفراد عينة البحث يعتقدون من خلال الاشتراك في البحث أن الأمور سوف تتغير نتيجة ذلك ، كما لا يعطي وعوداً خارج نطاق بحثه أو سلطاته أو مركزه .</a:t>
            </a:r>
            <a:endParaRPr lang="en-US" dirty="0"/>
          </a:p>
          <a:p>
            <a:r>
              <a:rPr lang="ar-SA" u="sng" dirty="0"/>
              <a:t>عاشــــــراً :  مراعاة مشاعر الآخرين : ــ </a:t>
            </a:r>
            <a:endParaRPr lang="en-US" dirty="0"/>
          </a:p>
          <a:p>
            <a:r>
              <a:rPr lang="ar-SA" dirty="0"/>
              <a:t>قد يواجه الباحث بعض أفراد عينة البحث الذين يكونون أكثر عرضة للشعور بالانهزامية ، أو الاستسلام بسبب عامل السن أو المرض أو عدم القدرة على الفهم أو التعبير ، وعلى الباحث في هذه الحالة مراعاة مشاعرهم والرأفة بهم .</a:t>
            </a:r>
            <a:endParaRPr lang="en-US" dirty="0"/>
          </a:p>
          <a:p>
            <a:endParaRPr lang="ar-SA" dirty="0"/>
          </a:p>
        </p:txBody>
      </p:sp>
    </p:spTree>
    <p:extLst>
      <p:ext uri="{BB962C8B-B14F-4D97-AF65-F5344CB8AC3E}">
        <p14:creationId xmlns:p14="http://schemas.microsoft.com/office/powerpoint/2010/main" val="28438477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u="sng" dirty="0"/>
              <a:t>الحادي عشر :  استغلال الموقف : ــ</a:t>
            </a:r>
            <a:endParaRPr lang="en-US" dirty="0"/>
          </a:p>
          <a:p>
            <a:r>
              <a:rPr lang="ar-SA" dirty="0"/>
              <a:t>على الباحث ألاّ يستغل المواقف لمصلحة بحثه ، فلا يفسّر ما يراه في أثناء التطبيق وفقاً لأهوائه الشخصية ولا ينحاز لتحقيق فروضه تبعا لميوله .</a:t>
            </a:r>
            <a:endParaRPr lang="en-US" dirty="0"/>
          </a:p>
          <a:p>
            <a:r>
              <a:rPr lang="ar-SA" u="sng" dirty="0"/>
              <a:t>الثاني عشــــــر :  سريــــة المعلومات : ــ</a:t>
            </a:r>
            <a:endParaRPr lang="en-US" dirty="0"/>
          </a:p>
          <a:p>
            <a:r>
              <a:rPr lang="ar-SA" dirty="0"/>
              <a:t>من أهم جوانب أخلاقيات الباحث العلمي حماية هوية أفراد عينة البحث في أثناء تنفيذ إجراءات البحث ، فالأمانة العلمية والأخلاق التي يتحلى بها الباحث تفرض علية عدم الجهر بأسمائهم أو الكشف عن هويتهم الحقيقية وذلك من خلال تحويل الأسماء إلى أرقام أو رموز .</a:t>
            </a:r>
            <a:endParaRPr lang="en-US" dirty="0"/>
          </a:p>
          <a:p>
            <a:endParaRPr lang="ar-SA" dirty="0"/>
          </a:p>
        </p:txBody>
      </p:sp>
    </p:spTree>
    <p:extLst>
      <p:ext uri="{BB962C8B-B14F-4D97-AF65-F5344CB8AC3E}">
        <p14:creationId xmlns:p14="http://schemas.microsoft.com/office/powerpoint/2010/main" val="206901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u="sng" dirty="0"/>
              <a:t>الثالث عشر :   حقوق الحيــــــــــوان : ــ</a:t>
            </a:r>
            <a:endParaRPr lang="en-US" dirty="0"/>
          </a:p>
          <a:p>
            <a:r>
              <a:rPr lang="ar-SA" dirty="0"/>
              <a:t>تستدعي بعض الأبحاث المعملية الاستعانة بحيوانات التجارب ، وهناك بعض الاعتبارات والضوابط الأخلاقية التي يجب على الباحث أن يلتزم بها عند تعامله مع هذه الحيوانات ، من حيث تقديم الرعاية اللائقة  والشعور بمدى الألم وعدم الراحة الذى تشعر به ، كما يجب على الباحث استشارة المشرف على البحث أو الخبير في مجال التعامل مع حيوانات التجارب .</a:t>
            </a:r>
            <a:endParaRPr lang="en-US" dirty="0"/>
          </a:p>
          <a:p>
            <a:endParaRPr lang="ar-SA" dirty="0"/>
          </a:p>
        </p:txBody>
      </p:sp>
    </p:spTree>
    <p:extLst>
      <p:ext uri="{BB962C8B-B14F-4D97-AF65-F5344CB8AC3E}">
        <p14:creationId xmlns:p14="http://schemas.microsoft.com/office/powerpoint/2010/main" val="2157046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just"/>
            <a:r>
              <a:rPr lang="ar-SA" dirty="0"/>
              <a:t> </a:t>
            </a:r>
            <a:endParaRPr lang="en-US" dirty="0"/>
          </a:p>
          <a:p>
            <a:pPr algn="just"/>
            <a:r>
              <a:rPr lang="ar-SA" dirty="0"/>
              <a:t>وعلى مر السنين ومع تطور البحث العلمي أصبحت للبحث العلمي أعراف وأخلاقيات وطقوس ومنهجيات متعارف عليها، يسير عليها الباحثين ويطورونها ويؤصلونها حتى أصبحت جزءاً من أخلاقهم وسلوكهم الشخصي، والابتعاد عنها يعد مثلبة كبيرة على الباحث </a:t>
            </a:r>
            <a:r>
              <a:rPr lang="ar-SA" dirty="0" smtClean="0"/>
              <a:t>.</a:t>
            </a:r>
            <a:endParaRPr lang="ar-SA" dirty="0"/>
          </a:p>
        </p:txBody>
      </p:sp>
    </p:spTree>
    <p:extLst>
      <p:ext uri="{BB962C8B-B14F-4D97-AF65-F5344CB8AC3E}">
        <p14:creationId xmlns:p14="http://schemas.microsoft.com/office/powerpoint/2010/main" val="10267855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u="sng" dirty="0" smtClean="0"/>
              <a:t>آليات مراقبة أخلاقيات البحث العلمي : ــ</a:t>
            </a:r>
            <a:endParaRPr lang="en-US" dirty="0"/>
          </a:p>
        </p:txBody>
      </p:sp>
      <p:sp>
        <p:nvSpPr>
          <p:cNvPr id="3" name="عنصر نائب للمحتوى 2"/>
          <p:cNvSpPr>
            <a:spLocks noGrp="1"/>
          </p:cNvSpPr>
          <p:nvPr>
            <p:ph idx="1"/>
          </p:nvPr>
        </p:nvSpPr>
        <p:spPr/>
        <p:txBody>
          <a:bodyPr/>
          <a:lstStyle/>
          <a:p>
            <a:pPr lvl="0"/>
            <a:r>
              <a:rPr lang="ar-SA" dirty="0" smtClean="0"/>
              <a:t>التنشئة </a:t>
            </a:r>
            <a:r>
              <a:rPr lang="ar-SA" dirty="0"/>
              <a:t>الاجتماعية هي الآلية الأساسية لنقل أخلاقيات البحث العلمي ، وثقافة العلم بشكل عام .</a:t>
            </a:r>
            <a:endParaRPr lang="en-US" dirty="0"/>
          </a:p>
          <a:p>
            <a:pPr lvl="0"/>
            <a:r>
              <a:rPr lang="ar-SA" dirty="0"/>
              <a:t>تشديد العقوبات على الانحرافات العلمية مثل السرقات العلمية .</a:t>
            </a:r>
            <a:endParaRPr lang="en-US" dirty="0"/>
          </a:p>
          <a:p>
            <a:pPr lvl="0"/>
            <a:r>
              <a:rPr lang="ar-SA" dirty="0"/>
              <a:t>وضع ضوابط صارمة لنظم الترقي في المؤسسات العلمية والأكاديمية .</a:t>
            </a:r>
            <a:endParaRPr lang="en-US" dirty="0"/>
          </a:p>
          <a:p>
            <a:pPr lvl="0"/>
            <a:r>
              <a:rPr lang="ar-SA" dirty="0"/>
              <a:t>وضع ضوابط للنشــر العلمي ، والعمل على تحسين ثقافة النشر العلمي .</a:t>
            </a:r>
            <a:endParaRPr lang="en-US" dirty="0"/>
          </a:p>
          <a:p>
            <a:endParaRPr lang="ar-SA" dirty="0"/>
          </a:p>
        </p:txBody>
      </p:sp>
    </p:spTree>
    <p:extLst>
      <p:ext uri="{BB962C8B-B14F-4D97-AF65-F5344CB8AC3E}">
        <p14:creationId xmlns:p14="http://schemas.microsoft.com/office/powerpoint/2010/main" val="29949899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p:txBody>
          <a:bodyPr/>
          <a:lstStyle/>
          <a:p>
            <a:r>
              <a:rPr lang="ar-SA" dirty="0"/>
              <a:t>إن تجاهل الباحث العلمي لأخلاقيات البحث العلمي ينسف الصفة العلمية والقيمية لعمله البحثي ، فمن الضروري ألاَّ يتعرض الباحث لزملائه الباحثين في ما يتعلق بخصوصياتهم أو كرامتهم  أو نهج سيرهم ، إذ إن </a:t>
            </a:r>
            <a:r>
              <a:rPr lang="ar-SA" dirty="0" err="1"/>
              <a:t>تسييس</a:t>
            </a:r>
            <a:r>
              <a:rPr lang="ar-SA" dirty="0"/>
              <a:t>  العملية البحثية ذات الصفة الموضوعية يتناقض مع أخلاقيات البحث العلمي.</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u="sng" dirty="0"/>
              <a:t>ماهــيــــــــــة البحث العلمي ؟</a:t>
            </a:r>
            <a:endParaRPr lang="ar-SA" dirty="0"/>
          </a:p>
        </p:txBody>
      </p:sp>
      <p:sp>
        <p:nvSpPr>
          <p:cNvPr id="3" name="عنصر نائب للمحتوى 2"/>
          <p:cNvSpPr>
            <a:spLocks noGrp="1"/>
          </p:cNvSpPr>
          <p:nvPr>
            <p:ph idx="1"/>
          </p:nvPr>
        </p:nvSpPr>
        <p:spPr>
          <a:xfrm>
            <a:off x="0" y="1676400"/>
            <a:ext cx="8229600" cy="4267200"/>
          </a:xfrm>
        </p:spPr>
        <p:txBody>
          <a:bodyPr/>
          <a:lstStyle/>
          <a:p>
            <a:r>
              <a:rPr lang="ar-SA" u="sng" dirty="0"/>
              <a:t>يعرف البحث العلمي بأنه : ــ</a:t>
            </a:r>
            <a:endParaRPr lang="en-US" dirty="0"/>
          </a:p>
          <a:p>
            <a:pPr lvl="0"/>
            <a:r>
              <a:rPr lang="ar-SA" dirty="0"/>
              <a:t>سلوك إجرائي واعٍ يحدث بعمليات تخطيطية وتنفيذية متنوعة للحصول على النتائج المرجوة .</a:t>
            </a:r>
            <a:endParaRPr lang="en-US" dirty="0"/>
          </a:p>
          <a:p>
            <a:pPr lvl="0"/>
            <a:r>
              <a:rPr lang="ar-SA" dirty="0"/>
              <a:t>هو سلوك إنساني منظم بهدف استقصاء صحة معلومة أو فرضية أو توضيح لموقف أو ظاهرة وفهم أسبابها وآليات معالجتها ، أو إيجاد حل ناجع لمشكلة محددة أو سلوك اجتماعي يهم الفرد والمجتمع .</a:t>
            </a:r>
            <a:endParaRPr lang="en-US" dirty="0"/>
          </a:p>
          <a:p>
            <a:pPr lvl="0"/>
            <a:r>
              <a:rPr lang="ar-SA" dirty="0"/>
              <a:t>عملية فكرية منظمة يقوم بها الباحث من أجل تقصى الحقائـــق في شأن مسألة أو مشكــــلة معينة وتسمى ( موضوع البحث ) ، باتباع طريقة علمية منظمة تسمى ( منهج البحث ) ، بغية الوصول إلى حلول ملائمة للعلاج أو نتائج صالحة للتعميم على المشكلات المماثلة وتسمى ( نتائج البحث).</a:t>
            </a:r>
            <a:endParaRPr lang="en-US" dirty="0"/>
          </a:p>
          <a:p>
            <a:endParaRPr lang="ar-SA" dirty="0"/>
          </a:p>
        </p:txBody>
      </p:sp>
    </p:spTree>
    <p:extLst>
      <p:ext uri="{BB962C8B-B14F-4D97-AF65-F5344CB8AC3E}">
        <p14:creationId xmlns:p14="http://schemas.microsoft.com/office/powerpoint/2010/main" val="3944555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u="sng" dirty="0"/>
              <a:t>ماهيـــــة الأخــــــــلاق ؟</a:t>
            </a:r>
            <a:endParaRPr lang="ar-SA" dirty="0"/>
          </a:p>
        </p:txBody>
      </p:sp>
      <p:sp>
        <p:nvSpPr>
          <p:cNvPr id="3" name="عنصر نائب للمحتوى 2"/>
          <p:cNvSpPr>
            <a:spLocks noGrp="1"/>
          </p:cNvSpPr>
          <p:nvPr>
            <p:ph idx="1"/>
          </p:nvPr>
        </p:nvSpPr>
        <p:spPr/>
        <p:txBody>
          <a:bodyPr/>
          <a:lstStyle/>
          <a:p>
            <a:r>
              <a:rPr lang="ar-SA" dirty="0"/>
              <a:t>" ما يجب عليك أن تفعله ، وبتحديد أكثر أن تعرف ما التصرف الصحيح وما التصرف الخاطئ " .</a:t>
            </a:r>
            <a:endParaRPr lang="en-US" dirty="0"/>
          </a:p>
          <a:p>
            <a:endParaRPr lang="ar-SA" dirty="0"/>
          </a:p>
        </p:txBody>
      </p:sp>
    </p:spTree>
    <p:extLst>
      <p:ext uri="{BB962C8B-B14F-4D97-AF65-F5344CB8AC3E}">
        <p14:creationId xmlns:p14="http://schemas.microsoft.com/office/powerpoint/2010/main" val="3076407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u="sng" dirty="0" smtClean="0"/>
              <a:t>مصادر المبادئ الأخلاقيـــــــــــة : </a:t>
            </a:r>
            <a:endParaRPr lang="ar-SA" dirty="0"/>
          </a:p>
        </p:txBody>
      </p:sp>
      <p:sp>
        <p:nvSpPr>
          <p:cNvPr id="3" name="عنصر نائب للمحتوى 2"/>
          <p:cNvSpPr>
            <a:spLocks noGrp="1"/>
          </p:cNvSpPr>
          <p:nvPr>
            <p:ph idx="1"/>
          </p:nvPr>
        </p:nvSpPr>
        <p:spPr>
          <a:xfrm>
            <a:off x="-108520" y="1676400"/>
            <a:ext cx="8338120" cy="4267200"/>
          </a:xfrm>
        </p:spPr>
        <p:txBody>
          <a:bodyPr/>
          <a:lstStyle/>
          <a:p>
            <a:pPr marL="0" indent="0">
              <a:buNone/>
            </a:pPr>
            <a:endParaRPr lang="en-US" dirty="0"/>
          </a:p>
          <a:p>
            <a:r>
              <a:rPr lang="ar-SA" dirty="0"/>
              <a:t>      تستمد المصادر الأخلاقية من مصدرين رئيسين : </a:t>
            </a:r>
            <a:endParaRPr lang="en-US" dirty="0"/>
          </a:p>
          <a:p>
            <a:r>
              <a:rPr lang="ar-SA" u="sng" dirty="0"/>
              <a:t>المصدر الأول</a:t>
            </a:r>
            <a:r>
              <a:rPr lang="ar-SA" dirty="0"/>
              <a:t> : ــ     القيم الإنسانية الأساسية المنبثقة من الديانات السماوية .</a:t>
            </a:r>
            <a:endParaRPr lang="en-US" dirty="0"/>
          </a:p>
          <a:p>
            <a:r>
              <a:rPr lang="ar-SA" dirty="0"/>
              <a:t>      " إنما بعثت لأتمم مكارم الأخلاق "  ،      " وإنك لعلى خلق عظيم "   ( سورة القلم الآية 4 ) .</a:t>
            </a:r>
            <a:endParaRPr lang="en-US" dirty="0"/>
          </a:p>
          <a:p>
            <a:r>
              <a:rPr lang="ar-SA" u="sng" dirty="0"/>
              <a:t>المصدر الثاني : ــ</a:t>
            </a:r>
            <a:endParaRPr lang="en-US" dirty="0"/>
          </a:p>
          <a:p>
            <a:r>
              <a:rPr lang="ar-SA" dirty="0"/>
              <a:t>الثقافة السائدة في المجتمع وما يفعله الآخرون ، وما يشاهده عضو هيئة التدريس في سلوكيات الآخرين ( وبخاصة من هم في موقع السلطة أو القوة ) فلا شك أنه سيكون مقياساً للحكم على البدائل السلوكية الممكنة أو المرفوضة .</a:t>
            </a:r>
            <a:endParaRPr lang="en-US" dirty="0"/>
          </a:p>
          <a:p>
            <a:endParaRPr lang="ar-SA" dirty="0"/>
          </a:p>
        </p:txBody>
      </p:sp>
    </p:spTree>
    <p:extLst>
      <p:ext uri="{BB962C8B-B14F-4D97-AF65-F5344CB8AC3E}">
        <p14:creationId xmlns:p14="http://schemas.microsoft.com/office/powerpoint/2010/main" val="2178106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u="sng" dirty="0"/>
              <a:t>أهميــة الالتزام الأخلاقي :</a:t>
            </a:r>
            <a:r>
              <a:rPr lang="en-US" dirty="0"/>
              <a:t/>
            </a:r>
            <a:br>
              <a:rPr lang="en-US" dirty="0"/>
            </a:br>
            <a:endParaRPr lang="ar-SA" dirty="0"/>
          </a:p>
        </p:txBody>
      </p:sp>
      <p:sp>
        <p:nvSpPr>
          <p:cNvPr id="3" name="عنصر نائب للمحتوى 2"/>
          <p:cNvSpPr>
            <a:spLocks noGrp="1"/>
          </p:cNvSpPr>
          <p:nvPr>
            <p:ph idx="1"/>
          </p:nvPr>
        </p:nvSpPr>
        <p:spPr>
          <a:xfrm>
            <a:off x="0" y="1676400"/>
            <a:ext cx="8229600" cy="4267200"/>
          </a:xfrm>
        </p:spPr>
        <p:txBody>
          <a:bodyPr/>
          <a:lstStyle/>
          <a:p>
            <a:pPr lvl="0" algn="just"/>
            <a:r>
              <a:rPr lang="ar-SA" dirty="0"/>
              <a:t>التزام أعضاء هيئة التدريس بالأخلاق في العمل يسهم بشكل إيجابي في الارتقاء بالمستوى العلمي، إذْ تسود العدالة ويتمتع الأعضاء بتكافؤ الفرص، وتقل الممارسات غير العادلة وبخاصة في ما يتعلق بإجراءات الترقي والحوافز والمكافآت ... وغيرها .</a:t>
            </a:r>
            <a:endParaRPr lang="en-US" dirty="0"/>
          </a:p>
          <a:p>
            <a:pPr lvl="0" algn="just"/>
            <a:r>
              <a:rPr lang="ar-SA" dirty="0"/>
              <a:t>التزام الجميع بأخلاقيات العمل يسهم في خلق البيئة الملائمة للتنافس الشريف بين أعضاء هيئة التدريس في ما يتعلق بالبحث العلمي ، وزيادة إنتاجهم العلمي من الكتب والمراجع العلمية ، مما ينعكس أثرة في الارتقاء بالمستوى العلمي للطلاب ( كمخرجات ) ، ويتيح فرص التفوق واكتساب ميزة التنافس بتخريج طلاب متميزين وفقاً لمتطلبات سوق العمل ، ويتمتعون بالأخلاق الكريمة وبمؤهلات علمية راقية، ويتمسكون بالمواثيق الأخلاقية سواء على المستوى الإقليمي أو العالمي </a:t>
            </a:r>
            <a:endParaRPr lang="en-US" dirty="0"/>
          </a:p>
          <a:p>
            <a:endParaRPr lang="ar-SA" dirty="0"/>
          </a:p>
        </p:txBody>
      </p:sp>
    </p:spTree>
    <p:extLst>
      <p:ext uri="{BB962C8B-B14F-4D97-AF65-F5344CB8AC3E}">
        <p14:creationId xmlns:p14="http://schemas.microsoft.com/office/powerpoint/2010/main" val="3438619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1640" y="980728"/>
            <a:ext cx="6859587" cy="1143000"/>
          </a:xfrm>
        </p:spPr>
        <p:txBody>
          <a:bodyPr/>
          <a:lstStyle/>
          <a:p>
            <a:r>
              <a:rPr lang="ar-SA" sz="2800" dirty="0"/>
              <a:t>المبادئ والأخلاقيات والإمكانات والكفايات التي يتميز بها الباحث العلمي :</a:t>
            </a:r>
            <a:r>
              <a:rPr lang="en-US" dirty="0"/>
              <a:t/>
            </a:r>
            <a:br>
              <a:rPr lang="en-US" dirty="0"/>
            </a:br>
            <a:r>
              <a:rPr lang="en-US" dirty="0"/>
              <a:t/>
            </a:r>
            <a:br>
              <a:rPr lang="en-US" dirty="0"/>
            </a:br>
            <a:endParaRPr lang="ar-SA" dirty="0"/>
          </a:p>
        </p:txBody>
      </p:sp>
      <p:sp>
        <p:nvSpPr>
          <p:cNvPr id="3" name="عنصر نائب للمحتوى 2"/>
          <p:cNvSpPr>
            <a:spLocks noGrp="1"/>
          </p:cNvSpPr>
          <p:nvPr>
            <p:ph idx="1"/>
          </p:nvPr>
        </p:nvSpPr>
        <p:spPr/>
        <p:txBody>
          <a:bodyPr/>
          <a:lstStyle/>
          <a:p>
            <a:pPr lvl="0"/>
            <a:r>
              <a:rPr lang="ar-SA" u="sng" dirty="0"/>
              <a:t> كفايات الباحث العلمي : ــ </a:t>
            </a:r>
            <a:endParaRPr lang="en-US" dirty="0"/>
          </a:p>
          <a:p>
            <a:r>
              <a:rPr lang="ar-SA" dirty="0"/>
              <a:t>وتتمثل في بصيرة الباحث التي يميز بها مشاكله ، ويبني من خلالها استراتيجيات معالجتها ، ويدرك طبيعة النتائج المتوقعة لحلها ، وهى تشكل قاعدة لسلوكه المتخصص ، وإطاراً عاماً لهويته ، وعمليات إدراكه كباحث .</a:t>
            </a:r>
            <a:endParaRPr lang="en-US" dirty="0"/>
          </a:p>
          <a:p>
            <a:endParaRPr lang="ar-SA" dirty="0"/>
          </a:p>
        </p:txBody>
      </p:sp>
    </p:spTree>
    <p:extLst>
      <p:ext uri="{BB962C8B-B14F-4D97-AF65-F5344CB8AC3E}">
        <p14:creationId xmlns:p14="http://schemas.microsoft.com/office/powerpoint/2010/main" val="1993849297"/>
      </p:ext>
    </p:extLst>
  </p:cSld>
  <p:clrMapOvr>
    <a:masterClrMapping/>
  </p:clrMapOvr>
</p:sld>
</file>

<file path=ppt/theme/theme1.xml><?xml version="1.0" encoding="utf-8"?>
<a:theme xmlns:a="http://schemas.openxmlformats.org/drawingml/2006/main" name="Marketing plan presentation">
  <a:themeElements>
    <a:clrScheme name="Default Design 1">
      <a:dk1>
        <a:srgbClr val="336699"/>
      </a:dk1>
      <a:lt1>
        <a:srgbClr val="FFFFFF"/>
      </a:lt1>
      <a:dk2>
        <a:srgbClr val="0066FF"/>
      </a:dk2>
      <a:lt2>
        <a:srgbClr val="AFB5D2"/>
      </a:lt2>
      <a:accent1>
        <a:srgbClr val="66CCFF"/>
      </a:accent1>
      <a:accent2>
        <a:srgbClr val="99FFCC"/>
      </a:accent2>
      <a:accent3>
        <a:srgbClr val="FFFFFF"/>
      </a:accent3>
      <a:accent4>
        <a:srgbClr val="2A5682"/>
      </a:accent4>
      <a:accent5>
        <a:srgbClr val="B8E2FF"/>
      </a:accent5>
      <a:accent6>
        <a:srgbClr val="8AE7B9"/>
      </a:accent6>
      <a:hlink>
        <a:srgbClr val="FF99FF"/>
      </a:hlink>
      <a:folHlink>
        <a:srgbClr val="CCCCFF"/>
      </a:folHlink>
    </a:clrScheme>
    <a:fontScheme name="Default Design">
      <a:majorFont>
        <a:latin typeface="Tahoma"/>
        <a:ea typeface=""/>
        <a:cs typeface="Tahoma"/>
      </a:majorFont>
      <a:minorFont>
        <a:latin typeface="Tahoma"/>
        <a:ea typeface=""/>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efault Design 1">
        <a:dk1>
          <a:srgbClr val="336699"/>
        </a:dk1>
        <a:lt1>
          <a:srgbClr val="FFFFFF"/>
        </a:lt1>
        <a:dk2>
          <a:srgbClr val="0066FF"/>
        </a:dk2>
        <a:lt2>
          <a:srgbClr val="AFB5D2"/>
        </a:lt2>
        <a:accent1>
          <a:srgbClr val="66CCFF"/>
        </a:accent1>
        <a:accent2>
          <a:srgbClr val="99FFCC"/>
        </a:accent2>
        <a:accent3>
          <a:srgbClr val="FFFFFF"/>
        </a:accent3>
        <a:accent4>
          <a:srgbClr val="2A5682"/>
        </a:accent4>
        <a:accent5>
          <a:srgbClr val="B8E2FF"/>
        </a:accent5>
        <a:accent6>
          <a:srgbClr val="8AE7B9"/>
        </a:accent6>
        <a:hlink>
          <a:srgbClr val="FF99FF"/>
        </a:hlink>
        <a:folHlink>
          <a:srgbClr val="CCCCFF"/>
        </a:folHlink>
      </a:clrScheme>
      <a:clrMap bg1="lt1" tx1="dk1" bg2="lt2" tx2="dk2" accent1="accent1" accent2="accent2" accent3="accent3" accent4="accent4" accent5="accent5" accent6="accent6" hlink="hlink" folHlink="folHlink"/>
    </a:extraClrScheme>
    <a:extraClrScheme>
      <a:clrScheme name="Default Design 2">
        <a:dk1>
          <a:srgbClr val="003366"/>
        </a:dk1>
        <a:lt1>
          <a:srgbClr val="CCECFF"/>
        </a:lt1>
        <a:dk2>
          <a:srgbClr val="4B3384"/>
        </a:dk2>
        <a:lt2>
          <a:srgbClr val="849CBB"/>
        </a:lt2>
        <a:accent1>
          <a:srgbClr val="90DBFF"/>
        </a:accent1>
        <a:accent2>
          <a:srgbClr val="99FFCC"/>
        </a:accent2>
        <a:accent3>
          <a:srgbClr val="E2F4FF"/>
        </a:accent3>
        <a:accent4>
          <a:srgbClr val="002A56"/>
        </a:accent4>
        <a:accent5>
          <a:srgbClr val="C6EAFF"/>
        </a:accent5>
        <a:accent6>
          <a:srgbClr val="8AE7B9"/>
        </a:accent6>
        <a:hlink>
          <a:srgbClr val="DFC0FF"/>
        </a:hlink>
        <a:folHlink>
          <a:srgbClr val="6DC5DE"/>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B2B2B2"/>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نسق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Marketing plan presentation</Template>
  <TotalTime>69</TotalTime>
  <Words>1202</Words>
  <Application>Microsoft Office PowerPoint</Application>
  <PresentationFormat>عرض على الشاشة (3:4)‏</PresentationFormat>
  <Paragraphs>115</Paragraphs>
  <Slides>41</Slides>
  <Notes>0</Notes>
  <HiddenSlides>0</HiddenSlides>
  <MMClips>0</MMClips>
  <ScaleCrop>false</ScaleCrop>
  <HeadingPairs>
    <vt:vector size="4" baseType="variant">
      <vt:variant>
        <vt:lpstr>نسق</vt:lpstr>
      </vt:variant>
      <vt:variant>
        <vt:i4>1</vt:i4>
      </vt:variant>
      <vt:variant>
        <vt:lpstr>عناوين الشرائح</vt:lpstr>
      </vt:variant>
      <vt:variant>
        <vt:i4>41</vt:i4>
      </vt:variant>
    </vt:vector>
  </HeadingPairs>
  <TitlesOfParts>
    <vt:vector size="42" baseType="lpstr">
      <vt:lpstr>Marketing plan presentation</vt:lpstr>
      <vt:lpstr>أخلاقيات البحث العلمي </vt:lpstr>
      <vt:lpstr>مقدمة :</vt:lpstr>
      <vt:lpstr>عرض تقديمي في PowerPoint</vt:lpstr>
      <vt:lpstr>عرض تقديمي في PowerPoint</vt:lpstr>
      <vt:lpstr>ماهــيــــــــــة البحث العلمي ؟</vt:lpstr>
      <vt:lpstr>ماهيـــــة الأخــــــــلاق ؟</vt:lpstr>
      <vt:lpstr>مصادر المبادئ الأخلاقيـــــــــــة : </vt:lpstr>
      <vt:lpstr>أهميــة الالتزام الأخلاقي : </vt:lpstr>
      <vt:lpstr>المبادئ والأخلاقيات والإمكانات والكفايات التي يتميز بها الباحث العلمي :  </vt:lpstr>
      <vt:lpstr>كفايات الباحث المنطقية : ـ </vt:lpstr>
      <vt:lpstr>كفايات الباحث الإجرائية : ــ </vt:lpstr>
      <vt:lpstr>  كفايات الباحث الفنية والتقييمية : ــ </vt:lpstr>
      <vt:lpstr>ولكى يحقق البحث العلمي أهدافه يجب أن يتحلى الباحث بما يأتي : ــ </vt:lpstr>
      <vt:lpstr>  أخلاقيات وقيــــم البحث العلمي فيما يتعلق بكل من :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ثانياً : المشكلات الأخلاقية الخاصة بالمستفيدين من البحث والجهات الحكومية : </vt:lpstr>
      <vt:lpstr>السرقات العلمية : ـ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وهناك بعض الاعتبارات بالنسبة للسلوك الأخلاقي  للباحث العلمي تتضمن ما يأتي : ــ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آليات مراقبة أخلاقيات البحث العلمي : ــ</vt:lpstr>
      <vt:lpstr>عرض تقديمي في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أخلاقيات البحث العلمي</dc:title>
  <dc:creator>NAWAL</dc:creator>
  <cp:lastModifiedBy>MAX</cp:lastModifiedBy>
  <cp:revision>8</cp:revision>
  <dcterms:created xsi:type="dcterms:W3CDTF">2016-12-21T01:36:34Z</dcterms:created>
  <dcterms:modified xsi:type="dcterms:W3CDTF">2017-05-01T18:47:34Z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TC010178121025</vt:lpwstr>
  </property>
</Properties>
</file>