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 id="2147483714" r:id="rId5"/>
    <p:sldMasterId id="2147483727" r:id="rId6"/>
  </p:sldMasterIdLst>
  <p:notesMasterIdLst>
    <p:notesMasterId r:id="rId19"/>
  </p:notesMasterIdLst>
  <p:sldIdLst>
    <p:sldId id="256" r:id="rId7"/>
    <p:sldId id="319" r:id="rId8"/>
    <p:sldId id="287" r:id="rId9"/>
    <p:sldId id="289" r:id="rId10"/>
    <p:sldId id="290" r:id="rId11"/>
    <p:sldId id="291" r:id="rId12"/>
    <p:sldId id="292" r:id="rId13"/>
    <p:sldId id="293" r:id="rId14"/>
    <p:sldId id="294" r:id="rId15"/>
    <p:sldId id="295" r:id="rId16"/>
    <p:sldId id="296" r:id="rId17"/>
    <p:sldId id="262" r:id="rId1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CEFF"/>
    <a:srgbClr val="0033CC"/>
    <a:srgbClr val="4D4D4D"/>
    <a:srgbClr val="DDDDDD"/>
    <a:srgbClr val="666699"/>
    <a:srgbClr val="663300"/>
    <a:srgbClr val="CC9900"/>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72796" autoAdjust="0"/>
    <p:restoredTop sz="94673" autoAdjust="0"/>
  </p:normalViewPr>
  <p:slideViewPr>
    <p:cSldViewPr>
      <p:cViewPr>
        <p:scale>
          <a:sx n="80" d="100"/>
          <a:sy n="80" d="100"/>
        </p:scale>
        <p:origin x="-172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5088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99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08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088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5088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fld id="{20007BD2-8C12-4280-ACE1-6BDBFDE51D6A}" type="slidenum">
              <a:rPr lang="ar-SA"/>
              <a:pPr>
                <a:defRPr/>
              </a:pPr>
              <a:t>‹#›</a:t>
            </a:fld>
            <a:endParaRPr lang="en-US"/>
          </a:p>
        </p:txBody>
      </p:sp>
    </p:spTree>
    <p:extLst>
      <p:ext uri="{BB962C8B-B14F-4D97-AF65-F5344CB8AC3E}">
        <p14:creationId xmlns:p14="http://schemas.microsoft.com/office/powerpoint/2010/main" val="76046220"/>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CEBB02D-BB7C-4A96-9AEE-6149AAB0C539}" type="slidenum">
              <a:rPr lang="ar-SA" smtClean="0"/>
              <a:pPr eaLnBrk="1" hangingPunct="1"/>
              <a:t>1</a:t>
            </a:fld>
            <a:endParaRPr lang="en-US"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6EB8761-8306-4CC0-AB63-A3BA587D8309}" type="slidenum">
              <a:rPr lang="ar-SA" smtClean="0"/>
              <a:pPr eaLnBrk="1" hangingPunct="1"/>
              <a:t>11</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391ACB9-9012-493C-8B74-A7C8BC7D5731}" type="slidenum">
              <a:rPr lang="ar-SA" smtClean="0"/>
              <a:pPr eaLnBrk="1" hangingPunct="1"/>
              <a:t>12</a:t>
            </a:fld>
            <a:endParaRPr lang="en-US"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073E2FC7-89E7-4496-B337-9699C68F198F}" type="slidenum">
              <a:rPr lang="ar-SA" smtClean="0"/>
              <a:pPr eaLnBrk="1" hangingPunct="1"/>
              <a:t>3</a:t>
            </a:fld>
            <a:endParaRPr 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ACA8EBAC-1576-44CA-B217-F5D6A98429C7}" type="slidenum">
              <a:rPr lang="ar-SA" smtClean="0"/>
              <a:pPr eaLnBrk="1" hangingPunct="1"/>
              <a:t>4</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4F1E0984-26A8-4607-B114-C44C5B221107}" type="slidenum">
              <a:rPr lang="ar-SA" smtClean="0"/>
              <a:pPr eaLnBrk="1" hangingPunct="1"/>
              <a:t>5</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AD464E8-DB97-447D-AA2D-3DF1C909E301}" type="slidenum">
              <a:rPr lang="ar-SA" smtClean="0"/>
              <a:pPr eaLnBrk="1" hangingPunct="1"/>
              <a:t>6</a:t>
            </a:fld>
            <a:endParaRPr 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8A726A6-9B99-412B-AAB7-7B8938B36605}" type="slidenum">
              <a:rPr lang="ar-SA" smtClean="0"/>
              <a:pPr eaLnBrk="1" hangingPunct="1"/>
              <a:t>7</a:t>
            </a:fld>
            <a:endParaRPr 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4A8EC88-D1D5-4962-9937-88B913DABC8C}" type="slidenum">
              <a:rPr lang="ar-SA" smtClean="0"/>
              <a:pPr eaLnBrk="1" hangingPunct="1"/>
              <a:t>8</a:t>
            </a:fld>
            <a:endParaRPr lang="en-US"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BE297418-3B63-4585-B53B-D235246A52F9}" type="slidenum">
              <a:rPr lang="ar-SA" smtClean="0"/>
              <a:pPr eaLnBrk="1" hangingPunct="1"/>
              <a:t>9</a:t>
            </a:fld>
            <a:endParaRPr lang="en-US"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4E615F8-F7FF-4A35-BFE8-51BB2CBAB7C5}" type="slidenum">
              <a:rPr lang="ar-SA" smtClean="0"/>
              <a:pPr eaLnBrk="1" hangingPunct="1"/>
              <a:t>10</a:t>
            </a:fld>
            <a:endParaRPr lang="en-US"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27D6DC-5A83-4F59-858E-3EBFED784101}" type="slidenum">
              <a:rPr lang="ar-SA"/>
              <a:pPr>
                <a:defRPr/>
              </a:pPr>
              <a:t>‹#›</a:t>
            </a:fld>
            <a:endParaRPr lang="en-US"/>
          </a:p>
        </p:txBody>
      </p:sp>
    </p:spTree>
    <p:extLst>
      <p:ext uri="{BB962C8B-B14F-4D97-AF65-F5344CB8AC3E}">
        <p14:creationId xmlns:p14="http://schemas.microsoft.com/office/powerpoint/2010/main" val="197583508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D5D2B5-D790-44A5-A5EB-37F054C54A60}" type="slidenum">
              <a:rPr lang="ar-SA"/>
              <a:pPr>
                <a:defRPr/>
              </a:pPr>
              <a:t>‹#›</a:t>
            </a:fld>
            <a:endParaRPr lang="en-US"/>
          </a:p>
        </p:txBody>
      </p:sp>
    </p:spTree>
    <p:extLst>
      <p:ext uri="{BB962C8B-B14F-4D97-AF65-F5344CB8AC3E}">
        <p14:creationId xmlns:p14="http://schemas.microsoft.com/office/powerpoint/2010/main" val="295082216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BB95B04-62B7-4AF3-8D18-27CD50A9CF65}" type="slidenum">
              <a:rPr lang="ar-SA"/>
              <a:pPr>
                <a:defRPr/>
              </a:pPr>
              <a:t>‹#›</a:t>
            </a:fld>
            <a:endParaRPr lang="en-US"/>
          </a:p>
        </p:txBody>
      </p:sp>
    </p:spTree>
    <p:extLst>
      <p:ext uri="{BB962C8B-B14F-4D97-AF65-F5344CB8AC3E}">
        <p14:creationId xmlns:p14="http://schemas.microsoft.com/office/powerpoint/2010/main" val="34168927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مستطيل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مستطيل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مستطيل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مستطيل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مستطيل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مستطيل مستدير الزوايا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مستطيل مستدير الزوايا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مستطيل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مستطيل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مستطيل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مستطيل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17" name="عنصر نائب للتاريخ 27"/>
          <p:cNvSpPr>
            <a:spLocks noGrp="1"/>
          </p:cNvSpPr>
          <p:nvPr>
            <p:ph type="dt" sz="half" idx="10"/>
          </p:nvPr>
        </p:nvSpPr>
        <p:spPr>
          <a:xfrm>
            <a:off x="6705600" y="4206875"/>
            <a:ext cx="960438" cy="457200"/>
          </a:xfrm>
        </p:spPr>
        <p:txBody>
          <a:bodyPr/>
          <a:lstStyle>
            <a:lvl1pPr>
              <a:defRPr smtClean="0"/>
            </a:lvl1pPr>
          </a:lstStyle>
          <a:p>
            <a:pPr>
              <a:defRPr/>
            </a:pPr>
            <a:fld id="{27569819-512F-4844-8EE4-B60E577A2FB3}" type="datetimeFigureOut">
              <a:rPr lang="en-US"/>
              <a:pPr>
                <a:defRPr/>
              </a:pPr>
              <a:t>5/1/2017</a:t>
            </a:fld>
            <a:endParaRPr lang="en-US"/>
          </a:p>
        </p:txBody>
      </p:sp>
      <p:sp>
        <p:nvSpPr>
          <p:cNvPr id="18" name="عنصر نائب للتذييل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عنصر نائب لرقم الشريحة 28"/>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C26C7535-0199-48D3-9FB1-8435D3AB624E}" type="slidenum">
              <a:rPr lang="en-US"/>
              <a:pPr>
                <a:defRPr/>
              </a:pPr>
              <a:t>‹#›</a:t>
            </a:fld>
            <a:endParaRPr lang="en-US"/>
          </a:p>
        </p:txBody>
      </p:sp>
    </p:spTree>
    <p:extLst>
      <p:ext uri="{BB962C8B-B14F-4D97-AF65-F5344CB8AC3E}">
        <p14:creationId xmlns:p14="http://schemas.microsoft.com/office/powerpoint/2010/main" val="1103661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1029988F-4F90-4E25-8DE3-BBAD8E62E367}"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5AFBBC2A-324D-4F60-8459-9178F4D0F50F}" type="slidenum">
              <a:rPr lang="en-US"/>
              <a:pPr>
                <a:defRPr/>
              </a:pPr>
              <a:t>‹#›</a:t>
            </a:fld>
            <a:endParaRPr lang="en-US"/>
          </a:p>
        </p:txBody>
      </p:sp>
    </p:spTree>
    <p:extLst>
      <p:ext uri="{BB962C8B-B14F-4D97-AF65-F5344CB8AC3E}">
        <p14:creationId xmlns:p14="http://schemas.microsoft.com/office/powerpoint/2010/main" val="1954134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smtClean="0"/>
            </a:lvl1pPr>
          </a:lstStyle>
          <a:p>
            <a:pPr>
              <a:defRPr/>
            </a:pPr>
            <a:fld id="{E5FE1593-5608-452C-A438-0DA25C2D53AE}"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E626F45B-2B69-45ED-A35F-053F167BC9B6}" type="slidenum">
              <a:rPr lang="en-US"/>
              <a:pPr>
                <a:defRPr/>
              </a:pPr>
              <a:t>‹#›</a:t>
            </a:fld>
            <a:endParaRPr lang="en-US"/>
          </a:p>
        </p:txBody>
      </p:sp>
    </p:spTree>
    <p:extLst>
      <p:ext uri="{BB962C8B-B14F-4D97-AF65-F5344CB8AC3E}">
        <p14:creationId xmlns:p14="http://schemas.microsoft.com/office/powerpoint/2010/main" val="1862755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smtClean="0"/>
            </a:lvl1pPr>
          </a:lstStyle>
          <a:p>
            <a:pPr>
              <a:defRPr/>
            </a:pPr>
            <a:fld id="{0F87C0E1-FE9D-421C-A127-078C65117E2C}"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2B06CDBD-E07F-4232-94B2-E26BBCDBD5E9}" type="slidenum">
              <a:rPr lang="en-US"/>
              <a:pPr>
                <a:defRPr/>
              </a:pPr>
              <a:t>‹#›</a:t>
            </a:fld>
            <a:endParaRPr lang="en-US"/>
          </a:p>
        </p:txBody>
      </p:sp>
    </p:spTree>
    <p:extLst>
      <p:ext uri="{BB962C8B-B14F-4D97-AF65-F5344CB8AC3E}">
        <p14:creationId xmlns:p14="http://schemas.microsoft.com/office/powerpoint/2010/main" val="1871620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lstStyle>
            <a:lvl1pPr>
              <a:defRPr sz="4000" b="0" i="0" cap="none" baseline="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25"/>
          <p:cNvSpPr>
            <a:spLocks noGrp="1"/>
          </p:cNvSpPr>
          <p:nvPr>
            <p:ph type="dt" sz="half" idx="10"/>
          </p:nvPr>
        </p:nvSpPr>
        <p:spPr/>
        <p:txBody>
          <a:bodyPr rtlCol="0"/>
          <a:lstStyle>
            <a:lvl1pPr>
              <a:defRPr smtClean="0"/>
            </a:lvl1pPr>
          </a:lstStyle>
          <a:p>
            <a:pPr>
              <a:defRPr/>
            </a:pPr>
            <a:fld id="{1A8BCF14-CE72-4515-8FCF-8E4A0F28C714}" type="datetimeFigureOut">
              <a:rPr lang="en-US"/>
              <a:pPr>
                <a:defRPr/>
              </a:pPr>
              <a:t>5/1/2017</a:t>
            </a:fld>
            <a:endParaRPr lang="en-US"/>
          </a:p>
        </p:txBody>
      </p:sp>
      <p:sp>
        <p:nvSpPr>
          <p:cNvPr id="8" name="عنصر نائب لرقم الشريحة 26"/>
          <p:cNvSpPr>
            <a:spLocks noGrp="1"/>
          </p:cNvSpPr>
          <p:nvPr>
            <p:ph type="sldNum" sz="quarter" idx="11"/>
          </p:nvPr>
        </p:nvSpPr>
        <p:spPr/>
        <p:txBody>
          <a:bodyPr rtlCol="0"/>
          <a:lstStyle>
            <a:lvl1pPr>
              <a:defRPr/>
            </a:lvl1pPr>
          </a:lstStyle>
          <a:p>
            <a:pPr>
              <a:defRPr/>
            </a:pPr>
            <a:fld id="{8BD3B9B8-F1D8-4287-86FE-F164DAB19CFB}" type="slidenum">
              <a:rPr lang="en-US"/>
              <a:pPr>
                <a:defRPr/>
              </a:pPr>
              <a:t>‹#›</a:t>
            </a:fld>
            <a:endParaRPr lang="en-US"/>
          </a:p>
        </p:txBody>
      </p:sp>
      <p:sp>
        <p:nvSpPr>
          <p:cNvPr id="9" name="عنصر نائب للتذييل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421149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lstStyle>
            <a:lvl1pPr>
              <a:defRPr sz="4000">
                <a:solidFill>
                  <a:schemeClr val="tx2"/>
                </a:solidFill>
              </a:defRPr>
            </a:lvl1p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a:xfrm>
            <a:off x="6583363" y="612775"/>
            <a:ext cx="957262" cy="457200"/>
          </a:xfrm>
        </p:spPr>
        <p:txBody>
          <a:bodyPr/>
          <a:lstStyle>
            <a:lvl1pPr>
              <a:defRPr smtClean="0"/>
            </a:lvl1pPr>
          </a:lstStyle>
          <a:p>
            <a:pPr>
              <a:defRPr/>
            </a:pPr>
            <a:fld id="{C78F3603-1417-4F4B-8F5B-AAA6065DFEE1}" type="datetimeFigureOut">
              <a:rPr lang="en-US"/>
              <a:pPr>
                <a:defRPr/>
              </a:pPr>
              <a:t>5/1/2017</a:t>
            </a:fld>
            <a:endParaRPr lang="en-US"/>
          </a:p>
        </p:txBody>
      </p:sp>
      <p:sp>
        <p:nvSpPr>
          <p:cNvPr id="4" name="عنصر نائب للتذييل 3"/>
          <p:cNvSpPr>
            <a:spLocks noGrp="1"/>
          </p:cNvSpPr>
          <p:nvPr>
            <p:ph type="ftr" sz="quarter" idx="11"/>
          </p:nvPr>
        </p:nvSpPr>
        <p:spPr/>
        <p:txBody>
          <a:bodyPr/>
          <a:lstStyle>
            <a:lvl1pPr>
              <a:defRPr/>
            </a:lvl1pPr>
          </a:lstStyle>
          <a:p>
            <a:pPr>
              <a:defRPr/>
            </a:pP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6EB6F94A-05B2-4196-8E47-8AF9898E3A85}" type="slidenum">
              <a:rPr lang="en-US"/>
              <a:pPr>
                <a:defRPr/>
              </a:pPr>
              <a:t>‹#›</a:t>
            </a:fld>
            <a:endParaRPr lang="en-US"/>
          </a:p>
        </p:txBody>
      </p:sp>
    </p:spTree>
    <p:extLst>
      <p:ext uri="{BB962C8B-B14F-4D97-AF65-F5344CB8AC3E}">
        <p14:creationId xmlns:p14="http://schemas.microsoft.com/office/powerpoint/2010/main" val="42534992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smtClean="0"/>
            </a:lvl1pPr>
          </a:lstStyle>
          <a:p>
            <a:pPr>
              <a:defRPr/>
            </a:pPr>
            <a:fld id="{D45F5A04-2922-4E34-ADA3-9D31AA60B8A9}" type="datetimeFigureOut">
              <a:rPr lang="en-US"/>
              <a:pPr>
                <a:defRPr/>
              </a:pPr>
              <a:t>5/1/2017</a:t>
            </a:fld>
            <a:endParaRPr lang="en-US"/>
          </a:p>
        </p:txBody>
      </p:sp>
      <p:sp>
        <p:nvSpPr>
          <p:cNvPr id="3" name="عنصر نائب للتذييل 2"/>
          <p:cNvSpPr>
            <a:spLocks noGrp="1"/>
          </p:cNvSpPr>
          <p:nvPr>
            <p:ph type="ftr" sz="quarter" idx="11"/>
          </p:nvPr>
        </p:nvSpPr>
        <p:spPr/>
        <p:txBody>
          <a:bodyPr/>
          <a:lstStyle>
            <a:lvl1pPr>
              <a:defRPr/>
            </a:lvl1pPr>
          </a:lstStyle>
          <a:p>
            <a:pPr>
              <a:defRPr/>
            </a:pPr>
            <a:endParaRPr lang="en-US"/>
          </a:p>
        </p:txBody>
      </p:sp>
      <p:sp>
        <p:nvSpPr>
          <p:cNvPr id="4" name="عنصر نائب لرقم الشريحة 3"/>
          <p:cNvSpPr>
            <a:spLocks noGrp="1"/>
          </p:cNvSpPr>
          <p:nvPr>
            <p:ph type="sldNum" sz="quarter" idx="12"/>
          </p:nvPr>
        </p:nvSpPr>
        <p:spPr/>
        <p:txBody>
          <a:bodyPr/>
          <a:lstStyle>
            <a:lvl1pPr>
              <a:defRPr/>
            </a:lvl1pPr>
          </a:lstStyle>
          <a:p>
            <a:pPr>
              <a:defRPr/>
            </a:pPr>
            <a:fld id="{006AF103-8261-4F27-80FD-EF2FD0E26F7B}" type="slidenum">
              <a:rPr lang="en-US"/>
              <a:pPr>
                <a:defRPr/>
              </a:pPr>
              <a:t>‹#›</a:t>
            </a:fld>
            <a:endParaRPr lang="en-US"/>
          </a:p>
        </p:txBody>
      </p:sp>
    </p:spTree>
    <p:extLst>
      <p:ext uri="{BB962C8B-B14F-4D97-AF65-F5344CB8AC3E}">
        <p14:creationId xmlns:p14="http://schemas.microsoft.com/office/powerpoint/2010/main" val="2573001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smtClean="0"/>
            </a:lvl1pPr>
          </a:lstStyle>
          <a:p>
            <a:pPr>
              <a:defRPr/>
            </a:pPr>
            <a:fld id="{E82DD0A3-DDF9-497F-87E7-A39B8A616BFD}"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C882941F-499B-4150-B641-28FE5A77ED16}" type="slidenum">
              <a:rPr lang="en-US"/>
              <a:pPr>
                <a:defRPr/>
              </a:pPr>
              <a:t>‹#›</a:t>
            </a:fld>
            <a:endParaRPr lang="en-US"/>
          </a:p>
        </p:txBody>
      </p:sp>
    </p:spTree>
    <p:extLst>
      <p:ext uri="{BB962C8B-B14F-4D97-AF65-F5344CB8AC3E}">
        <p14:creationId xmlns:p14="http://schemas.microsoft.com/office/powerpoint/2010/main" val="354980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7FFF76-5102-40DB-903D-AD2ED09FA7F2}" type="slidenum">
              <a:rPr lang="ar-SA"/>
              <a:pPr>
                <a:defRPr/>
              </a:pPr>
              <a:t>‹#›</a:t>
            </a:fld>
            <a:endParaRPr lang="en-US"/>
          </a:p>
        </p:txBody>
      </p:sp>
    </p:spTree>
    <p:extLst>
      <p:ext uri="{BB962C8B-B14F-4D97-AF65-F5344CB8AC3E}">
        <p14:creationId xmlns:p14="http://schemas.microsoft.com/office/powerpoint/2010/main" val="146106344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smtClean="0"/>
            </a:lvl1pPr>
          </a:lstStyle>
          <a:p>
            <a:pPr>
              <a:defRPr/>
            </a:pPr>
            <a:fld id="{D8EB097B-0BEE-416A-BECB-DEFAA558C94C}"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424C9A23-E6DD-4CB8-B469-5CF142EB394A}" type="slidenum">
              <a:rPr lang="en-US"/>
              <a:pPr>
                <a:defRPr/>
              </a:pPr>
              <a:t>‹#›</a:t>
            </a:fld>
            <a:endParaRPr lang="en-US"/>
          </a:p>
        </p:txBody>
      </p:sp>
    </p:spTree>
    <p:extLst>
      <p:ext uri="{BB962C8B-B14F-4D97-AF65-F5344CB8AC3E}">
        <p14:creationId xmlns:p14="http://schemas.microsoft.com/office/powerpoint/2010/main" val="3837558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272773D8-FA79-4116-B098-35EB6D13258B}"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E72C4BC7-9F63-497B-8302-CA9589008C32}" type="slidenum">
              <a:rPr lang="en-US"/>
              <a:pPr>
                <a:defRPr/>
              </a:pPr>
              <a:t>‹#›</a:t>
            </a:fld>
            <a:endParaRPr lang="en-US"/>
          </a:p>
        </p:txBody>
      </p:sp>
    </p:spTree>
    <p:extLst>
      <p:ext uri="{BB962C8B-B14F-4D97-AF65-F5344CB8AC3E}">
        <p14:creationId xmlns:p14="http://schemas.microsoft.com/office/powerpoint/2010/main" val="1995940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790C9C62-B32A-4926-91A9-4ECCFD3F7006}"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CB8B7328-F9FC-4485-96B4-1071C93E9422}" type="slidenum">
              <a:rPr lang="en-US"/>
              <a:pPr>
                <a:defRPr/>
              </a:pPr>
              <a:t>‹#›</a:t>
            </a:fld>
            <a:endParaRPr lang="en-US"/>
          </a:p>
        </p:txBody>
      </p:sp>
    </p:spTree>
    <p:extLst>
      <p:ext uri="{BB962C8B-B14F-4D97-AF65-F5344CB8AC3E}">
        <p14:creationId xmlns:p14="http://schemas.microsoft.com/office/powerpoint/2010/main" val="28479937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عنوان ومخطط أو مخطط هيكلي">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122238"/>
            <a:ext cx="8763000" cy="639762"/>
          </a:xfrm>
        </p:spPr>
        <p:txBody>
          <a:bodyPr/>
          <a:lstStyle/>
          <a:p>
            <a:r>
              <a:rPr lang="ar-SA" smtClean="0"/>
              <a:t>انقر لتحرير نمط العنوان الرئيسي</a:t>
            </a:r>
            <a:endParaRPr lang="ar-SA"/>
          </a:p>
        </p:txBody>
      </p:sp>
      <p:sp>
        <p:nvSpPr>
          <p:cNvPr id="3" name="عنصر نائب لـ SmartArt 2"/>
          <p:cNvSpPr>
            <a:spLocks noGrp="1"/>
          </p:cNvSpPr>
          <p:nvPr>
            <p:ph type="dgm" idx="1"/>
          </p:nvPr>
        </p:nvSpPr>
        <p:spPr>
          <a:xfrm>
            <a:off x="304800" y="1752600"/>
            <a:ext cx="8382000" cy="4724400"/>
          </a:xfrm>
        </p:spPr>
        <p:txBody>
          <a:bodyPr>
            <a:normAutofit/>
          </a:bodyPr>
          <a:lstStyle/>
          <a:p>
            <a:pPr lvl="0"/>
            <a:endParaRPr lang="ar-SA" noProof="0" smtClean="0"/>
          </a:p>
        </p:txBody>
      </p:sp>
    </p:spTree>
    <p:extLst>
      <p:ext uri="{BB962C8B-B14F-4D97-AF65-F5344CB8AC3E}">
        <p14:creationId xmlns:p14="http://schemas.microsoft.com/office/powerpoint/2010/main" val="27378710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مستطيل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مستطيل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مستطيل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مستطيل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مستطيل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مستطيل مستدير الزوايا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مستطيل مستدير الزوايا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مستطيل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مستطيل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مستطيل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مستطيل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ar-SA" smtClean="0"/>
              <a:t>انقر لتحرير نمط العنوان الرئيسي</a:t>
            </a:r>
            <a:endParaRPr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17" name="عنصر نائب للتاريخ 27"/>
          <p:cNvSpPr>
            <a:spLocks noGrp="1"/>
          </p:cNvSpPr>
          <p:nvPr>
            <p:ph type="dt" sz="half" idx="10"/>
          </p:nvPr>
        </p:nvSpPr>
        <p:spPr>
          <a:xfrm>
            <a:off x="6705600" y="4206875"/>
            <a:ext cx="960438" cy="457200"/>
          </a:xfrm>
        </p:spPr>
        <p:txBody>
          <a:bodyPr/>
          <a:lstStyle>
            <a:lvl1pPr>
              <a:defRPr smtClean="0"/>
            </a:lvl1pPr>
          </a:lstStyle>
          <a:p>
            <a:pPr>
              <a:defRPr/>
            </a:pPr>
            <a:fld id="{ABB395D2-2830-4757-9D47-39B920A11B3F}" type="datetimeFigureOut">
              <a:rPr lang="en-US"/>
              <a:pPr>
                <a:defRPr/>
              </a:pPr>
              <a:t>5/1/2017</a:t>
            </a:fld>
            <a:endParaRPr lang="en-US"/>
          </a:p>
        </p:txBody>
      </p:sp>
      <p:sp>
        <p:nvSpPr>
          <p:cNvPr id="18" name="عنصر نائب للتذييل 16"/>
          <p:cNvSpPr>
            <a:spLocks noGrp="1"/>
          </p:cNvSpPr>
          <p:nvPr>
            <p:ph type="ftr" sz="quarter" idx="11"/>
          </p:nvPr>
        </p:nvSpPr>
        <p:spPr>
          <a:xfrm>
            <a:off x="5410200" y="4205288"/>
            <a:ext cx="1295400" cy="457200"/>
          </a:xfrm>
        </p:spPr>
        <p:txBody>
          <a:bodyPr/>
          <a:lstStyle>
            <a:lvl1pPr>
              <a:defRPr dirty="0"/>
            </a:lvl1pPr>
          </a:lstStyle>
          <a:p>
            <a:pPr>
              <a:defRPr/>
            </a:pPr>
            <a:endParaRPr lang="en-US"/>
          </a:p>
        </p:txBody>
      </p:sp>
      <p:sp>
        <p:nvSpPr>
          <p:cNvPr id="19" name="عنصر نائب لرقم الشريحة 28"/>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E7EEA186-1408-4C79-A49E-33B348284CD8}" type="slidenum">
              <a:rPr lang="en-US"/>
              <a:pPr>
                <a:defRPr/>
              </a:pPr>
              <a:t>‹#›</a:t>
            </a:fld>
            <a:endParaRPr lang="en-US" dirty="0"/>
          </a:p>
        </p:txBody>
      </p:sp>
    </p:spTree>
    <p:extLst>
      <p:ext uri="{BB962C8B-B14F-4D97-AF65-F5344CB8AC3E}">
        <p14:creationId xmlns:p14="http://schemas.microsoft.com/office/powerpoint/2010/main" val="3200469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3CCC6CBD-4DA2-45DC-AA03-A961353590D3}"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8F0FA102-E4BB-4901-8580-7FEF8727CC95}" type="slidenum">
              <a:rPr lang="en-US"/>
              <a:pPr>
                <a:defRPr/>
              </a:pPr>
              <a:t>‹#›</a:t>
            </a:fld>
            <a:endParaRPr lang="en-US"/>
          </a:p>
        </p:txBody>
      </p:sp>
    </p:spTree>
    <p:extLst>
      <p:ext uri="{BB962C8B-B14F-4D97-AF65-F5344CB8AC3E}">
        <p14:creationId xmlns:p14="http://schemas.microsoft.com/office/powerpoint/2010/main" val="7297917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smtClean="0"/>
            </a:lvl1pPr>
          </a:lstStyle>
          <a:p>
            <a:pPr>
              <a:defRPr/>
            </a:pPr>
            <a:fld id="{7F5EF1CD-DBCB-4CD4-96AC-16EA6F106692}"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C778CFE2-E2DA-4279-AE49-43C9CC158CE0}" type="slidenum">
              <a:rPr lang="en-US"/>
              <a:pPr>
                <a:defRPr/>
              </a:pPr>
              <a:t>‹#›</a:t>
            </a:fld>
            <a:endParaRPr lang="en-US"/>
          </a:p>
        </p:txBody>
      </p:sp>
    </p:spTree>
    <p:extLst>
      <p:ext uri="{BB962C8B-B14F-4D97-AF65-F5344CB8AC3E}">
        <p14:creationId xmlns:p14="http://schemas.microsoft.com/office/powerpoint/2010/main" val="8327341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smtClean="0"/>
            </a:lvl1pPr>
          </a:lstStyle>
          <a:p>
            <a:pPr>
              <a:defRPr/>
            </a:pPr>
            <a:fld id="{4F3F356B-ABB1-42FA-94F2-0AE3EE382BCE}"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AC0ACD21-475E-44C4-B3B1-D1B9EDDD1415}" type="slidenum">
              <a:rPr lang="en-US"/>
              <a:pPr>
                <a:defRPr/>
              </a:pPr>
              <a:t>‹#›</a:t>
            </a:fld>
            <a:endParaRPr lang="en-US"/>
          </a:p>
        </p:txBody>
      </p:sp>
    </p:spTree>
    <p:extLst>
      <p:ext uri="{BB962C8B-B14F-4D97-AF65-F5344CB8AC3E}">
        <p14:creationId xmlns:p14="http://schemas.microsoft.com/office/powerpoint/2010/main" val="3812783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lstStyle>
            <a:lvl1pPr>
              <a:defRPr sz="4000" b="0" i="0" cap="none" baseline="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25"/>
          <p:cNvSpPr>
            <a:spLocks noGrp="1"/>
          </p:cNvSpPr>
          <p:nvPr>
            <p:ph type="dt" sz="half" idx="10"/>
          </p:nvPr>
        </p:nvSpPr>
        <p:spPr/>
        <p:txBody>
          <a:bodyPr rtlCol="0"/>
          <a:lstStyle>
            <a:lvl1pPr>
              <a:defRPr smtClean="0"/>
            </a:lvl1pPr>
          </a:lstStyle>
          <a:p>
            <a:pPr>
              <a:defRPr/>
            </a:pPr>
            <a:fld id="{8E9F1551-7D08-40CB-9945-1E364853E583}" type="datetimeFigureOut">
              <a:rPr lang="en-US"/>
              <a:pPr>
                <a:defRPr/>
              </a:pPr>
              <a:t>5/1/2017</a:t>
            </a:fld>
            <a:endParaRPr lang="en-US"/>
          </a:p>
        </p:txBody>
      </p:sp>
      <p:sp>
        <p:nvSpPr>
          <p:cNvPr id="8" name="عنصر نائب لرقم الشريحة 26"/>
          <p:cNvSpPr>
            <a:spLocks noGrp="1"/>
          </p:cNvSpPr>
          <p:nvPr>
            <p:ph type="sldNum" sz="quarter" idx="11"/>
          </p:nvPr>
        </p:nvSpPr>
        <p:spPr/>
        <p:txBody>
          <a:bodyPr rtlCol="0"/>
          <a:lstStyle>
            <a:lvl1pPr>
              <a:defRPr/>
            </a:lvl1pPr>
          </a:lstStyle>
          <a:p>
            <a:pPr>
              <a:defRPr/>
            </a:pPr>
            <a:fld id="{6CA720FC-0090-478C-9D47-6D063501E9F3}" type="slidenum">
              <a:rPr lang="en-US"/>
              <a:pPr>
                <a:defRPr/>
              </a:pPr>
              <a:t>‹#›</a:t>
            </a:fld>
            <a:endParaRPr lang="en-US"/>
          </a:p>
        </p:txBody>
      </p:sp>
      <p:sp>
        <p:nvSpPr>
          <p:cNvPr id="9" name="عنصر نائب للتذييل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914530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lstStyle>
            <a:lvl1pPr>
              <a:defRPr sz="4000">
                <a:solidFill>
                  <a:schemeClr val="tx2"/>
                </a:solidFill>
              </a:defRPr>
            </a:lvl1p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a:xfrm>
            <a:off x="6583363" y="612775"/>
            <a:ext cx="957262" cy="457200"/>
          </a:xfrm>
        </p:spPr>
        <p:txBody>
          <a:bodyPr/>
          <a:lstStyle>
            <a:lvl1pPr>
              <a:defRPr smtClean="0"/>
            </a:lvl1pPr>
          </a:lstStyle>
          <a:p>
            <a:pPr>
              <a:defRPr/>
            </a:pPr>
            <a:fld id="{AD75EE78-F681-4ABF-B922-F043318CED05}" type="datetimeFigureOut">
              <a:rPr lang="en-US"/>
              <a:pPr>
                <a:defRPr/>
              </a:pPr>
              <a:t>5/1/2017</a:t>
            </a:fld>
            <a:endParaRPr lang="en-US"/>
          </a:p>
        </p:txBody>
      </p:sp>
      <p:sp>
        <p:nvSpPr>
          <p:cNvPr id="4" name="عنصر نائب للتذييل 3"/>
          <p:cNvSpPr>
            <a:spLocks noGrp="1"/>
          </p:cNvSpPr>
          <p:nvPr>
            <p:ph type="ftr" sz="quarter" idx="11"/>
          </p:nvPr>
        </p:nvSpPr>
        <p:spPr/>
        <p:txBody>
          <a:bodyPr/>
          <a:lstStyle>
            <a:lvl1pPr>
              <a:defRPr dirty="0"/>
            </a:lvl1pPr>
          </a:lstStyle>
          <a:p>
            <a:pPr>
              <a:defRPr/>
            </a:pP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225BB2D3-A6A0-4EFD-80D7-1F528AF15DAD}" type="slidenum">
              <a:rPr lang="en-US"/>
              <a:pPr>
                <a:defRPr/>
              </a:pPr>
              <a:t>‹#›</a:t>
            </a:fld>
            <a:endParaRPr lang="en-US" dirty="0"/>
          </a:p>
        </p:txBody>
      </p:sp>
    </p:spTree>
    <p:extLst>
      <p:ext uri="{BB962C8B-B14F-4D97-AF65-F5344CB8AC3E}">
        <p14:creationId xmlns:p14="http://schemas.microsoft.com/office/powerpoint/2010/main" val="166128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932351-48D6-4780-91E7-B3ED283CD7B9}" type="slidenum">
              <a:rPr lang="ar-SA"/>
              <a:pPr>
                <a:defRPr/>
              </a:pPr>
              <a:t>‹#›</a:t>
            </a:fld>
            <a:endParaRPr lang="en-US"/>
          </a:p>
        </p:txBody>
      </p:sp>
    </p:spTree>
    <p:extLst>
      <p:ext uri="{BB962C8B-B14F-4D97-AF65-F5344CB8AC3E}">
        <p14:creationId xmlns:p14="http://schemas.microsoft.com/office/powerpoint/2010/main" val="453717943"/>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smtClean="0"/>
            </a:lvl1pPr>
          </a:lstStyle>
          <a:p>
            <a:pPr>
              <a:defRPr/>
            </a:pPr>
            <a:fld id="{AD15C28C-1C04-4E55-B219-5BF99AFD9DF1}" type="datetimeFigureOut">
              <a:rPr lang="en-US"/>
              <a:pPr>
                <a:defRPr/>
              </a:pPr>
              <a:t>5/1/2017</a:t>
            </a:fld>
            <a:endParaRPr lang="en-US"/>
          </a:p>
        </p:txBody>
      </p:sp>
      <p:sp>
        <p:nvSpPr>
          <p:cNvPr id="3" name="عنصر نائب للتذييل 2"/>
          <p:cNvSpPr>
            <a:spLocks noGrp="1"/>
          </p:cNvSpPr>
          <p:nvPr>
            <p:ph type="ftr" sz="quarter" idx="11"/>
          </p:nvPr>
        </p:nvSpPr>
        <p:spPr/>
        <p:txBody>
          <a:bodyPr/>
          <a:lstStyle>
            <a:lvl1pPr>
              <a:defRPr/>
            </a:lvl1pPr>
          </a:lstStyle>
          <a:p>
            <a:pPr>
              <a:defRPr/>
            </a:pPr>
            <a:endParaRPr lang="en-US"/>
          </a:p>
        </p:txBody>
      </p:sp>
      <p:sp>
        <p:nvSpPr>
          <p:cNvPr id="4" name="عنصر نائب لرقم الشريحة 3"/>
          <p:cNvSpPr>
            <a:spLocks noGrp="1"/>
          </p:cNvSpPr>
          <p:nvPr>
            <p:ph type="sldNum" sz="quarter" idx="12"/>
          </p:nvPr>
        </p:nvSpPr>
        <p:spPr/>
        <p:txBody>
          <a:bodyPr/>
          <a:lstStyle>
            <a:lvl1pPr>
              <a:defRPr/>
            </a:lvl1pPr>
          </a:lstStyle>
          <a:p>
            <a:pPr>
              <a:defRPr/>
            </a:pPr>
            <a:fld id="{F9093690-0311-499B-9EFA-862244C42922}" type="slidenum">
              <a:rPr lang="en-US"/>
              <a:pPr>
                <a:defRPr/>
              </a:pPr>
              <a:t>‹#›</a:t>
            </a:fld>
            <a:endParaRPr lang="en-US"/>
          </a:p>
        </p:txBody>
      </p:sp>
    </p:spTree>
    <p:extLst>
      <p:ext uri="{BB962C8B-B14F-4D97-AF65-F5344CB8AC3E}">
        <p14:creationId xmlns:p14="http://schemas.microsoft.com/office/powerpoint/2010/main" val="26964421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smtClean="0"/>
            </a:lvl1pPr>
          </a:lstStyle>
          <a:p>
            <a:pPr>
              <a:defRPr/>
            </a:pPr>
            <a:fld id="{E91519E5-B4B3-48EA-B328-566BD2B526A1}"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EC882437-2C21-4EED-9564-3B6C0FDCC3AD}" type="slidenum">
              <a:rPr lang="en-US"/>
              <a:pPr>
                <a:defRPr/>
              </a:pPr>
              <a:t>‹#›</a:t>
            </a:fld>
            <a:endParaRPr lang="en-US"/>
          </a:p>
        </p:txBody>
      </p:sp>
    </p:spTree>
    <p:extLst>
      <p:ext uri="{BB962C8B-B14F-4D97-AF65-F5344CB8AC3E}">
        <p14:creationId xmlns:p14="http://schemas.microsoft.com/office/powerpoint/2010/main" val="1826313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smtClean="0"/>
            </a:lvl1pPr>
          </a:lstStyle>
          <a:p>
            <a:pPr>
              <a:defRPr/>
            </a:pPr>
            <a:fld id="{659A4A70-FAF7-40B1-9E8A-1E37BC55A6BD}" type="datetimeFigureOut">
              <a:rPr lang="en-US"/>
              <a:pPr>
                <a:defRPr/>
              </a:pPr>
              <a:t>5/1/2017</a:t>
            </a:fld>
            <a:endParaRPr lang="en-US"/>
          </a:p>
        </p:txBody>
      </p:sp>
      <p:sp>
        <p:nvSpPr>
          <p:cNvPr id="6" name="عنصر نائب للتذييل 5"/>
          <p:cNvSpPr>
            <a:spLocks noGrp="1"/>
          </p:cNvSpPr>
          <p:nvPr>
            <p:ph type="ftr" sz="quarter" idx="11"/>
          </p:nvPr>
        </p:nvSpPr>
        <p:spPr/>
        <p:txBody>
          <a:bodyPr/>
          <a:lstStyle>
            <a:lvl1pPr>
              <a:defRPr/>
            </a:lvl1pPr>
          </a:lstStyle>
          <a:p>
            <a:pPr>
              <a:defRPr/>
            </a:pPr>
            <a:endParaRPr lang="en-US"/>
          </a:p>
        </p:txBody>
      </p:sp>
      <p:sp>
        <p:nvSpPr>
          <p:cNvPr id="7" name="عنصر نائب لرقم الشريحة 6"/>
          <p:cNvSpPr>
            <a:spLocks noGrp="1"/>
          </p:cNvSpPr>
          <p:nvPr>
            <p:ph type="sldNum" sz="quarter" idx="12"/>
          </p:nvPr>
        </p:nvSpPr>
        <p:spPr/>
        <p:txBody>
          <a:bodyPr/>
          <a:lstStyle>
            <a:lvl1pPr>
              <a:defRPr/>
            </a:lvl1pPr>
          </a:lstStyle>
          <a:p>
            <a:pPr>
              <a:defRPr/>
            </a:pPr>
            <a:fld id="{791912D4-E5D2-4DCB-9994-2CB4A4CAB388}" type="slidenum">
              <a:rPr lang="en-US"/>
              <a:pPr>
                <a:defRPr/>
              </a:pPr>
              <a:t>‹#›</a:t>
            </a:fld>
            <a:endParaRPr lang="en-US"/>
          </a:p>
        </p:txBody>
      </p:sp>
    </p:spTree>
    <p:extLst>
      <p:ext uri="{BB962C8B-B14F-4D97-AF65-F5344CB8AC3E}">
        <p14:creationId xmlns:p14="http://schemas.microsoft.com/office/powerpoint/2010/main" val="11542676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82599C29-B283-4530-8C87-68EC97D1D39D}"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EF4C45D5-A6D0-40E7-91FF-C6B3913AEBBF}" type="slidenum">
              <a:rPr lang="en-US"/>
              <a:pPr>
                <a:defRPr/>
              </a:pPr>
              <a:t>‹#›</a:t>
            </a:fld>
            <a:endParaRPr lang="en-US"/>
          </a:p>
        </p:txBody>
      </p:sp>
    </p:spTree>
    <p:extLst>
      <p:ext uri="{BB962C8B-B14F-4D97-AF65-F5344CB8AC3E}">
        <p14:creationId xmlns:p14="http://schemas.microsoft.com/office/powerpoint/2010/main" val="40420884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lvl1pPr>
              <a:defRPr smtClean="0"/>
            </a:lvl1pPr>
          </a:lstStyle>
          <a:p>
            <a:pPr>
              <a:defRPr/>
            </a:pPr>
            <a:fld id="{5A5A3359-C91E-4781-BF22-3DA23EAB8F50}" type="datetimeFigureOut">
              <a:rPr lang="en-US"/>
              <a:pPr>
                <a:defRPr/>
              </a:pPr>
              <a:t>5/1/2017</a:t>
            </a:fld>
            <a:endParaRPr lang="en-US"/>
          </a:p>
        </p:txBody>
      </p:sp>
      <p:sp>
        <p:nvSpPr>
          <p:cNvPr id="5" name="عنصر نائب للتذييل 4"/>
          <p:cNvSpPr>
            <a:spLocks noGrp="1"/>
          </p:cNvSpPr>
          <p:nvPr>
            <p:ph type="ftr" sz="quarter" idx="11"/>
          </p:nvPr>
        </p:nvSpPr>
        <p:spPr/>
        <p:txBody>
          <a:bodyPr/>
          <a:lstStyle>
            <a:lvl1pPr>
              <a:defRPr/>
            </a:lvl1pPr>
          </a:lstStyle>
          <a:p>
            <a:pPr>
              <a:defRPr/>
            </a:pPr>
            <a:endParaRPr lang="en-US"/>
          </a:p>
        </p:txBody>
      </p:sp>
      <p:sp>
        <p:nvSpPr>
          <p:cNvPr id="6" name="عنصر نائب لرقم الشريحة 5"/>
          <p:cNvSpPr>
            <a:spLocks noGrp="1"/>
          </p:cNvSpPr>
          <p:nvPr>
            <p:ph type="sldNum" sz="quarter" idx="12"/>
          </p:nvPr>
        </p:nvSpPr>
        <p:spPr/>
        <p:txBody>
          <a:bodyPr/>
          <a:lstStyle>
            <a:lvl1pPr>
              <a:defRPr/>
            </a:lvl1pPr>
          </a:lstStyle>
          <a:p>
            <a:pPr>
              <a:defRPr/>
            </a:pPr>
            <a:fld id="{4429AB99-086D-40FD-A003-9AF8F89CEE1D}" type="slidenum">
              <a:rPr lang="en-US"/>
              <a:pPr>
                <a:defRPr/>
              </a:pPr>
              <a:t>‹#›</a:t>
            </a:fld>
            <a:endParaRPr lang="en-US"/>
          </a:p>
        </p:txBody>
      </p:sp>
    </p:spTree>
    <p:extLst>
      <p:ext uri="{BB962C8B-B14F-4D97-AF65-F5344CB8AC3E}">
        <p14:creationId xmlns:p14="http://schemas.microsoft.com/office/powerpoint/2010/main" val="253642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35BD6D-CF69-4305-B1DC-639FC8E6903D}" type="slidenum">
              <a:rPr lang="ar-SA"/>
              <a:pPr>
                <a:defRPr/>
              </a:pPr>
              <a:t>‹#›</a:t>
            </a:fld>
            <a:endParaRPr lang="en-US"/>
          </a:p>
        </p:txBody>
      </p:sp>
    </p:spTree>
    <p:extLst>
      <p:ext uri="{BB962C8B-B14F-4D97-AF65-F5344CB8AC3E}">
        <p14:creationId xmlns:p14="http://schemas.microsoft.com/office/powerpoint/2010/main" val="355312707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DA7AEBA-9485-4553-B7CA-AC61BE59F1B9}" type="slidenum">
              <a:rPr lang="ar-SA"/>
              <a:pPr>
                <a:defRPr/>
              </a:pPr>
              <a:t>‹#›</a:t>
            </a:fld>
            <a:endParaRPr lang="en-US"/>
          </a:p>
        </p:txBody>
      </p:sp>
    </p:spTree>
    <p:extLst>
      <p:ext uri="{BB962C8B-B14F-4D97-AF65-F5344CB8AC3E}">
        <p14:creationId xmlns:p14="http://schemas.microsoft.com/office/powerpoint/2010/main" val="4228004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886FBA-DEB9-4BD4-BEEA-E00FDBCBD4D4}" type="slidenum">
              <a:rPr lang="ar-SA"/>
              <a:pPr>
                <a:defRPr/>
              </a:pPr>
              <a:t>‹#›</a:t>
            </a:fld>
            <a:endParaRPr lang="en-US"/>
          </a:p>
        </p:txBody>
      </p:sp>
    </p:spTree>
    <p:extLst>
      <p:ext uri="{BB962C8B-B14F-4D97-AF65-F5344CB8AC3E}">
        <p14:creationId xmlns:p14="http://schemas.microsoft.com/office/powerpoint/2010/main" val="63720648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829A39D-3FDA-472F-8296-837091859C5E}" type="slidenum">
              <a:rPr lang="ar-SA"/>
              <a:pPr>
                <a:defRPr/>
              </a:pPr>
              <a:t>‹#›</a:t>
            </a:fld>
            <a:endParaRPr lang="en-US"/>
          </a:p>
        </p:txBody>
      </p:sp>
    </p:spTree>
    <p:extLst>
      <p:ext uri="{BB962C8B-B14F-4D97-AF65-F5344CB8AC3E}">
        <p14:creationId xmlns:p14="http://schemas.microsoft.com/office/powerpoint/2010/main" val="303651119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C0AE34-1E3E-483F-91FF-2E74B8DC4563}" type="slidenum">
              <a:rPr lang="ar-SA"/>
              <a:pPr>
                <a:defRPr/>
              </a:pPr>
              <a:t>‹#›</a:t>
            </a:fld>
            <a:endParaRPr lang="en-US"/>
          </a:p>
        </p:txBody>
      </p:sp>
    </p:spTree>
    <p:extLst>
      <p:ext uri="{BB962C8B-B14F-4D97-AF65-F5344CB8AC3E}">
        <p14:creationId xmlns:p14="http://schemas.microsoft.com/office/powerpoint/2010/main" val="44705704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EA21FF4-9CB9-41D3-83BA-79D60BBC9035}" type="slidenum">
              <a:rPr lang="ar-SA"/>
              <a:pPr>
                <a:defRPr/>
              </a:pPr>
              <a:t>‹#›</a:t>
            </a:fld>
            <a:endParaRPr lang="en-US"/>
          </a:p>
        </p:txBody>
      </p:sp>
    </p:spTree>
    <p:extLst>
      <p:ext uri="{BB962C8B-B14F-4D97-AF65-F5344CB8AC3E}">
        <p14:creationId xmlns:p14="http://schemas.microsoft.com/office/powerpoint/2010/main" val="319535489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fld id="{8E0CC957-9C27-4A55-A1B3-07B25501E1C9}"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ransition/>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مستطيل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مستطيل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مستطيل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مستطيل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مستطيل مستدير الزوايا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مستطيل مستدير الزوايا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مستطيل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مستطيل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مستطيل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مستطيل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مستطيل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مستطيل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63" name="عنصر نائب للعنوان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2064" name="عنصر نائب للنص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4" name="عنصر نائب للتاريخ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n-US"/>
          </a:p>
        </p:txBody>
      </p:sp>
      <p:sp>
        <p:nvSpPr>
          <p:cNvPr id="3" name="عنصر نائب للتذييل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عنصر نائب لرقم الشريحة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smtClean="0">
                <a:solidFill>
                  <a:srgbClr val="FFFFFF"/>
                </a:solidFill>
              </a:defRPr>
            </a:lvl1pPr>
          </a:lstStyle>
          <a:p>
            <a:pPr>
              <a:defRPr/>
            </a:pPr>
            <a:fld id="{9741435E-9BF0-4215-B105-5DC4A245F296}"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Lst>
  <p:txStyles>
    <p:titleStyle>
      <a:lvl1pPr algn="l" rtl="1" fontAlgn="base">
        <a:spcBef>
          <a:spcPct val="0"/>
        </a:spcBef>
        <a:spcAft>
          <a:spcPct val="0"/>
        </a:spcAft>
        <a:defRPr sz="4000" kern="1200">
          <a:solidFill>
            <a:schemeClr val="tx2"/>
          </a:solidFill>
          <a:latin typeface="+mj-lt"/>
          <a:ea typeface="+mj-ea"/>
          <a:cs typeface="+mj-cs"/>
        </a:defRPr>
      </a:lvl1pPr>
      <a:lvl2pPr algn="l" rtl="1" fontAlgn="base">
        <a:spcBef>
          <a:spcPct val="0"/>
        </a:spcBef>
        <a:spcAft>
          <a:spcPct val="0"/>
        </a:spcAft>
        <a:defRPr sz="4000">
          <a:solidFill>
            <a:schemeClr val="tx2"/>
          </a:solidFill>
          <a:latin typeface="Trebuchet MS" pitchFamily="34" charset="0"/>
          <a:cs typeface="Tahoma" pitchFamily="34" charset="0"/>
        </a:defRPr>
      </a:lvl2pPr>
      <a:lvl3pPr algn="l" rtl="1" fontAlgn="base">
        <a:spcBef>
          <a:spcPct val="0"/>
        </a:spcBef>
        <a:spcAft>
          <a:spcPct val="0"/>
        </a:spcAft>
        <a:defRPr sz="4000">
          <a:solidFill>
            <a:schemeClr val="tx2"/>
          </a:solidFill>
          <a:latin typeface="Trebuchet MS" pitchFamily="34" charset="0"/>
          <a:cs typeface="Tahoma" pitchFamily="34" charset="0"/>
        </a:defRPr>
      </a:lvl3pPr>
      <a:lvl4pPr algn="l" rtl="1" fontAlgn="base">
        <a:spcBef>
          <a:spcPct val="0"/>
        </a:spcBef>
        <a:spcAft>
          <a:spcPct val="0"/>
        </a:spcAft>
        <a:defRPr sz="4000">
          <a:solidFill>
            <a:schemeClr val="tx2"/>
          </a:solidFill>
          <a:latin typeface="Trebuchet MS" pitchFamily="34" charset="0"/>
          <a:cs typeface="Tahoma" pitchFamily="34" charset="0"/>
        </a:defRPr>
      </a:lvl4pPr>
      <a:lvl5pPr algn="l" rtl="1" fontAlgn="base">
        <a:spcBef>
          <a:spcPct val="0"/>
        </a:spcBef>
        <a:spcAft>
          <a:spcPct val="0"/>
        </a:spcAft>
        <a:defRPr sz="4000">
          <a:solidFill>
            <a:schemeClr val="tx2"/>
          </a:solidFill>
          <a:latin typeface="Trebuchet MS" pitchFamily="34" charset="0"/>
          <a:cs typeface="Tahoma" pitchFamily="34" charset="0"/>
        </a:defRPr>
      </a:lvl5pPr>
      <a:lvl6pPr marL="457200" algn="l" rtl="1" fontAlgn="base">
        <a:spcBef>
          <a:spcPct val="0"/>
        </a:spcBef>
        <a:spcAft>
          <a:spcPct val="0"/>
        </a:spcAft>
        <a:defRPr sz="4000">
          <a:solidFill>
            <a:schemeClr val="tx2"/>
          </a:solidFill>
          <a:latin typeface="Trebuchet MS" pitchFamily="34" charset="0"/>
          <a:cs typeface="Tahoma" pitchFamily="34" charset="0"/>
        </a:defRPr>
      </a:lvl6pPr>
      <a:lvl7pPr marL="914400" algn="l" rtl="1" fontAlgn="base">
        <a:spcBef>
          <a:spcPct val="0"/>
        </a:spcBef>
        <a:spcAft>
          <a:spcPct val="0"/>
        </a:spcAft>
        <a:defRPr sz="4000">
          <a:solidFill>
            <a:schemeClr val="tx2"/>
          </a:solidFill>
          <a:latin typeface="Trebuchet MS" pitchFamily="34" charset="0"/>
          <a:cs typeface="Tahoma" pitchFamily="34" charset="0"/>
        </a:defRPr>
      </a:lvl7pPr>
      <a:lvl8pPr marL="1371600" algn="l" rtl="1" fontAlgn="base">
        <a:spcBef>
          <a:spcPct val="0"/>
        </a:spcBef>
        <a:spcAft>
          <a:spcPct val="0"/>
        </a:spcAft>
        <a:defRPr sz="4000">
          <a:solidFill>
            <a:schemeClr val="tx2"/>
          </a:solidFill>
          <a:latin typeface="Trebuchet MS" pitchFamily="34" charset="0"/>
          <a:cs typeface="Tahoma" pitchFamily="34" charset="0"/>
        </a:defRPr>
      </a:lvl8pPr>
      <a:lvl9pPr marL="1828800" algn="l" rtl="1" fontAlgn="base">
        <a:spcBef>
          <a:spcPct val="0"/>
        </a:spcBef>
        <a:spcAft>
          <a:spcPct val="0"/>
        </a:spcAft>
        <a:defRPr sz="4000">
          <a:solidFill>
            <a:schemeClr val="tx2"/>
          </a:solidFill>
          <a:latin typeface="Trebuchet MS" pitchFamily="34" charset="0"/>
          <a:cs typeface="Tahoma" pitchFamily="34" charset="0"/>
        </a:defRPr>
      </a:lvl9pPr>
    </p:titleStyle>
    <p:bodyStyle>
      <a:lvl1pPr marL="365125" indent="-255588" algn="r" rtl="1"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r" rtl="1"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r" rtl="1"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r" rtl="1"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r" rtl="1"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مستطيل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مستطيل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مستطيل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مستطيل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مستطيل مستدير الزوايا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مستطيل مستدير الزوايا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مستطيل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مستطيل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مستطيل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مستطيل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مستطيل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مستطيل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087" name="عنصر نائب للعنوان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3088" name="عنصر نائب للنص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4" name="عنصر نائب للتاريخ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n-US"/>
          </a:p>
        </p:txBody>
      </p:sp>
      <p:sp>
        <p:nvSpPr>
          <p:cNvPr id="3" name="عنصر نائب للتذييل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عنصر نائب لرقم الشريحة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smtClean="0">
                <a:solidFill>
                  <a:srgbClr val="FFFFFF"/>
                </a:solidFill>
              </a:defRPr>
            </a:lvl1pPr>
          </a:lstStyle>
          <a:p>
            <a:pPr>
              <a:defRPr/>
            </a:pPr>
            <a:fld id="{3D047F07-3642-4258-867C-3AAE8F7FC7C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rtl="1" fontAlgn="base">
        <a:spcBef>
          <a:spcPct val="0"/>
        </a:spcBef>
        <a:spcAft>
          <a:spcPct val="0"/>
        </a:spcAft>
        <a:defRPr sz="4000" kern="1200">
          <a:solidFill>
            <a:schemeClr val="tx2"/>
          </a:solidFill>
          <a:latin typeface="+mj-lt"/>
          <a:ea typeface="+mj-ea"/>
          <a:cs typeface="+mj-cs"/>
        </a:defRPr>
      </a:lvl1pPr>
      <a:lvl2pPr algn="l" rtl="1" fontAlgn="base">
        <a:spcBef>
          <a:spcPct val="0"/>
        </a:spcBef>
        <a:spcAft>
          <a:spcPct val="0"/>
        </a:spcAft>
        <a:defRPr sz="4000">
          <a:solidFill>
            <a:schemeClr val="tx2"/>
          </a:solidFill>
          <a:latin typeface="Trebuchet MS" pitchFamily="34" charset="0"/>
          <a:cs typeface="Tahoma" pitchFamily="34" charset="0"/>
        </a:defRPr>
      </a:lvl2pPr>
      <a:lvl3pPr algn="l" rtl="1" fontAlgn="base">
        <a:spcBef>
          <a:spcPct val="0"/>
        </a:spcBef>
        <a:spcAft>
          <a:spcPct val="0"/>
        </a:spcAft>
        <a:defRPr sz="4000">
          <a:solidFill>
            <a:schemeClr val="tx2"/>
          </a:solidFill>
          <a:latin typeface="Trebuchet MS" pitchFamily="34" charset="0"/>
          <a:cs typeface="Tahoma" pitchFamily="34" charset="0"/>
        </a:defRPr>
      </a:lvl3pPr>
      <a:lvl4pPr algn="l" rtl="1" fontAlgn="base">
        <a:spcBef>
          <a:spcPct val="0"/>
        </a:spcBef>
        <a:spcAft>
          <a:spcPct val="0"/>
        </a:spcAft>
        <a:defRPr sz="4000">
          <a:solidFill>
            <a:schemeClr val="tx2"/>
          </a:solidFill>
          <a:latin typeface="Trebuchet MS" pitchFamily="34" charset="0"/>
          <a:cs typeface="Tahoma" pitchFamily="34" charset="0"/>
        </a:defRPr>
      </a:lvl4pPr>
      <a:lvl5pPr algn="l" rtl="1" fontAlgn="base">
        <a:spcBef>
          <a:spcPct val="0"/>
        </a:spcBef>
        <a:spcAft>
          <a:spcPct val="0"/>
        </a:spcAft>
        <a:defRPr sz="4000">
          <a:solidFill>
            <a:schemeClr val="tx2"/>
          </a:solidFill>
          <a:latin typeface="Trebuchet MS" pitchFamily="34" charset="0"/>
          <a:cs typeface="Tahoma" pitchFamily="34" charset="0"/>
        </a:defRPr>
      </a:lvl5pPr>
      <a:lvl6pPr marL="457200" algn="l" rtl="1" fontAlgn="base">
        <a:spcBef>
          <a:spcPct val="0"/>
        </a:spcBef>
        <a:spcAft>
          <a:spcPct val="0"/>
        </a:spcAft>
        <a:defRPr sz="4000">
          <a:solidFill>
            <a:schemeClr val="tx2"/>
          </a:solidFill>
          <a:latin typeface="Trebuchet MS" pitchFamily="34" charset="0"/>
          <a:cs typeface="Tahoma" pitchFamily="34" charset="0"/>
        </a:defRPr>
      </a:lvl6pPr>
      <a:lvl7pPr marL="914400" algn="l" rtl="1" fontAlgn="base">
        <a:spcBef>
          <a:spcPct val="0"/>
        </a:spcBef>
        <a:spcAft>
          <a:spcPct val="0"/>
        </a:spcAft>
        <a:defRPr sz="4000">
          <a:solidFill>
            <a:schemeClr val="tx2"/>
          </a:solidFill>
          <a:latin typeface="Trebuchet MS" pitchFamily="34" charset="0"/>
          <a:cs typeface="Tahoma" pitchFamily="34" charset="0"/>
        </a:defRPr>
      </a:lvl7pPr>
      <a:lvl8pPr marL="1371600" algn="l" rtl="1" fontAlgn="base">
        <a:spcBef>
          <a:spcPct val="0"/>
        </a:spcBef>
        <a:spcAft>
          <a:spcPct val="0"/>
        </a:spcAft>
        <a:defRPr sz="4000">
          <a:solidFill>
            <a:schemeClr val="tx2"/>
          </a:solidFill>
          <a:latin typeface="Trebuchet MS" pitchFamily="34" charset="0"/>
          <a:cs typeface="Tahoma" pitchFamily="34" charset="0"/>
        </a:defRPr>
      </a:lvl8pPr>
      <a:lvl9pPr marL="1828800" algn="l" rtl="1" fontAlgn="base">
        <a:spcBef>
          <a:spcPct val="0"/>
        </a:spcBef>
        <a:spcAft>
          <a:spcPct val="0"/>
        </a:spcAft>
        <a:defRPr sz="4000">
          <a:solidFill>
            <a:schemeClr val="tx2"/>
          </a:solidFill>
          <a:latin typeface="Trebuchet MS" pitchFamily="34" charset="0"/>
          <a:cs typeface="Tahoma" pitchFamily="34" charset="0"/>
        </a:defRPr>
      </a:lvl9pPr>
    </p:titleStyle>
    <p:bodyStyle>
      <a:lvl1pPr marL="365125" indent="-255588" algn="r" rtl="1"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r" rtl="1"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r" rtl="1"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r" rtl="1"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r" rtl="1"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5" name="Rectangle 7"/>
          <p:cNvSpPr>
            <a:spLocks noChangeArrowheads="1"/>
          </p:cNvSpPr>
          <p:nvPr/>
        </p:nvSpPr>
        <p:spPr bwMode="auto">
          <a:xfrm rot="19035287">
            <a:off x="1571625" y="1635125"/>
            <a:ext cx="5556250" cy="5449888"/>
          </a:xfrm>
          <a:prstGeom prst="rect">
            <a:avLst/>
          </a:prstGeom>
          <a:noFill/>
          <a:ln w="9525">
            <a:noFill/>
            <a:miter lim="800000"/>
            <a:headEnd/>
            <a:tailEnd/>
          </a:ln>
        </p:spPr>
        <p:txBody>
          <a:bodyPr anchor="ctr"/>
          <a:lstStyle/>
          <a:p>
            <a:pPr>
              <a:defRPr/>
            </a:pPr>
            <a:r>
              <a:rPr lang="ar-SA" sz="1600" b="1" dirty="0">
                <a:solidFill>
                  <a:schemeClr val="accent4"/>
                </a:solidFill>
                <a:cs typeface="DecoType Naskh Swashes" pitchFamily="2" charset="-78"/>
              </a:rPr>
              <a:t>المملكة العربية السعودية</a:t>
            </a:r>
          </a:p>
          <a:p>
            <a:pPr>
              <a:defRPr/>
            </a:pPr>
            <a:r>
              <a:rPr lang="ar-SA" sz="1600" b="1" dirty="0">
                <a:solidFill>
                  <a:schemeClr val="accent4"/>
                </a:solidFill>
                <a:cs typeface="DecoType Naskh Swashes" pitchFamily="2" charset="-78"/>
              </a:rPr>
              <a:t>وزارة التعليم العالي</a:t>
            </a:r>
          </a:p>
          <a:p>
            <a:pPr>
              <a:defRPr/>
            </a:pPr>
            <a:r>
              <a:rPr lang="ar-SA" sz="1600" b="1" dirty="0">
                <a:solidFill>
                  <a:schemeClr val="accent4"/>
                </a:solidFill>
                <a:cs typeface="DecoType Naskh Swashes" pitchFamily="2" charset="-78"/>
              </a:rPr>
              <a:t>جامعة المجمعة</a:t>
            </a:r>
          </a:p>
          <a:p>
            <a:pPr>
              <a:defRPr/>
            </a:pPr>
            <a:r>
              <a:rPr lang="ar-SA" sz="1600" b="1" dirty="0">
                <a:solidFill>
                  <a:schemeClr val="accent4"/>
                </a:solidFill>
                <a:cs typeface="DecoType Naskh Swashes" pitchFamily="2" charset="-78"/>
              </a:rPr>
              <a:t>كلية التربية للبنات بالزلفي</a:t>
            </a:r>
          </a:p>
          <a:p>
            <a:pPr algn="ctr">
              <a:defRPr/>
            </a:pPr>
            <a:r>
              <a:rPr lang="ar-SA" sz="2800" b="1" dirty="0">
                <a:cs typeface="DecoType Naskh Swashes" pitchFamily="2" charset="-78"/>
              </a:rPr>
              <a:t>قسم العلوم التربوية </a:t>
            </a:r>
          </a:p>
          <a:p>
            <a:pPr algn="ctr">
              <a:defRPr/>
            </a:pPr>
            <a:r>
              <a:rPr lang="ar-SA" sz="2800" b="1" dirty="0">
                <a:cs typeface="DecoType Naskh Swashes" pitchFamily="2" charset="-78"/>
              </a:rPr>
              <a:t>بالتعاون مع  وحدة البحث العلمي بالكلية</a:t>
            </a:r>
          </a:p>
          <a:p>
            <a:pPr algn="ctr">
              <a:defRPr/>
            </a:pPr>
            <a:r>
              <a:rPr lang="ar-SA" sz="2400" b="1" dirty="0">
                <a:cs typeface="DecoType Naskh Swashes" pitchFamily="2" charset="-78"/>
              </a:rPr>
              <a:t>يقدمان</a:t>
            </a:r>
          </a:p>
          <a:p>
            <a:pPr algn="ctr">
              <a:defRPr/>
            </a:pPr>
            <a:r>
              <a:rPr lang="ar-SA" sz="2800" b="1" dirty="0">
                <a:solidFill>
                  <a:srgbClr val="C00000"/>
                </a:solidFill>
                <a:cs typeface="DecoType Naskh Swashes" pitchFamily="2" charset="-78"/>
              </a:rPr>
              <a:t>البرنامج التدريبي</a:t>
            </a:r>
          </a:p>
          <a:p>
            <a:pPr algn="ctr">
              <a:defRPr/>
            </a:pPr>
            <a:r>
              <a:rPr lang="ar-SA" sz="5400" b="1" dirty="0">
                <a:solidFill>
                  <a:srgbClr val="C00000"/>
                </a:solidFill>
                <a:cs typeface="DecoType Naskh Swashes" pitchFamily="2" charset="-78"/>
              </a:rPr>
              <a:t>أخلاقيات البحث العلمي</a:t>
            </a:r>
          </a:p>
          <a:p>
            <a:pPr algn="ctr">
              <a:defRPr/>
            </a:pPr>
            <a:r>
              <a:rPr lang="ar-SA" sz="2000" dirty="0">
                <a:solidFill>
                  <a:srgbClr val="C00000"/>
                </a:solidFill>
                <a:cs typeface="DecoType Naskh Swashes" pitchFamily="2" charset="-78"/>
              </a:rPr>
              <a:t>إعداد وتقديم </a:t>
            </a:r>
          </a:p>
          <a:p>
            <a:pPr algn="ctr">
              <a:defRPr/>
            </a:pPr>
            <a:r>
              <a:rPr lang="ar-SA" sz="2800" b="1" dirty="0">
                <a:solidFill>
                  <a:srgbClr val="C00000"/>
                </a:solidFill>
                <a:cs typeface="DecoType Naskh Swashes" pitchFamily="2" charset="-78"/>
              </a:rPr>
              <a:t>د. منى توكل السيد إبراهيم</a:t>
            </a:r>
          </a:p>
          <a:p>
            <a:pPr algn="ctr">
              <a:defRPr/>
            </a:pPr>
            <a:r>
              <a:rPr lang="ar-SA" sz="3200" b="1" dirty="0">
                <a:cs typeface="DecoType Naskh Swashes" pitchFamily="2" charset="-78"/>
              </a:rPr>
              <a:t> الثلاثاء</a:t>
            </a:r>
          </a:p>
          <a:p>
            <a:pPr algn="ctr">
              <a:defRPr/>
            </a:pPr>
            <a:r>
              <a:rPr lang="ar-SA" sz="3200" b="1" dirty="0">
                <a:cs typeface="DecoType Naskh Swashes" pitchFamily="2" charset="-78"/>
              </a:rPr>
              <a:t>17/6/1433هـ</a:t>
            </a:r>
            <a:endParaRPr lang="en-US" sz="3200" b="1" dirty="0">
              <a:cs typeface="DecoType Naskh Swashes"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fade">
                                      <p:cBhvr>
                                        <p:cTn id="7"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WordArt 2"/>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6867" name="مستطيل 6"/>
          <p:cNvSpPr>
            <a:spLocks noChangeArrowheads="1"/>
          </p:cNvSpPr>
          <p:nvPr/>
        </p:nvSpPr>
        <p:spPr bwMode="auto">
          <a:xfrm>
            <a:off x="1357313" y="1928813"/>
            <a:ext cx="642937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tabLst>
                <a:tab pos="3429000" algn="l"/>
              </a:tabLst>
            </a:pPr>
            <a:r>
              <a:rPr lang="ar-EG" altLang="ko-KR" sz="2400" u="sng">
                <a:latin typeface="Times New Roman" pitchFamily="18" charset="0"/>
                <a:ea typeface="Batang" pitchFamily="18" charset="-127"/>
              </a:rPr>
              <a:t>أن يتم إتباع ما يلي:</a:t>
            </a:r>
            <a:r>
              <a:rPr lang="ar-EG" altLang="ko-KR" sz="2400">
                <a:latin typeface="Times New Roman" pitchFamily="18" charset="0"/>
                <a:ea typeface="Batang" pitchFamily="18" charset="-127"/>
              </a:rPr>
              <a:t/>
            </a:r>
            <a:br>
              <a:rPr lang="ar-EG" altLang="ko-KR" sz="2400">
                <a:latin typeface="Times New Roman" pitchFamily="18" charset="0"/>
                <a:ea typeface="Batang" pitchFamily="18" charset="-127"/>
              </a:rPr>
            </a:br>
            <a:r>
              <a:rPr lang="ar-EG" altLang="ko-KR" sz="2400">
                <a:latin typeface="Times New Roman" pitchFamily="18" charset="0"/>
                <a:ea typeface="Batang" pitchFamily="18" charset="-127"/>
              </a:rPr>
              <a:t>1. توجيه البحوث لما يفيد المعرفة والمجتمع والإنسانية كالتزام أخلاقي أساسي بحكم وظيفته .</a:t>
            </a:r>
            <a:br>
              <a:rPr lang="ar-EG" altLang="ko-KR" sz="2400">
                <a:latin typeface="Times New Roman" pitchFamily="18" charset="0"/>
                <a:ea typeface="Batang" pitchFamily="18" charset="-127"/>
              </a:rPr>
            </a:br>
            <a:r>
              <a:rPr lang="ar-EG" altLang="ko-KR" sz="2400">
                <a:latin typeface="Times New Roman" pitchFamily="18" charset="0"/>
                <a:ea typeface="Batang" pitchFamily="18" charset="-127"/>
              </a:rPr>
              <a:t>2. الأمانة العلمية في تنفيذ بحوثه ومؤلفاته فلا ينسب لنفسه إلا فكره وعمله فقط ، ويجب أن يكون مقدار الاستفادة  من الآخرين معروفاً ومحدداً .</a:t>
            </a:r>
            <a:br>
              <a:rPr lang="ar-EG" altLang="ko-KR" sz="2400">
                <a:latin typeface="Times New Roman" pitchFamily="18" charset="0"/>
                <a:ea typeface="Batang" pitchFamily="18" charset="-127"/>
              </a:rPr>
            </a:br>
            <a:r>
              <a:rPr lang="ar-EG" altLang="ko-KR" sz="2400">
                <a:latin typeface="Times New Roman" pitchFamily="18" charset="0"/>
                <a:ea typeface="Batang" pitchFamily="18" charset="-127"/>
              </a:rPr>
              <a:t>3. في البحوث المشتركة يجب توضيح أدوار المشتركين بدقة والابتعاد عن وضع الأسماء للمجاملة أو للمعاونة</a:t>
            </a:r>
            <a:br>
              <a:rPr lang="ar-EG" altLang="ko-KR" sz="2400">
                <a:latin typeface="Times New Roman" pitchFamily="18" charset="0"/>
                <a:ea typeface="Batang" pitchFamily="18" charset="-127"/>
              </a:rPr>
            </a:br>
            <a:r>
              <a:rPr lang="ar-EG" altLang="ko-KR" sz="2400">
                <a:latin typeface="Times New Roman" pitchFamily="18" charset="0"/>
                <a:ea typeface="Batang" pitchFamily="18" charset="-127"/>
              </a:rPr>
              <a:t>4. عدم بتر النصوص المنقولة بما يخل  بقصد صاحبها سواء كان ذلك بقصد أو بغير قصد.</a:t>
            </a:r>
            <a:br>
              <a:rPr lang="ar-EG" altLang="ko-KR" sz="2400">
                <a:latin typeface="Times New Roman" pitchFamily="18" charset="0"/>
                <a:ea typeface="Batang" pitchFamily="18" charset="-127"/>
              </a:rPr>
            </a:br>
            <a:r>
              <a:rPr lang="ar-EG" altLang="ko-KR" sz="2400">
                <a:latin typeface="Times New Roman" pitchFamily="18" charset="0"/>
                <a:ea typeface="Batang" pitchFamily="18" charset="-127"/>
              </a:rPr>
              <a:t>5. في الاقتباس يجب أن يكون المصدر محدداً وواضحاً ومقدار الاقتباس مفهوماً بدون أي لبس أو غموض.</a:t>
            </a:r>
            <a:endParaRPr lang="ar-EG" altLang="ko-KR" sz="2400"/>
          </a:p>
        </p:txBody>
      </p:sp>
      <p:sp>
        <p:nvSpPr>
          <p:cNvPr id="36868" name="Rectangle 6"/>
          <p:cNvSpPr>
            <a:spLocks noChangeArrowheads="1"/>
          </p:cNvSpPr>
          <p:nvPr/>
        </p:nvSpPr>
        <p:spPr bwMode="auto">
          <a:xfrm>
            <a:off x="1714500" y="1019175"/>
            <a:ext cx="6000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0" hangingPunct="0">
              <a:tabLst>
                <a:tab pos="3429000" algn="l"/>
              </a:tabLst>
            </a:pPr>
            <a:r>
              <a:rPr lang="ar-EG" altLang="ko-KR" sz="3200" b="1">
                <a:solidFill>
                  <a:srgbClr val="C00000"/>
                </a:solidFill>
                <a:latin typeface="Times New Roman" pitchFamily="18" charset="0"/>
                <a:ea typeface="Batang" pitchFamily="18" charset="-127"/>
              </a:rPr>
              <a:t>الممارسات الأخلاقية لعضو هيئة التدريس </a:t>
            </a:r>
            <a:endParaRPr lang="en-US" altLang="ko-KR" sz="3200" b="1">
              <a:solidFill>
                <a:srgbClr val="C00000"/>
              </a:solidFill>
              <a:ea typeface="Gulim" pitchFamily="34" charset="-127"/>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WordArt 2"/>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7891" name="Rectangle 4"/>
          <p:cNvSpPr>
            <a:spLocks noChangeArrowheads="1"/>
          </p:cNvSpPr>
          <p:nvPr/>
        </p:nvSpPr>
        <p:spPr bwMode="auto">
          <a:xfrm>
            <a:off x="714375" y="1643063"/>
            <a:ext cx="8072438" cy="485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ar-EG" altLang="ko-KR" sz="2400" b="1">
                <a:latin typeface="Times New Roman" pitchFamily="18" charset="0"/>
                <a:ea typeface="Batang" pitchFamily="18" charset="-127"/>
              </a:rPr>
              <a:t>1.التوجيه المخلص والأمين في اختيار وإقرار موضوع البحث .</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2. تقديم المعونة العلمية المقننة للطالب والتي لا تكون أكثر مما يجب فلا يتحمل الطالب مسئوليته ، ولا تكون اقل مما يجب فلا يستفيد الطالب من أستاذه</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3. تعويد الطالب على تحمل مسئولية بحثه وتحليلاته ونتائجه والاستعداد للدفاع عنها .</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4. التأكيد المستمر على الأمانة العلمية والسرية .</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5. تدريب الطالب على التقييم المستقل والاختيار الحر أثناء تنفيذ البحث على أن يتحمل نتيجة قراره .</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6. تنمية خصال الباحث العلمي في الطالب .</a:t>
            </a:r>
            <a:endParaRPr lang="en-US" altLang="ko-KR" sz="2400" b="1">
              <a:ea typeface="Gulim" pitchFamily="34" charset="-127"/>
            </a:endParaRPr>
          </a:p>
          <a:p>
            <a:pPr eaLnBrk="0" hangingPunct="0"/>
            <a:r>
              <a:rPr lang="ar-EG" altLang="ko-KR" sz="2400" b="1">
                <a:latin typeface="Times New Roman" pitchFamily="18" charset="0"/>
                <a:ea typeface="Batang" pitchFamily="18" charset="-127"/>
              </a:rPr>
              <a:t>7. عدم الانزلاق إلى سلوكيات ابتزاز أو إذلال أو إهانة الطالب وتسفيه قدراته سواء أثناء البحث أو في جلسات المناقشة العلنية للرسائل ، فذلك المسلك قد يمس بالضرر شخصية الطالب ، وبذلك يكون الأستاذ قد أخل بمسئوليته الخلقية إزاء المساهمة في النمو المعرفي والخلقي السليم للطالب .</a:t>
            </a:r>
            <a:endParaRPr lang="ar-EG" altLang="ko-KR" sz="2400" b="1"/>
          </a:p>
        </p:txBody>
      </p:sp>
      <p:sp>
        <p:nvSpPr>
          <p:cNvPr id="37892" name="مستطيل 4"/>
          <p:cNvSpPr>
            <a:spLocks noChangeArrowheads="1"/>
          </p:cNvSpPr>
          <p:nvPr/>
        </p:nvSpPr>
        <p:spPr bwMode="auto">
          <a:xfrm>
            <a:off x="857250" y="642938"/>
            <a:ext cx="7429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ar-SA" altLang="ko-KR" sz="2800" b="1">
                <a:solidFill>
                  <a:srgbClr val="C00000"/>
                </a:solidFill>
                <a:latin typeface="Times New Roman" pitchFamily="18" charset="0"/>
                <a:ea typeface="Batang" pitchFamily="18" charset="-127"/>
              </a:rPr>
              <a:t>عند</a:t>
            </a:r>
            <a:r>
              <a:rPr lang="ar-EG" altLang="ko-KR" sz="2800" b="1">
                <a:solidFill>
                  <a:srgbClr val="C00000"/>
                </a:solidFill>
                <a:latin typeface="Times New Roman" pitchFamily="18" charset="0"/>
                <a:ea typeface="Batang" pitchFamily="18" charset="-127"/>
              </a:rPr>
              <a:t> الإشراف على الرسائل العلمية فالأستاذ مطالب بما يلي</a:t>
            </a:r>
            <a:endParaRPr lang="en-US" altLang="ko-KR" sz="2800">
              <a:solidFill>
                <a:srgbClr val="C00000"/>
              </a:solidFill>
              <a:ea typeface="Gulim" pitchFamily="34" charset="-127"/>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56" name="Picture 32" descr="z2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589588"/>
            <a:ext cx="863600"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مستطيل 6"/>
          <p:cNvSpPr>
            <a:spLocks noChangeArrowheads="1"/>
          </p:cNvSpPr>
          <p:nvPr/>
        </p:nvSpPr>
        <p:spPr bwMode="auto">
          <a:xfrm>
            <a:off x="2794000" y="785813"/>
            <a:ext cx="3556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361950" eaLnBrk="0" hangingPunct="0"/>
            <a:r>
              <a:rPr lang="ar-SA" altLang="ko-KR" sz="3200" b="1">
                <a:solidFill>
                  <a:srgbClr val="0033CC"/>
                </a:solidFill>
                <a:latin typeface="Times New Roman" pitchFamily="18" charset="0"/>
                <a:ea typeface="Batang" pitchFamily="18" charset="-127"/>
              </a:rPr>
              <a:t>توصيات البرنامج</a:t>
            </a:r>
            <a:endParaRPr lang="en-US" altLang="ko-KR" sz="3200">
              <a:solidFill>
                <a:srgbClr val="0033CC"/>
              </a:solidFill>
              <a:ea typeface="Gulim" pitchFamily="34" charset="-127"/>
            </a:endParaRPr>
          </a:p>
        </p:txBody>
      </p:sp>
      <p:sp>
        <p:nvSpPr>
          <p:cNvPr id="5" name="Rectangle 4"/>
          <p:cNvSpPr txBox="1">
            <a:spLocks noChangeArrowheads="1"/>
          </p:cNvSpPr>
          <p:nvPr/>
        </p:nvSpPr>
        <p:spPr bwMode="auto">
          <a:xfrm>
            <a:off x="428625" y="1916113"/>
            <a:ext cx="8429625" cy="3784600"/>
          </a:xfrm>
          <a:prstGeom prst="rect">
            <a:avLst/>
          </a:prstGeom>
          <a:noFill/>
          <a:ln w="9525">
            <a:noFill/>
            <a:miter lim="800000"/>
            <a:headEnd/>
            <a:tailEnd/>
          </a:ln>
        </p:spPr>
        <p:txBody>
          <a:bodyPr anchor="ctr">
            <a:spAutoFit/>
          </a:bodyPr>
          <a:lstStyle/>
          <a:p>
            <a:pPr eaLnBrk="0" hangingPunct="0">
              <a:buFontTx/>
              <a:buChar char="•"/>
              <a:tabLst>
                <a:tab pos="733425" algn="l"/>
              </a:tabLst>
              <a:defRPr/>
            </a:pPr>
            <a:r>
              <a:rPr lang="ar-EG" altLang="ko-KR" sz="2000" b="1" kern="0" dirty="0">
                <a:latin typeface="Times New Roman" pitchFamily="18" charset="0"/>
                <a:ea typeface="Batang" pitchFamily="18" charset="-127"/>
                <a:cs typeface="+mn-cs"/>
              </a:rPr>
              <a:t>يجب على كل هيئة بحثية أن تكون دليها لجنة لأخلاقيات البحث العلمي. وتكون وظيفة هذه اللجنة فحص حالات سواء السلوك المحتملة داخل الهيئة</a:t>
            </a:r>
            <a:r>
              <a:rPr lang="ar-SA" altLang="ko-KR" sz="2000" b="1" kern="0" dirty="0">
                <a:latin typeface="Times New Roman" pitchFamily="18" charset="0"/>
                <a:ea typeface="Batang" pitchFamily="18" charset="-127"/>
                <a:cs typeface="+mn-cs"/>
              </a:rPr>
              <a:t>،</a:t>
            </a:r>
            <a:r>
              <a:rPr lang="ar-EG" altLang="ko-KR" sz="2000" b="1" kern="0" dirty="0">
                <a:latin typeface="Times New Roman" pitchFamily="18" charset="0"/>
                <a:ea typeface="Batang" pitchFamily="18" charset="-127"/>
                <a:cs typeface="+mn-cs"/>
              </a:rPr>
              <a:t> وتقرير العقوبة المناسبة لها حيث تكون الحالة مستحقة للعقاب.</a:t>
            </a:r>
            <a:endParaRPr lang="ar-SA" altLang="ko-KR" sz="2000" b="1" kern="0" dirty="0">
              <a:latin typeface="Times New Roman" pitchFamily="18" charset="0"/>
              <a:ea typeface="Batang" pitchFamily="18" charset="-127"/>
              <a:cs typeface="+mn-cs"/>
            </a:endParaRPr>
          </a:p>
          <a:p>
            <a:pPr eaLnBrk="0" hangingPunct="0">
              <a:buFontTx/>
              <a:buChar char="•"/>
              <a:tabLst>
                <a:tab pos="733425" algn="l"/>
              </a:tabLst>
              <a:defRPr/>
            </a:pPr>
            <a:r>
              <a:rPr lang="ar-EG" altLang="ko-KR" sz="2000" b="1" kern="0" dirty="0">
                <a:latin typeface="Times New Roman" pitchFamily="18" charset="0"/>
                <a:ea typeface="Batang" pitchFamily="18" charset="-127"/>
                <a:cs typeface="+mn-cs"/>
              </a:rPr>
              <a:t> فضلاً عن نشر المعايير الأخلاقية في أثناء مراحل التعليم وفي الإعلان عنها.</a:t>
            </a:r>
            <a:endParaRPr lang="en-US" altLang="ko-KR" sz="2000" b="1" kern="0" dirty="0">
              <a:ea typeface="Gulim" pitchFamily="34" charset="-127"/>
              <a:cs typeface="+mn-cs"/>
            </a:endParaRPr>
          </a:p>
          <a:p>
            <a:pPr eaLnBrk="0" hangingPunct="0">
              <a:buFontTx/>
              <a:buChar char="•"/>
              <a:tabLst>
                <a:tab pos="733425" algn="l"/>
              </a:tabLst>
              <a:defRPr/>
            </a:pPr>
            <a:r>
              <a:rPr lang="ar-EG" altLang="ko-KR" sz="2000" b="1" kern="0" dirty="0">
                <a:latin typeface="Times New Roman" pitchFamily="18" charset="0"/>
                <a:ea typeface="Batang" pitchFamily="18" charset="-127"/>
                <a:cs typeface="+mn-cs"/>
              </a:rPr>
              <a:t>يجب على كل قائد لفريق بحث في أي هيئة بحثية أن يكون على وعي بالقنوات المناسبة لتقرير سواء السلوك المحتمل في العلم. ويكون هؤلاء القادة </a:t>
            </a:r>
            <a:r>
              <a:rPr lang="ar-EG" altLang="ko-KR" sz="2000" b="1" kern="0" dirty="0" err="1">
                <a:latin typeface="Times New Roman" pitchFamily="18" charset="0"/>
                <a:ea typeface="Batang" pitchFamily="18" charset="-127"/>
                <a:cs typeface="+mn-cs"/>
              </a:rPr>
              <a:t>مسؤولين</a:t>
            </a:r>
            <a:r>
              <a:rPr lang="ar-EG" altLang="ko-KR" sz="2000" b="1" kern="0" dirty="0">
                <a:latin typeface="Times New Roman" pitchFamily="18" charset="0"/>
                <a:ea typeface="Batang" pitchFamily="18" charset="-127"/>
                <a:cs typeface="+mn-cs"/>
              </a:rPr>
              <a:t> عن ضمان أن العلماء الذين يعملون تحت إشرافهم يألفون المعايير الأخلاقية ويتبعونها.</a:t>
            </a:r>
            <a:endParaRPr lang="en-US" altLang="ko-KR" sz="2000" b="1" kern="0" dirty="0">
              <a:ea typeface="Gulim" pitchFamily="34" charset="-127"/>
              <a:cs typeface="+mn-cs"/>
            </a:endParaRPr>
          </a:p>
          <a:p>
            <a:pPr eaLnBrk="0" hangingPunct="0">
              <a:buFontTx/>
              <a:buChar char="•"/>
              <a:tabLst>
                <a:tab pos="733425" algn="l"/>
              </a:tabLst>
              <a:defRPr/>
            </a:pPr>
            <a:r>
              <a:rPr lang="ar-EG" altLang="ko-KR" sz="2000" b="1" kern="0" dirty="0">
                <a:latin typeface="Times New Roman" pitchFamily="18" charset="0"/>
                <a:ea typeface="Batang" pitchFamily="18" charset="-127"/>
                <a:cs typeface="+mn-cs"/>
              </a:rPr>
              <a:t>يجب أن يكون لدي كل مؤسسات البحث العلمي العليا</a:t>
            </a:r>
            <a:r>
              <a:rPr lang="ar-EG" altLang="ko-KR" sz="2000" b="1" kern="0" dirty="0">
                <a:latin typeface="Times New Roman" pitchFamily="18" charset="0"/>
                <a:ea typeface="Batang" pitchFamily="18" charset="-127"/>
                <a:cs typeface="+mn-cs"/>
              </a:rPr>
              <a:t>، </a:t>
            </a:r>
            <a:r>
              <a:rPr lang="ar-EG" altLang="ko-KR" sz="2000" b="1" kern="0" dirty="0">
                <a:latin typeface="Times New Roman" pitchFamily="18" charset="0"/>
                <a:ea typeface="Batang" pitchFamily="18" charset="-127"/>
                <a:cs typeface="+mn-cs"/>
              </a:rPr>
              <a:t>لجان لأخلاقيات البحث وتتشابه وظيفة هذه اللجان مع وظيفة اللجان في المستويات الأدنى، إلا أن دائرة اختصاصها ستكون أوسع في </a:t>
            </a:r>
            <a:r>
              <a:rPr lang="ar-EG" altLang="ko-KR" sz="2000" b="1" kern="0" dirty="0">
                <a:latin typeface="Times New Roman" pitchFamily="18" charset="0"/>
                <a:ea typeface="Batang" pitchFamily="18" charset="-127"/>
                <a:cs typeface="+mn-cs"/>
              </a:rPr>
              <a:t>مجالاتها.</a:t>
            </a:r>
            <a:endParaRPr lang="en-US" altLang="ko-KR" sz="2000" b="1" kern="0" dirty="0">
              <a:ea typeface="Gulim" pitchFamily="34" charset="-127"/>
              <a:cs typeface="+mn-cs"/>
            </a:endParaRPr>
          </a:p>
          <a:p>
            <a:pPr eaLnBrk="0" hangingPunct="0">
              <a:buFontTx/>
              <a:buChar char="•"/>
              <a:tabLst>
                <a:tab pos="733425" algn="l"/>
              </a:tabLst>
              <a:defRPr/>
            </a:pPr>
            <a:r>
              <a:rPr lang="ar-EG" altLang="ko-KR" sz="1400" b="1" kern="0" dirty="0">
                <a:latin typeface="Times New Roman" pitchFamily="18" charset="0"/>
                <a:ea typeface="Batang" pitchFamily="18" charset="-127"/>
                <a:cs typeface="+mn-cs"/>
              </a:rPr>
              <a:t> </a:t>
            </a:r>
            <a:r>
              <a:rPr lang="ar-EG" altLang="ko-KR" sz="2000" b="1" kern="0" dirty="0">
                <a:latin typeface="Times New Roman" pitchFamily="18" charset="0"/>
                <a:ea typeface="Batang" pitchFamily="18" charset="-127"/>
                <a:cs typeface="+mn-cs"/>
              </a:rPr>
              <a:t>يجب أن تكون هناك لجان دولية لأخلاقيات البحث العلمي. ترعاها الجمعيات العلمية أو الحكومات، مادام البحث هذه الأيام يستوعب علماء من دول مختلفة، كما أن البحث العلمي يثمر نتائج عالمية، ومن ثم يجب علينا أن نعني بأخلاقيات البحث على المستوى </a:t>
            </a:r>
            <a:r>
              <a:rPr lang="ar-EG" altLang="ko-KR" sz="2000" b="1" kern="0" dirty="0">
                <a:latin typeface="Times New Roman" pitchFamily="18" charset="0"/>
                <a:ea typeface="Batang" pitchFamily="18" charset="-127"/>
                <a:cs typeface="+mn-cs"/>
              </a:rPr>
              <a:t>الدولي</a:t>
            </a:r>
            <a:r>
              <a:rPr lang="ar-SA" altLang="ko-KR" sz="2000" b="1" kern="0" dirty="0">
                <a:latin typeface="Times New Roman" pitchFamily="18" charset="0"/>
                <a:ea typeface="Batang" pitchFamily="18" charset="-127"/>
                <a:cs typeface="+mn-cs"/>
              </a:rPr>
              <a:t>.</a:t>
            </a:r>
            <a:endParaRPr lang="ar-EG" altLang="ko-KR" sz="2000" b="1" kern="0" dirty="0">
              <a:latin typeface="Times New Roman" pitchFamily="18" charset="0"/>
              <a:ea typeface="Batang" pitchFamily="18" charset="-127"/>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266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0" y="0"/>
            <a:ext cx="9144000" cy="6858000"/>
          </a:xfrm>
          <a:gradFill rotWithShape="1">
            <a:gsLst>
              <a:gs pos="0">
                <a:srgbClr val="DDDDDD"/>
              </a:gs>
              <a:gs pos="100000">
                <a:srgbClr val="4D4D4D">
                  <a:alpha val="0"/>
                </a:srgbClr>
              </a:gs>
            </a:gsLst>
            <a:path path="shape">
              <a:fillToRect l="50000" t="50000" r="50000" b="50000"/>
            </a:path>
          </a:gradFill>
        </p:spPr>
        <p:txBody>
          <a:bodyPr/>
          <a:lstStyle/>
          <a:p>
            <a:pPr algn="ctr" eaLnBrk="1" hangingPunct="1">
              <a:buFontTx/>
              <a:buNone/>
            </a:pPr>
            <a:endParaRPr lang="ar-SA" sz="2000" b="1" smtClean="0"/>
          </a:p>
          <a:p>
            <a:pPr eaLnBrk="1" hangingPunct="1">
              <a:buFontTx/>
              <a:buNone/>
            </a:pPr>
            <a:endParaRPr lang="ar-SA" sz="2000" b="1" smtClean="0"/>
          </a:p>
          <a:p>
            <a:pPr eaLnBrk="1" hangingPunct="1">
              <a:buFontTx/>
              <a:buNone/>
            </a:pPr>
            <a:r>
              <a:rPr lang="ar-SA" sz="2000" b="1" smtClean="0"/>
              <a:t>مقدمة:</a:t>
            </a:r>
          </a:p>
          <a:p>
            <a:r>
              <a:rPr lang="ar-SA" sz="2000" b="1" smtClean="0"/>
              <a:t>ازدادت العناية بالبحث العلمي في الآونة الأخيرة باعتباره الأداة التي لا غنى عنها في تحسين الأداء في كل مجالات الحياة والعمل وفي تخطيط وإدارة وتنفيذ وتقويم أي عمل يراد له النجاح ومطلوب له زيادة درجة كفاءة وفاعلية. حيث يلعب البحث العلمي دوراً أساسياً في قيام الحضارات،فالدول المتقدمة التي حققت تقدماً ملموساً في مجال العلم والتكنولوجيا وتلك التي قطعت شوطاً طويلاً في مجال التقدم والتنمية إنما هي دول آمنت أساساً بالبحث العلمي أسلوباً ووسيلة ومنهاجاً وتمكنت من خلال البحث العلمي من أن تطوع إمكاناتها من أجل تحقيق التنمية والتقدم لمجتمعاتها.</a:t>
            </a:r>
            <a:endParaRPr lang="en-US" sz="2000" smtClean="0"/>
          </a:p>
          <a:p>
            <a:r>
              <a:rPr lang="ar-SA" sz="2000" b="1" smtClean="0"/>
              <a:t>ويتجسد الاهتمام بالبحث العلمي في صورة رعاية الطلبة والباحثين والميزانيات المخصصة والتي تعتبر أحد المؤشرات الدالة على تقدم المجتمع.</a:t>
            </a:r>
            <a:endParaRPr lang="en-US" sz="2000" smtClean="0"/>
          </a:p>
          <a:p>
            <a:pPr>
              <a:buFontTx/>
              <a:buNone/>
            </a:pPr>
            <a:r>
              <a:rPr lang="ar-SA" sz="2800" b="1" smtClean="0">
                <a:solidFill>
                  <a:srgbClr val="C00000"/>
                </a:solidFill>
                <a:cs typeface="Arabic Transparent" pitchFamily="2" charset="-78"/>
              </a:rPr>
              <a:t>ما هو البحث العلمي؟</a:t>
            </a:r>
            <a:endParaRPr lang="ar-SA" sz="2800" b="1" smtClean="0">
              <a:solidFill>
                <a:srgbClr val="C00000"/>
              </a:solidFill>
            </a:endParaRPr>
          </a:p>
          <a:p>
            <a:pPr>
              <a:buFontTx/>
              <a:buNone/>
            </a:pPr>
            <a:r>
              <a:rPr lang="ar-SA" sz="2000" b="1" smtClean="0"/>
              <a:t>1- البحث العلمي هو الدراسة العلمية المنظمة لظاهرة معينة باستخدام المنهج العلمي للحصول على حقائق يمكن توصيلها والتحقق من صدقها؛  ويتمثل البحث العلمي في استخدام الأسلوب العلمي في دراسة المجتمع وما ينتج عنه من ظواهر وما يحدث من مشكلات بما يفيد في علاجها والوقاية منها وفي رسم الخطط وسن التشريعات.</a:t>
            </a:r>
            <a:endParaRPr lang="en-US" sz="2000" smtClean="0"/>
          </a:p>
          <a:p>
            <a:pPr>
              <a:buFontTx/>
              <a:buNone/>
            </a:pPr>
            <a:r>
              <a:rPr lang="ar-SA" sz="2000" b="1" smtClean="0"/>
              <a:t>2- هو نشاط أو جهد إنساني مبذول يبدأ بالنظرية العلمية وينتهي إليها ماراً بالمنهج العلمي بما قد يدعم النظرية أو يعدلها.</a:t>
            </a:r>
            <a:endParaRPr lang="en-US" sz="2000" smtClean="0"/>
          </a:p>
          <a:p>
            <a:r>
              <a:rPr lang="ar-SA" sz="2000" b="1" smtClean="0"/>
              <a:t>إن أبسط تطبيق للتفكير العلمي أو البحث العلمي هو اعتماد التخطيط كمبدأ في مواجهة مشكلاتنا الفردية والاجتماعية.</a:t>
            </a:r>
            <a:endParaRPr lang="en-US" sz="2000" smtClean="0"/>
          </a:p>
          <a:p>
            <a:pPr eaLnBrk="1" hangingPunct="1">
              <a:buFontTx/>
              <a:buNone/>
            </a:pPr>
            <a:endParaRPr lang="ar-SA" sz="2000" b="1" smtClean="0"/>
          </a:p>
        </p:txBody>
      </p:sp>
      <p:sp>
        <p:nvSpPr>
          <p:cNvPr id="3" name="شكل بيضاوي 2"/>
          <p:cNvSpPr/>
          <p:nvPr/>
        </p:nvSpPr>
        <p:spPr>
          <a:xfrm>
            <a:off x="1500188" y="0"/>
            <a:ext cx="6286500" cy="7143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4400" b="1" dirty="0">
                <a:solidFill>
                  <a:schemeClr val="bg1"/>
                </a:solidFill>
                <a:cs typeface="Arabic Transparent" pitchFamily="2" charset="-78"/>
              </a:rPr>
              <a:t>أخلاقيات البحث العلمي</a:t>
            </a:r>
            <a:endParaRPr lang="ar-SA" sz="4400" b="1" dirty="0">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WordArt 7"/>
          <p:cNvSpPr>
            <a:spLocks noChangeArrowheads="1" noChangeShapeType="1" noTextEdit="1"/>
          </p:cNvSpPr>
          <p:nvPr/>
        </p:nvSpPr>
        <p:spPr bwMode="auto">
          <a:xfrm>
            <a:off x="2051050" y="765175"/>
            <a:ext cx="4176713" cy="9969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29699" name="WordArt 8"/>
          <p:cNvSpPr>
            <a:spLocks noChangeArrowheads="1" noChangeShapeType="1" noTextEdit="1"/>
          </p:cNvSpPr>
          <p:nvPr/>
        </p:nvSpPr>
        <p:spPr bwMode="auto">
          <a:xfrm>
            <a:off x="2051050" y="765175"/>
            <a:ext cx="4176713" cy="9969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29700" name="مستطيل 4"/>
          <p:cNvSpPr>
            <a:spLocks noChangeArrowheads="1"/>
          </p:cNvSpPr>
          <p:nvPr/>
        </p:nvSpPr>
        <p:spPr bwMode="auto">
          <a:xfrm>
            <a:off x="1500188" y="857250"/>
            <a:ext cx="5072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ar-SA" sz="2400" b="1">
                <a:solidFill>
                  <a:srgbClr val="C00000"/>
                </a:solidFill>
              </a:rPr>
              <a:t>الصفات التي يجب أن يتحلى بها الباحث العلمي</a:t>
            </a:r>
            <a:endParaRPr lang="ar-SA" sz="2400">
              <a:solidFill>
                <a:srgbClr val="C00000"/>
              </a:solidFill>
            </a:endParaRPr>
          </a:p>
        </p:txBody>
      </p:sp>
      <p:sp>
        <p:nvSpPr>
          <p:cNvPr id="29701" name="Rectangle 5"/>
          <p:cNvSpPr>
            <a:spLocks noGrp="1" noChangeArrowheads="1"/>
          </p:cNvSpPr>
          <p:nvPr>
            <p:ph idx="1"/>
          </p:nvPr>
        </p:nvSpPr>
        <p:spPr>
          <a:xfrm>
            <a:off x="428625" y="173038"/>
            <a:ext cx="8062913" cy="6862762"/>
          </a:xfrm>
        </p:spPr>
        <p:txBody>
          <a:bodyPr anchor="ctr">
            <a:spAutoFit/>
          </a:bodyPr>
          <a:lstStyle/>
          <a:p>
            <a:pPr marL="0" indent="0">
              <a:spcBef>
                <a:spcPct val="0"/>
              </a:spcBef>
              <a:buFont typeface="Georgia" pitchFamily="18" charset="0"/>
              <a:buNone/>
            </a:pPr>
            <a:endParaRPr lang="ar-SA" sz="2000" b="1" smtClean="0">
              <a:solidFill>
                <a:srgbClr val="FFFF00"/>
              </a:solidFill>
              <a:cs typeface="Simplified Arabic" pitchFamily="18" charset="-78"/>
            </a:endParaRPr>
          </a:p>
          <a:p>
            <a:pPr marL="0" indent="0">
              <a:spcBef>
                <a:spcPct val="0"/>
              </a:spcBef>
              <a:buFont typeface="Georgia" pitchFamily="18" charset="0"/>
              <a:buNone/>
            </a:pPr>
            <a:endParaRPr lang="ar-SA" sz="2000" b="1" smtClean="0">
              <a:solidFill>
                <a:srgbClr val="FFFF00"/>
              </a:solidFill>
              <a:cs typeface="Simplified Arabic" pitchFamily="18" charset="-78"/>
            </a:endParaRPr>
          </a:p>
          <a:p>
            <a:pPr marL="0" indent="0">
              <a:spcBef>
                <a:spcPct val="0"/>
              </a:spcBef>
              <a:buFont typeface="Georgia" pitchFamily="18" charset="0"/>
              <a:buNone/>
            </a:pPr>
            <a:endParaRPr lang="ar-SA" sz="2000" b="1" smtClean="0">
              <a:solidFill>
                <a:srgbClr val="FFFF00"/>
              </a:solidFill>
              <a:cs typeface="Simplified Arabic" pitchFamily="18" charset="-78"/>
            </a:endParaRPr>
          </a:p>
          <a:p>
            <a:pPr marL="0" indent="0">
              <a:spcBef>
                <a:spcPct val="0"/>
              </a:spcBef>
              <a:buFont typeface="Georgia" pitchFamily="18" charset="0"/>
              <a:buNone/>
            </a:pPr>
            <a:endParaRPr lang="ar-SA" sz="2000" b="1" smtClean="0">
              <a:solidFill>
                <a:srgbClr val="FFFF00"/>
              </a:solidFill>
              <a:cs typeface="Simplified Arabic" pitchFamily="18" charset="-78"/>
            </a:endParaRPr>
          </a:p>
          <a:p>
            <a:pPr marL="0" indent="0">
              <a:spcBef>
                <a:spcPct val="0"/>
              </a:spcBef>
            </a:pPr>
            <a:r>
              <a:rPr lang="ar-SA" sz="1800" b="1" smtClean="0"/>
              <a:t>إن تجاهل الباحث العلمي أخلاقيات البحث العلمي ينسف الصفة العلمية والقيمية عن عمله البحثي. فمن الضرورة ألا يتعرض الباحث لزملائه الباحثين من حيث خصوصياتهم أو كراماتهم أو نهج سيرهم </a:t>
            </a:r>
            <a:r>
              <a:rPr lang="ar-SA" altLang="ko-KR" sz="1800" b="1" smtClean="0">
                <a:latin typeface="Times New Roman" pitchFamily="18" charset="0"/>
              </a:rPr>
              <a:t>الباحث العلمي يجب أن يتحلى بعدد من الصفات يمكن تحديد بعضها في الآتي:</a:t>
            </a:r>
            <a:endParaRPr lang="en-US" altLang="ko-KR" sz="1800" b="1" smtClean="0">
              <a:latin typeface="Arial" pitchFamily="34" charset="0"/>
              <a:ea typeface="Gulim" pitchFamily="34" charset="-127"/>
              <a:cs typeface="Arial" pitchFamily="34" charset="0"/>
            </a:endParaRPr>
          </a:p>
          <a:p>
            <a:pPr marL="0" indent="0">
              <a:spcBef>
                <a:spcPct val="0"/>
              </a:spcBef>
            </a:pPr>
            <a:r>
              <a:rPr lang="ar-SA" altLang="ko-KR" sz="1800" b="1" smtClean="0">
                <a:latin typeface="Arial" pitchFamily="34" charset="0"/>
              </a:rPr>
              <a:t> </a:t>
            </a:r>
            <a:r>
              <a:rPr lang="ar-SA" altLang="ko-KR" sz="1800" b="1" smtClean="0">
                <a:latin typeface="Times New Roman" pitchFamily="18" charset="0"/>
              </a:rPr>
              <a:t>1.     </a:t>
            </a:r>
            <a:r>
              <a:rPr lang="ar-SA" altLang="ko-KR" sz="1800" b="1" smtClean="0"/>
              <a:t>حب الاستطلاع:  بمعنى الرغبة الذاتية في البحث عن إجابات وتفسيرات مقبولة لتساؤلاته.</a:t>
            </a:r>
            <a:endParaRPr lang="en-US" altLang="ko-KR" sz="1800" b="1" smtClean="0">
              <a:cs typeface="Arial" pitchFamily="34" charset="0"/>
            </a:endParaRPr>
          </a:p>
          <a:p>
            <a:pPr marL="0" indent="0">
              <a:spcBef>
                <a:spcPct val="0"/>
              </a:spcBef>
            </a:pPr>
            <a:r>
              <a:rPr lang="ar-SA" altLang="ko-KR" sz="1800" b="1" smtClean="0"/>
              <a:t>2.     التفتح العقلي:  بمعنى تحرر التفكير من الجمود وتقبل آراء الآخرين حتى لو تعارضت مع آرائه الشخصية.</a:t>
            </a:r>
            <a:endParaRPr lang="en-US" altLang="ko-KR" sz="1800" b="1" smtClean="0">
              <a:cs typeface="Arial" pitchFamily="34" charset="0"/>
            </a:endParaRPr>
          </a:p>
          <a:p>
            <a:pPr marL="0" indent="0">
              <a:spcBef>
                <a:spcPct val="0"/>
              </a:spcBef>
            </a:pPr>
            <a:r>
              <a:rPr lang="ar-SA" altLang="ko-KR" sz="1800" b="1" smtClean="0"/>
              <a:t>3.     حب المعرفة والقراءة: فالباحث الجيد هو الذي يحب المعرفة؛ كثير الأسئلة وكثير القراءة واستعارة  </a:t>
            </a:r>
          </a:p>
          <a:p>
            <a:pPr marL="0" indent="0">
              <a:spcBef>
                <a:spcPct val="0"/>
              </a:spcBef>
            </a:pPr>
            <a:r>
              <a:rPr lang="ar-SA" altLang="ko-KR" sz="1800" b="1" smtClean="0"/>
              <a:t>الكتب وزيارة المكتبات وكثير الحضور للندوات والمؤتمرات والدورات التدريبية.</a:t>
            </a:r>
            <a:endParaRPr lang="en-US" altLang="ko-KR" sz="1800" b="1" smtClean="0">
              <a:cs typeface="Arial" pitchFamily="34" charset="0"/>
            </a:endParaRPr>
          </a:p>
          <a:p>
            <a:pPr marL="0" indent="0">
              <a:spcBef>
                <a:spcPct val="0"/>
              </a:spcBef>
            </a:pPr>
            <a:r>
              <a:rPr lang="ar-SA" altLang="ko-KR" sz="1800" b="1" smtClean="0"/>
              <a:t>4.     الموضوعية: فالباحث لا بد ان يتصف بالحياد العلمي والنزاهة وعدم التمييز وعدم الذاتية أو التأثر بفكر معين عند عرض موضوعه أو إخباره للمصادر العلمية أو عند استخلاص نتائج بحثية بمعنى أن الالتزام بالموضوعية يعني القراءة والتحليل والمحايدة والبعد عن الأهواء الشخصية عند إجراء البحث.</a:t>
            </a:r>
            <a:r>
              <a:rPr lang="ar-SA" sz="1800" b="1" smtClean="0"/>
              <a:t>. </a:t>
            </a:r>
          </a:p>
          <a:p>
            <a:pPr marL="0" indent="0">
              <a:spcBef>
                <a:spcPct val="0"/>
              </a:spcBef>
            </a:pPr>
            <a:r>
              <a:rPr lang="ar-SA" sz="1800" b="1" smtClean="0"/>
              <a:t>5.  الأمانة: على الباحث أن يلتزم الأمانة في بحثه من خلال:</a:t>
            </a:r>
          </a:p>
          <a:p>
            <a:pPr marL="0" indent="0">
              <a:spcBef>
                <a:spcPct val="0"/>
              </a:spcBef>
            </a:pPr>
            <a:r>
              <a:rPr lang="ar-SA" sz="1800" b="1" smtClean="0"/>
              <a:t>أ‌. الإشارة الصريحة والواضحة إلى المصادر العلمية التي يستخدمها في بحثه.</a:t>
            </a:r>
          </a:p>
          <a:p>
            <a:pPr marL="0" indent="0">
              <a:spcBef>
                <a:spcPct val="0"/>
              </a:spcBef>
            </a:pPr>
            <a:r>
              <a:rPr lang="ar-SA" sz="1800" b="1" smtClean="0"/>
              <a:t>ب‌.  استعراض كل الآراء العلمية المرتبطة بفكرة البحث وعدم اقتصار الباحث على استعراض نوعية من هذه الآراء التي تدعم وجهة نظره فقط.</a:t>
            </a:r>
          </a:p>
          <a:p>
            <a:pPr marL="0" indent="0">
              <a:spcBef>
                <a:spcPct val="0"/>
              </a:spcBef>
            </a:pPr>
            <a:r>
              <a:rPr lang="ar-SA" sz="1800" b="1" smtClean="0"/>
              <a:t> ج. استخدام المعاملات الإحصائية المناسبة لطبيعة البيانات في البحث واستخدام برامج الحاسب الآلي المناسبة لطبيعة البيانات في البحث واستخدام  برامج الحاسب الآلي بطريقة تؤدي إلى استخراج نتائج صادقة أما قيام الباحث بعكس ذلك حتى يحصل على النتائج التي يرغب فيها أو التي تتفق مع تحليله النظري فهذه عدم أمانة علمية.</a:t>
            </a:r>
            <a:endParaRPr lang="en-US" sz="1800" b="1" smtClean="0">
              <a:cs typeface="Arial" pitchFamily="34" charset="0"/>
            </a:endParaRPr>
          </a:p>
          <a:p>
            <a:pPr marL="0" indent="0">
              <a:spcBef>
                <a:spcPct val="0"/>
              </a:spcBef>
            </a:pPr>
            <a:endParaRPr lang="ar-SA" altLang="ko-KR" sz="1800" smtClean="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4"/>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0723" name="Text Box 6"/>
          <p:cNvSpPr txBox="1">
            <a:spLocks noChangeArrowheads="1"/>
          </p:cNvSpPr>
          <p:nvPr/>
        </p:nvSpPr>
        <p:spPr bwMode="auto">
          <a:xfrm>
            <a:off x="0" y="857250"/>
            <a:ext cx="91440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ar-SA" sz="2400" b="1">
                <a:solidFill>
                  <a:srgbClr val="C00000"/>
                </a:solidFill>
              </a:rPr>
              <a:t>6- التشكك العلمي</a:t>
            </a:r>
            <a:r>
              <a:rPr lang="ar-SA" sz="2400" b="1"/>
              <a:t>: يجب على الباحث العلمي عدم قبول  شيء إلا بعد التساؤل عن مدى صحة ومعرفة الأدلة المدعمة له لتقدير مدى كفاية تلك الأدلة ، فالباحث العلمي مشارك في بناء صرح المعرفة العلمية وهو يستشعر المسؤولية المهنية ليس فقط نوعية مساهمته هو بل عن نوعية مساهمة غيره ممن سبقوه.</a:t>
            </a:r>
            <a:endParaRPr lang="en-US" sz="2400"/>
          </a:p>
          <a:p>
            <a:pPr eaLnBrk="1" hangingPunct="1"/>
            <a:r>
              <a:rPr lang="ar-SA" sz="2400" b="1">
                <a:solidFill>
                  <a:srgbClr val="C00000"/>
                </a:solidFill>
              </a:rPr>
              <a:t>7.    الدقة: </a:t>
            </a:r>
            <a:r>
              <a:rPr lang="ar-SA" sz="2400" b="1"/>
              <a:t>يجب على الباحث التزام الدقة والوضوح وعدم الإهمال والتشويه أو الحذف في تنفيذ جميع مراحل البحث وعدم القفز إلى نتائج أو أحكام تفتقد إلى الأدلة الكافية والمرتبطة بالمشكلة موضوع البحث.</a:t>
            </a:r>
            <a:endParaRPr lang="en-US" sz="2400"/>
          </a:p>
          <a:p>
            <a:pPr eaLnBrk="1" hangingPunct="1"/>
            <a:r>
              <a:rPr lang="ar-SA" sz="2400" b="1">
                <a:solidFill>
                  <a:srgbClr val="C00000"/>
                </a:solidFill>
              </a:rPr>
              <a:t>8.    الصبر : </a:t>
            </a:r>
            <a:r>
              <a:rPr lang="ar-SA" sz="2400" b="1"/>
              <a:t>هو التروي والجلد والتأني أما التسرع والإندفاع والجزع فهي العكس تماماً.</a:t>
            </a:r>
            <a:endParaRPr lang="en-US" sz="2400"/>
          </a:p>
          <a:p>
            <a:pPr eaLnBrk="1" hangingPunct="1"/>
            <a:r>
              <a:rPr lang="ar-SA" sz="2400" b="1">
                <a:solidFill>
                  <a:srgbClr val="C00000"/>
                </a:solidFill>
              </a:rPr>
              <a:t>9.    التواضع: </a:t>
            </a:r>
            <a:r>
              <a:rPr lang="ar-SA" sz="2400" b="1"/>
              <a:t>على الباحث أن يكون متواضعاً بصفة عامة مع الآخرين مثل مشرف البحث،أخصائي المكتبة،المبعوثين،المسؤوليين كدعامة أساسية لإظهار احترامهم وتقديرهم وهذا بدوره يؤدي إلى رغبتهم وحرصهم على مساعدة الباحث أن يراعي التواضع في الكتابة وتحاشي الغرور والتعالي.</a:t>
            </a:r>
            <a:endParaRPr lang="en-US" sz="2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WordArt 2"/>
          <p:cNvSpPr>
            <a:spLocks noChangeArrowheads="1" noChangeShapeType="1" noTextEdit="1"/>
          </p:cNvSpPr>
          <p:nvPr/>
        </p:nvSpPr>
        <p:spPr bwMode="auto">
          <a:xfrm>
            <a:off x="1571625" y="785813"/>
            <a:ext cx="4249738" cy="9255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ar-SA" sz="3600" b="1" kern="10">
                <a:solidFill>
                  <a:srgbClr val="C00000"/>
                </a:solidFill>
                <a:latin typeface="Arial"/>
                <a:cs typeface="Arial"/>
              </a:rPr>
              <a:t>أخلاقيات الباحث العلمي</a:t>
            </a:r>
          </a:p>
        </p:txBody>
      </p:sp>
      <p:sp>
        <p:nvSpPr>
          <p:cNvPr id="31747" name="Rectangle 4"/>
          <p:cNvSpPr>
            <a:spLocks noChangeArrowheads="1"/>
          </p:cNvSpPr>
          <p:nvPr/>
        </p:nvSpPr>
        <p:spPr bwMode="auto">
          <a:xfrm>
            <a:off x="571500" y="1333500"/>
            <a:ext cx="80010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lang="ar-SA" altLang="ko-KR" sz="1400" b="1">
                <a:solidFill>
                  <a:srgbClr val="000000"/>
                </a:solidFill>
                <a:cs typeface="Times New Roman" pitchFamily="18" charset="0"/>
              </a:rPr>
              <a:t>    </a:t>
            </a:r>
          </a:p>
          <a:p>
            <a:pPr eaLnBrk="0" hangingPunct="0"/>
            <a:endParaRPr lang="ar-SA" altLang="ko-KR" sz="1400" b="1">
              <a:solidFill>
                <a:srgbClr val="000000"/>
              </a:solidFill>
              <a:cs typeface="Times New Roman" pitchFamily="18" charset="0"/>
            </a:endParaRPr>
          </a:p>
          <a:p>
            <a:r>
              <a:rPr lang="ar-SA" sz="1600" b="1">
                <a:ea typeface="Malgun Gothic" pitchFamily="34" charset="-127"/>
                <a:cs typeface="Simplified Arabic" pitchFamily="18" charset="-78"/>
              </a:rPr>
              <a:t>10      </a:t>
            </a:r>
            <a:r>
              <a:rPr lang="ar-SA" sz="2000" b="1">
                <a:ea typeface="Malgun Gothic" pitchFamily="34" charset="-127"/>
                <a:cs typeface="Simplified Arabic" pitchFamily="18" charset="-78"/>
              </a:rPr>
              <a:t>كتمان سرية المعلومات أو خصوصيات المبحوثين</a:t>
            </a:r>
            <a:endParaRPr lang="en-US" sz="2000" b="1">
              <a:ea typeface="Malgun Gothic" pitchFamily="34" charset="-127"/>
              <a:cs typeface="Simplified Arabic" pitchFamily="18" charset="-78"/>
            </a:endParaRPr>
          </a:p>
          <a:p>
            <a:r>
              <a:rPr lang="ar-SA" sz="2000" b="1">
                <a:ea typeface="Malgun Gothic" pitchFamily="34" charset="-127"/>
                <a:cs typeface="Simplified Arabic" pitchFamily="18" charset="-78"/>
              </a:rPr>
              <a:t>11.     تجنب إلحاق ضرر مادي أو معنوي بعينة البحث ومحاولة الضغط على المبحوثين أو استفزازهم.</a:t>
            </a:r>
            <a:endParaRPr lang="en-US" sz="2000" b="1">
              <a:ea typeface="Malgun Gothic" pitchFamily="34" charset="-127"/>
              <a:cs typeface="Simplified Arabic" pitchFamily="18" charset="-78"/>
            </a:endParaRPr>
          </a:p>
          <a:p>
            <a:r>
              <a:rPr lang="ar-SA" sz="2000" b="1">
                <a:ea typeface="Malgun Gothic" pitchFamily="34" charset="-127"/>
                <a:cs typeface="Simplified Arabic" pitchFamily="18" charset="-78"/>
              </a:rPr>
              <a:t>12.    فصل الحياة العلمية للباحث عن حياته العائلية أو الشخصية.</a:t>
            </a:r>
            <a:endParaRPr lang="en-US" sz="2000" b="1">
              <a:ea typeface="Malgun Gothic" pitchFamily="34" charset="-127"/>
              <a:cs typeface="Simplified Arabic" pitchFamily="18" charset="-78"/>
            </a:endParaRPr>
          </a:p>
          <a:p>
            <a:r>
              <a:rPr lang="ar-SA" sz="2000" b="1">
                <a:ea typeface="Malgun Gothic" pitchFamily="34" charset="-127"/>
                <a:cs typeface="Simplified Arabic" pitchFamily="18" charset="-78"/>
              </a:rPr>
              <a:t>13.    تجنب الخضوع لمؤثرات حكومية هادفة إلى ترك البحث في شؤون عامة حيوية.</a:t>
            </a:r>
            <a:endParaRPr lang="en-US" sz="2000" b="1">
              <a:ea typeface="Malgun Gothic" pitchFamily="34" charset="-127"/>
              <a:cs typeface="Simplified Arabic" pitchFamily="18" charset="-78"/>
            </a:endParaRPr>
          </a:p>
          <a:p>
            <a:pPr eaLnBrk="0" hangingPunct="0"/>
            <a:r>
              <a:rPr lang="ar-SA" altLang="ko-KR" sz="2000" b="1">
                <a:cs typeface="Simplified Arabic" pitchFamily="18" charset="-78"/>
              </a:rPr>
              <a:t> </a:t>
            </a:r>
            <a:r>
              <a:rPr lang="ar-SA" altLang="ko-KR" sz="2000" b="1">
                <a:latin typeface="Tahoma" pitchFamily="34" charset="0"/>
                <a:cs typeface="Simplified Arabic" pitchFamily="18" charset="-78"/>
              </a:rPr>
              <a:t>14.   </a:t>
            </a:r>
            <a:r>
              <a:rPr lang="ar-SA" altLang="ko-KR" sz="2000" b="1">
                <a:latin typeface="Times New Roman" pitchFamily="18" charset="0"/>
                <a:cs typeface="Simplified Arabic" pitchFamily="18" charset="-78"/>
              </a:rPr>
              <a:t>الأخلاق: أخلاق وقيم الإنسان والفضائل الإنسانية التي يجب أن يتحلى بها.</a:t>
            </a:r>
            <a:endParaRPr lang="en-US" altLang="ko-KR" sz="2000" b="1">
              <a:ea typeface="Gulim" pitchFamily="34" charset="-127"/>
              <a:cs typeface="Simplified Arabic" pitchFamily="18" charset="-78"/>
            </a:endParaRPr>
          </a:p>
          <a:p>
            <a:pPr eaLnBrk="0" hangingPunct="0"/>
            <a:r>
              <a:rPr lang="ar-SA" altLang="ko-KR" sz="2000" b="1">
                <a:latin typeface="Tahoma" pitchFamily="34" charset="0"/>
                <a:ea typeface="Gulim" pitchFamily="34" charset="-127"/>
                <a:cs typeface="Simplified Arabic" pitchFamily="18" charset="-78"/>
              </a:rPr>
              <a:t>2.</a:t>
            </a:r>
            <a:r>
              <a:rPr lang="ar-SA" altLang="ko-KR" sz="2000" b="1">
                <a:ea typeface="Gulim" pitchFamily="34" charset="-127"/>
                <a:cs typeface="Simplified Arabic" pitchFamily="18" charset="-78"/>
              </a:rPr>
              <a:t>     </a:t>
            </a:r>
            <a:r>
              <a:rPr lang="ar-SA" altLang="ko-KR" sz="2000" b="1">
                <a:latin typeface="Times New Roman" pitchFamily="18" charset="0"/>
                <a:ea typeface="Gulim" pitchFamily="34" charset="-127"/>
                <a:cs typeface="Simplified Arabic" pitchFamily="18" charset="-78"/>
              </a:rPr>
              <a:t>القيم : </a:t>
            </a:r>
            <a:r>
              <a:rPr lang="ar-SA" altLang="ko-KR" sz="2000" b="1">
                <a:latin typeface="Times New Roman" pitchFamily="18" charset="0"/>
                <a:ea typeface="Gulim" pitchFamily="34" charset="-127"/>
                <a:cs typeface="Times New Roman" pitchFamily="18" charset="0"/>
              </a:rPr>
              <a:t>المبادئ والمقاييس التي نعتبرها هامة لنا ولغيرنا ومن أمثلة هذه القيم  الصدق، الأمانة،العدالة،العفة،العطاء.</a:t>
            </a:r>
            <a:endParaRPr lang="en-US" altLang="ko-KR" sz="2000" b="1">
              <a:latin typeface="Times New Roman" pitchFamily="18" charset="0"/>
              <a:ea typeface="Gulim" pitchFamily="34" charset="-127"/>
              <a:cs typeface="Times New Roman" pitchFamily="18" charset="0"/>
            </a:endParaRPr>
          </a:p>
          <a:p>
            <a:pPr eaLnBrk="0" hangingPunct="0"/>
            <a:r>
              <a:rPr lang="ar-SA" altLang="ko-KR" sz="2000" b="1">
                <a:latin typeface="Times New Roman" pitchFamily="18" charset="0"/>
                <a:cs typeface="Times New Roman" pitchFamily="18" charset="0"/>
              </a:rPr>
              <a:t>ونحن نبني قيمنا من خبراتنا وتجاربنا ومن انتمائنا للمجتمع الذي نعيش فيه ومن الثقافة التي تسود حياتنا كما نستخدم هذه القيم من الأسرة والأبوين والأقارب والأصدقاء والمعلمين والمربين ووسائل الإعلام.</a:t>
            </a:r>
            <a:endParaRPr lang="en-US" altLang="ko-KR" sz="2000" b="1">
              <a:latin typeface="Times New Roman" pitchFamily="18" charset="0"/>
              <a:ea typeface="Gulim" pitchFamily="34" charset="-127"/>
            </a:endParaRPr>
          </a:p>
          <a:p>
            <a:pPr eaLnBrk="0" hangingPunct="0"/>
            <a:r>
              <a:rPr lang="ar-SA" altLang="ko-KR" sz="2000" b="1">
                <a:latin typeface="Times New Roman" pitchFamily="18" charset="0"/>
                <a:cs typeface="Times New Roman" pitchFamily="18" charset="0"/>
              </a:rPr>
              <a:t>وتعكس القيم أهدافنا واهتماماتنا وحاجاتنا والنظام الاجتماعي والثقافة التي تنشأ بما تتضمنه من نواحي دينية واقتصادية وعلمية</a:t>
            </a:r>
            <a:r>
              <a:rPr lang="ar-SA" altLang="ko-KR" sz="2000" b="1">
                <a:latin typeface="Times New Roman" pitchFamily="18" charset="0"/>
                <a:cs typeface="Simplified Arabic" pitchFamily="18" charset="-78"/>
              </a:rPr>
              <a:t>.</a:t>
            </a:r>
            <a:endParaRPr lang="en-US" altLang="ko-KR" sz="2000" b="1">
              <a:ea typeface="Gulim" pitchFamily="34" charset="-127"/>
            </a:endParaRPr>
          </a:p>
          <a:p>
            <a:pPr eaLnBrk="0" hangingPunct="0"/>
            <a:r>
              <a:rPr lang="ar-SA" altLang="ko-KR" sz="2000" b="1">
                <a:solidFill>
                  <a:srgbClr val="000000"/>
                </a:solidFill>
                <a:cs typeface="Times New Roman" pitchFamily="18" charset="0"/>
              </a:rPr>
              <a:t> </a:t>
            </a:r>
            <a:endParaRPr lang="en-US" altLang="ko-KR" sz="2000">
              <a:ea typeface="Gulim" pitchFamily="34"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2771" name="مستطيل 3"/>
          <p:cNvSpPr>
            <a:spLocks noChangeArrowheads="1"/>
          </p:cNvSpPr>
          <p:nvPr/>
        </p:nvSpPr>
        <p:spPr bwMode="auto">
          <a:xfrm>
            <a:off x="642938" y="1285875"/>
            <a:ext cx="7358062"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ar-SA" altLang="ko-KR" sz="1400" b="1">
                <a:solidFill>
                  <a:srgbClr val="000000"/>
                </a:solidFill>
                <a:latin typeface="Tahoma" pitchFamily="34" charset="0"/>
                <a:cs typeface="Times New Roman" pitchFamily="18" charset="0"/>
              </a:rPr>
              <a:t>1.</a:t>
            </a:r>
            <a:r>
              <a:rPr lang="ar-SA" altLang="ko-KR" sz="14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إحترام قيمة وكرامة المبحوثين.</a:t>
            </a:r>
            <a:endParaRPr lang="en-US" altLang="ko-KR" sz="2000">
              <a:ea typeface="Gulim" pitchFamily="34" charset="-127"/>
              <a:cs typeface="Times New Roman" pitchFamily="18" charset="0"/>
            </a:endParaRPr>
          </a:p>
          <a:p>
            <a:pPr eaLnBrk="0" hangingPunct="0"/>
            <a:r>
              <a:rPr lang="ar-SA" altLang="ko-KR" sz="2000" b="1">
                <a:solidFill>
                  <a:srgbClr val="000000"/>
                </a:solidFill>
                <a:latin typeface="Tahoma" pitchFamily="34" charset="0"/>
                <a:cs typeface="Times New Roman" pitchFamily="18" charset="0"/>
              </a:rPr>
              <a:t>2.</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إحترام ثقافة وديانة المبحوثين وعدم جرح شعورهم.</a:t>
            </a:r>
            <a:endParaRPr lang="en-US" altLang="ko-KR" sz="2000">
              <a:ea typeface="Gulim" pitchFamily="34" charset="-127"/>
            </a:endParaRPr>
          </a:p>
          <a:p>
            <a:pPr eaLnBrk="0" hangingPunct="0"/>
            <a:r>
              <a:rPr lang="ar-SA" altLang="ko-KR" sz="2000" b="1">
                <a:solidFill>
                  <a:srgbClr val="000000"/>
                </a:solidFill>
                <a:latin typeface="Tahoma" pitchFamily="34" charset="0"/>
                <a:cs typeface="Times New Roman" pitchFamily="18" charset="0"/>
              </a:rPr>
              <a:t>3.</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ضرورة الحصول على الموافقات من الجهات الرسمية ومن الجهات المسؤولة وذلك قبل جمع البيانات من المبحوثين.</a:t>
            </a:r>
            <a:endParaRPr lang="en-US" altLang="ko-KR" sz="2000">
              <a:ea typeface="Gulim" pitchFamily="34" charset="-127"/>
            </a:endParaRPr>
          </a:p>
          <a:p>
            <a:pPr eaLnBrk="0" hangingPunct="0"/>
            <a:r>
              <a:rPr lang="ar-SA" altLang="ko-KR" sz="2000" b="1">
                <a:solidFill>
                  <a:srgbClr val="000000"/>
                </a:solidFill>
                <a:latin typeface="Tahoma" pitchFamily="34" charset="0"/>
                <a:cs typeface="Times New Roman" pitchFamily="18" charset="0"/>
              </a:rPr>
              <a:t>4.</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الحفاظ على خصوصية حياة المبحوثين.</a:t>
            </a:r>
            <a:endParaRPr lang="ar-SA" altLang="ko-KR" sz="2000"/>
          </a:p>
          <a:p>
            <a:pPr eaLnBrk="0" hangingPunct="0"/>
            <a:r>
              <a:rPr lang="ar-SA" altLang="ko-KR" sz="2000" b="1">
                <a:solidFill>
                  <a:srgbClr val="000000"/>
                </a:solidFill>
                <a:latin typeface="Tahoma" pitchFamily="34" charset="0"/>
                <a:cs typeface="Times New Roman" pitchFamily="18" charset="0"/>
              </a:rPr>
              <a:t>  5. </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الحق في ان يبقى المبحوث مجهول.</a:t>
            </a:r>
            <a:endParaRPr lang="en-US" altLang="ko-KR" sz="2000">
              <a:ea typeface="Gulim" pitchFamily="34" charset="-127"/>
            </a:endParaRPr>
          </a:p>
          <a:p>
            <a:pPr eaLnBrk="0" hangingPunct="0"/>
            <a:r>
              <a:rPr lang="ar-SA" altLang="ko-KR" sz="2000" b="1">
                <a:solidFill>
                  <a:srgbClr val="000000"/>
                </a:solidFill>
                <a:latin typeface="Tahoma" pitchFamily="34" charset="0"/>
                <a:cs typeface="Times New Roman" pitchFamily="18" charset="0"/>
              </a:rPr>
              <a:t>6.</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الحفاظ على سرية المعلومات والبيانات التي تم الحصول عليها.</a:t>
            </a:r>
            <a:endParaRPr lang="en-US" altLang="ko-KR" sz="2000">
              <a:ea typeface="Gulim" pitchFamily="34" charset="-127"/>
            </a:endParaRPr>
          </a:p>
          <a:p>
            <a:pPr eaLnBrk="0" hangingPunct="0"/>
            <a:r>
              <a:rPr lang="ar-SA" altLang="ko-KR" sz="2000" b="1">
                <a:solidFill>
                  <a:srgbClr val="000000"/>
                </a:solidFill>
                <a:latin typeface="Tahoma" pitchFamily="34" charset="0"/>
                <a:cs typeface="Times New Roman" pitchFamily="18" charset="0"/>
              </a:rPr>
              <a:t>7.</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استخدام المعلومات والبيانات التي تم الحصول عليها في أغراض البحث العلمي فقط.</a:t>
            </a:r>
            <a:endParaRPr lang="en-US" altLang="ko-KR" sz="2000">
              <a:ea typeface="Gulim" pitchFamily="34" charset="-127"/>
            </a:endParaRPr>
          </a:p>
          <a:p>
            <a:pPr eaLnBrk="0" hangingPunct="0"/>
            <a:r>
              <a:rPr lang="ar-SA" altLang="ko-KR" sz="2000" b="1">
                <a:solidFill>
                  <a:srgbClr val="000000"/>
                </a:solidFill>
                <a:latin typeface="Tahoma" pitchFamily="34" charset="0"/>
                <a:cs typeface="Times New Roman" pitchFamily="18" charset="0"/>
              </a:rPr>
              <a:t>8.</a:t>
            </a:r>
            <a:r>
              <a:rPr lang="ar-SA" altLang="ko-KR" sz="2000" b="1">
                <a:solidFill>
                  <a:srgbClr val="000000"/>
                </a:solidFill>
                <a:cs typeface="Times New Roman" pitchFamily="18" charset="0"/>
              </a:rPr>
              <a:t>     </a:t>
            </a:r>
            <a:r>
              <a:rPr lang="ar-SA" altLang="ko-KR" sz="2000" b="1">
                <a:solidFill>
                  <a:srgbClr val="000000"/>
                </a:solidFill>
                <a:latin typeface="Times New Roman" pitchFamily="18" charset="0"/>
                <a:cs typeface="Times New Roman" pitchFamily="18" charset="0"/>
              </a:rPr>
              <a:t>تجنب حدوث أي ضرر للمبحوثين نتيجة اشتراكهم في البحث أو إدلائهم بآرائهم في إستمارات البحث.</a:t>
            </a:r>
          </a:p>
          <a:p>
            <a:r>
              <a:rPr lang="ar-SA" sz="2000" b="1"/>
              <a:t>ضرورة الحصول على موافقة المبحوثين للاشتراك في البحث.</a:t>
            </a:r>
            <a:endParaRPr lang="en-US" sz="2000"/>
          </a:p>
          <a:p>
            <a:r>
              <a:rPr lang="ar-SA" sz="2000" b="1"/>
              <a:t>9.     إحترام رغبة أي مبحوث بعدم الاستمرار في الدراسة في أي وقت .</a:t>
            </a:r>
            <a:endParaRPr lang="en-US" sz="2000"/>
          </a:p>
          <a:p>
            <a:r>
              <a:rPr lang="ar-SA" sz="2000" b="1"/>
              <a:t>10.     ضرورة احترام حق المبحوثين في الإطلاع على نتائج البحث بعد إنتهائه.</a:t>
            </a:r>
            <a:endParaRPr lang="en-US" sz="2000"/>
          </a:p>
          <a:p>
            <a:r>
              <a:rPr lang="ar-SA" sz="2000" b="1"/>
              <a:t>11.   يفضل ان يحقق البحث بعد اكتماله فائدة مباشرة أو غير مباشرة للمبحوثين فالبحث العلمي يكون وسيلة لخدمة المجتمع والمساهمة في حل مشكلاته.</a:t>
            </a:r>
            <a:endParaRPr lang="en-US" sz="2000"/>
          </a:p>
        </p:txBody>
      </p:sp>
      <p:sp>
        <p:nvSpPr>
          <p:cNvPr id="4" name="شكل بيضاوي 3"/>
          <p:cNvSpPr/>
          <p:nvPr/>
        </p:nvSpPr>
        <p:spPr>
          <a:xfrm>
            <a:off x="1571625" y="642938"/>
            <a:ext cx="4643438" cy="78581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altLang="ko-KR" sz="3600" b="1" dirty="0">
                <a:solidFill>
                  <a:schemeClr val="bg1"/>
                </a:solidFill>
                <a:latin typeface="Times New Roman" pitchFamily="18" charset="0"/>
                <a:cs typeface="Times New Roman" pitchFamily="18" charset="0"/>
              </a:rPr>
              <a:t>قيم البحث العلمي:</a:t>
            </a:r>
            <a:endParaRPr lang="en-US" altLang="ko-KR" sz="3600" dirty="0">
              <a:solidFill>
                <a:schemeClr val="bg1"/>
              </a:solidFill>
              <a:ea typeface="Gulim" pitchFamily="34" charset="-127"/>
            </a:endParaRPr>
          </a:p>
          <a:p>
            <a:pPr algn="ctr">
              <a:defRPr/>
            </a:pPr>
            <a:endParaRPr lang="ar-SA"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ChangeArrowheads="1"/>
          </p:cNvSpPr>
          <p:nvPr/>
        </p:nvSpPr>
        <p:spPr bwMode="auto">
          <a:xfrm>
            <a:off x="428625" y="1487488"/>
            <a:ext cx="8001000" cy="575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ar-EG" sz="2800" b="1" u="sng">
                <a:solidFill>
                  <a:schemeClr val="bg1"/>
                </a:solidFill>
              </a:rPr>
              <a:t>النشر العلمي</a:t>
            </a:r>
            <a:endParaRPr lang="en-US" sz="2800">
              <a:solidFill>
                <a:schemeClr val="bg1"/>
              </a:solidFill>
            </a:endParaRPr>
          </a:p>
          <a:p>
            <a:r>
              <a:rPr lang="ar-EG" sz="2800"/>
              <a:t>إن الكثير من الدوريات العلمية لم تنل من الفحص والمراجعة إلا القليل وخاصة مع تغير قواعد النشر في اللجان العلمية المصرية ولهذا لابد من التحكم في جود</a:t>
            </a:r>
            <a:r>
              <a:rPr lang="ar-SA" sz="2800"/>
              <a:t> </a:t>
            </a:r>
            <a:r>
              <a:rPr lang="ar-EG" sz="2800"/>
              <a:t> الأعمال المقدمة للنشر وكذلك وضع معايير لجودة هذه الدوريات ولهذا كان لابد من نظام تحكيم النظراء </a:t>
            </a:r>
            <a:r>
              <a:rPr lang="de-DE" sz="2800"/>
              <a:t>Peer Ref</a:t>
            </a:r>
            <a:r>
              <a:rPr lang="en-US" sz="2800"/>
              <a:t>r</a:t>
            </a:r>
            <a:r>
              <a:rPr lang="de-DE" sz="2800"/>
              <a:t>eed</a:t>
            </a:r>
            <a:r>
              <a:rPr lang="ar-EG" sz="2800"/>
              <a:t> الحديث ويعمل نظام تحكيم النظراء</a:t>
            </a:r>
            <a:r>
              <a:rPr lang="ar-SA" sz="2800"/>
              <a:t> </a:t>
            </a:r>
            <a:r>
              <a:rPr lang="ar-EG" sz="2800"/>
              <a:t> كآلية دقيقة للتحكم في الجودة وذلك من خلال التمييز بين الأبحاث الجيدة والضعيفة، ويحاول المحررون أن ينشروا الأبحاث عالية الجودة فقط ولهذا يجب أن تستند </a:t>
            </a:r>
            <a:r>
              <a:rPr lang="ar-SA" sz="2800"/>
              <a:t> </a:t>
            </a:r>
            <a:r>
              <a:rPr lang="ar-EG" sz="2800"/>
              <a:t>أحكام الجودة إلى معايير شتى من بينها منهجية وطريقة الكتابة. إن نظام تحكيم النظراء يمدنا بتقييم عادل غير منحاز وحذر وأمين للبحث العلمي، وهذا النظام، </a:t>
            </a:r>
            <a:r>
              <a:rPr lang="ar-SA" sz="2800"/>
              <a:t> </a:t>
            </a:r>
            <a:r>
              <a:rPr lang="ar-EG" sz="2800"/>
              <a:t>أيضاً، يمكن أن يعمل بفاعلية عندما يثق الكتاب بأن مخطوطاتهم سوف تعالج بطريقة مسئولة وموضوعية وعادلة.</a:t>
            </a:r>
            <a:endParaRPr lang="en-US" sz="2800"/>
          </a:p>
          <a:p>
            <a:r>
              <a:rPr lang="en-US" sz="1400"/>
              <a:t> </a:t>
            </a:r>
          </a:p>
          <a:p>
            <a:endParaRPr lang="ar-SA" altLang="ko-KR"/>
          </a:p>
        </p:txBody>
      </p:sp>
      <p:sp>
        <p:nvSpPr>
          <p:cNvPr id="33795" name="مستطيل 4"/>
          <p:cNvSpPr>
            <a:spLocks noChangeArrowheads="1"/>
          </p:cNvSpPr>
          <p:nvPr/>
        </p:nvSpPr>
        <p:spPr bwMode="auto">
          <a:xfrm>
            <a:off x="2357438" y="1000125"/>
            <a:ext cx="41433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r>
              <a:rPr lang="ar-SA" altLang="ko-KR" sz="4000" b="1">
                <a:solidFill>
                  <a:srgbClr val="C00000"/>
                </a:solidFill>
                <a:latin typeface="Times New Roman" pitchFamily="18" charset="0"/>
                <a:cs typeface="Times New Roman" pitchFamily="18" charset="0"/>
              </a:rPr>
              <a:t>أخلاقيات البحث العلمي</a:t>
            </a:r>
            <a:endParaRPr lang="en-US" altLang="ko-KR" sz="4000">
              <a:solidFill>
                <a:srgbClr val="C00000"/>
              </a:solidFill>
              <a:ea typeface="Gulim" pitchFamily="34" charset="-127"/>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2"/>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4819" name="مستطيل 6"/>
          <p:cNvSpPr>
            <a:spLocks noChangeArrowheads="1"/>
          </p:cNvSpPr>
          <p:nvPr/>
        </p:nvSpPr>
        <p:spPr bwMode="auto">
          <a:xfrm>
            <a:off x="357188" y="1000125"/>
            <a:ext cx="8501062"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ar-EG" b="1" u="sng">
                <a:solidFill>
                  <a:srgbClr val="FF0000"/>
                </a:solidFill>
              </a:rPr>
              <a:t>الحذر واليقظة: </a:t>
            </a:r>
            <a:endParaRPr lang="ar-SA" b="1" u="sng">
              <a:solidFill>
                <a:srgbClr val="FF0000"/>
              </a:solidFill>
            </a:endParaRPr>
          </a:p>
          <a:p>
            <a:r>
              <a:rPr lang="ar-EG" sz="2000"/>
              <a:t>يجب أن يتجنب العلماء الأخطاء فى البحث وخصوصاً فى عرض النتائج , وعليهم أن يع</a:t>
            </a:r>
            <a:r>
              <a:rPr lang="ar-SA" sz="2000"/>
              <a:t>م</a:t>
            </a:r>
            <a:r>
              <a:rPr lang="ar-EG" sz="2000"/>
              <a:t>لوا على تقليل الأخطاء البشرية والتجريبية والمنهجية إلى</a:t>
            </a:r>
            <a:r>
              <a:rPr lang="ar-SA" sz="2000"/>
              <a:t> </a:t>
            </a:r>
            <a:r>
              <a:rPr lang="ar-EG" sz="2000"/>
              <a:t> حدها الأدنى ويتجنبوا خداع الذات والإن</a:t>
            </a:r>
            <a:r>
              <a:rPr lang="ar-SA" sz="2000"/>
              <a:t>ح</a:t>
            </a:r>
            <a:r>
              <a:rPr lang="ar-EG" sz="2000"/>
              <a:t>ياز وصراع المصالح والحذر مثل الأمانة يرقى بأهداف العلم من حيث إن الأخطاء يمكن أن تعوق تقدم المعرفة تماماً مثلما</a:t>
            </a:r>
            <a:endParaRPr lang="ar-SA" sz="2000"/>
          </a:p>
          <a:p>
            <a:r>
              <a:rPr lang="ar-EG" sz="2000"/>
              <a:t> تفعل الأكاذيب الصريحة.</a:t>
            </a:r>
            <a:endParaRPr lang="en-US" sz="2000"/>
          </a:p>
          <a:p>
            <a:r>
              <a:rPr lang="ar-EG" sz="2000" u="sng">
                <a:solidFill>
                  <a:srgbClr val="FF0000"/>
                </a:solidFill>
              </a:rPr>
              <a:t>الانفتاحية:</a:t>
            </a:r>
            <a:r>
              <a:rPr lang="ar-EG" sz="2000">
                <a:solidFill>
                  <a:srgbClr val="FF0000"/>
                </a:solidFill>
              </a:rPr>
              <a:t> </a:t>
            </a:r>
            <a:endParaRPr lang="ar-SA" sz="2000">
              <a:solidFill>
                <a:srgbClr val="FF0000"/>
              </a:solidFill>
            </a:endParaRPr>
          </a:p>
          <a:p>
            <a:r>
              <a:rPr lang="ar-EG" sz="2000"/>
              <a:t>ينبغى أن يتداول العلماء نتائجهم وكذلك المعطيات والمناهج والأفكار والتقنيات فى الأدوات ويجب أن يتيحوا العلماء آخرين مراجعة عملهم وأن يكونوا متفتحين للنقد والأفكار الجديدة.</a:t>
            </a:r>
            <a:endParaRPr lang="en-US" sz="2000"/>
          </a:p>
          <a:p>
            <a:r>
              <a:rPr lang="ar-EG" sz="2000" u="sng">
                <a:solidFill>
                  <a:srgbClr val="FF0000"/>
                </a:solidFill>
              </a:rPr>
              <a:t>الحرية</a:t>
            </a:r>
            <a:r>
              <a:rPr lang="ar-EG" sz="2000">
                <a:solidFill>
                  <a:srgbClr val="FF0000"/>
                </a:solidFill>
              </a:rPr>
              <a:t> : </a:t>
            </a:r>
            <a:r>
              <a:rPr lang="ar-EG" sz="2000"/>
              <a:t>ينبغى أن يكون العلماء أحرارا فى أن يقوموا بالبحث فى أى مشكلة أو فرض . ينبغى عليهم أن يتتبعوا  الأفكار الجديدة وينتقدوا الأفكار القديمة. والواقع أن مبدأ الحرية يدفع إلى إنجاز الأهداف العلمية بطرق عديدة.</a:t>
            </a:r>
            <a:endParaRPr lang="en-US" sz="2000"/>
          </a:p>
          <a:p>
            <a:r>
              <a:rPr lang="ar-EG" sz="2000">
                <a:solidFill>
                  <a:srgbClr val="FF0000"/>
                </a:solidFill>
              </a:rPr>
              <a:t>        </a:t>
            </a:r>
            <a:r>
              <a:rPr lang="ar-EG" sz="2000"/>
              <a:t> أولاً: تلعب الحرية دور</a:t>
            </a:r>
            <a:r>
              <a:rPr lang="ar-SA" sz="2000"/>
              <a:t>اً</a:t>
            </a:r>
            <a:r>
              <a:rPr lang="ar-EG" sz="2000"/>
              <a:t> أو حافز</a:t>
            </a:r>
            <a:r>
              <a:rPr lang="ar-SA" sz="2000"/>
              <a:t>اً</a:t>
            </a:r>
            <a:r>
              <a:rPr lang="ar-EG" sz="2000"/>
              <a:t> فى انتشار المعرفة بأن يجعل العلماء يتبعون الأفكار الجديدة أو يعلمون عاى حل مشكلات جديدة. وثانياً, تلعب الحرية</a:t>
            </a:r>
            <a:r>
              <a:rPr lang="ar-SA" sz="2000"/>
              <a:t> </a:t>
            </a:r>
            <a:r>
              <a:rPr lang="ar-EG" sz="2000"/>
              <a:t> الفكرية دوراً مهماً فى تنمية الإبداع العلمى.</a:t>
            </a:r>
            <a:endParaRPr lang="en-US" sz="2000"/>
          </a:p>
          <a:p>
            <a:r>
              <a:rPr lang="ar-EG" sz="2000">
                <a:solidFill>
                  <a:srgbClr val="FF0000"/>
                </a:solidFill>
              </a:rPr>
              <a:t>        </a:t>
            </a:r>
            <a:r>
              <a:rPr lang="ar-EG" sz="2000"/>
              <a:t> أن الإبداع يتيبس فى البيانات الإستبدادية والسلطوية والمحكومة بصرامة. وثالثاً , تلعب الحرية دوراً مهماً فى إقرار صلاحية المعرفة العلمية, بأن تتيح للعلماء نقد وتحدى الأفكار والفروض القديمة.</a:t>
            </a:r>
            <a:endParaRPr lang="en-US" sz="2000"/>
          </a:p>
          <a:p>
            <a:r>
              <a:rPr lang="ar-EG" sz="2000"/>
              <a:t>         فالحرية إذا – مثل الإنفتاحية- تساعد العلم على الخروج من الجمود والقطعية الدجماطيقية.</a:t>
            </a:r>
            <a:endParaRPr lang="en-US" sz="2000"/>
          </a:p>
          <a:p>
            <a:pPr eaLnBrk="0" hangingPunct="0"/>
            <a:r>
              <a:rPr lang="ar-SA" altLang="ko-KR" b="1">
                <a:solidFill>
                  <a:srgbClr val="000000"/>
                </a:solidFill>
                <a:cs typeface="Times New Roman" pitchFamily="18" charset="0"/>
              </a:rPr>
              <a:t> </a:t>
            </a:r>
            <a:endParaRPr lang="ar-S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p:cNvSpPr>
            <a:spLocks noChangeArrowheads="1" noChangeShapeType="1" noTextEdit="1"/>
          </p:cNvSpPr>
          <p:nvPr/>
        </p:nvSpPr>
        <p:spPr bwMode="auto">
          <a:xfrm>
            <a:off x="1835150" y="765175"/>
            <a:ext cx="4249738" cy="9255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0"/>
            <a:endParaRPr lang="ar-SA" sz="3600" kern="10">
              <a:solidFill>
                <a:srgbClr val="000080"/>
              </a:solidFill>
              <a:effectLst>
                <a:outerShdw dist="53882" dir="2700000" algn="ctr" rotWithShape="0">
                  <a:srgbClr val="9999FF">
                    <a:alpha val="79999"/>
                  </a:srgbClr>
                </a:outerShdw>
              </a:effectLst>
              <a:latin typeface="Arial"/>
              <a:cs typeface="Arial"/>
            </a:endParaRPr>
          </a:p>
        </p:txBody>
      </p:sp>
      <p:sp>
        <p:nvSpPr>
          <p:cNvPr id="35843" name="مستطيل 4"/>
          <p:cNvSpPr>
            <a:spLocks noChangeArrowheads="1"/>
          </p:cNvSpPr>
          <p:nvPr/>
        </p:nvSpPr>
        <p:spPr bwMode="auto">
          <a:xfrm>
            <a:off x="1643063" y="1143000"/>
            <a:ext cx="571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361950" algn="ctr" eaLnBrk="0" hangingPunct="0"/>
            <a:r>
              <a:rPr lang="ar-SA" altLang="ko-KR" sz="3200" b="1">
                <a:solidFill>
                  <a:srgbClr val="FF0000"/>
                </a:solidFill>
                <a:latin typeface="Times New Roman" pitchFamily="18" charset="0"/>
                <a:ea typeface="Batang" pitchFamily="18" charset="-127"/>
              </a:rPr>
              <a:t>شروط نجاح المشتغلين بالبحث العلمي</a:t>
            </a:r>
            <a:endParaRPr lang="en-US" altLang="ko-KR" sz="3200">
              <a:solidFill>
                <a:srgbClr val="FF0000"/>
              </a:solidFill>
              <a:ea typeface="Gulim" pitchFamily="34" charset="-127"/>
            </a:endParaRPr>
          </a:p>
        </p:txBody>
      </p:sp>
      <p:sp>
        <p:nvSpPr>
          <p:cNvPr id="35844" name="مستطيل 5"/>
          <p:cNvSpPr>
            <a:spLocks noChangeArrowheads="1"/>
          </p:cNvSpPr>
          <p:nvPr/>
        </p:nvSpPr>
        <p:spPr bwMode="auto">
          <a:xfrm>
            <a:off x="1071563" y="2286000"/>
            <a:ext cx="74295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361950" eaLnBrk="0" hangingPunct="0"/>
            <a:r>
              <a:rPr lang="ar-SA" altLang="ko-KR" sz="2000" b="1">
                <a:latin typeface="Times New Roman" pitchFamily="18" charset="0"/>
                <a:ea typeface="Batang" pitchFamily="18" charset="-127"/>
              </a:rPr>
              <a:t>أوصى اليونسكو في توصية له صادرة في 1974 بالإجراءات المؤدية إلى نجاح المتشغلين بالبحث العلمي مؤكداً على أنه ينبغي للدول الأعضاء عندما تقوم بمهمة أصحاب العمل الذين يستخدمون باحثين علميين:</a:t>
            </a:r>
            <a:endParaRPr lang="en-US" altLang="ko-KR" sz="2000" b="1">
              <a:ea typeface="Gulim" pitchFamily="34" charset="-127"/>
            </a:endParaRPr>
          </a:p>
          <a:p>
            <a:pPr indent="361950" eaLnBrk="0" hangingPunct="0"/>
            <a:r>
              <a:rPr lang="ar-SA" altLang="ko-KR" sz="2000" b="1">
                <a:latin typeface="Times New Roman" pitchFamily="18" charset="0"/>
                <a:ea typeface="Batang" pitchFamily="18" charset="-127"/>
              </a:rPr>
              <a:t>(‌أ) توفير الدعم الأدبي والعون المادي لباحثيها العلميين.</a:t>
            </a:r>
            <a:endParaRPr lang="en-US" altLang="ko-KR" sz="2000" b="1">
              <a:ea typeface="Gulim" pitchFamily="34" charset="-127"/>
            </a:endParaRPr>
          </a:p>
          <a:p>
            <a:pPr indent="361950" eaLnBrk="0" hangingPunct="0"/>
            <a:r>
              <a:rPr lang="ar-SA" altLang="ko-KR" sz="2000" b="1">
                <a:latin typeface="Times New Roman" pitchFamily="18" charset="0"/>
                <a:ea typeface="Batang" pitchFamily="18" charset="-127"/>
              </a:rPr>
              <a:t>(‌ب) السعي إلى أن تكون قدوة حسنة لأصحاب العمل لآخرين الذين يستخدمون هؤلاء الباحثين.</a:t>
            </a:r>
            <a:endParaRPr lang="en-US" altLang="ko-KR" sz="2000" b="1">
              <a:ea typeface="Gulim" pitchFamily="34" charset="-127"/>
            </a:endParaRPr>
          </a:p>
          <a:p>
            <a:pPr indent="361950" eaLnBrk="0" hangingPunct="0"/>
            <a:r>
              <a:rPr lang="ar-SA" altLang="ko-KR" sz="2000" b="1">
                <a:latin typeface="Times New Roman" pitchFamily="18" charset="0"/>
                <a:ea typeface="Batang" pitchFamily="18" charset="-127"/>
              </a:rPr>
              <a:t>(‌ج) حث جميع أصحاب العمل على العناية بتوفير ظروف عمل مرضية لهؤلاء الباحثين.</a:t>
            </a:r>
            <a:endParaRPr lang="en-US" altLang="ko-KR" sz="2000" b="1">
              <a:ea typeface="Gulim" pitchFamily="34" charset="-127"/>
            </a:endParaRPr>
          </a:p>
          <a:p>
            <a:pPr indent="361950" eaLnBrk="0" hangingPunct="0"/>
            <a:r>
              <a:rPr lang="ar-SA" altLang="ko-KR" sz="2000" b="1">
                <a:latin typeface="Times New Roman" pitchFamily="18" charset="0"/>
                <a:ea typeface="Batang" pitchFamily="18" charset="-127"/>
              </a:rPr>
              <a:t>(‌د) ضمان تمتع باحثيها بظروف عمل مرضية وأجور عادلة دون تتمييز تحكمي وتوفير الفرص والتسهيلات الكافية للتقدم العلمي.</a:t>
            </a:r>
            <a:endParaRPr lang="ar-SA" altLang="ko-KR" sz="2000" b="1"/>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1_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F0911F9E3C354DB075CA12D298C158" ma:contentTypeVersion="0" ma:contentTypeDescription="Create a new document." ma:contentTypeScope="" ma:versionID="a9f87f090ca09e11b3e34e9d1d1eb0b4">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0DF80A-81B8-4B10-A9D1-86C89CBB3A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1A5AFEB-45DC-46CA-98CC-055B1CBFABF0}">
  <ds:schemaRefs>
    <ds:schemaRef ds:uri="http://schemas.microsoft.com/sharepoint/v3/contenttype/forms"/>
  </ds:schemaRefs>
</ds:datastoreItem>
</file>

<file path=customXml/itemProps3.xml><?xml version="1.0" encoding="utf-8"?>
<ds:datastoreItem xmlns:ds="http://schemas.openxmlformats.org/officeDocument/2006/customXml" ds:itemID="{C4C9D79B-AF40-4C10-860C-C9B96894E5AF}">
  <ds:schemaRefs>
    <ds:schemaRef ds:uri="http://schemas.microsoft.com/office/2006/metadata/properties"/>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education60</Template>
  <TotalTime>2313</TotalTime>
  <Words>1100</Words>
  <Application>Microsoft Office PowerPoint</Application>
  <PresentationFormat>عرض على الشاشة (3:4)‏</PresentationFormat>
  <Paragraphs>114</Paragraphs>
  <Slides>12</Slides>
  <Notes>11</Notes>
  <HiddenSlides>0</HiddenSlides>
  <MMClips>0</MMClips>
  <ScaleCrop>false</ScaleCrop>
  <HeadingPairs>
    <vt:vector size="6" baseType="variant">
      <vt:variant>
        <vt:lpstr>الخطوط المستخدمة</vt:lpstr>
      </vt:variant>
      <vt:variant>
        <vt:i4>12</vt:i4>
      </vt:variant>
      <vt:variant>
        <vt:lpstr>نسق</vt:lpstr>
      </vt:variant>
      <vt:variant>
        <vt:i4>3</vt:i4>
      </vt:variant>
      <vt:variant>
        <vt:lpstr>عناوين الشرائح</vt:lpstr>
      </vt:variant>
      <vt:variant>
        <vt:i4>12</vt:i4>
      </vt:variant>
    </vt:vector>
  </HeadingPairs>
  <TitlesOfParts>
    <vt:vector size="27" baseType="lpstr">
      <vt:lpstr>Arial</vt:lpstr>
      <vt:lpstr>Trebuchet MS</vt:lpstr>
      <vt:lpstr>Tahoma</vt:lpstr>
      <vt:lpstr>Georgia</vt:lpstr>
      <vt:lpstr>Wingdings 2</vt:lpstr>
      <vt:lpstr>DecoType Naskh Swashes</vt:lpstr>
      <vt:lpstr>Arabic Transparent</vt:lpstr>
      <vt:lpstr>Simplified Arabic</vt:lpstr>
      <vt:lpstr>Times New Roman</vt:lpstr>
      <vt:lpstr>Malgun Gothic</vt:lpstr>
      <vt:lpstr>Gulim</vt:lpstr>
      <vt:lpstr>Batang</vt:lpstr>
      <vt:lpstr>تصميم افتراضي</vt:lpstr>
      <vt:lpstr>حضري</vt:lpstr>
      <vt:lpstr>1_حضري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RAM@.t</dc:creator>
  <cp:lastModifiedBy>MAX</cp:lastModifiedBy>
  <cp:revision>159</cp:revision>
  <dcterms:created xsi:type="dcterms:W3CDTF">2004-10-27T21:12:23Z</dcterms:created>
  <dcterms:modified xsi:type="dcterms:W3CDTF">2017-05-01T18:39:40Z</dcterms:modified>
</cp:coreProperties>
</file>