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640" r:id="rId2"/>
    <p:sldId id="336" r:id="rId3"/>
    <p:sldId id="350" r:id="rId4"/>
    <p:sldId id="563" r:id="rId5"/>
    <p:sldId id="564" r:id="rId6"/>
    <p:sldId id="565" r:id="rId7"/>
    <p:sldId id="566" r:id="rId8"/>
    <p:sldId id="567" r:id="rId9"/>
    <p:sldId id="627" r:id="rId10"/>
    <p:sldId id="628" r:id="rId11"/>
    <p:sldId id="624" r:id="rId12"/>
    <p:sldId id="625" r:id="rId13"/>
    <p:sldId id="626" r:id="rId14"/>
    <p:sldId id="344" r:id="rId15"/>
    <p:sldId id="568" r:id="rId16"/>
    <p:sldId id="569" r:id="rId17"/>
    <p:sldId id="436" r:id="rId18"/>
    <p:sldId id="570" r:id="rId19"/>
    <p:sldId id="345" r:id="rId20"/>
    <p:sldId id="354" r:id="rId21"/>
    <p:sldId id="355" r:id="rId22"/>
    <p:sldId id="356" r:id="rId23"/>
    <p:sldId id="357" r:id="rId24"/>
    <p:sldId id="358" r:id="rId25"/>
    <p:sldId id="381" r:id="rId26"/>
    <p:sldId id="629" r:id="rId27"/>
    <p:sldId id="571" r:id="rId28"/>
    <p:sldId id="437" r:id="rId29"/>
    <p:sldId id="572" r:id="rId30"/>
    <p:sldId id="382" r:id="rId31"/>
    <p:sldId id="383" r:id="rId32"/>
    <p:sldId id="575" r:id="rId33"/>
    <p:sldId id="438" r:id="rId34"/>
    <p:sldId id="439" r:id="rId35"/>
    <p:sldId id="576" r:id="rId36"/>
    <p:sldId id="384" r:id="rId37"/>
    <p:sldId id="577" r:id="rId38"/>
    <p:sldId id="578" r:id="rId39"/>
    <p:sldId id="444" r:id="rId40"/>
    <p:sldId id="589" r:id="rId41"/>
    <p:sldId id="594" r:id="rId42"/>
    <p:sldId id="595" r:id="rId43"/>
    <p:sldId id="590" r:id="rId44"/>
    <p:sldId id="591" r:id="rId45"/>
    <p:sldId id="596" r:id="rId46"/>
    <p:sldId id="592" r:id="rId47"/>
    <p:sldId id="597" r:id="rId48"/>
    <p:sldId id="394" r:id="rId49"/>
    <p:sldId id="586" r:id="rId50"/>
    <p:sldId id="450" r:id="rId51"/>
    <p:sldId id="583" r:id="rId52"/>
    <p:sldId id="580" r:id="rId53"/>
    <p:sldId id="451" r:id="rId54"/>
    <p:sldId id="581" r:id="rId55"/>
    <p:sldId id="452" r:id="rId56"/>
    <p:sldId id="584" r:id="rId57"/>
    <p:sldId id="585" r:id="rId58"/>
    <p:sldId id="453" r:id="rId59"/>
    <p:sldId id="588" r:id="rId60"/>
    <p:sldId id="587" r:id="rId61"/>
    <p:sldId id="630" r:id="rId62"/>
    <p:sldId id="636" r:id="rId63"/>
    <p:sldId id="631" r:id="rId64"/>
    <p:sldId id="632" r:id="rId65"/>
    <p:sldId id="637" r:id="rId66"/>
    <p:sldId id="633" r:id="rId67"/>
    <p:sldId id="634" r:id="rId68"/>
    <p:sldId id="638" r:id="rId69"/>
    <p:sldId id="639" r:id="rId70"/>
    <p:sldId id="635" r:id="rId7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F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71" autoAdjust="0"/>
  </p:normalViewPr>
  <p:slideViewPr>
    <p:cSldViewPr>
      <p:cViewPr>
        <p:scale>
          <a:sx n="90" d="100"/>
          <a:sy n="90" d="100"/>
        </p:scale>
        <p:origin x="-816" y="744"/>
      </p:cViewPr>
      <p:guideLst>
        <p:guide orient="horz" pos="2160"/>
        <p:guide pos="2880"/>
      </p:guideLst>
    </p:cSldViewPr>
  </p:slideViewPr>
  <p:outlineViewPr>
    <p:cViewPr>
      <p:scale>
        <a:sx n="33" d="100"/>
        <a:sy n="33" d="100"/>
      </p:scale>
      <p:origin x="0" y="9615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52174902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187233556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223352783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222334063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191466668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DFFA062-39EC-460A-A875-C8705691D36B}" type="datetimeFigureOut">
              <a:rPr lang="ar-SA" smtClean="0"/>
              <a:t>28/06/38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249700239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DFFA062-39EC-460A-A875-C8705691D36B}" type="datetimeFigureOut">
              <a:rPr lang="ar-SA" smtClean="0"/>
              <a:t>28/06/38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177717358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DFFA062-39EC-460A-A875-C8705691D36B}" type="datetimeFigureOut">
              <a:rPr lang="ar-SA" smtClean="0"/>
              <a:t>28/06/38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199422707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FFA062-39EC-460A-A875-C8705691D36B}" type="datetimeFigureOut">
              <a:rPr lang="ar-SA" smtClean="0"/>
              <a:t>28/06/38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324530404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FFA062-39EC-460A-A875-C8705691D36B}" type="datetimeFigureOut">
              <a:rPr lang="ar-SA" smtClean="0"/>
              <a:t>28/06/38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255618500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FFA062-39EC-460A-A875-C8705691D36B}" type="datetimeFigureOut">
              <a:rPr lang="ar-SA" smtClean="0"/>
              <a:t>28/06/38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46751350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5A074AF-C963-438C-A356-7E93CB064E27}" type="slidenum">
              <a:rPr lang="ar-SA" smtClean="0"/>
              <a:t>‹#›</a:t>
            </a:fld>
            <a:endParaRPr lang="ar-SA"/>
          </a:p>
        </p:txBody>
      </p:sp>
    </p:spTree>
    <p:extLst>
      <p:ext uri="{BB962C8B-B14F-4D97-AF65-F5344CB8AC3E}">
        <p14:creationId xmlns:p14="http://schemas.microsoft.com/office/powerpoint/2010/main" val="3496830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MAX\Desktop\دعوة دورة المقابلة الشخصية.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84" y="0"/>
            <a:ext cx="917138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28011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12776"/>
            <a:ext cx="8229600" cy="4713387"/>
          </a:xfrm>
        </p:spPr>
        <p:style>
          <a:lnRef idx="3">
            <a:schemeClr val="lt1"/>
          </a:lnRef>
          <a:fillRef idx="1">
            <a:schemeClr val="accent1"/>
          </a:fillRef>
          <a:effectRef idx="1">
            <a:schemeClr val="accent1"/>
          </a:effectRef>
          <a:fontRef idx="minor">
            <a:schemeClr val="lt1"/>
          </a:fontRef>
        </p:style>
        <p:txBody>
          <a:bodyPr/>
          <a:lstStyle/>
          <a:p>
            <a:pPr algn="just">
              <a:lnSpc>
                <a:spcPts val="4100"/>
              </a:lnSpc>
            </a:pPr>
            <a:r>
              <a:rPr lang="ar-SA" dirty="0">
                <a:cs typeface="AL-Mateen" pitchFamily="2" charset="-78"/>
              </a:rPr>
              <a:t>ثم تُذكَر الوظيفة المُقدّم لها، وما هي المصادر التي عرّفت عن شاغر هذه الوظيفة، وسبب الاهتمام والرّغبة بهذه الوظيفة، ويجب توظيف جميع الخبرات والمؤهلات في هذه الوظيفة التي لتظهر الكفاءة والتميّز عن باقي المتقدمين، والإنجازات السابقة، والإنجازات التي من الممكن إضافتها للشركة بحال استلام هذه الوظيفة، كما يجب تحديد الأهداف بدقة في الوظيفة المُعلنة، ويفضل استخدام صيغة </a:t>
            </a:r>
            <a:r>
              <a:rPr lang="ar-SA" u="sng" dirty="0" smtClean="0">
                <a:cs typeface="AL-Mateen" pitchFamily="2" charset="-78"/>
              </a:rPr>
              <a:t>الفعل</a:t>
            </a:r>
            <a:r>
              <a:rPr lang="ar-SA" dirty="0" smtClean="0">
                <a:cs typeface="AL-Mateen" pitchFamily="2" charset="-78"/>
              </a:rPr>
              <a:t> </a:t>
            </a:r>
            <a:r>
              <a:rPr lang="ar-SA" dirty="0">
                <a:cs typeface="AL-Mateen" pitchFamily="2" charset="-78"/>
              </a:rPr>
              <a:t>المضارع، ولا يتم ذكر سبب مغادرة الوظيفة السابقة</a:t>
            </a:r>
            <a:r>
              <a:rPr lang="en-US" dirty="0">
                <a:cs typeface="AL-Mateen" pitchFamily="2" charset="-78"/>
              </a:rPr>
              <a:t> </a:t>
            </a:r>
          </a:p>
          <a:p>
            <a:endParaRPr lang="ar-SA" dirty="0"/>
          </a:p>
        </p:txBody>
      </p:sp>
    </p:spTree>
    <p:extLst>
      <p:ext uri="{BB962C8B-B14F-4D97-AF65-F5344CB8AC3E}">
        <p14:creationId xmlns:p14="http://schemas.microsoft.com/office/powerpoint/2010/main" val="15250912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Autofit/>
          </a:bodyPr>
          <a:lstStyle/>
          <a:p>
            <a:pPr algn="just">
              <a:lnSpc>
                <a:spcPts val="4100"/>
              </a:lnSpc>
            </a:pPr>
            <a:r>
              <a:rPr lang="ar-SA" sz="2800" dirty="0">
                <a:cs typeface="AL-Mateen" pitchFamily="2" charset="-78"/>
              </a:rPr>
              <a:t>• اكتب الخطاب بخط جميل أو اكتبه على الكمبيوتر.</a:t>
            </a:r>
            <a:endParaRPr lang="en-US" sz="2800" dirty="0">
              <a:cs typeface="AL-Mateen" pitchFamily="2" charset="-78"/>
            </a:endParaRPr>
          </a:p>
          <a:p>
            <a:pPr algn="just">
              <a:lnSpc>
                <a:spcPts val="4100"/>
              </a:lnSpc>
            </a:pPr>
            <a:r>
              <a:rPr lang="ar-SA" sz="2800" dirty="0">
                <a:cs typeface="AL-Mateen" pitchFamily="2" charset="-78"/>
              </a:rPr>
              <a:t>• وجه الخطاب إلى من اجري معك المقابلة.</a:t>
            </a:r>
            <a:endParaRPr lang="en-US" sz="2800" dirty="0">
              <a:cs typeface="AL-Mateen" pitchFamily="2" charset="-78"/>
            </a:endParaRPr>
          </a:p>
          <a:p>
            <a:pPr algn="just">
              <a:lnSpc>
                <a:spcPts val="4100"/>
              </a:lnSpc>
            </a:pPr>
            <a:r>
              <a:rPr lang="ar-SA" sz="2800" dirty="0">
                <a:cs typeface="AL-Mateen" pitchFamily="2" charset="-78"/>
              </a:rPr>
              <a:t>• لا تطل في الخطاب عن صفحة واحدة.</a:t>
            </a:r>
            <a:endParaRPr lang="en-US" sz="2800" dirty="0">
              <a:cs typeface="AL-Mateen" pitchFamily="2" charset="-78"/>
            </a:endParaRPr>
          </a:p>
          <a:p>
            <a:pPr algn="just">
              <a:lnSpc>
                <a:spcPts val="4100"/>
              </a:lnSpc>
            </a:pPr>
            <a:r>
              <a:rPr lang="ar-SA" sz="2800" dirty="0">
                <a:cs typeface="AL-Mateen" pitchFamily="2" charset="-78"/>
              </a:rPr>
              <a:t>• في الفقرة الأولى أشكر صاحب العمل على المقابلة، واذكر كذلك أنك مهتم بالحصول على الوظيفة.</a:t>
            </a:r>
            <a:endParaRPr lang="en-US" sz="2800" dirty="0">
              <a:cs typeface="AL-Mateen" pitchFamily="2" charset="-78"/>
            </a:endParaRPr>
          </a:p>
          <a:p>
            <a:pPr algn="just">
              <a:lnSpc>
                <a:spcPts val="4100"/>
              </a:lnSpc>
            </a:pPr>
            <a:r>
              <a:rPr lang="ar-SA" sz="2800" dirty="0">
                <a:cs typeface="AL-Mateen" pitchFamily="2" charset="-78"/>
              </a:rPr>
              <a:t>• في الفقرة الثانية : اذكر باختصار بعض مهاراتك دون أن تكرر المعلومات الموجودة في سيرتك الذاتية بالضبط، وضمن هذه الفقرة معلومات هامة لم تذكرها في المقابلة الشخصية.</a:t>
            </a:r>
            <a:endParaRPr lang="en-US" sz="2800" dirty="0">
              <a:cs typeface="AL-Mateen" pitchFamily="2" charset="-78"/>
            </a:endParaRPr>
          </a:p>
          <a:p>
            <a:pPr algn="just">
              <a:lnSpc>
                <a:spcPts val="4100"/>
              </a:lnSpc>
            </a:pPr>
            <a:r>
              <a:rPr lang="ar-SA" sz="2800" dirty="0" smtClean="0">
                <a:cs typeface="AL-Mateen" pitchFamily="2" charset="-78"/>
              </a:rPr>
              <a:t>•</a:t>
            </a:r>
            <a:endParaRPr lang="ar-SA" sz="2800" dirty="0">
              <a:cs typeface="AL-Mateen" pitchFamily="2" charset="-78"/>
            </a:endParaRPr>
          </a:p>
        </p:txBody>
      </p:sp>
    </p:spTree>
    <p:extLst>
      <p:ext uri="{BB962C8B-B14F-4D97-AF65-F5344CB8AC3E}">
        <p14:creationId xmlns:p14="http://schemas.microsoft.com/office/powerpoint/2010/main" val="184387189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29600" cy="5073427"/>
          </a:xfrm>
        </p:spPr>
        <p:style>
          <a:lnRef idx="3">
            <a:schemeClr val="lt1"/>
          </a:lnRef>
          <a:fillRef idx="1">
            <a:schemeClr val="accent1"/>
          </a:fillRef>
          <a:effectRef idx="1">
            <a:schemeClr val="accent1"/>
          </a:effectRef>
          <a:fontRef idx="minor">
            <a:schemeClr val="lt1"/>
          </a:fontRef>
        </p:style>
        <p:txBody>
          <a:bodyPr>
            <a:normAutofit fontScale="92500"/>
          </a:bodyPr>
          <a:lstStyle/>
          <a:p>
            <a:pPr algn="just">
              <a:lnSpc>
                <a:spcPts val="4100"/>
              </a:lnSpc>
            </a:pPr>
            <a:r>
              <a:rPr lang="ar-SA" dirty="0">
                <a:cs typeface="AL-Mateen" pitchFamily="2" charset="-78"/>
              </a:rPr>
              <a:t>في الفقرة الثالثة : ضع رقم هاتفك مع كود المنطقة والبريد الإلكتروني.</a:t>
            </a:r>
            <a:endParaRPr lang="en-US" dirty="0">
              <a:cs typeface="AL-Mateen" pitchFamily="2" charset="-78"/>
            </a:endParaRPr>
          </a:p>
          <a:p>
            <a:pPr algn="just">
              <a:lnSpc>
                <a:spcPts val="4100"/>
              </a:lnSpc>
            </a:pPr>
            <a:r>
              <a:rPr lang="ar-SA" dirty="0">
                <a:cs typeface="AL-Mateen" pitchFamily="2" charset="-78"/>
              </a:rPr>
              <a:t>• وقع على الخطاب.</a:t>
            </a:r>
            <a:endParaRPr lang="en-US" dirty="0">
              <a:cs typeface="AL-Mateen" pitchFamily="2" charset="-78"/>
            </a:endParaRPr>
          </a:p>
          <a:p>
            <a:pPr algn="just">
              <a:lnSpc>
                <a:spcPts val="4100"/>
              </a:lnSpc>
            </a:pPr>
            <a:r>
              <a:rPr lang="ar-SA" dirty="0">
                <a:cs typeface="AL-Mateen" pitchFamily="2" charset="-78"/>
              </a:rPr>
              <a:t>• راجع الخطاب من الأخطاء اللغوية والنحوية، واسأل من يمكنه المساعدة في اكتشاف الأخطاء.</a:t>
            </a:r>
            <a:endParaRPr lang="en-US" dirty="0">
              <a:cs typeface="AL-Mateen" pitchFamily="2" charset="-78"/>
            </a:endParaRPr>
          </a:p>
          <a:p>
            <a:pPr algn="just">
              <a:lnSpc>
                <a:spcPts val="4100"/>
              </a:lnSpc>
            </a:pPr>
            <a:r>
              <a:rPr lang="ar-SA" dirty="0">
                <a:cs typeface="AL-Mateen" pitchFamily="2" charset="-78"/>
              </a:rPr>
              <a:t>• أرسل الخطاب خلال يومين أو ثلاثة بعد يوم المقابلة.</a:t>
            </a:r>
            <a:endParaRPr lang="en-US" dirty="0">
              <a:cs typeface="AL-Mateen" pitchFamily="2" charset="-78"/>
            </a:endParaRPr>
          </a:p>
          <a:p>
            <a:pPr marL="0" indent="0" algn="just">
              <a:lnSpc>
                <a:spcPts val="4100"/>
              </a:lnSpc>
              <a:buNone/>
            </a:pPr>
            <a:r>
              <a:rPr lang="ar-SA" b="1" dirty="0">
                <a:cs typeface="AL-Mateen" pitchFamily="2" charset="-78"/>
              </a:rPr>
              <a:t>أهمية الخطاب</a:t>
            </a:r>
            <a:r>
              <a:rPr lang="en-US" b="1" dirty="0">
                <a:cs typeface="AL-Mateen" pitchFamily="2" charset="-78"/>
              </a:rPr>
              <a:t>: </a:t>
            </a:r>
            <a:r>
              <a:rPr lang="ar-SA" dirty="0">
                <a:cs typeface="AL-Mateen" pitchFamily="2" charset="-78"/>
              </a:rPr>
              <a:t>تكمن أهمية الخطاب في كونه ملخص موجز ودقيق لخبرات ومؤهلات الطالب العلمية والمهنية حيث إنه يسلط الضوء على أهم منجزاته </a:t>
            </a:r>
            <a:r>
              <a:rPr lang="ar-SA" dirty="0" smtClean="0">
                <a:cs typeface="AL-Mateen" pitchFamily="2" charset="-78"/>
              </a:rPr>
              <a:t>بأفضل </a:t>
            </a:r>
            <a:r>
              <a:rPr lang="ar-SA" dirty="0">
                <a:cs typeface="AL-Mateen" pitchFamily="2" charset="-78"/>
              </a:rPr>
              <a:t>كيفية ويزيد فرص الحصول على قبول جامعي أو وظيفة</a:t>
            </a:r>
            <a:endParaRPr lang="en-US" dirty="0">
              <a:cs typeface="AL-Mateen" pitchFamily="2" charset="-78"/>
            </a:endParaRPr>
          </a:p>
          <a:p>
            <a:pPr marL="0" indent="0" algn="just">
              <a:lnSpc>
                <a:spcPts val="4100"/>
              </a:lnSpc>
              <a:buNone/>
            </a:pPr>
            <a:endParaRPr lang="ar-SA" dirty="0">
              <a:cs typeface="AL-Mateen" pitchFamily="2" charset="-78"/>
            </a:endParaRPr>
          </a:p>
          <a:p>
            <a:endParaRPr lang="ar-SA" dirty="0"/>
          </a:p>
        </p:txBody>
      </p:sp>
    </p:spTree>
    <p:extLst>
      <p:ext uri="{BB962C8B-B14F-4D97-AF65-F5344CB8AC3E}">
        <p14:creationId xmlns:p14="http://schemas.microsoft.com/office/powerpoint/2010/main" val="317847867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a:lnSpc>
                <a:spcPts val="4000"/>
              </a:lnSpc>
            </a:pPr>
            <a:r>
              <a:rPr lang="ar-SA" sz="2800" dirty="0" smtClean="0">
                <a:cs typeface="AL-Mateen" pitchFamily="2" charset="-78"/>
              </a:rPr>
              <a:t>•</a:t>
            </a:r>
            <a:r>
              <a:rPr lang="ar-SA" sz="2800" dirty="0">
                <a:cs typeface="AL-Mateen" pitchFamily="2" charset="-78"/>
              </a:rPr>
              <a:t>يجب إرسال خطاب تقديمي أو تمهيدي أو تعريفي مرفق مع سيرتك الذاتية وهو ما يسمى بالإنجليزية </a:t>
            </a:r>
            <a:r>
              <a:rPr lang="en-US" sz="2800" dirty="0">
                <a:cs typeface="AL-Mateen" pitchFamily="2" charset="-78"/>
              </a:rPr>
              <a:t>Cover Letter</a:t>
            </a:r>
            <a:r>
              <a:rPr lang="ar-SA" sz="2800" dirty="0">
                <a:cs typeface="AL-Mateen" pitchFamily="2" charset="-78"/>
              </a:rPr>
              <a:t> ، وله أهمية قصوى عند العديد من الشركات خاصة الشركات الكبرى</a:t>
            </a:r>
            <a:r>
              <a:rPr lang="ar-SA" sz="2800" dirty="0" smtClean="0">
                <a:cs typeface="AL-Mateen" pitchFamily="2" charset="-78"/>
              </a:rPr>
              <a:t>.</a:t>
            </a:r>
            <a:endParaRPr lang="en-US" sz="2800" dirty="0">
              <a:cs typeface="AL-Mateen" pitchFamily="2" charset="-78"/>
            </a:endParaRPr>
          </a:p>
          <a:p>
            <a:pPr>
              <a:lnSpc>
                <a:spcPts val="4000"/>
              </a:lnSpc>
            </a:pPr>
            <a:r>
              <a:rPr lang="ar-SA" sz="2800" dirty="0">
                <a:cs typeface="AL-Mateen" pitchFamily="2" charset="-78"/>
              </a:rPr>
              <a:t>•بالإمكان التصفح على الأنترنت لمشاهدة أشكال مختلفة جاهزة لسير ذاتية مكتوبة بواسطة الشركات أو الأشخاص، كلما شاهدت أكثر كلما </a:t>
            </a:r>
            <a:r>
              <a:rPr lang="ar-SA" sz="2800" dirty="0" err="1">
                <a:cs typeface="AL-Mateen" pitchFamily="2" charset="-78"/>
              </a:rPr>
              <a:t>أقتربت</a:t>
            </a:r>
            <a:r>
              <a:rPr lang="ar-SA" sz="2800" dirty="0">
                <a:cs typeface="AL-Mateen" pitchFamily="2" charset="-78"/>
              </a:rPr>
              <a:t> أكثر من أن تكون سيرتك الذاتية أجود، وأكفاء، وفرصتك أفضل للحصول على وظائف مهمة</a:t>
            </a:r>
            <a:r>
              <a:rPr lang="ar-SA" sz="2800" dirty="0" smtClean="0">
                <a:cs typeface="AL-Mateen" pitchFamily="2" charset="-78"/>
              </a:rPr>
              <a:t>.</a:t>
            </a:r>
            <a:endParaRPr lang="en-US" sz="2800" dirty="0">
              <a:cs typeface="AL-Mateen" pitchFamily="2" charset="-78"/>
            </a:endParaRPr>
          </a:p>
        </p:txBody>
      </p:sp>
    </p:spTree>
    <p:extLst>
      <p:ext uri="{BB962C8B-B14F-4D97-AF65-F5344CB8AC3E}">
        <p14:creationId xmlns:p14="http://schemas.microsoft.com/office/powerpoint/2010/main" val="260634631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a:bodyPr>
          <a:lstStyle/>
          <a:p>
            <a:pPr lvl="0" algn="just">
              <a:lnSpc>
                <a:spcPct val="150000"/>
              </a:lnSpc>
            </a:pPr>
            <a:r>
              <a:rPr lang="ar-SA" sz="2800" dirty="0">
                <a:cs typeface="AL-Mateen" pitchFamily="2" charset="-78"/>
              </a:rPr>
              <a:t>وجه خطابك إن أمكن لشخص معين بجهة العمل التي تتقدم لها، فهذا يعطى انطباع جيد وشعور بالخصوصية. ابحث قليلاً عن أسم المسئول عن النظر في طلبات العمل سواء ممن تعرفهم بالشركة، أو من موقع الشركة على شبكة الإنترنت، أو عن طريق الاستفسار من الشركة تليفونياً.</a:t>
            </a:r>
            <a:endParaRPr lang="en-US" sz="2800" dirty="0">
              <a:cs typeface="AL-Mateen" pitchFamily="2" charset="-78"/>
            </a:endParaRPr>
          </a:p>
          <a:p>
            <a:pPr lvl="0" algn="just">
              <a:lnSpc>
                <a:spcPct val="150000"/>
              </a:lnSpc>
            </a:pPr>
            <a:r>
              <a:rPr lang="ar-SA" sz="2800" dirty="0" smtClean="0">
                <a:cs typeface="AL-Mateen" pitchFamily="2" charset="-78"/>
              </a:rPr>
              <a:t>قم </a:t>
            </a:r>
            <a:r>
              <a:rPr lang="ar-SA" sz="2800" dirty="0">
                <a:cs typeface="AL-Mateen" pitchFamily="2" charset="-78"/>
              </a:rPr>
              <a:t>بتعديل خطاب المقدمة في كل مرة تتقدم فيها إلى وظيفة وحاول أن تذكر لماذا تكون أنت الشاغل الأمثل لها، ولماذا تريد العمل بها بالتحديد، فقد يترتب على ذلك أن تلفت النظر إليك</a:t>
            </a:r>
            <a:r>
              <a:rPr lang="ar-SA" sz="2800" dirty="0" smtClean="0">
                <a:cs typeface="AL-Mateen" pitchFamily="2" charset="-78"/>
              </a:rPr>
              <a:t>.</a:t>
            </a:r>
            <a:endParaRPr lang="en-US" sz="2800" dirty="0">
              <a:cs typeface="AL-Mateen" pitchFamily="2" charset="-78"/>
            </a:endParaRPr>
          </a:p>
          <a:p>
            <a:pPr algn="just">
              <a:lnSpc>
                <a:spcPct val="150000"/>
              </a:lnSpc>
            </a:pPr>
            <a:endParaRPr lang="ar-SA" sz="2800" dirty="0">
              <a:cs typeface="AL-Mateen" pitchFamily="2" charset="-78"/>
            </a:endParaRPr>
          </a:p>
        </p:txBody>
      </p:sp>
    </p:spTree>
    <p:extLst>
      <p:ext uri="{BB962C8B-B14F-4D97-AF65-F5344CB8AC3E}">
        <p14:creationId xmlns:p14="http://schemas.microsoft.com/office/powerpoint/2010/main" val="137279574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a:lnSpc>
                <a:spcPts val="4000"/>
              </a:lnSpc>
            </a:pPr>
            <a:r>
              <a:rPr lang="ar-SA" sz="2800" dirty="0">
                <a:cs typeface="AL-Mateen" pitchFamily="2" charset="-78"/>
              </a:rPr>
              <a:t>قم بعمل بعض الأبحاث عن الشركة أو المؤسسة قبل التقدم لها بطلب الوظيفة، ويمكنك أن تلجأ في ذلك لمن تعرفهم من العاملين بها أو لموقعها على الإنترنت أو لتقارير سنوية أو كتيبات عنها. ثم اربط ذلك بخبرتك وما تستطيع تقديمه لتحقيق أهدافها. فهذا يلفت النظر إلى </a:t>
            </a:r>
            <a:r>
              <a:rPr lang="ar-SA" sz="2800" dirty="0" smtClean="0">
                <a:cs typeface="AL-Mateen" pitchFamily="2" charset="-78"/>
              </a:rPr>
              <a:t>جديتك </a:t>
            </a:r>
            <a:r>
              <a:rPr lang="ar-SA" sz="2800" dirty="0">
                <a:cs typeface="AL-Mateen" pitchFamily="2" charset="-78"/>
              </a:rPr>
              <a:t>في طلب العمل ويعطيك نقاط تفوق على غيرك من </a:t>
            </a:r>
            <a:r>
              <a:rPr lang="ar-SA" sz="2800" dirty="0" smtClean="0">
                <a:cs typeface="AL-Mateen" pitchFamily="2" charset="-78"/>
              </a:rPr>
              <a:t>المتقدمين</a:t>
            </a:r>
          </a:p>
          <a:p>
            <a:pPr lvl="0">
              <a:lnSpc>
                <a:spcPts val="4000"/>
              </a:lnSpc>
            </a:pPr>
            <a:r>
              <a:rPr lang="ar-SA" sz="2800" dirty="0" smtClean="0">
                <a:cs typeface="AL-Mateen" pitchFamily="2" charset="-78"/>
              </a:rPr>
              <a:t>لا </a:t>
            </a:r>
            <a:r>
              <a:rPr lang="ar-SA" sz="2800" dirty="0">
                <a:cs typeface="AL-Mateen" pitchFamily="2" charset="-78"/>
              </a:rPr>
              <a:t>تعيد في الخطاب ما ذكرته في السيرة الذاتية، فهذا الخطاب هو فرصتك لتظهر ما لديك من صفات خاصة وبارزة لتجعل القارئ يود مقابلتك شخصياً ويشعر بأنك لست مجرد مستند آخر</a:t>
            </a:r>
            <a:r>
              <a:rPr lang="ar-SA" sz="2800" dirty="0" smtClean="0">
                <a:cs typeface="AL-Mateen" pitchFamily="2" charset="-78"/>
              </a:rPr>
              <a:t>.</a:t>
            </a:r>
            <a:endParaRPr lang="en-US" sz="2800" dirty="0">
              <a:cs typeface="AL-Mateen" pitchFamily="2" charset="-78"/>
            </a:endParaRPr>
          </a:p>
        </p:txBody>
      </p:sp>
    </p:spTree>
    <p:extLst>
      <p:ext uri="{BB962C8B-B14F-4D97-AF65-F5344CB8AC3E}">
        <p14:creationId xmlns:p14="http://schemas.microsoft.com/office/powerpoint/2010/main" val="374741967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lvl="0">
              <a:lnSpc>
                <a:spcPts val="4000"/>
              </a:lnSpc>
            </a:pPr>
            <a:r>
              <a:rPr lang="ar-SA" sz="2800" dirty="0">
                <a:cs typeface="AL-Mateen" pitchFamily="2" charset="-78"/>
              </a:rPr>
              <a:t>راجع الخطاب عدة مرات للتأكد من الأسلوب والوضوح والسلامة وعدم وجود أخطاء إملائية أو لغوية أو في الطباعة فهذا الخطاب عنوان لك وينم عن مظهرك المنسق وكفاءتك وشخصيتك.</a:t>
            </a:r>
            <a:endParaRPr lang="en-US" sz="2800" dirty="0">
              <a:cs typeface="AL-Mateen" pitchFamily="2" charset="-78"/>
            </a:endParaRPr>
          </a:p>
          <a:p>
            <a:pPr lvl="0">
              <a:lnSpc>
                <a:spcPts val="4000"/>
              </a:lnSpc>
            </a:pPr>
            <a:r>
              <a:rPr lang="ar-SA" sz="2800" dirty="0">
                <a:cs typeface="AL-Mateen" pitchFamily="2" charset="-78"/>
              </a:rPr>
              <a:t>أذكر الوظيفة التي تريدها أولا والتي ترى صلاحيتك لها، ولاتكن مبهماً بأن تقول أية وظيفة ترون أنني أصلح لها. وتستطيع أن تنوه عن ذلك في المقابلة الشخصية.</a:t>
            </a:r>
            <a:endParaRPr lang="en-US" sz="2800" dirty="0">
              <a:cs typeface="AL-Mateen" pitchFamily="2" charset="-78"/>
            </a:endParaRPr>
          </a:p>
          <a:p>
            <a:pPr lvl="0"/>
            <a:r>
              <a:rPr lang="ar-SA" sz="2800" dirty="0" smtClean="0">
                <a:cs typeface="AL-Mateen" pitchFamily="2" charset="-78"/>
              </a:rPr>
              <a:t>أذكر </a:t>
            </a:r>
            <a:r>
              <a:rPr lang="ar-SA" sz="2800" dirty="0">
                <a:cs typeface="AL-Mateen" pitchFamily="2" charset="-78"/>
              </a:rPr>
              <a:t>مواهبك ومهاراتك الإضافية بما لا يزيد عن خمس مواهب أخرى أو إنجازات مشفوعة بالأرقام إن أمكن، وذلك فيما يتعلق بالوظيفة الخاصة التي تتقدم لها</a:t>
            </a:r>
            <a:r>
              <a:rPr lang="ar-SA" sz="2800" dirty="0" smtClean="0">
                <a:cs typeface="AL-Mateen" pitchFamily="2" charset="-78"/>
              </a:rPr>
              <a:t>.</a:t>
            </a:r>
            <a:endParaRPr lang="en-US" sz="2800" dirty="0">
              <a:cs typeface="AL-Mateen" pitchFamily="2" charset="-78"/>
            </a:endParaRPr>
          </a:p>
        </p:txBody>
      </p:sp>
    </p:spTree>
    <p:extLst>
      <p:ext uri="{BB962C8B-B14F-4D97-AF65-F5344CB8AC3E}">
        <p14:creationId xmlns:p14="http://schemas.microsoft.com/office/powerpoint/2010/main" val="229587956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4525963"/>
          </a:xfrm>
        </p:spPr>
        <p:style>
          <a:lnRef idx="3">
            <a:schemeClr val="lt1"/>
          </a:lnRef>
          <a:fillRef idx="1">
            <a:schemeClr val="accent1"/>
          </a:fillRef>
          <a:effectRef idx="1">
            <a:schemeClr val="accent1"/>
          </a:effectRef>
          <a:fontRef idx="minor">
            <a:schemeClr val="lt1"/>
          </a:fontRef>
        </p:style>
        <p:txBody>
          <a:bodyPr>
            <a:noAutofit/>
          </a:bodyPr>
          <a:lstStyle/>
          <a:p>
            <a:pPr marL="0" lvl="0" indent="0">
              <a:lnSpc>
                <a:spcPts val="4100"/>
              </a:lnSpc>
              <a:buNone/>
            </a:pPr>
            <a:r>
              <a:rPr lang="ar-SA" sz="2800" dirty="0" smtClean="0">
                <a:cs typeface="AL-Mateen" pitchFamily="2" charset="-78"/>
              </a:rPr>
              <a:t>بأي </a:t>
            </a:r>
            <a:r>
              <a:rPr lang="ar-SA" sz="2800" dirty="0">
                <a:cs typeface="AL-Mateen" pitchFamily="2" charset="-78"/>
              </a:rPr>
              <a:t>حال من الأحوال لا تذكر مجالات اختلاف أو صراعات مع أصحاب العمل السابقين، أو تسئ إلى سمعتهم أو تسخر منهم، فقد ينتج عن ذلك القلق منك واستبعادك.</a:t>
            </a:r>
            <a:endParaRPr lang="en-US" sz="2800" dirty="0">
              <a:cs typeface="AL-Mateen" pitchFamily="2" charset="-78"/>
            </a:endParaRPr>
          </a:p>
          <a:p>
            <a:pPr lvl="0">
              <a:lnSpc>
                <a:spcPts val="4100"/>
              </a:lnSpc>
            </a:pPr>
            <a:r>
              <a:rPr lang="ar-SA" sz="2800" dirty="0">
                <a:cs typeface="AL-Mateen" pitchFamily="2" charset="-78"/>
              </a:rPr>
              <a:t>يجب أن يكون خطابك قصير وموجز ولا يزيد عن صفحة واحدة .</a:t>
            </a:r>
            <a:endParaRPr lang="en-US" sz="2800" dirty="0">
              <a:cs typeface="AL-Mateen" pitchFamily="2" charset="-78"/>
            </a:endParaRPr>
          </a:p>
          <a:p>
            <a:pPr>
              <a:lnSpc>
                <a:spcPts val="4100"/>
              </a:lnSpc>
            </a:pPr>
            <a:r>
              <a:rPr lang="ar-SA" sz="2800" dirty="0" smtClean="0">
                <a:cs typeface="AL-Mateen" pitchFamily="2" charset="-78"/>
              </a:rPr>
              <a:t>أنهى </a:t>
            </a:r>
            <a:r>
              <a:rPr lang="ar-SA" sz="2800" dirty="0">
                <a:cs typeface="AL-Mateen" pitchFamily="2" charset="-78"/>
              </a:rPr>
              <a:t>الخطاب بذكر انتظارك لمكالمتهم على تليفون رقم ______ لتحديد موعد للمقابلة الشخصية</a:t>
            </a:r>
            <a:r>
              <a:rPr lang="ar-SA" sz="2800" dirty="0" smtClean="0">
                <a:cs typeface="AL-Mateen" pitchFamily="2" charset="-78"/>
              </a:rPr>
              <a:t>.</a:t>
            </a:r>
            <a:endParaRPr lang="en-US" sz="2800" dirty="0">
              <a:cs typeface="AL-Mateen" pitchFamily="2" charset="-78"/>
            </a:endParaRPr>
          </a:p>
          <a:p>
            <a:pPr lvl="0">
              <a:lnSpc>
                <a:spcPts val="4100"/>
              </a:lnSpc>
            </a:pPr>
            <a:r>
              <a:rPr lang="ar-SA" sz="2800" dirty="0" smtClean="0">
                <a:cs typeface="AL-Mateen" pitchFamily="2" charset="-78"/>
              </a:rPr>
              <a:t>عند </a:t>
            </a:r>
            <a:r>
              <a:rPr lang="ar-SA" sz="2800" dirty="0">
                <a:cs typeface="AL-Mateen" pitchFamily="2" charset="-78"/>
              </a:rPr>
              <a:t>الانتهاء أنظر للخطاب ككل وراجعه وراجع تنسيقه ومظهره</a:t>
            </a:r>
            <a:r>
              <a:rPr lang="ar-SA" sz="2800" dirty="0" smtClean="0">
                <a:cs typeface="AL-Mateen" pitchFamily="2" charset="-78"/>
              </a:rPr>
              <a:t>.</a:t>
            </a:r>
            <a:endParaRPr lang="en-US" sz="2800" dirty="0">
              <a:cs typeface="AL-Mateen" pitchFamily="2" charset="-78"/>
            </a:endParaRPr>
          </a:p>
          <a:p>
            <a:pPr lvl="0">
              <a:lnSpc>
                <a:spcPts val="4100"/>
              </a:lnSpc>
            </a:pPr>
            <a:r>
              <a:rPr lang="ar-SA" sz="2800" dirty="0" smtClean="0">
                <a:cs typeface="AL-Mateen" pitchFamily="2" charset="-78"/>
              </a:rPr>
              <a:t>يمكن </a:t>
            </a:r>
            <a:r>
              <a:rPr lang="ar-SA" sz="2800" dirty="0">
                <a:cs typeface="AL-Mateen" pitchFamily="2" charset="-78"/>
              </a:rPr>
              <a:t>أن تقوم بمكالمة تليفونية بعد أسبوع أو عشرة أيام لتذكر المسئول </a:t>
            </a:r>
            <a:r>
              <a:rPr lang="ar-SA" sz="2800" dirty="0" smtClean="0">
                <a:cs typeface="AL-Mateen" pitchFamily="2" charset="-78"/>
              </a:rPr>
              <a:t>بك</a:t>
            </a:r>
            <a:endParaRPr lang="ar-SA" sz="2800" dirty="0">
              <a:cs typeface="AL-Mateen" pitchFamily="2" charset="-78"/>
            </a:endParaRPr>
          </a:p>
        </p:txBody>
      </p:sp>
    </p:spTree>
    <p:extLst>
      <p:ext uri="{BB962C8B-B14F-4D97-AF65-F5344CB8AC3E}">
        <p14:creationId xmlns:p14="http://schemas.microsoft.com/office/powerpoint/2010/main" val="426375081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Autofit/>
          </a:bodyPr>
          <a:lstStyle/>
          <a:p>
            <a:pPr lvl="0">
              <a:lnSpc>
                <a:spcPts val="4100"/>
              </a:lnSpc>
            </a:pPr>
            <a:r>
              <a:rPr lang="ar-SA" sz="2800" dirty="0">
                <a:cs typeface="AL-Mateen" pitchFamily="2" charset="-78"/>
              </a:rPr>
              <a:t>وتسأل إن كانت هناك مقابلة أو رد على خطابك. وفى حالة عدم استطاعتك الوصول إليهم عن طريق المكالمة التليفونية تستطيع أن تبعث بخطاب ثاني لتذكر خطابك السابق، وقد تلقى الضوء على نقطة إضافية من إنجازاتك أو مواهبك وتذكر انتظارك لتلقى مكالمة بموعد المقابلة الشخصية.</a:t>
            </a:r>
            <a:endParaRPr lang="en-US" sz="2800" dirty="0">
              <a:cs typeface="AL-Mateen" pitchFamily="2" charset="-78"/>
            </a:endParaRPr>
          </a:p>
          <a:p>
            <a:pPr lvl="0">
              <a:lnSpc>
                <a:spcPts val="4100"/>
              </a:lnSpc>
            </a:pPr>
            <a:r>
              <a:rPr lang="ar-SA" sz="2800" dirty="0">
                <a:cs typeface="AL-Mateen" pitchFamily="2" charset="-78"/>
              </a:rPr>
              <a:t>إن كنت قد قررت تغيير مجال عملك ووظيفتك فعليك أن تظهر لأصحاب الأعمال مدى صلاحيتك للعمل وكيف أن خبرتك رغم أنها قد لا تكون مماثلة يمكن ترجمتها إلى مهارات مطلوبة للوظيفة.</a:t>
            </a:r>
            <a:endParaRPr lang="en-US" sz="2800" dirty="0">
              <a:cs typeface="AL-Mateen" pitchFamily="2" charset="-78"/>
            </a:endParaRPr>
          </a:p>
          <a:p>
            <a:pPr lvl="0">
              <a:lnSpc>
                <a:spcPts val="4100"/>
              </a:lnSpc>
            </a:pPr>
            <a:r>
              <a:rPr lang="ar-SA" sz="2800" dirty="0">
                <a:cs typeface="AL-Mateen" pitchFamily="2" charset="-78"/>
              </a:rPr>
              <a:t>أهم شيء هو ألا تذكر إنك حقاً تريد الوظيفة وتحتاجها، ولكن برهن واثبت عن مصداقية نجاحك والأسباب التي تقنع الشركة بتعيينك</a:t>
            </a:r>
          </a:p>
        </p:txBody>
      </p:sp>
    </p:spTree>
    <p:extLst>
      <p:ext uri="{BB962C8B-B14F-4D97-AF65-F5344CB8AC3E}">
        <p14:creationId xmlns:p14="http://schemas.microsoft.com/office/powerpoint/2010/main" val="1338064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08720"/>
            <a:ext cx="8229600" cy="5256584"/>
          </a:xfrm>
        </p:spPr>
        <p:style>
          <a:lnRef idx="3">
            <a:schemeClr val="lt1"/>
          </a:lnRef>
          <a:fillRef idx="1">
            <a:schemeClr val="accent1"/>
          </a:fillRef>
          <a:effectRef idx="1">
            <a:schemeClr val="accent1"/>
          </a:effectRef>
          <a:fontRef idx="minor">
            <a:schemeClr val="lt1"/>
          </a:fontRef>
        </p:style>
        <p:txBody>
          <a:bodyPr>
            <a:noAutofit/>
          </a:bodyPr>
          <a:lstStyle/>
          <a:p>
            <a:pPr lvl="0" algn="just">
              <a:lnSpc>
                <a:spcPts val="3200"/>
              </a:lnSpc>
            </a:pPr>
            <a:r>
              <a:rPr lang="ar-SA" sz="1600" dirty="0">
                <a:cs typeface="AL-Mateen" pitchFamily="2" charset="-78"/>
              </a:rPr>
              <a:t>نموذج خطاب المقدمة (المرفق به السيرة الذاتية)</a:t>
            </a:r>
            <a:endParaRPr lang="en-US" sz="1600" dirty="0">
              <a:cs typeface="AL-Mateen" pitchFamily="2" charset="-78"/>
            </a:endParaRPr>
          </a:p>
          <a:p>
            <a:pPr lvl="0" algn="just">
              <a:lnSpc>
                <a:spcPts val="3200"/>
              </a:lnSpc>
            </a:pPr>
            <a:r>
              <a:rPr lang="ar-SA" sz="1600" dirty="0" smtClean="0">
                <a:cs typeface="AL-Mateen" pitchFamily="2" charset="-78"/>
              </a:rPr>
              <a:t>الأستاذ </a:t>
            </a:r>
            <a:r>
              <a:rPr lang="ar-SA" sz="1600" dirty="0">
                <a:cs typeface="AL-Mateen" pitchFamily="2" charset="-78"/>
              </a:rPr>
              <a:t>الفاضل / </a:t>
            </a:r>
            <a:endParaRPr lang="en-US" sz="1600" dirty="0">
              <a:cs typeface="AL-Mateen" pitchFamily="2" charset="-78"/>
            </a:endParaRPr>
          </a:p>
          <a:p>
            <a:pPr lvl="0" algn="just">
              <a:lnSpc>
                <a:spcPts val="3200"/>
              </a:lnSpc>
            </a:pPr>
            <a:r>
              <a:rPr lang="ar-SA" sz="1600" dirty="0">
                <a:cs typeface="AL-Mateen" pitchFamily="2" charset="-78"/>
              </a:rPr>
              <a:t>مدير الموارد البشرية بمؤسسة </a:t>
            </a:r>
            <a:endParaRPr lang="en-US" sz="1600" dirty="0">
              <a:cs typeface="AL-Mateen" pitchFamily="2" charset="-78"/>
            </a:endParaRPr>
          </a:p>
          <a:p>
            <a:pPr lvl="0" algn="just">
              <a:lnSpc>
                <a:spcPts val="3200"/>
              </a:lnSpc>
            </a:pPr>
            <a:r>
              <a:rPr lang="ar-SA" sz="1600" dirty="0" smtClean="0">
                <a:cs typeface="AL-Mateen" pitchFamily="2" charset="-78"/>
              </a:rPr>
              <a:t>تحية </a:t>
            </a:r>
            <a:r>
              <a:rPr lang="ar-SA" sz="1600" dirty="0">
                <a:cs typeface="AL-Mateen" pitchFamily="2" charset="-78"/>
              </a:rPr>
              <a:t>طيبة واحتراما وبعد ،،</a:t>
            </a:r>
            <a:endParaRPr lang="en-US" sz="1600" dirty="0">
              <a:cs typeface="AL-Mateen" pitchFamily="2" charset="-78"/>
            </a:endParaRPr>
          </a:p>
          <a:p>
            <a:pPr lvl="0" algn="just">
              <a:lnSpc>
                <a:spcPts val="3200"/>
              </a:lnSpc>
            </a:pPr>
            <a:r>
              <a:rPr lang="ar-SA" sz="1600" dirty="0" smtClean="0">
                <a:cs typeface="AL-Mateen" pitchFamily="2" charset="-78"/>
              </a:rPr>
              <a:t>أتشرف </a:t>
            </a:r>
            <a:r>
              <a:rPr lang="ar-SA" sz="1600" dirty="0">
                <a:cs typeface="AL-Mateen" pitchFamily="2" charset="-78"/>
              </a:rPr>
              <a:t>بأن أتتقدم لسيادتكم بطلبي الوظيفة مدير إدارة المبيعات بمؤسستكم الموقرة .</a:t>
            </a:r>
            <a:endParaRPr lang="en-US" sz="1600" dirty="0">
              <a:cs typeface="AL-Mateen" pitchFamily="2" charset="-78"/>
            </a:endParaRPr>
          </a:p>
          <a:p>
            <a:pPr lvl="0" algn="just">
              <a:lnSpc>
                <a:spcPts val="3200"/>
              </a:lnSpc>
            </a:pPr>
            <a:r>
              <a:rPr lang="ar-SA" sz="1600" dirty="0" smtClean="0">
                <a:cs typeface="AL-Mateen" pitchFamily="2" charset="-78"/>
              </a:rPr>
              <a:t>حيث </a:t>
            </a:r>
            <a:r>
              <a:rPr lang="ar-SA" sz="1600" dirty="0">
                <a:cs typeface="AL-Mateen" pitchFamily="2" charset="-78"/>
              </a:rPr>
              <a:t>أرجو أن يكون السيرة الذاتية الخاصة بي والمرفقة طية تتناسب مع متطلبات الوظيفة الشاغرة والتي أتصور أنني من خلال خبرتي في التسويق والإعلان لمدة عشرة أعوام كاملة و دراستي التي سبقت عملي والدورات التخصصية التي حضرتها تؤهلني لشرف الفوز بهذه الوظيفة . ويطيب لي أن اذكر أنني قد قمت بزيادة المبيعات في الشركة التي كنت اعمل بها في الخارج إلى نسبة 40% ،وذلك نتيجة لتكثيف مجهوداتي وتدريبي لفريق عمل قمت بزيادة كفاءته من خلال التدريب والتقييم والتوجيه. وكذلك بسبب الاحتكاك المستمر بمتطلبات السوق واحتياجات العملاء وخلق شبكة كبيرة من العلاقات الطيبة المبنية على الثقة والاحترام المتبادل .</a:t>
            </a:r>
            <a:endParaRPr lang="en-US" sz="1600" dirty="0">
              <a:cs typeface="AL-Mateen" pitchFamily="2" charset="-78"/>
            </a:endParaRPr>
          </a:p>
          <a:p>
            <a:pPr lvl="0" algn="just">
              <a:lnSpc>
                <a:spcPts val="3200"/>
              </a:lnSpc>
            </a:pPr>
            <a:r>
              <a:rPr lang="ar-SA" sz="1600" dirty="0" smtClean="0">
                <a:cs typeface="AL-Mateen" pitchFamily="2" charset="-78"/>
              </a:rPr>
              <a:t>أرجو </a:t>
            </a:r>
            <a:r>
              <a:rPr lang="ar-SA" sz="1600" dirty="0">
                <a:cs typeface="AL-Mateen" pitchFamily="2" charset="-78"/>
              </a:rPr>
              <a:t>ألا أكون قد أسهبت كثيراً ، كما أرجو أن أفوز بفرصة لقاءكم في المستقبل القريب .</a:t>
            </a:r>
            <a:endParaRPr lang="en-US" sz="1600" dirty="0">
              <a:cs typeface="AL-Mateen" pitchFamily="2" charset="-78"/>
            </a:endParaRPr>
          </a:p>
          <a:p>
            <a:pPr lvl="0" algn="just">
              <a:lnSpc>
                <a:spcPts val="3200"/>
              </a:lnSpc>
            </a:pPr>
            <a:r>
              <a:rPr lang="ar-SA" sz="1600" dirty="0" smtClean="0">
                <a:cs typeface="AL-Mateen" pitchFamily="2" charset="-78"/>
              </a:rPr>
              <a:t>وتفضلوا </a:t>
            </a:r>
            <a:r>
              <a:rPr lang="ar-SA" sz="1600" dirty="0">
                <a:cs typeface="AL-Mateen" pitchFamily="2" charset="-78"/>
              </a:rPr>
              <a:t>بقبول الشكر ووافر الاحترام ،،</a:t>
            </a:r>
            <a:endParaRPr lang="en-US" sz="1600" dirty="0">
              <a:cs typeface="AL-Mateen" pitchFamily="2" charset="-78"/>
            </a:endParaRPr>
          </a:p>
          <a:p>
            <a:pPr lvl="0" algn="just">
              <a:lnSpc>
                <a:spcPts val="3200"/>
              </a:lnSpc>
            </a:pPr>
            <a:r>
              <a:rPr lang="ar-SA" sz="1600" dirty="0">
                <a:cs typeface="AL-Mateen" pitchFamily="2" charset="-78"/>
              </a:rPr>
              <a:t> </a:t>
            </a:r>
            <a:endParaRPr lang="en-US" sz="1600" dirty="0">
              <a:cs typeface="AL-Mateen" pitchFamily="2" charset="-78"/>
            </a:endParaRPr>
          </a:p>
          <a:p>
            <a:endParaRPr lang="ar-SA" sz="1600" dirty="0"/>
          </a:p>
        </p:txBody>
      </p:sp>
    </p:spTree>
    <p:extLst>
      <p:ext uri="{BB962C8B-B14F-4D97-AF65-F5344CB8AC3E}">
        <p14:creationId xmlns:p14="http://schemas.microsoft.com/office/powerpoint/2010/main" val="75118355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SA" dirty="0" smtClean="0">
                <a:cs typeface="AL-Mateen" pitchFamily="2" charset="-78"/>
              </a:rPr>
              <a:t>المقابلة الشخصية </a:t>
            </a:r>
            <a:endParaRPr lang="ar-SA" dirty="0">
              <a:cs typeface="AL-Mateen" pitchFamily="2" charset="-78"/>
            </a:endParaRPr>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marL="0" lvl="0" indent="0">
              <a:buNone/>
            </a:pPr>
            <a:r>
              <a:rPr lang="ar-SA" sz="3000" dirty="0">
                <a:solidFill>
                  <a:srgbClr val="FFFF00"/>
                </a:solidFill>
                <a:cs typeface="AL-Mateen" pitchFamily="2" charset="-78"/>
              </a:rPr>
              <a:t>التحضير للمقابلة الشخصية</a:t>
            </a:r>
            <a:r>
              <a:rPr lang="en-US" sz="3000" dirty="0">
                <a:solidFill>
                  <a:srgbClr val="FFFF00"/>
                </a:solidFill>
                <a:cs typeface="AL-Mateen" pitchFamily="2" charset="-78"/>
              </a:rPr>
              <a:t> :- </a:t>
            </a:r>
          </a:p>
          <a:p>
            <a:pPr lvl="0"/>
            <a:r>
              <a:rPr lang="ar-SA" sz="3000" dirty="0" smtClean="0">
                <a:cs typeface="AL-Mateen" pitchFamily="2" charset="-78"/>
              </a:rPr>
              <a:t>الملابس </a:t>
            </a:r>
            <a:r>
              <a:rPr lang="ar-SA" sz="3000" dirty="0">
                <a:cs typeface="AL-Mateen" pitchFamily="2" charset="-78"/>
              </a:rPr>
              <a:t>والمظهر</a:t>
            </a:r>
            <a:r>
              <a:rPr lang="en-US" sz="3000" dirty="0">
                <a:cs typeface="AL-Mateen" pitchFamily="2" charset="-78"/>
              </a:rPr>
              <a:t>. </a:t>
            </a:r>
          </a:p>
          <a:p>
            <a:pPr lvl="0"/>
            <a:r>
              <a:rPr lang="ar-SA" sz="3000" dirty="0" smtClean="0">
                <a:cs typeface="AL-Mateen" pitchFamily="2" charset="-78"/>
              </a:rPr>
              <a:t>معرفة </a:t>
            </a:r>
            <a:r>
              <a:rPr lang="ar-SA" sz="3000" dirty="0">
                <a:cs typeface="AL-Mateen" pitchFamily="2" charset="-78"/>
              </a:rPr>
              <a:t>اتجاهات المؤسسة ومجال عملها وتحري عن شخصية من يجري المقابلة الشخصية ، وتحري معلومات عن الوظيفة إن أمكن ومستوى المرتبات</a:t>
            </a:r>
            <a:r>
              <a:rPr lang="en-US" sz="3000" dirty="0">
                <a:cs typeface="AL-Mateen" pitchFamily="2" charset="-78"/>
              </a:rPr>
              <a:t>. </a:t>
            </a:r>
            <a:endParaRPr lang="ar-SA" sz="3000" dirty="0" smtClean="0">
              <a:cs typeface="AL-Mateen" pitchFamily="2" charset="-78"/>
            </a:endParaRPr>
          </a:p>
          <a:p>
            <a:pPr lvl="0"/>
            <a:r>
              <a:rPr lang="ar-SA" sz="3000" dirty="0">
                <a:cs typeface="AL-Mateen" pitchFamily="2" charset="-78"/>
              </a:rPr>
              <a:t>وسائل الاستماع والاتصال غير اللفظي وما ينم عنها</a:t>
            </a:r>
            <a:r>
              <a:rPr lang="en-US" sz="3000" dirty="0">
                <a:cs typeface="AL-Mateen" pitchFamily="2" charset="-78"/>
              </a:rPr>
              <a:t>. </a:t>
            </a:r>
          </a:p>
          <a:p>
            <a:pPr lvl="0"/>
            <a:r>
              <a:rPr lang="ar-SA" sz="3000" dirty="0">
                <a:cs typeface="AL-Mateen" pitchFamily="2" charset="-78"/>
              </a:rPr>
              <a:t>تفادي الأخطاء الشائعة بالمقابلة الشخصية</a:t>
            </a:r>
            <a:r>
              <a:rPr lang="en-US" sz="3000" dirty="0">
                <a:cs typeface="AL-Mateen" pitchFamily="2" charset="-78"/>
              </a:rPr>
              <a:t>. </a:t>
            </a:r>
          </a:p>
          <a:p>
            <a:pPr lvl="0"/>
            <a:r>
              <a:rPr lang="ar-SA" sz="3000" dirty="0">
                <a:cs typeface="AL-Mateen" pitchFamily="2" charset="-78"/>
              </a:rPr>
              <a:t>خطاب الشكر بعد </a:t>
            </a:r>
            <a:r>
              <a:rPr lang="ar-SA" sz="3000" dirty="0" smtClean="0">
                <a:cs typeface="AL-Mateen" pitchFamily="2" charset="-78"/>
              </a:rPr>
              <a:t>المقابلة</a:t>
            </a:r>
            <a:endParaRPr lang="en-US" sz="3000" dirty="0">
              <a:cs typeface="AL-Mateen" pitchFamily="2" charset="-78"/>
            </a:endParaRPr>
          </a:p>
        </p:txBody>
      </p:sp>
    </p:spTree>
    <p:extLst>
      <p:ext uri="{BB962C8B-B14F-4D97-AF65-F5344CB8AC3E}">
        <p14:creationId xmlns:p14="http://schemas.microsoft.com/office/powerpoint/2010/main" val="94672983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001419"/>
          </a:xfrm>
        </p:spPr>
        <p:style>
          <a:lnRef idx="3">
            <a:schemeClr val="lt1"/>
          </a:lnRef>
          <a:fillRef idx="1">
            <a:schemeClr val="accent1"/>
          </a:fillRef>
          <a:effectRef idx="1">
            <a:schemeClr val="accent1"/>
          </a:effectRef>
          <a:fontRef idx="minor">
            <a:schemeClr val="lt1"/>
          </a:fontRef>
        </p:style>
        <p:txBody>
          <a:bodyPr>
            <a:noAutofit/>
          </a:bodyPr>
          <a:lstStyle/>
          <a:p>
            <a:pPr fontAlgn="base"/>
            <a:r>
              <a:rPr lang="ar-SA" sz="2800" b="1" dirty="0">
                <a:cs typeface="AL-Mateen" pitchFamily="2" charset="-78"/>
              </a:rPr>
              <a:t>أخطاء ارسال السيرة الذاتية الالكترونية :</a:t>
            </a:r>
            <a:endParaRPr lang="en-US" sz="2800" b="1" dirty="0">
              <a:cs typeface="AL-Mateen" pitchFamily="2" charset="-78"/>
            </a:endParaRPr>
          </a:p>
          <a:p>
            <a:pPr fontAlgn="base"/>
            <a:r>
              <a:rPr lang="ar-SA" sz="2800" dirty="0">
                <a:cs typeface="AL-Mateen" pitchFamily="2" charset="-78"/>
              </a:rPr>
              <a:t>اذا كنت سترسل سيرتك </a:t>
            </a:r>
            <a:r>
              <a:rPr lang="ar-SA" sz="2800" dirty="0" smtClean="0">
                <a:cs typeface="AL-Mateen" pitchFamily="2" charset="-78"/>
              </a:rPr>
              <a:t>الذاتية </a:t>
            </a:r>
            <a:r>
              <a:rPr lang="ar-SA" sz="2800" dirty="0">
                <a:cs typeface="AL-Mateen" pitchFamily="2" charset="-78"/>
              </a:rPr>
              <a:t>عن طريق البريد الالكتروني فعليك أن تتجنب بعض النقاط التالية :</a:t>
            </a:r>
            <a:endParaRPr lang="en-US" sz="2800" dirty="0">
              <a:cs typeface="AL-Mateen" pitchFamily="2" charset="-78"/>
            </a:endParaRPr>
          </a:p>
          <a:p>
            <a:pPr lvl="0" fontAlgn="base"/>
            <a:r>
              <a:rPr lang="ar-SA" sz="2800" dirty="0">
                <a:cs typeface="AL-Mateen" pitchFamily="2" charset="-78"/>
              </a:rPr>
              <a:t>لا ترسل السيرة الذاتية من بريد عملك الحالي .</a:t>
            </a:r>
            <a:endParaRPr lang="en-US" sz="2800" dirty="0">
              <a:cs typeface="AL-Mateen" pitchFamily="2" charset="-78"/>
            </a:endParaRPr>
          </a:p>
          <a:p>
            <a:pPr lvl="0" fontAlgn="base"/>
            <a:r>
              <a:rPr lang="ar-SA" sz="2800" dirty="0">
                <a:cs typeface="AL-Mateen" pitchFamily="2" charset="-78"/>
              </a:rPr>
              <a:t>لا تطلب في رسالة السيرة الذاتية الرد على بريد الكتروني اخر .</a:t>
            </a:r>
            <a:endParaRPr lang="en-US" sz="2800" dirty="0">
              <a:cs typeface="AL-Mateen" pitchFamily="2" charset="-78"/>
            </a:endParaRPr>
          </a:p>
          <a:p>
            <a:pPr lvl="0" fontAlgn="base"/>
            <a:r>
              <a:rPr lang="ar-SA" sz="2800" dirty="0">
                <a:cs typeface="AL-Mateen" pitchFamily="2" charset="-78"/>
              </a:rPr>
              <a:t>لا ترسل السيرة الذاتية من بريد الكتروني باسم غير جاد </a:t>
            </a:r>
            <a:r>
              <a:rPr lang="ar-SA" sz="2800" dirty="0" smtClean="0">
                <a:cs typeface="AL-Mateen" pitchFamily="2" charset="-78"/>
              </a:rPr>
              <a:t>كالألقاب </a:t>
            </a:r>
            <a:r>
              <a:rPr lang="ar-SA" sz="2800" dirty="0">
                <a:cs typeface="AL-Mateen" pitchFamily="2" charset="-78"/>
              </a:rPr>
              <a:t>.</a:t>
            </a:r>
            <a:endParaRPr lang="en-US" sz="2800" dirty="0">
              <a:cs typeface="AL-Mateen" pitchFamily="2" charset="-78"/>
            </a:endParaRPr>
          </a:p>
          <a:p>
            <a:pPr lvl="0" fontAlgn="base"/>
            <a:r>
              <a:rPr lang="ar-SA" sz="2800" dirty="0">
                <a:cs typeface="AL-Mateen" pitchFamily="2" charset="-78"/>
              </a:rPr>
              <a:t>لا تترك محتوى الرسالة فارغ بل عليك ذكر بعض التفاصيل البسيطة عنك .</a:t>
            </a:r>
            <a:endParaRPr lang="en-US" sz="2800" dirty="0">
              <a:cs typeface="AL-Mateen" pitchFamily="2" charset="-78"/>
            </a:endParaRPr>
          </a:p>
          <a:p>
            <a:pPr lvl="0" fontAlgn="base"/>
            <a:r>
              <a:rPr lang="ar-SA" sz="2800" dirty="0">
                <a:cs typeface="AL-Mateen" pitchFamily="2" charset="-78"/>
              </a:rPr>
              <a:t>تجنب إعادة ارسال السيرة الذاتية مرات متعددة لصاحب العمل .</a:t>
            </a:r>
            <a:endParaRPr lang="en-US" sz="2800" dirty="0">
              <a:cs typeface="AL-Mateen" pitchFamily="2" charset="-78"/>
            </a:endParaRPr>
          </a:p>
          <a:p>
            <a:pPr lvl="0" fontAlgn="base"/>
            <a:r>
              <a:rPr lang="ar-SA" sz="2800" dirty="0">
                <a:cs typeface="AL-Mateen" pitchFamily="2" charset="-78"/>
              </a:rPr>
              <a:t>يفضل ارفاق السيرة الذاتية في رسالة </a:t>
            </a:r>
            <a:r>
              <a:rPr lang="ar-SA" sz="2800" dirty="0" err="1">
                <a:cs typeface="AL-Mateen" pitchFamily="2" charset="-78"/>
              </a:rPr>
              <a:t>الايميل</a:t>
            </a:r>
            <a:r>
              <a:rPr lang="ar-SA" sz="2800" dirty="0">
                <a:cs typeface="AL-Mateen" pitchFamily="2" charset="-78"/>
              </a:rPr>
              <a:t> وليس نسخها في محتوي الرسالة</a:t>
            </a:r>
            <a:endParaRPr lang="en-US" sz="2800" dirty="0">
              <a:cs typeface="AL-Mateen" pitchFamily="2" charset="-78"/>
            </a:endParaRPr>
          </a:p>
          <a:p>
            <a:pPr lvl="0" fontAlgn="base"/>
            <a:r>
              <a:rPr lang="ar-SA" sz="2800" dirty="0">
                <a:cs typeface="AL-Mateen" pitchFamily="2" charset="-78"/>
              </a:rPr>
              <a:t>يفضل ارفاق السيرة الذاتية بنوعية </a:t>
            </a:r>
            <a:r>
              <a:rPr lang="en-US" sz="2800" dirty="0" err="1">
                <a:cs typeface="AL-Mateen" pitchFamily="2" charset="-78"/>
              </a:rPr>
              <a:t>pdf</a:t>
            </a:r>
            <a:endParaRPr lang="en-US" sz="2800" dirty="0">
              <a:cs typeface="AL-Mateen" pitchFamily="2" charset="-78"/>
            </a:endParaRPr>
          </a:p>
          <a:p>
            <a:endParaRPr lang="ar-SA" sz="2800" dirty="0">
              <a:cs typeface="AL-Mateen" pitchFamily="2" charset="-78"/>
            </a:endParaRPr>
          </a:p>
        </p:txBody>
      </p:sp>
    </p:spTree>
    <p:extLst>
      <p:ext uri="{BB962C8B-B14F-4D97-AF65-F5344CB8AC3E}">
        <p14:creationId xmlns:p14="http://schemas.microsoft.com/office/powerpoint/2010/main" val="124790360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style>
          <a:lnRef idx="3">
            <a:schemeClr val="lt1"/>
          </a:lnRef>
          <a:fillRef idx="1">
            <a:schemeClr val="accent1"/>
          </a:fillRef>
          <a:effectRef idx="1">
            <a:schemeClr val="accent1"/>
          </a:effectRef>
          <a:fontRef idx="minor">
            <a:schemeClr val="lt1"/>
          </a:fontRef>
        </p:style>
        <p:txBody>
          <a:bodyPr>
            <a:normAutofit/>
          </a:bodyPr>
          <a:lstStyle/>
          <a:p>
            <a:r>
              <a:rPr lang="ar-SA" sz="3200" b="1" dirty="0">
                <a:cs typeface="AL-Mateen" pitchFamily="2" charset="-78"/>
              </a:rPr>
              <a:t>نصائح </a:t>
            </a:r>
            <a:r>
              <a:rPr lang="ar-SA" sz="3200" b="1" dirty="0" smtClean="0">
                <a:cs typeface="AL-Mateen" pitchFamily="2" charset="-78"/>
              </a:rPr>
              <a:t>عامة</a:t>
            </a:r>
            <a:endParaRPr lang="ar-SA" sz="3200" dirty="0"/>
          </a:p>
        </p:txBody>
      </p:sp>
      <p:sp>
        <p:nvSpPr>
          <p:cNvPr id="3" name="عنصر نائب للمحتوى 2"/>
          <p:cNvSpPr>
            <a:spLocks noGrp="1"/>
          </p:cNvSpPr>
          <p:nvPr>
            <p:ph idx="1"/>
          </p:nvPr>
        </p:nvSpPr>
        <p:spPr>
          <a:xfrm>
            <a:off x="395536" y="1268760"/>
            <a:ext cx="8229600" cy="4525963"/>
          </a:xfrm>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algn="just">
              <a:lnSpc>
                <a:spcPts val="4100"/>
              </a:lnSpc>
            </a:pPr>
            <a:r>
              <a:rPr lang="ar-SA" dirty="0" smtClean="0">
                <a:cs typeface="AL-Mateen" pitchFamily="2" charset="-78"/>
              </a:rPr>
              <a:t>البحث </a:t>
            </a:r>
            <a:r>
              <a:rPr lang="ar-SA" dirty="0">
                <a:cs typeface="AL-Mateen" pitchFamily="2" charset="-78"/>
              </a:rPr>
              <a:t>في الجرائد والمجلات المتخصصة</a:t>
            </a:r>
            <a:endParaRPr lang="en-US" dirty="0">
              <a:cs typeface="AL-Mateen" pitchFamily="2" charset="-78"/>
            </a:endParaRPr>
          </a:p>
          <a:p>
            <a:pPr algn="just">
              <a:lnSpc>
                <a:spcPts val="4100"/>
              </a:lnSpc>
            </a:pPr>
            <a:r>
              <a:rPr lang="ar-SA" dirty="0">
                <a:cs typeface="AL-Mateen" pitchFamily="2" charset="-78"/>
              </a:rPr>
              <a:t>يقوم العديد من الشركات والمؤسسات بالإعلان عن الوظائف الشاغرة لديها في الصحف الكبرى </a:t>
            </a:r>
            <a:r>
              <a:rPr lang="ar-SA" dirty="0" smtClean="0">
                <a:cs typeface="AL-Mateen" pitchFamily="2" charset="-78"/>
              </a:rPr>
              <a:t>سواء </a:t>
            </a:r>
            <a:r>
              <a:rPr lang="ar-SA" dirty="0">
                <a:cs typeface="AL-Mateen" pitchFamily="2" charset="-78"/>
              </a:rPr>
              <a:t>في إعلان كبير واضح أو في الإعلانات العادية المبوبة بها، بما في ذلك جريدة الوسيط الجديدة . ويسهل البحث في الجرائد عن الوظائف الشاغرة بما يتناسب مع الباحث حيث أنها تعطى أيضاً سنين الخبرة المطلوبة ومجالها .</a:t>
            </a:r>
            <a:endParaRPr lang="en-US" dirty="0">
              <a:cs typeface="AL-Mateen" pitchFamily="2" charset="-78"/>
            </a:endParaRPr>
          </a:p>
          <a:p>
            <a:pPr algn="just">
              <a:lnSpc>
                <a:spcPts val="4100"/>
              </a:lnSpc>
            </a:pPr>
            <a:r>
              <a:rPr lang="ar-SA" dirty="0">
                <a:cs typeface="AL-Mateen" pitchFamily="2" charset="-78"/>
              </a:rPr>
              <a:t> البحث لدى وكالات ومكاتب التوظيف</a:t>
            </a:r>
            <a:endParaRPr lang="en-US" dirty="0">
              <a:cs typeface="AL-Mateen" pitchFamily="2" charset="-78"/>
            </a:endParaRPr>
          </a:p>
          <a:p>
            <a:pPr algn="just">
              <a:lnSpc>
                <a:spcPts val="4100"/>
              </a:lnSpc>
            </a:pPr>
            <a:r>
              <a:rPr lang="ar-SA" dirty="0">
                <a:cs typeface="AL-Mateen" pitchFamily="2" charset="-78"/>
              </a:rPr>
              <a:t>انتشرت حديثاً شركات ووكالات التوظيف والتي تقدم خدمة لعملائها سواء من الباحثين عن عمل أو الباحثين عن موظفين أو عاملين أكفاء يتناسبون مع متطلبات الوظائف المتاحة </a:t>
            </a:r>
            <a:r>
              <a:rPr lang="ar-SA" dirty="0"/>
              <a:t>.</a:t>
            </a:r>
            <a:endParaRPr lang="en-US" dirty="0"/>
          </a:p>
          <a:p>
            <a:endParaRPr lang="en-US" dirty="0"/>
          </a:p>
          <a:p>
            <a:endParaRPr lang="ar-SA" dirty="0"/>
          </a:p>
        </p:txBody>
      </p:sp>
    </p:spTree>
    <p:extLst>
      <p:ext uri="{BB962C8B-B14F-4D97-AF65-F5344CB8AC3E}">
        <p14:creationId xmlns:p14="http://schemas.microsoft.com/office/powerpoint/2010/main" val="419565692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rmAutofit/>
          </a:bodyPr>
          <a:lstStyle/>
          <a:p>
            <a:pPr algn="just"/>
            <a:r>
              <a:rPr lang="ar-SA" sz="2800" dirty="0" smtClean="0">
                <a:cs typeface="AL-Mateen" pitchFamily="2" charset="-78"/>
              </a:rPr>
              <a:t>فيقوم </a:t>
            </a:r>
            <a:r>
              <a:rPr lang="ar-SA" sz="2800" dirty="0">
                <a:cs typeface="AL-Mateen" pitchFamily="2" charset="-78"/>
              </a:rPr>
              <a:t>الباحث عن عمل بتسجيل بياناته كاملة وترك نسخة من السيرة الذاتية لدى هذه الشركات أو الوكالات مجاناً أو مقابل رسوم بسيطة . ثم يقوم مسئولو الوكالة بإجراء مقابلة شخصية معه ووضع ملفه في قاعدة البيانات الخاصة بالشركة ويقومون بعدها بترشيحه للوظيفة المناسبة لدى الشركات الطالبة . </a:t>
            </a:r>
            <a:r>
              <a:rPr lang="ar-SA" sz="2800" dirty="0" smtClean="0">
                <a:cs typeface="AL-Mateen" pitchFamily="2" charset="-78"/>
              </a:rPr>
              <a:t>وتأخذ </a:t>
            </a:r>
            <a:r>
              <a:rPr lang="ar-SA" sz="2800" dirty="0">
                <a:cs typeface="AL-Mateen" pitchFamily="2" charset="-78"/>
              </a:rPr>
              <a:t>هذه المكاتب نسبة من المرتب بعد الحصول على الوظيفة وغالباً ما يكون ذلك من الشركات الطالبة وليس من الشخص الباحث عن الوظيفة.</a:t>
            </a:r>
            <a:endParaRPr lang="en-US" sz="2800" dirty="0">
              <a:cs typeface="AL-Mateen" pitchFamily="2" charset="-78"/>
            </a:endParaRPr>
          </a:p>
          <a:p>
            <a:r>
              <a:rPr lang="ar-SA" sz="2800" dirty="0">
                <a:cs typeface="AL-Mateen" pitchFamily="2" charset="-78"/>
              </a:rPr>
              <a:t>البحث باستخدام الإنترنت</a:t>
            </a:r>
            <a:endParaRPr lang="en-US" sz="2800" dirty="0">
              <a:cs typeface="AL-Mateen" pitchFamily="2" charset="-78"/>
            </a:endParaRPr>
          </a:p>
          <a:p>
            <a:r>
              <a:rPr lang="ar-SA" sz="2800" dirty="0">
                <a:cs typeface="AL-Mateen" pitchFamily="2" charset="-78"/>
              </a:rPr>
              <a:t>إن للكمبيوتر أيضاً دور كبير حالياً في البحث عن وظيفة وذلك ( سواء في مصر أو خارجها) باستخدام الإنترنت وصفحات الشركات ( </a:t>
            </a:r>
            <a:r>
              <a:rPr lang="en-US" sz="2800" dirty="0">
                <a:cs typeface="AL-Mateen" pitchFamily="2" charset="-78"/>
              </a:rPr>
              <a:t>Web Page</a:t>
            </a:r>
            <a:r>
              <a:rPr lang="ar-SA" sz="2800" dirty="0">
                <a:cs typeface="AL-Mateen" pitchFamily="2" charset="-78"/>
              </a:rPr>
              <a:t> ) بمواقع الشركات على الإنترنت ( </a:t>
            </a:r>
            <a:r>
              <a:rPr lang="en-US" sz="2800" dirty="0">
                <a:cs typeface="AL-Mateen" pitchFamily="2" charset="-78"/>
              </a:rPr>
              <a:t>Web Site</a:t>
            </a:r>
            <a:r>
              <a:rPr lang="ar-SA" sz="2800" dirty="0">
                <a:cs typeface="AL-Mateen" pitchFamily="2" charset="-78"/>
              </a:rPr>
              <a:t> )</a:t>
            </a:r>
          </a:p>
        </p:txBody>
      </p:sp>
    </p:spTree>
    <p:extLst>
      <p:ext uri="{BB962C8B-B14F-4D97-AF65-F5344CB8AC3E}">
        <p14:creationId xmlns:p14="http://schemas.microsoft.com/office/powerpoint/2010/main" val="407234402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92500"/>
          </a:bodyPr>
          <a:lstStyle/>
          <a:p>
            <a:pPr algn="just">
              <a:lnSpc>
                <a:spcPct val="150000"/>
              </a:lnSpc>
            </a:pPr>
            <a:r>
              <a:rPr lang="ar-SA" dirty="0" smtClean="0">
                <a:cs typeface="AL-Mateen" pitchFamily="2" charset="-78"/>
              </a:rPr>
              <a:t>حيث </a:t>
            </a:r>
            <a:r>
              <a:rPr lang="ar-SA" dirty="0">
                <a:cs typeface="AL-Mateen" pitchFamily="2" charset="-78"/>
              </a:rPr>
              <a:t>تعلن كثير من الهيئات والمنظمات والشركات على صفحا مواقعها على الإنترنت عن وظائفها الشاغرة, وتتيح أيضاً للباحث أن يسجل بياناته أو سيرته الذاتية على بعض هذه المواقع مثل :</a:t>
            </a:r>
            <a:endParaRPr lang="en-US" dirty="0">
              <a:cs typeface="AL-Mateen" pitchFamily="2" charset="-78"/>
            </a:endParaRPr>
          </a:p>
          <a:p>
            <a:pPr algn="just">
              <a:lnSpc>
                <a:spcPct val="150000"/>
              </a:lnSpc>
            </a:pPr>
            <a:r>
              <a:rPr lang="en-US" sz="2800" dirty="0">
                <a:cs typeface="+mj-cs"/>
              </a:rPr>
              <a:t>http:// </a:t>
            </a:r>
            <a:r>
              <a:rPr lang="en-US" sz="2800" dirty="0" err="1" smtClean="0">
                <a:cs typeface="+mj-cs"/>
              </a:rPr>
              <a:t>CareerMidEast.comOnline</a:t>
            </a:r>
            <a:r>
              <a:rPr lang="en-US" sz="2800" dirty="0" smtClean="0">
                <a:cs typeface="+mj-cs"/>
              </a:rPr>
              <a:t> </a:t>
            </a:r>
            <a:r>
              <a:rPr lang="en-US" sz="2800" dirty="0">
                <a:cs typeface="+mj-cs"/>
              </a:rPr>
              <a:t>Recruitment Portal</a:t>
            </a:r>
          </a:p>
          <a:p>
            <a:pPr algn="just">
              <a:lnSpc>
                <a:spcPct val="150000"/>
              </a:lnSpc>
            </a:pPr>
            <a:r>
              <a:rPr lang="en-US" sz="2800" dirty="0">
                <a:cs typeface="+mj-cs"/>
              </a:rPr>
              <a:t>http:// www.skill-link.com</a:t>
            </a:r>
          </a:p>
          <a:p>
            <a:pPr algn="just">
              <a:lnSpc>
                <a:spcPct val="150000"/>
              </a:lnSpc>
            </a:pPr>
            <a:r>
              <a:rPr lang="en-US" sz="2800" dirty="0">
                <a:cs typeface="+mj-cs"/>
              </a:rPr>
              <a:t>http:// Find Jobs, Job Opportunity, Post CVs, Recruitment, Employment</a:t>
            </a:r>
            <a:r>
              <a:rPr lang="ar-SA" dirty="0">
                <a:cs typeface="AL-Mateen" pitchFamily="2" charset="-78"/>
              </a:rPr>
              <a:t>, </a:t>
            </a:r>
            <a:r>
              <a:rPr lang="ar-SA" dirty="0"/>
              <a:t> </a:t>
            </a:r>
            <a:endParaRPr lang="en-US" dirty="0"/>
          </a:p>
        </p:txBody>
      </p:sp>
    </p:spTree>
    <p:extLst>
      <p:ext uri="{BB962C8B-B14F-4D97-AF65-F5344CB8AC3E}">
        <p14:creationId xmlns:p14="http://schemas.microsoft.com/office/powerpoint/2010/main" val="258379910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484784"/>
            <a:ext cx="8229600" cy="4525963"/>
          </a:xfrm>
        </p:spPr>
        <p:style>
          <a:lnRef idx="3">
            <a:schemeClr val="lt1"/>
          </a:lnRef>
          <a:fillRef idx="1">
            <a:schemeClr val="accent1"/>
          </a:fillRef>
          <a:effectRef idx="1">
            <a:schemeClr val="accent1"/>
          </a:effectRef>
          <a:fontRef idx="minor">
            <a:schemeClr val="lt1"/>
          </a:fontRef>
        </p:style>
        <p:txBody>
          <a:bodyPr>
            <a:noAutofit/>
          </a:bodyPr>
          <a:lstStyle/>
          <a:p>
            <a:r>
              <a:rPr lang="ar-SA" sz="2800" dirty="0" smtClean="0">
                <a:cs typeface="AL-Mateen" pitchFamily="2" charset="-78"/>
              </a:rPr>
              <a:t>الاتصال </a:t>
            </a:r>
            <a:r>
              <a:rPr lang="ar-SA" sz="2800" dirty="0">
                <a:cs typeface="AL-Mateen" pitchFamily="2" charset="-78"/>
              </a:rPr>
              <a:t>المباشر بالشركات المعروفة</a:t>
            </a:r>
            <a:endParaRPr lang="en-US" sz="2800" dirty="0">
              <a:cs typeface="AL-Mateen" pitchFamily="2" charset="-78"/>
            </a:endParaRPr>
          </a:p>
          <a:p>
            <a:r>
              <a:rPr lang="ar-SA" sz="2800" dirty="0">
                <a:cs typeface="AL-Mateen" pitchFamily="2" charset="-78"/>
              </a:rPr>
              <a:t>وأحياناً يبادر الشخص الباحث بالتقدم مباشرة إلى الشركات المعروفة التي قد تحتاج خدماته. وذلك عن طريق تقديم أوراقه وسيرته الذاتية عبر الفاكس أو البريد الإلكتروني لتلك الشركات موجهه لشخص معين معنى بالتعيينات. وقد يتابع ذلك بمكالمة هاتفية للسؤال بأسلوب مهذب عن احتمالات توظيفه مع تفادى أن يكون ذلك في وقت الذروة وتفادى التكرار. ويستحسن أيضا عمل شبكة من الاتصالات عن طريق أصحابه وأقرانه وزملاؤه </a:t>
            </a:r>
            <a:r>
              <a:rPr lang="ar-SA" sz="2800" dirty="0" err="1">
                <a:cs typeface="AL-Mateen" pitchFamily="2" charset="-78"/>
              </a:rPr>
              <a:t>ليخطرهم</a:t>
            </a:r>
            <a:r>
              <a:rPr lang="ar-SA" sz="2800" dirty="0">
                <a:cs typeface="AL-Mateen" pitchFamily="2" charset="-78"/>
              </a:rPr>
              <a:t> بأنه يبحث عن وظيفة ويطلب معاونتهم بإخطاره بذلك.</a:t>
            </a:r>
            <a:endParaRPr lang="en-US" sz="2800" dirty="0">
              <a:cs typeface="AL-Mateen" pitchFamily="2" charset="-78"/>
            </a:endParaRPr>
          </a:p>
          <a:p>
            <a:r>
              <a:rPr lang="ar-SA" sz="2800" dirty="0" smtClean="0">
                <a:cs typeface="AL-Mateen" pitchFamily="2" charset="-78"/>
              </a:rPr>
              <a:t>كما </a:t>
            </a:r>
            <a:r>
              <a:rPr lang="ar-SA" sz="2800" dirty="0">
                <a:cs typeface="AL-Mateen" pitchFamily="2" charset="-78"/>
              </a:rPr>
              <a:t>يمكن التقدم إلى المسئولين لدى الشركات مباشرة ومقابلتهم بمعارض العمل والوظائف التي تقيمها بعض الجهات والنوادي ويستضيفون فيها شركات </a:t>
            </a:r>
            <a:r>
              <a:rPr lang="ar-SA" sz="2800" dirty="0" smtClean="0">
                <a:cs typeface="AL-Mateen" pitchFamily="2" charset="-78"/>
              </a:rPr>
              <a:t>وبنوك</a:t>
            </a:r>
            <a:endParaRPr lang="ar-SA" sz="2800" dirty="0">
              <a:cs typeface="AL-Mateen" pitchFamily="2" charset="-78"/>
            </a:endParaRPr>
          </a:p>
        </p:txBody>
      </p:sp>
    </p:spTree>
    <p:extLst>
      <p:ext uri="{BB962C8B-B14F-4D97-AF65-F5344CB8AC3E}">
        <p14:creationId xmlns:p14="http://schemas.microsoft.com/office/powerpoint/2010/main" val="393563685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628800"/>
            <a:ext cx="8373616" cy="4525963"/>
          </a:xfrm>
        </p:spPr>
        <p:style>
          <a:lnRef idx="3">
            <a:schemeClr val="lt1"/>
          </a:lnRef>
          <a:fillRef idx="1">
            <a:schemeClr val="accent1"/>
          </a:fillRef>
          <a:effectRef idx="1">
            <a:schemeClr val="accent1"/>
          </a:effectRef>
          <a:fontRef idx="minor">
            <a:schemeClr val="lt1"/>
          </a:fontRef>
        </p:style>
        <p:txBody>
          <a:bodyPr>
            <a:noAutofit/>
          </a:bodyPr>
          <a:lstStyle/>
          <a:p>
            <a:pPr algn="just">
              <a:lnSpc>
                <a:spcPts val="4100"/>
              </a:lnSpc>
            </a:pPr>
            <a:r>
              <a:rPr lang="ar-SA" sz="2800" dirty="0">
                <a:cs typeface="AL-Mateen" pitchFamily="2" charset="-78"/>
              </a:rPr>
              <a:t>ومؤسسات مختلفة تبحث عن عاملين جدد. وهذه فرصة كبرى لتوافق الباحث مع صاحب العمل, وليترك سيرته الذاتية لمسئولي الشركة, ويعرب عن اهتمامه بالوظائف المعلن عنها أثناء المعرض واستعداده لحضور المقابلة الشخصية عند دعوته لذلك</a:t>
            </a:r>
            <a:r>
              <a:rPr lang="ar-SA" sz="2800" dirty="0" smtClean="0">
                <a:cs typeface="AL-Mateen" pitchFamily="2" charset="-78"/>
              </a:rPr>
              <a:t>.</a:t>
            </a:r>
            <a:endParaRPr lang="ar-SA" sz="2800" dirty="0">
              <a:cs typeface="AL-Mateen" pitchFamily="2" charset="-78"/>
            </a:endParaRPr>
          </a:p>
          <a:p>
            <a:pPr algn="just">
              <a:lnSpc>
                <a:spcPts val="4100"/>
              </a:lnSpc>
            </a:pPr>
            <a:r>
              <a:rPr lang="ar-SA" sz="2800" dirty="0" smtClean="0">
                <a:cs typeface="AL-Mateen" pitchFamily="2" charset="-78"/>
              </a:rPr>
              <a:t>قبل </a:t>
            </a:r>
            <a:r>
              <a:rPr lang="ar-SA" sz="2800" dirty="0">
                <a:cs typeface="AL-Mateen" pitchFamily="2" charset="-78"/>
              </a:rPr>
              <a:t>أن تذهب إلى المقابلة تأكد أنك تمتلك ملبساً ملائماً وأنه يناسب قياسك.</a:t>
            </a:r>
            <a:endParaRPr lang="en-US" sz="2800" dirty="0">
              <a:cs typeface="AL-Mateen" pitchFamily="2" charset="-78"/>
            </a:endParaRPr>
          </a:p>
          <a:p>
            <a:pPr algn="just">
              <a:lnSpc>
                <a:spcPts val="4100"/>
              </a:lnSpc>
            </a:pPr>
            <a:r>
              <a:rPr lang="ar-SA" sz="2800" dirty="0" smtClean="0">
                <a:cs typeface="AL-Mateen" pitchFamily="2" charset="-78"/>
              </a:rPr>
              <a:t>جهز </a:t>
            </a:r>
            <a:r>
              <a:rPr lang="ar-SA" sz="2800" dirty="0">
                <a:cs typeface="AL-Mateen" pitchFamily="2" charset="-78"/>
              </a:rPr>
              <a:t>ملابسك قبل المقابلة بيوم حتى لا تضطر لقضاء وقت في التجهيز في يوم المقابلة</a:t>
            </a:r>
            <a:r>
              <a:rPr lang="ar-SA" sz="2800" dirty="0" smtClean="0">
                <a:cs typeface="AL-Mateen" pitchFamily="2" charset="-78"/>
              </a:rPr>
              <a:t>.</a:t>
            </a:r>
          </a:p>
          <a:p>
            <a:pPr algn="just">
              <a:lnSpc>
                <a:spcPts val="4100"/>
              </a:lnSpc>
            </a:pPr>
            <a:r>
              <a:rPr lang="ar-SA" sz="2800" dirty="0">
                <a:cs typeface="AL-Mateen" pitchFamily="2" charset="-78"/>
              </a:rPr>
              <a:t>هذه فرصتك الكبرى لإقناع من تجرى معهم المقابلة باختيارك. فإنه ليس سرا </a:t>
            </a:r>
            <a:r>
              <a:rPr lang="ar-SA" sz="2800" dirty="0" smtClean="0">
                <a:cs typeface="AL-Mateen" pitchFamily="2" charset="-78"/>
              </a:rPr>
              <a:t>أن.</a:t>
            </a:r>
            <a:endParaRPr lang="en-US" sz="2800" dirty="0">
              <a:cs typeface="AL-Mateen" pitchFamily="2" charset="-78"/>
            </a:endParaRPr>
          </a:p>
          <a:p>
            <a:pPr algn="just">
              <a:lnSpc>
                <a:spcPts val="4100"/>
              </a:lnSpc>
            </a:pPr>
            <a:endParaRPr lang="en-US" sz="2800" dirty="0">
              <a:cs typeface="AL-Mateen" pitchFamily="2" charset="-78"/>
            </a:endParaRPr>
          </a:p>
        </p:txBody>
      </p:sp>
    </p:spTree>
    <p:extLst>
      <p:ext uri="{BB962C8B-B14F-4D97-AF65-F5344CB8AC3E}">
        <p14:creationId xmlns:p14="http://schemas.microsoft.com/office/powerpoint/2010/main" val="323037702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001419"/>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algn="just">
              <a:lnSpc>
                <a:spcPts val="4000"/>
              </a:lnSpc>
            </a:pPr>
            <a:r>
              <a:rPr lang="ar-SA" dirty="0">
                <a:cs typeface="AL-Mateen" pitchFamily="2" charset="-78"/>
              </a:rPr>
              <a:t>مظهرك له أكبر الأثر فيما تتركه من انطباع أول. فاهتمامك بمظهرك هو جزء من احترامك لنفسك وقيمتك وينم عن احترامك لمن تقابلهم أيضا والاهتمام بهم </a:t>
            </a:r>
            <a:endParaRPr lang="ar-SA" dirty="0" smtClean="0">
              <a:cs typeface="AL-Mateen" pitchFamily="2" charset="-78"/>
            </a:endParaRPr>
          </a:p>
          <a:p>
            <a:pPr algn="just">
              <a:lnSpc>
                <a:spcPts val="4000"/>
              </a:lnSpc>
            </a:pPr>
            <a:r>
              <a:rPr lang="ar-SA" dirty="0" smtClean="0">
                <a:cs typeface="AL-Mateen" pitchFamily="2" charset="-78"/>
              </a:rPr>
              <a:t>فإن </a:t>
            </a:r>
            <a:r>
              <a:rPr lang="ar-SA" dirty="0">
                <a:cs typeface="AL-Mateen" pitchFamily="2" charset="-78"/>
              </a:rPr>
              <a:t>كنت ترتدي ملابس رسمية جدا فقد تعطي انطباع بأنك شخص غير مرن, صارم وضيق الأفق لا يتكيف مع من حوله . أما أن كان ملبسك غير رسمي بالمرة </a:t>
            </a:r>
            <a:r>
              <a:rPr lang="en-US" dirty="0">
                <a:cs typeface="AL-Mateen" pitchFamily="2" charset="-78"/>
              </a:rPr>
              <a:t>casual </a:t>
            </a:r>
            <a:r>
              <a:rPr lang="ar-SA" dirty="0">
                <a:cs typeface="AL-Mateen" pitchFamily="2" charset="-78"/>
              </a:rPr>
              <a:t>فهذا معناه انك لا تأخذ المقابلة بمحمل الجدية وتستهين بها </a:t>
            </a:r>
            <a:r>
              <a:rPr lang="ar-SA" dirty="0" smtClean="0">
                <a:cs typeface="AL-Mateen" pitchFamily="2" charset="-78"/>
              </a:rPr>
              <a:t>لذلك </a:t>
            </a:r>
            <a:r>
              <a:rPr lang="ar-SA" dirty="0">
                <a:cs typeface="AL-Mateen" pitchFamily="2" charset="-78"/>
              </a:rPr>
              <a:t>ننصحك قبل ذلك بمحاولة الحديث مع العاملين بالشركة أو جهة العمل الطالبة لمعرفة ما إذا كان هناك زي معين من الملابس تطلبها جهة العمل وتتوقعها من العاملين بها وما مدى الالتزام بهذه النوعية من قبل الإدارة. اختر ما يعطي انطباع بأنك شخص محترف وحاول أن تقتنيه أو تحيك ما يناسبك ويعطيك المظهر اللائق.</a:t>
            </a:r>
            <a:endParaRPr lang="en-US" dirty="0">
              <a:cs typeface="AL-Mateen" pitchFamily="2" charset="-78"/>
            </a:endParaRPr>
          </a:p>
          <a:p>
            <a:pPr algn="just">
              <a:lnSpc>
                <a:spcPts val="4000"/>
              </a:lnSpc>
            </a:pPr>
            <a:endParaRPr lang="ar-SA" dirty="0">
              <a:cs typeface="AL-Mateen" pitchFamily="2" charset="-78"/>
            </a:endParaRPr>
          </a:p>
        </p:txBody>
      </p:sp>
    </p:spTree>
    <p:extLst>
      <p:ext uri="{BB962C8B-B14F-4D97-AF65-F5344CB8AC3E}">
        <p14:creationId xmlns:p14="http://schemas.microsoft.com/office/powerpoint/2010/main" val="33541033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85000" lnSpcReduction="20000"/>
          </a:bodyPr>
          <a:lstStyle/>
          <a:p>
            <a:pPr algn="just">
              <a:lnSpc>
                <a:spcPts val="4100"/>
              </a:lnSpc>
            </a:pPr>
            <a:r>
              <a:rPr lang="ar-SA" dirty="0">
                <a:cs typeface="AL-Mateen" pitchFamily="2" charset="-78"/>
              </a:rPr>
              <a:t>إذا كانت الملابس تنظف باستخدام التنظيف الجاف فقط، خذهم إلى المغسلة بعد كل مقابلة حتى تكون جاهزة في المقابلة التالية.</a:t>
            </a:r>
            <a:endParaRPr lang="en-US" dirty="0">
              <a:cs typeface="AL-Mateen" pitchFamily="2" charset="-78"/>
            </a:endParaRPr>
          </a:p>
          <a:p>
            <a:pPr algn="just">
              <a:lnSpc>
                <a:spcPts val="4100"/>
              </a:lnSpc>
            </a:pPr>
            <a:r>
              <a:rPr lang="ar-SA" dirty="0">
                <a:cs typeface="AL-Mateen" pitchFamily="2" charset="-78"/>
              </a:rPr>
              <a:t>نظف حذائك بالطلاء.</a:t>
            </a:r>
            <a:endParaRPr lang="en-US" dirty="0">
              <a:cs typeface="AL-Mateen" pitchFamily="2" charset="-78"/>
            </a:endParaRPr>
          </a:p>
          <a:p>
            <a:pPr algn="just">
              <a:lnSpc>
                <a:spcPts val="4100"/>
              </a:lnSpc>
            </a:pPr>
            <a:r>
              <a:rPr lang="ar-SA" dirty="0">
                <a:cs typeface="AL-Mateen" pitchFamily="2" charset="-78"/>
              </a:rPr>
              <a:t>تناول مطهر للفم قبل أن تدخل المبنى الذي ستجري فيه المقابلة</a:t>
            </a:r>
            <a:endParaRPr lang="en-US" dirty="0">
              <a:cs typeface="AL-Mateen" pitchFamily="2" charset="-78"/>
            </a:endParaRPr>
          </a:p>
          <a:p>
            <a:pPr algn="just">
              <a:lnSpc>
                <a:spcPts val="4100"/>
              </a:lnSpc>
            </a:pPr>
            <a:r>
              <a:rPr lang="ar-SA" dirty="0">
                <a:solidFill>
                  <a:srgbClr val="FFFF00"/>
                </a:solidFill>
                <a:cs typeface="AL-Mateen" pitchFamily="2" charset="-78"/>
              </a:rPr>
              <a:t>الملبس المناسب استعداداً للمقابلة الشخصية</a:t>
            </a:r>
            <a:endParaRPr lang="en-US" dirty="0">
              <a:solidFill>
                <a:srgbClr val="FFFF00"/>
              </a:solidFill>
              <a:cs typeface="AL-Mateen" pitchFamily="2" charset="-78"/>
            </a:endParaRPr>
          </a:p>
          <a:p>
            <a:pPr algn="just">
              <a:lnSpc>
                <a:spcPts val="4100"/>
              </a:lnSpc>
            </a:pPr>
            <a:r>
              <a:rPr lang="ar-SA" dirty="0">
                <a:cs typeface="AL-Mateen" pitchFamily="2" charset="-78"/>
              </a:rPr>
              <a:t>مظهر المرأة</a:t>
            </a:r>
            <a:r>
              <a:rPr lang="ar-SA" dirty="0" smtClean="0">
                <a:cs typeface="AL-Mateen" pitchFamily="2" charset="-78"/>
              </a:rPr>
              <a:t>:</a:t>
            </a:r>
          </a:p>
          <a:p>
            <a:r>
              <a:rPr lang="ar-SA" dirty="0">
                <a:cs typeface="AL-Mateen" pitchFamily="2" charset="-78"/>
              </a:rPr>
              <a:t>بذلة سادة (لون أزرق او أسود او رمادي داكن) مع تجنب الضيق في الملبس.</a:t>
            </a:r>
            <a:endParaRPr lang="en-US" dirty="0">
              <a:cs typeface="AL-Mateen" pitchFamily="2" charset="-78"/>
            </a:endParaRPr>
          </a:p>
          <a:p>
            <a:r>
              <a:rPr lang="ar-SA" dirty="0">
                <a:cs typeface="AL-Mateen" pitchFamily="2" charset="-78"/>
              </a:rPr>
              <a:t>• في حالة ارتداء تايير تأكدي من أن التنورة طويلة بما يجعلك تجلسي مستريحة.</a:t>
            </a:r>
            <a:endParaRPr lang="en-US" dirty="0">
              <a:cs typeface="AL-Mateen" pitchFamily="2" charset="-78"/>
            </a:endParaRPr>
          </a:p>
          <a:p>
            <a:r>
              <a:rPr lang="ar-SA" dirty="0">
                <a:cs typeface="AL-Mateen" pitchFamily="2" charset="-78"/>
              </a:rPr>
              <a:t>• قميص أو بلوزة منسقة بلون يتماشى مع البذلة او التايير</a:t>
            </a:r>
            <a:endParaRPr lang="en-US" dirty="0">
              <a:cs typeface="AL-Mateen" pitchFamily="2" charset="-78"/>
            </a:endParaRPr>
          </a:p>
          <a:p>
            <a:endParaRPr lang="ar-SA" dirty="0">
              <a:cs typeface="AL-Mateen" pitchFamily="2" charset="-78"/>
            </a:endParaRPr>
          </a:p>
        </p:txBody>
      </p:sp>
    </p:spTree>
    <p:extLst>
      <p:ext uri="{BB962C8B-B14F-4D97-AF65-F5344CB8AC3E}">
        <p14:creationId xmlns:p14="http://schemas.microsoft.com/office/powerpoint/2010/main" val="118719377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Autofit/>
          </a:bodyPr>
          <a:lstStyle/>
          <a:p>
            <a:r>
              <a:rPr lang="ar-SA" sz="2800" dirty="0" smtClean="0">
                <a:cs typeface="AL-Mateen" pitchFamily="2" charset="-78"/>
              </a:rPr>
              <a:t>• </a:t>
            </a:r>
            <a:r>
              <a:rPr lang="ar-SA" sz="2800" dirty="0">
                <a:cs typeface="AL-Mateen" pitchFamily="2" charset="-78"/>
              </a:rPr>
              <a:t>بالنسبة للمحجبات الطرحة تكون سادة وبلون ابيض او لون </a:t>
            </a:r>
            <a:r>
              <a:rPr lang="ar-SA" sz="2800" dirty="0" smtClean="0">
                <a:cs typeface="AL-Mateen" pitchFamily="2" charset="-78"/>
              </a:rPr>
              <a:t>هادئ </a:t>
            </a:r>
            <a:r>
              <a:rPr lang="ar-SA" sz="2800" dirty="0">
                <a:cs typeface="AL-Mateen" pitchFamily="2" charset="-78"/>
              </a:rPr>
              <a:t>يتماشى مع البذلة او التايير.</a:t>
            </a:r>
            <a:endParaRPr lang="en-US" sz="2800" dirty="0">
              <a:cs typeface="AL-Mateen" pitchFamily="2" charset="-78"/>
            </a:endParaRPr>
          </a:p>
          <a:p>
            <a:r>
              <a:rPr lang="ar-SA" sz="2800" dirty="0">
                <a:cs typeface="AL-Mateen" pitchFamily="2" charset="-78"/>
              </a:rPr>
              <a:t>• حذاء بموديل وقور ولا يفضل ارتداء الأحذية المفتوحة.</a:t>
            </a:r>
            <a:endParaRPr lang="en-US" sz="2800" dirty="0">
              <a:cs typeface="AL-Mateen" pitchFamily="2" charset="-78"/>
            </a:endParaRPr>
          </a:p>
          <a:p>
            <a:r>
              <a:rPr lang="ar-SA" sz="2800" dirty="0">
                <a:cs typeface="AL-Mateen" pitchFamily="2" charset="-78"/>
              </a:rPr>
              <a:t>• مصوغات محدودة "لا يفضل ارتداء الأقراط المتدلية أو الأساور الكثيرة". وفي حالة عدم امتلاك مصوغات أو مجوهرات قيمة يكون الاستغناء عنها تماماً أفضل من استخدام أخرى رخيصة.</a:t>
            </a:r>
            <a:endParaRPr lang="en-US" sz="2800" dirty="0">
              <a:cs typeface="AL-Mateen" pitchFamily="2" charset="-78"/>
            </a:endParaRPr>
          </a:p>
          <a:p>
            <a:r>
              <a:rPr lang="ar-SA" sz="2800" dirty="0">
                <a:cs typeface="AL-Mateen" pitchFamily="2" charset="-78"/>
              </a:rPr>
              <a:t>• تسريحة شعر بسيطة وغير متكلفة ولائقة بالمظهر العملي.</a:t>
            </a:r>
            <a:endParaRPr lang="en-US" sz="2800" dirty="0">
              <a:cs typeface="AL-Mateen" pitchFamily="2" charset="-78"/>
            </a:endParaRPr>
          </a:p>
          <a:p>
            <a:r>
              <a:rPr lang="ar-SA" sz="2800" dirty="0">
                <a:cs typeface="AL-Mateen" pitchFamily="2" charset="-78"/>
              </a:rPr>
              <a:t>• مكياج خفيف وعطر غير ذائع.</a:t>
            </a:r>
            <a:endParaRPr lang="en-US" sz="2800" dirty="0">
              <a:cs typeface="AL-Mateen" pitchFamily="2" charset="-78"/>
            </a:endParaRPr>
          </a:p>
          <a:p>
            <a:r>
              <a:rPr lang="ar-SA" sz="2800" dirty="0">
                <a:cs typeface="AL-Mateen" pitchFamily="2" charset="-78"/>
              </a:rPr>
              <a:t>• أظافر مقلمة ونظيفة.</a:t>
            </a:r>
            <a:endParaRPr lang="en-US" sz="2800" dirty="0">
              <a:cs typeface="AL-Mateen" pitchFamily="2" charset="-78"/>
            </a:endParaRPr>
          </a:p>
          <a:p>
            <a:r>
              <a:rPr lang="ar-SA" sz="2800" dirty="0">
                <a:cs typeface="AL-Mateen" pitchFamily="2" charset="-78"/>
              </a:rPr>
              <a:t>• حمل حقيبة أوراق</a:t>
            </a:r>
            <a:r>
              <a:rPr lang="ar-SA" sz="2800" dirty="0" smtClean="0">
                <a:cs typeface="AL-Mateen" pitchFamily="2" charset="-78"/>
              </a:rPr>
              <a:t>.</a:t>
            </a:r>
            <a:endParaRPr lang="en-US" sz="2800" dirty="0">
              <a:cs typeface="AL-Mateen" pitchFamily="2" charset="-78"/>
            </a:endParaRPr>
          </a:p>
        </p:txBody>
      </p:sp>
    </p:spTree>
    <p:extLst>
      <p:ext uri="{BB962C8B-B14F-4D97-AF65-F5344CB8AC3E}">
        <p14:creationId xmlns:p14="http://schemas.microsoft.com/office/powerpoint/2010/main" val="429353673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lnSpcReduction="10000"/>
          </a:bodyPr>
          <a:lstStyle/>
          <a:p>
            <a:r>
              <a:rPr lang="ar-SA" dirty="0">
                <a:cs typeface="AL-Mateen" pitchFamily="2" charset="-78"/>
              </a:rPr>
              <a:t>مظهر الرجل:</a:t>
            </a:r>
            <a:endParaRPr lang="en-US" dirty="0">
              <a:cs typeface="AL-Mateen" pitchFamily="2" charset="-78"/>
            </a:endParaRPr>
          </a:p>
          <a:p>
            <a:r>
              <a:rPr lang="ar-SA" dirty="0">
                <a:cs typeface="AL-Mateen" pitchFamily="2" charset="-78"/>
              </a:rPr>
              <a:t>• بذلة بلون داكن ”أسود أو كحلي أو رمادي”.</a:t>
            </a:r>
            <a:endParaRPr lang="en-US" dirty="0">
              <a:cs typeface="AL-Mateen" pitchFamily="2" charset="-78"/>
            </a:endParaRPr>
          </a:p>
          <a:p>
            <a:r>
              <a:rPr lang="ar-SA" dirty="0">
                <a:cs typeface="AL-Mateen" pitchFamily="2" charset="-78"/>
              </a:rPr>
              <a:t>• قميص بأكمام طويلة "إما أبيض أو بلون يليق بالبذلة”.</a:t>
            </a:r>
            <a:endParaRPr lang="en-US" dirty="0">
              <a:cs typeface="AL-Mateen" pitchFamily="2" charset="-78"/>
            </a:endParaRPr>
          </a:p>
          <a:p>
            <a:r>
              <a:rPr lang="ar-SA" dirty="0">
                <a:cs typeface="AL-Mateen" pitchFamily="2" charset="-78"/>
              </a:rPr>
              <a:t>• حزام ورابطة عنق داكنة جورب وحذاء داكنين.</a:t>
            </a:r>
            <a:endParaRPr lang="en-US" dirty="0">
              <a:cs typeface="AL-Mateen" pitchFamily="2" charset="-78"/>
            </a:endParaRPr>
          </a:p>
          <a:p>
            <a:r>
              <a:rPr lang="ar-SA" dirty="0">
                <a:cs typeface="AL-Mateen" pitchFamily="2" charset="-78"/>
              </a:rPr>
              <a:t>• قصة شعر مهندمة ولائقة بالمظهر الرسمي.</a:t>
            </a:r>
            <a:endParaRPr lang="en-US" dirty="0">
              <a:cs typeface="AL-Mateen" pitchFamily="2" charset="-78"/>
            </a:endParaRPr>
          </a:p>
          <a:p>
            <a:r>
              <a:rPr lang="ar-SA" dirty="0">
                <a:cs typeface="AL-Mateen" pitchFamily="2" charset="-78"/>
              </a:rPr>
              <a:t>• عطر خفيف وغير ذائع الرائحة.</a:t>
            </a:r>
            <a:endParaRPr lang="en-US" dirty="0">
              <a:cs typeface="AL-Mateen" pitchFamily="2" charset="-78"/>
            </a:endParaRPr>
          </a:p>
          <a:p>
            <a:r>
              <a:rPr lang="ar-SA" dirty="0">
                <a:cs typeface="AL-Mateen" pitchFamily="2" charset="-78"/>
              </a:rPr>
              <a:t>• تقليم الأظافر.</a:t>
            </a:r>
            <a:endParaRPr lang="en-US" dirty="0">
              <a:cs typeface="AL-Mateen" pitchFamily="2" charset="-78"/>
            </a:endParaRPr>
          </a:p>
          <a:p>
            <a:r>
              <a:rPr lang="ar-SA" dirty="0">
                <a:cs typeface="AL-Mateen" pitchFamily="2" charset="-78"/>
              </a:rPr>
              <a:t>• احمل حقيبة أوراق</a:t>
            </a:r>
            <a:endParaRPr lang="en-US" dirty="0">
              <a:cs typeface="AL-Mateen" pitchFamily="2" charset="-78"/>
            </a:endParaRPr>
          </a:p>
          <a:p>
            <a:endParaRPr lang="ar-SA" dirty="0">
              <a:cs typeface="AL-Mateen" pitchFamily="2" charset="-78"/>
            </a:endParaRPr>
          </a:p>
          <a:p>
            <a:endParaRPr lang="ar-SA" dirty="0"/>
          </a:p>
        </p:txBody>
      </p:sp>
    </p:spTree>
    <p:extLst>
      <p:ext uri="{BB962C8B-B14F-4D97-AF65-F5344CB8AC3E}">
        <p14:creationId xmlns:p14="http://schemas.microsoft.com/office/powerpoint/2010/main" val="387288405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marL="0" indent="0">
              <a:buNone/>
            </a:pPr>
            <a:r>
              <a:rPr lang="ar-SA" sz="2800" dirty="0" smtClean="0">
                <a:solidFill>
                  <a:srgbClr val="FFFF00"/>
                </a:solidFill>
                <a:cs typeface="AL-Mateen" pitchFamily="2" charset="-78"/>
              </a:rPr>
              <a:t>نصائح </a:t>
            </a:r>
            <a:r>
              <a:rPr lang="ar-SA" sz="2800" dirty="0">
                <a:solidFill>
                  <a:srgbClr val="FFFF00"/>
                </a:solidFill>
                <a:cs typeface="AL-Mateen" pitchFamily="2" charset="-78"/>
              </a:rPr>
              <a:t>من مسئول التوظيف في جوجل ستكسب بها أي مقابلة </a:t>
            </a:r>
            <a:r>
              <a:rPr lang="ar-SA" sz="2800" dirty="0" smtClean="0">
                <a:solidFill>
                  <a:srgbClr val="FFFF00"/>
                </a:solidFill>
                <a:cs typeface="AL-Mateen" pitchFamily="2" charset="-78"/>
              </a:rPr>
              <a:t>عمل</a:t>
            </a:r>
            <a:r>
              <a:rPr lang="en-US" sz="2800" dirty="0">
                <a:cs typeface="AL-Mateen" pitchFamily="2" charset="-78"/>
              </a:rPr>
              <a:t/>
            </a:r>
            <a:br>
              <a:rPr lang="en-US" sz="2800" dirty="0">
                <a:cs typeface="AL-Mateen" pitchFamily="2" charset="-78"/>
              </a:rPr>
            </a:br>
            <a:r>
              <a:rPr lang="ar-SA" sz="2800" dirty="0" smtClean="0">
                <a:cs typeface="AL-Mateen" pitchFamily="2" charset="-78"/>
              </a:rPr>
              <a:t>العديد </a:t>
            </a:r>
            <a:r>
              <a:rPr lang="ar-SA" sz="2800" dirty="0">
                <a:cs typeface="AL-Mateen" pitchFamily="2" charset="-78"/>
              </a:rPr>
              <a:t>منا يشعر برهبة شديدة عند علمه بأنه سوف يخضع لمقابلة عمل و يصيبه الخوف الشديد مما سيقابله أثناء </a:t>
            </a:r>
            <a:r>
              <a:rPr lang="ar-SA" sz="2800" dirty="0" smtClean="0">
                <a:cs typeface="AL-Mateen" pitchFamily="2" charset="-78"/>
              </a:rPr>
              <a:t>المقابلة</a:t>
            </a:r>
            <a:r>
              <a:rPr lang="ar-SA" sz="2800" dirty="0">
                <a:cs typeface="AL-Mateen" pitchFamily="2" charset="-78"/>
              </a:rPr>
              <a:t> </a:t>
            </a:r>
            <a:r>
              <a:rPr lang="ar-SA" sz="2800" dirty="0" smtClean="0">
                <a:cs typeface="AL-Mateen" pitchFamily="2" charset="-78"/>
              </a:rPr>
              <a:t>و </a:t>
            </a:r>
            <a:r>
              <a:rPr lang="ar-SA" sz="2800" dirty="0">
                <a:cs typeface="AL-Mateen" pitchFamily="2" charset="-78"/>
              </a:rPr>
              <a:t>ما فد يطرح عليه من أسئلة و ما قد يتعرض إليه من مواقف</a:t>
            </a:r>
            <a:r>
              <a:rPr lang="en-US" sz="2800" dirty="0">
                <a:cs typeface="AL-Mateen" pitchFamily="2" charset="-78"/>
              </a:rPr>
              <a:t> </a:t>
            </a:r>
            <a:r>
              <a:rPr lang="ar-SA" sz="2800" dirty="0" err="1" smtClean="0">
                <a:cs typeface="AL-Mateen" pitchFamily="2" charset="-78"/>
              </a:rPr>
              <a:t>لازلو</a:t>
            </a:r>
            <a:r>
              <a:rPr lang="ar-SA" sz="2800" dirty="0" smtClean="0">
                <a:cs typeface="AL-Mateen" pitchFamily="2" charset="-78"/>
              </a:rPr>
              <a:t> </a:t>
            </a:r>
            <a:r>
              <a:rPr lang="ar-SA" sz="2800" dirty="0">
                <a:cs typeface="AL-Mateen" pitchFamily="2" charset="-78"/>
              </a:rPr>
              <a:t>بوك هو مسئول التوظيف بجوجل و يعتبر أكثر العاملين في مجال الموارد البشرية خبرة بمقابلات العمل و هو واضع أصعب أسئلة الاختبارات أثناء المقابلات الشخصية </a:t>
            </a:r>
            <a:r>
              <a:rPr lang="ar-SA" sz="2800" dirty="0" err="1">
                <a:cs typeface="AL-Mateen" pitchFamily="2" charset="-78"/>
              </a:rPr>
              <a:t>بغرص</a:t>
            </a:r>
            <a:r>
              <a:rPr lang="ar-SA" sz="2800" dirty="0">
                <a:cs typeface="AL-Mateen" pitchFamily="2" charset="-78"/>
              </a:rPr>
              <a:t> الحصول على وظيفة</a:t>
            </a:r>
            <a:r>
              <a:rPr lang="en-US" sz="2800" dirty="0">
                <a:cs typeface="AL-Mateen" pitchFamily="2" charset="-78"/>
              </a:rPr>
              <a:t>  </a:t>
            </a:r>
            <a:r>
              <a:rPr lang="ar-SA" sz="2800" dirty="0">
                <a:cs typeface="AL-Mateen" pitchFamily="2" charset="-78"/>
              </a:rPr>
              <a:t>يقدم </a:t>
            </a:r>
            <a:r>
              <a:rPr lang="ar-SA" sz="2800" dirty="0" err="1">
                <a:cs typeface="AL-Mateen" pitchFamily="2" charset="-78"/>
              </a:rPr>
              <a:t>لازلو</a:t>
            </a:r>
            <a:r>
              <a:rPr lang="ar-SA" sz="2800" dirty="0">
                <a:cs typeface="AL-Mateen" pitchFamily="2" charset="-78"/>
              </a:rPr>
              <a:t> هذه النصائح لكل من يريد الفوز بوظيفه أحلامه و تخطي مقابلة العمل</a:t>
            </a:r>
            <a:r>
              <a:rPr lang="en-US" sz="2800" dirty="0">
                <a:cs typeface="AL-Mateen" pitchFamily="2" charset="-78"/>
              </a:rPr>
              <a:t> </a:t>
            </a:r>
            <a:br>
              <a:rPr lang="en-US" sz="2800" dirty="0">
                <a:cs typeface="AL-Mateen" pitchFamily="2" charset="-78"/>
              </a:rPr>
            </a:br>
            <a:r>
              <a:rPr lang="ar-SA" sz="2800" dirty="0">
                <a:cs typeface="AL-Mateen" pitchFamily="2" charset="-78"/>
              </a:rPr>
              <a:t>توقع الاسئلة التي ستطرح عليك</a:t>
            </a:r>
            <a:r>
              <a:rPr lang="en-US" sz="2800" dirty="0">
                <a:cs typeface="AL-Mateen" pitchFamily="2" charset="-78"/>
              </a:rPr>
              <a:t> : </a:t>
            </a:r>
            <a:br>
              <a:rPr lang="en-US" sz="2800" dirty="0">
                <a:cs typeface="AL-Mateen" pitchFamily="2" charset="-78"/>
              </a:rPr>
            </a:br>
            <a:r>
              <a:rPr lang="ar-SA" sz="2800" dirty="0">
                <a:cs typeface="AL-Mateen" pitchFamily="2" charset="-78"/>
              </a:rPr>
              <a:t>بإمكانك توقع 90 % من الاسئلة التي ستطرح عليك أثناء مقابلة العمل</a:t>
            </a:r>
            <a:r>
              <a:rPr lang="en-US" sz="2800" dirty="0">
                <a:cs typeface="AL-Mateen" pitchFamily="2" charset="-78"/>
              </a:rPr>
              <a:t> </a:t>
            </a:r>
            <a:br>
              <a:rPr lang="en-US" sz="2800" dirty="0">
                <a:cs typeface="AL-Mateen" pitchFamily="2" charset="-78"/>
              </a:rPr>
            </a:br>
            <a:r>
              <a:rPr lang="ar-SA" sz="2800" dirty="0">
                <a:cs typeface="AL-Mateen" pitchFamily="2" charset="-78"/>
              </a:rPr>
              <a:t>هناك العديد من الاسئلة الاساسية في كل مقابلة عمل و تتكرر بصورة شبه دائمة</a:t>
            </a:r>
            <a:r>
              <a:rPr lang="en-US" sz="2800" dirty="0">
                <a:cs typeface="AL-Mateen" pitchFamily="2" charset="-78"/>
              </a:rPr>
              <a:t/>
            </a:r>
            <a:br>
              <a:rPr lang="en-US" sz="2800" dirty="0">
                <a:cs typeface="AL-Mateen" pitchFamily="2" charset="-78"/>
              </a:rPr>
            </a:br>
            <a:r>
              <a:rPr lang="en-US" sz="2800" dirty="0">
                <a:cs typeface="AL-Mateen" pitchFamily="2" charset="-78"/>
              </a:rPr>
              <a:t/>
            </a:r>
            <a:br>
              <a:rPr lang="en-US" sz="2800" dirty="0">
                <a:cs typeface="AL-Mateen" pitchFamily="2" charset="-78"/>
              </a:rPr>
            </a:br>
            <a:endParaRPr lang="ar-SA" sz="2800" dirty="0">
              <a:cs typeface="AL-Mateen" pitchFamily="2" charset="-78"/>
            </a:endParaRPr>
          </a:p>
        </p:txBody>
      </p:sp>
    </p:spTree>
    <p:extLst>
      <p:ext uri="{BB962C8B-B14F-4D97-AF65-F5344CB8AC3E}">
        <p14:creationId xmlns:p14="http://schemas.microsoft.com/office/powerpoint/2010/main" val="426343977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rmAutofit fontScale="85000" lnSpcReduction="20000"/>
          </a:bodyPr>
          <a:lstStyle/>
          <a:p>
            <a:pPr>
              <a:lnSpc>
                <a:spcPct val="150000"/>
              </a:lnSpc>
            </a:pPr>
            <a:r>
              <a:rPr lang="ar-SA" dirty="0">
                <a:solidFill>
                  <a:srgbClr val="FFFF00"/>
                </a:solidFill>
                <a:cs typeface="AL-Mateen" pitchFamily="2" charset="-78"/>
              </a:rPr>
              <a:t>المتابعة بعد المقابلة الشخصية</a:t>
            </a:r>
            <a:endParaRPr lang="en-US" dirty="0">
              <a:solidFill>
                <a:srgbClr val="FFFF00"/>
              </a:solidFill>
              <a:cs typeface="AL-Mateen" pitchFamily="2" charset="-78"/>
            </a:endParaRPr>
          </a:p>
          <a:p>
            <a:pPr>
              <a:lnSpc>
                <a:spcPct val="150000"/>
              </a:lnSpc>
            </a:pPr>
            <a:r>
              <a:rPr lang="ar-SA" dirty="0">
                <a:cs typeface="AL-Mateen" pitchFamily="2" charset="-78"/>
              </a:rPr>
              <a:t>• بعد انتهاء المقابلة الشخصية تأكد من كتابتك لخطاب شكر لمن اجري معك المقابلة أو لصاحب العمل، وهذا مهم جداً لأنه يذكر صاحب العمل بالمهارات الخاصة التي ستضيفها أنت إلى شركته.</a:t>
            </a:r>
            <a:endParaRPr lang="en-US" dirty="0">
              <a:cs typeface="AL-Mateen" pitchFamily="2" charset="-78"/>
            </a:endParaRPr>
          </a:p>
          <a:p>
            <a:pPr>
              <a:lnSpc>
                <a:spcPct val="150000"/>
              </a:lnSpc>
            </a:pPr>
            <a:r>
              <a:rPr lang="ar-SA" dirty="0">
                <a:cs typeface="AL-Mateen" pitchFamily="2" charset="-78"/>
              </a:rPr>
              <a:t>• أجر اتصالاً تليفونياً للمتابعة مع من أجرى معك المقابلة في اليوم الخامس بعد المقابلة، وذلك لكي توصل له رغبتك المستمرة في الوظيفة ولكي تسأله ما إذا كانت هناك معلومات أخرى يريد منك </a:t>
            </a:r>
            <a:r>
              <a:rPr lang="ar-SA" dirty="0" smtClean="0">
                <a:cs typeface="AL-Mateen" pitchFamily="2" charset="-78"/>
              </a:rPr>
              <a:t>اطلاعه </a:t>
            </a:r>
            <a:r>
              <a:rPr lang="ar-SA" dirty="0">
                <a:cs typeface="AL-Mateen" pitchFamily="2" charset="-78"/>
              </a:rPr>
              <a:t>عليها.</a:t>
            </a:r>
            <a:endParaRPr lang="en-US" dirty="0">
              <a:cs typeface="AL-Mateen" pitchFamily="2" charset="-78"/>
            </a:endParaRPr>
          </a:p>
          <a:p>
            <a:pPr>
              <a:lnSpc>
                <a:spcPct val="150000"/>
              </a:lnSpc>
            </a:pPr>
            <a:r>
              <a:rPr lang="ar-SA" dirty="0">
                <a:cs typeface="AL-Mateen" pitchFamily="2" charset="-78"/>
              </a:rPr>
              <a:t>نصائح لخطاب الشكر </a:t>
            </a:r>
            <a:endParaRPr lang="en-US" dirty="0">
              <a:cs typeface="AL-Mateen" pitchFamily="2" charset="-78"/>
            </a:endParaRPr>
          </a:p>
        </p:txBody>
      </p:sp>
    </p:spTree>
    <p:extLst>
      <p:ext uri="{BB962C8B-B14F-4D97-AF65-F5344CB8AC3E}">
        <p14:creationId xmlns:p14="http://schemas.microsoft.com/office/powerpoint/2010/main" val="185955611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ar-SA" dirty="0">
                <a:cs typeface="AL-Mateen" pitchFamily="2" charset="-78"/>
              </a:rPr>
              <a:t>نصائح لمقابلة شخصية ناجحة</a:t>
            </a:r>
            <a:r>
              <a:rPr lang="en-US" dirty="0">
                <a:cs typeface="AL-Mateen" pitchFamily="2" charset="-78"/>
              </a:rPr>
              <a:t/>
            </a:r>
            <a:br>
              <a:rPr lang="en-US" dirty="0">
                <a:cs typeface="AL-Mateen" pitchFamily="2" charset="-78"/>
              </a:rPr>
            </a:b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r>
              <a:rPr lang="ar-SA" sz="2800" dirty="0" smtClean="0">
                <a:cs typeface="AL-Mateen" pitchFamily="2" charset="-78"/>
              </a:rPr>
              <a:t>يجب</a:t>
            </a:r>
            <a:r>
              <a:rPr lang="ar-SA" sz="2800" dirty="0">
                <a:cs typeface="AL-Mateen" pitchFamily="2" charset="-78"/>
              </a:rPr>
              <a:t>:</a:t>
            </a:r>
            <a:endParaRPr lang="en-US" sz="2800" dirty="0">
              <a:cs typeface="AL-Mateen" pitchFamily="2" charset="-78"/>
            </a:endParaRPr>
          </a:p>
          <a:p>
            <a:r>
              <a:rPr lang="ar-SA" sz="2800" dirty="0">
                <a:cs typeface="AL-Mateen" pitchFamily="2" charset="-78"/>
              </a:rPr>
              <a:t>•البحث على الأنترنت عن المؤسسة أو الشركة التي تتقدم للحصول على وظيفة فيها كي تكون مستعداً للإجابة على أي أسئلة حول تاريخها أو </a:t>
            </a:r>
            <a:r>
              <a:rPr lang="ar-SA" sz="2800" dirty="0" err="1">
                <a:cs typeface="AL-Mateen" pitchFamily="2" charset="-78"/>
              </a:rPr>
              <a:t>انشتطها</a:t>
            </a:r>
            <a:r>
              <a:rPr lang="ar-SA" sz="2800" dirty="0">
                <a:cs typeface="AL-Mateen" pitchFamily="2" charset="-78"/>
              </a:rPr>
              <a:t>.</a:t>
            </a:r>
            <a:endParaRPr lang="en-US" sz="2800" dirty="0">
              <a:cs typeface="AL-Mateen" pitchFamily="2" charset="-78"/>
            </a:endParaRPr>
          </a:p>
          <a:p>
            <a:r>
              <a:rPr lang="ar-SA" sz="2800" dirty="0">
                <a:cs typeface="AL-Mateen" pitchFamily="2" charset="-78"/>
              </a:rPr>
              <a:t>• عمل بروفة استعداد على المقابلة الشخصية بالاستعانة بأحد الأصدقاء.</a:t>
            </a:r>
            <a:endParaRPr lang="en-US" sz="2800" dirty="0">
              <a:cs typeface="AL-Mateen" pitchFamily="2" charset="-78"/>
            </a:endParaRPr>
          </a:p>
          <a:p>
            <a:r>
              <a:rPr lang="ar-SA" sz="2800" dirty="0">
                <a:cs typeface="AL-Mateen" pitchFamily="2" charset="-78"/>
              </a:rPr>
              <a:t>• اختر ملبسك بعناية.</a:t>
            </a:r>
            <a:endParaRPr lang="en-US" sz="2800" dirty="0">
              <a:cs typeface="AL-Mateen" pitchFamily="2" charset="-78"/>
            </a:endParaRPr>
          </a:p>
          <a:p>
            <a:r>
              <a:rPr lang="ar-SA" sz="2800" dirty="0">
                <a:cs typeface="AL-Mateen" pitchFamily="2" charset="-78"/>
              </a:rPr>
              <a:t>• طبع أكثر من نسخة من السيرة الذاتية.</a:t>
            </a:r>
            <a:endParaRPr lang="en-US" sz="2800" dirty="0">
              <a:cs typeface="AL-Mateen" pitchFamily="2" charset="-78"/>
            </a:endParaRPr>
          </a:p>
          <a:p>
            <a:r>
              <a:rPr lang="ar-SA" sz="2800" dirty="0">
                <a:cs typeface="AL-Mateen" pitchFamily="2" charset="-78"/>
              </a:rPr>
              <a:t>• عند اتصال جهة العمل بك لتحديد موعد المقابلة </a:t>
            </a:r>
            <a:r>
              <a:rPr lang="ar-SA" sz="2800" dirty="0" err="1">
                <a:cs typeface="AL-Mateen" pitchFamily="2" charset="-78"/>
              </a:rPr>
              <a:t>الاستعلم</a:t>
            </a:r>
            <a:r>
              <a:rPr lang="ar-SA" sz="2800" dirty="0">
                <a:cs typeface="AL-Mateen" pitchFamily="2" charset="-78"/>
              </a:rPr>
              <a:t> عن اسم من سوف يجري المقابلة ولقبه حتى تسال عنه وقت وصولك للمقابلة.</a:t>
            </a:r>
            <a:endParaRPr lang="en-US" sz="2800" dirty="0">
              <a:cs typeface="AL-Mateen" pitchFamily="2" charset="-78"/>
            </a:endParaRPr>
          </a:p>
          <a:p>
            <a:r>
              <a:rPr lang="ar-SA" sz="2800" dirty="0" smtClean="0">
                <a:cs typeface="AL-Mateen" pitchFamily="2" charset="-78"/>
              </a:rPr>
              <a:t>•</a:t>
            </a:r>
            <a:endParaRPr lang="ar-SA" sz="2800" dirty="0">
              <a:cs typeface="AL-Mateen" pitchFamily="2" charset="-78"/>
            </a:endParaRPr>
          </a:p>
        </p:txBody>
      </p:sp>
    </p:spTree>
    <p:extLst>
      <p:ext uri="{BB962C8B-B14F-4D97-AF65-F5344CB8AC3E}">
        <p14:creationId xmlns:p14="http://schemas.microsoft.com/office/powerpoint/2010/main" val="6205874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a:lnSpc>
                <a:spcPts val="4300"/>
              </a:lnSpc>
            </a:pPr>
            <a:r>
              <a:rPr lang="ar-SA" dirty="0">
                <a:cs typeface="AL-Mateen" pitchFamily="2" charset="-78"/>
              </a:rPr>
              <a:t>ان تعرف بدقة على المكان الذي ستجرى فيه المقابلة وتوقيتها بالضبط ويحبذ أن تذهب إلى المكان للتعرف عليه قبل يوم إجراء المقابلة لتتأكد من معرفتك للمكان وأنك لن تضل الطريق.</a:t>
            </a:r>
            <a:endParaRPr lang="en-US" dirty="0">
              <a:cs typeface="AL-Mateen" pitchFamily="2" charset="-78"/>
            </a:endParaRPr>
          </a:p>
          <a:p>
            <a:pPr>
              <a:lnSpc>
                <a:spcPts val="4300"/>
              </a:lnSpc>
            </a:pPr>
            <a:r>
              <a:rPr lang="ar-SA" dirty="0">
                <a:cs typeface="AL-Mateen" pitchFamily="2" charset="-78"/>
              </a:rPr>
              <a:t>• الوصول قبل موعد المقابلة ب10 أو 15 دقيقة بعد حساب الوقت الذي سوف تستغرقه في الوصول، وفي ركن السيارة -أو مع حساب وقت تأخر المواصلات- والتأكد مرة أخيرة من حسن هندامك.</a:t>
            </a:r>
            <a:endParaRPr lang="en-US" dirty="0">
              <a:cs typeface="AL-Mateen" pitchFamily="2" charset="-78"/>
            </a:endParaRPr>
          </a:p>
          <a:p>
            <a:pPr>
              <a:lnSpc>
                <a:spcPts val="4300"/>
              </a:lnSpc>
            </a:pPr>
            <a:r>
              <a:rPr lang="ar-SA" dirty="0">
                <a:cs typeface="AL-Mateen" pitchFamily="2" charset="-78"/>
              </a:rPr>
              <a:t>• غلق هاتفك أو اجعله في وضع صامت قبل الدخول للمقابلة.</a:t>
            </a:r>
            <a:endParaRPr lang="en-US" dirty="0">
              <a:cs typeface="AL-Mateen" pitchFamily="2" charset="-78"/>
            </a:endParaRPr>
          </a:p>
          <a:p>
            <a:pPr>
              <a:lnSpc>
                <a:spcPts val="4300"/>
              </a:lnSpc>
            </a:pPr>
            <a:r>
              <a:rPr lang="ar-SA" dirty="0">
                <a:cs typeface="AL-Mateen" pitchFamily="2" charset="-78"/>
              </a:rPr>
              <a:t>• عند الدخول على الشخص المسئول عن المقابلة قم بمصافحته ومحادثته باستخدام الألقاب الرسمية "الأستاذ – السيد – الدكتور" فلان، وذلك إلى أن يطلب هو منك أن تستخدم لقباً آخر.</a:t>
            </a:r>
            <a:endParaRPr lang="en-US" dirty="0">
              <a:cs typeface="AL-Mateen" pitchFamily="2" charset="-78"/>
            </a:endParaRPr>
          </a:p>
          <a:p>
            <a:pPr>
              <a:lnSpc>
                <a:spcPts val="4300"/>
              </a:lnSpc>
            </a:pPr>
            <a:r>
              <a:rPr lang="ar-SA" dirty="0">
                <a:cs typeface="AL-Mateen" pitchFamily="2" charset="-78"/>
              </a:rPr>
              <a:t> </a:t>
            </a:r>
            <a:endParaRPr lang="en-US" dirty="0">
              <a:cs typeface="AL-Mateen" pitchFamily="2" charset="-78"/>
            </a:endParaRPr>
          </a:p>
          <a:p>
            <a:pPr>
              <a:lnSpc>
                <a:spcPts val="4300"/>
              </a:lnSpc>
            </a:pPr>
            <a:endParaRPr lang="ar-SA" dirty="0">
              <a:cs typeface="AL-Mateen" pitchFamily="2" charset="-78"/>
            </a:endParaRPr>
          </a:p>
          <a:p>
            <a:pPr>
              <a:lnSpc>
                <a:spcPts val="4300"/>
              </a:lnSpc>
            </a:pPr>
            <a:endParaRPr lang="ar-SA" dirty="0">
              <a:cs typeface="AL-Mateen" pitchFamily="2" charset="-78"/>
            </a:endParaRPr>
          </a:p>
        </p:txBody>
      </p:sp>
    </p:spTree>
    <p:extLst>
      <p:ext uri="{BB962C8B-B14F-4D97-AF65-F5344CB8AC3E}">
        <p14:creationId xmlns:p14="http://schemas.microsoft.com/office/powerpoint/2010/main" val="254749334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r>
              <a:rPr lang="ar-SA" dirty="0" smtClean="0">
                <a:cs typeface="AL-Mateen" pitchFamily="2" charset="-78"/>
              </a:rPr>
              <a:t>• </a:t>
            </a:r>
            <a:r>
              <a:rPr lang="ar-SA" dirty="0">
                <a:cs typeface="AL-Mateen" pitchFamily="2" charset="-78"/>
              </a:rPr>
              <a:t>عند الدخول للغرفة التي تجري فيها المقابلة ان تصافح من يقابلك بثقة، وتخاطبه دون ان تفقد الاتصال البصري.</a:t>
            </a:r>
            <a:endParaRPr lang="en-US" dirty="0">
              <a:cs typeface="AL-Mateen" pitchFamily="2" charset="-78"/>
            </a:endParaRPr>
          </a:p>
          <a:p>
            <a:r>
              <a:rPr lang="ar-SA" dirty="0">
                <a:cs typeface="AL-Mateen" pitchFamily="2" charset="-78"/>
              </a:rPr>
              <a:t>• ان لا تجلس قبل أن تدعى للجلوس.</a:t>
            </a:r>
            <a:endParaRPr lang="en-US" dirty="0">
              <a:cs typeface="AL-Mateen" pitchFamily="2" charset="-78"/>
            </a:endParaRPr>
          </a:p>
          <a:p>
            <a:r>
              <a:rPr lang="ar-SA" dirty="0">
                <a:cs typeface="AL-Mateen" pitchFamily="2" charset="-78"/>
              </a:rPr>
              <a:t>•اجلس بثبات وتجنب التململ في مقعدك ولا تبالغ في الجلوس بارتياح.</a:t>
            </a:r>
            <a:endParaRPr lang="en-US" dirty="0">
              <a:cs typeface="AL-Mateen" pitchFamily="2" charset="-78"/>
            </a:endParaRPr>
          </a:p>
          <a:p>
            <a:r>
              <a:rPr lang="ar-SA" dirty="0">
                <a:cs typeface="AL-Mateen" pitchFamily="2" charset="-78"/>
              </a:rPr>
              <a:t>• ان تكون منتبه للغة الاشارة "لغة الجسم" واحرص على إظهار الحماس، ولا تتوقف عن توصيل التعبيرات المطلوبة من ايجابية وتفاعل مع </a:t>
            </a:r>
            <a:r>
              <a:rPr lang="ar-SA" dirty="0" smtClean="0">
                <a:cs typeface="AL-Mateen" pitchFamily="2" charset="-78"/>
              </a:rPr>
              <a:t>الحاضرين</a:t>
            </a:r>
            <a:r>
              <a:rPr lang="ar-SA" dirty="0">
                <a:cs typeface="AL-Mateen" pitchFamily="2" charset="-78"/>
              </a:rPr>
              <a:t>.</a:t>
            </a:r>
            <a:endParaRPr lang="en-US" dirty="0">
              <a:cs typeface="AL-Mateen" pitchFamily="2" charset="-78"/>
            </a:endParaRPr>
          </a:p>
          <a:p>
            <a:r>
              <a:rPr lang="ar-SA" dirty="0">
                <a:cs typeface="AL-Mateen" pitchFamily="2" charset="-78"/>
              </a:rPr>
              <a:t>. أجب عن الأسئلة الموجهة إليك بوضوح وإيجاز واستخدم أمثلة محددة لتوضيح إجاباتك وقت اللزوم.</a:t>
            </a:r>
            <a:endParaRPr lang="en-US" dirty="0">
              <a:cs typeface="AL-Mateen" pitchFamily="2" charset="-78"/>
            </a:endParaRPr>
          </a:p>
          <a:p>
            <a:r>
              <a:rPr lang="ar-SA" dirty="0">
                <a:cs typeface="AL-Mateen" pitchFamily="2" charset="-78"/>
              </a:rPr>
              <a:t>• اطلب التوضيح في حال تعذر عليك فهم السؤال.</a:t>
            </a:r>
            <a:endParaRPr lang="en-US" dirty="0">
              <a:cs typeface="AL-Mateen" pitchFamily="2" charset="-78"/>
            </a:endParaRPr>
          </a:p>
          <a:p>
            <a:r>
              <a:rPr lang="ar-SA" dirty="0">
                <a:cs typeface="AL-Mateen" pitchFamily="2" charset="-78"/>
              </a:rPr>
              <a:t>• أن تبدو متمكناً في ردود أفعالك واجابتك لابد ان تعكس نقاط قوتك بدون مبالغة</a:t>
            </a:r>
            <a:endParaRPr lang="en-US" dirty="0">
              <a:cs typeface="AL-Mateen" pitchFamily="2" charset="-78"/>
            </a:endParaRPr>
          </a:p>
          <a:p>
            <a:endParaRPr lang="ar-SA" dirty="0">
              <a:cs typeface="AL-Mateen" pitchFamily="2" charset="-78"/>
            </a:endParaRPr>
          </a:p>
        </p:txBody>
      </p:sp>
    </p:spTree>
    <p:extLst>
      <p:ext uri="{BB962C8B-B14F-4D97-AF65-F5344CB8AC3E}">
        <p14:creationId xmlns:p14="http://schemas.microsoft.com/office/powerpoint/2010/main" val="136480120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4525963"/>
          </a:xfrm>
        </p:spPr>
        <p:style>
          <a:lnRef idx="3">
            <a:schemeClr val="lt1"/>
          </a:lnRef>
          <a:fillRef idx="1">
            <a:schemeClr val="accent1"/>
          </a:fillRef>
          <a:effectRef idx="1">
            <a:schemeClr val="accent1"/>
          </a:effectRef>
          <a:fontRef idx="minor">
            <a:schemeClr val="lt1"/>
          </a:fontRef>
        </p:style>
        <p:txBody>
          <a:bodyPr>
            <a:normAutofit/>
          </a:bodyPr>
          <a:lstStyle/>
          <a:p>
            <a:r>
              <a:rPr lang="ar-SA" dirty="0" smtClean="0">
                <a:cs typeface="AL-Mateen" pitchFamily="2" charset="-78"/>
              </a:rPr>
              <a:t>• </a:t>
            </a:r>
            <a:r>
              <a:rPr lang="ar-SA" sz="2800" dirty="0">
                <a:cs typeface="AL-Mateen" pitchFamily="2" charset="-78"/>
              </a:rPr>
              <a:t>استمع بإنصات واهتمام لما يقال وما يجري من حولك معك المقابلة. فعليك أن تظهر اهتمامك الشديد بالوظيفة المقدمة.</a:t>
            </a:r>
            <a:endParaRPr lang="en-US" sz="2800" dirty="0">
              <a:cs typeface="AL-Mateen" pitchFamily="2" charset="-78"/>
            </a:endParaRPr>
          </a:p>
          <a:p>
            <a:r>
              <a:rPr lang="ar-SA" sz="2800" dirty="0">
                <a:cs typeface="AL-Mateen" pitchFamily="2" charset="-78"/>
              </a:rPr>
              <a:t>• كن مستعداً بأسئلة ذكية لكي تطرحها على من يقوم بمقابلتك، ولكي تكون تلك الأسئلة جيدة يجب أن تكون قد قمت بجمع المعلومات حول المكان الذي تتقدم للعمل فيه بشكل مسبق.</a:t>
            </a:r>
            <a:endParaRPr lang="en-US" sz="2800" dirty="0">
              <a:cs typeface="AL-Mateen" pitchFamily="2" charset="-78"/>
            </a:endParaRPr>
          </a:p>
          <a:p>
            <a:r>
              <a:rPr lang="ar-SA" sz="2800" dirty="0">
                <a:cs typeface="AL-Mateen" pitchFamily="2" charset="-78"/>
              </a:rPr>
              <a:t>• ان تكون أميناً في اجاباتك.</a:t>
            </a:r>
            <a:endParaRPr lang="en-US" sz="2800" dirty="0">
              <a:cs typeface="AL-Mateen" pitchFamily="2" charset="-78"/>
            </a:endParaRPr>
          </a:p>
          <a:p>
            <a:r>
              <a:rPr lang="ar-SA" sz="2800" dirty="0">
                <a:cs typeface="AL-Mateen" pitchFamily="2" charset="-78"/>
              </a:rPr>
              <a:t>• ان تقييم المقابلة معك، فالمقابلة ما هي إلا شعور وتقييم متبادل.</a:t>
            </a:r>
            <a:endParaRPr lang="en-US" sz="2800" dirty="0">
              <a:cs typeface="AL-Mateen" pitchFamily="2" charset="-78"/>
            </a:endParaRPr>
          </a:p>
          <a:p>
            <a:r>
              <a:rPr lang="ar-SA" sz="2800" dirty="0">
                <a:cs typeface="AL-Mateen" pitchFamily="2" charset="-78"/>
              </a:rPr>
              <a:t>• أن تنقل الشعور بأنك تنتظر منهم رداً يحمل نتيجة المقابلة</a:t>
            </a:r>
            <a:r>
              <a:rPr lang="ar-SA" dirty="0" smtClean="0">
                <a:cs typeface="AL-Mateen" pitchFamily="2" charset="-78"/>
              </a:rPr>
              <a:t>.</a:t>
            </a:r>
            <a:endParaRPr lang="en-US" dirty="0">
              <a:cs typeface="AL-Mateen" pitchFamily="2" charset="-78"/>
            </a:endParaRPr>
          </a:p>
        </p:txBody>
      </p:sp>
    </p:spTree>
    <p:extLst>
      <p:ext uri="{BB962C8B-B14F-4D97-AF65-F5344CB8AC3E}">
        <p14:creationId xmlns:p14="http://schemas.microsoft.com/office/powerpoint/2010/main" val="168840489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340768"/>
            <a:ext cx="8229600" cy="4752528"/>
          </a:xfrm>
        </p:spPr>
        <p:style>
          <a:lnRef idx="3">
            <a:schemeClr val="lt1"/>
          </a:lnRef>
          <a:fillRef idx="1">
            <a:schemeClr val="accent1"/>
          </a:fillRef>
          <a:effectRef idx="1">
            <a:schemeClr val="accent1"/>
          </a:effectRef>
          <a:fontRef idx="minor">
            <a:schemeClr val="lt1"/>
          </a:fontRef>
        </p:style>
        <p:txBody>
          <a:bodyPr>
            <a:noAutofit/>
          </a:bodyPr>
          <a:lstStyle/>
          <a:p>
            <a:r>
              <a:rPr lang="ar-SA" sz="2800" dirty="0">
                <a:cs typeface="AL-Mateen" pitchFamily="2" charset="-78"/>
              </a:rPr>
              <a:t>• تأكد من أنك تعرف وتفهم الخطوة التالية التي ستتم من قبل المؤسسة أو أصحاب العمل بشأن عملية التوظيف، واعلم متى سيتم الاتصال بك، ومن الذي سيقوم بالاتصال، واعلم أيضاً ما الخطوة التالية التي ستقوم بها من جانبك في حال قبولك في الوظيفة.</a:t>
            </a:r>
            <a:endParaRPr lang="en-US" sz="2800" dirty="0">
              <a:cs typeface="AL-Mateen" pitchFamily="2" charset="-78"/>
            </a:endParaRPr>
          </a:p>
          <a:p>
            <a:r>
              <a:rPr lang="ar-SA" sz="2800" dirty="0">
                <a:cs typeface="AL-Mateen" pitchFamily="2" charset="-78"/>
              </a:rPr>
              <a:t>• عندما تنتهي من المقابلة ان تبادر بمد يدك للمصافحة ولا تفقد الاتصال البصري وغادر المكان بأناقة، واشكر من أجرى معك المقابلة على وقته.</a:t>
            </a:r>
            <a:endParaRPr lang="en-US" sz="2800" dirty="0">
              <a:cs typeface="AL-Mateen" pitchFamily="2" charset="-78"/>
            </a:endParaRPr>
          </a:p>
          <a:p>
            <a:r>
              <a:rPr lang="ar-SA" sz="2800" dirty="0">
                <a:cs typeface="AL-Mateen" pitchFamily="2" charset="-78"/>
              </a:rPr>
              <a:t>• احصل على الكارت الخاص بكل شخص تجري معه المقابلة.</a:t>
            </a:r>
            <a:endParaRPr lang="en-US" sz="2800" dirty="0">
              <a:cs typeface="AL-Mateen" pitchFamily="2" charset="-78"/>
            </a:endParaRPr>
          </a:p>
          <a:p>
            <a:r>
              <a:rPr lang="ar-SA" sz="2800" dirty="0">
                <a:cs typeface="AL-Mateen" pitchFamily="2" charset="-78"/>
              </a:rPr>
              <a:t>• بعد انتهاء المقابلة دون سريعاً بعض الملاحظات، بحيث لا تنسى التفاصيل الحاسمة.</a:t>
            </a:r>
            <a:endParaRPr lang="en-US" sz="2800" dirty="0">
              <a:cs typeface="AL-Mateen" pitchFamily="2" charset="-78"/>
            </a:endParaRPr>
          </a:p>
          <a:p>
            <a:r>
              <a:rPr lang="ar-SA" sz="2800" dirty="0">
                <a:cs typeface="AL-Mateen" pitchFamily="2" charset="-78"/>
              </a:rPr>
              <a:t>• أرسل خطاب شكر لمن أجرى معك المقابلة على الفور</a:t>
            </a:r>
          </a:p>
        </p:txBody>
      </p:sp>
    </p:spTree>
    <p:extLst>
      <p:ext uri="{BB962C8B-B14F-4D97-AF65-F5344CB8AC3E}">
        <p14:creationId xmlns:p14="http://schemas.microsoft.com/office/powerpoint/2010/main" val="344823691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001419"/>
          </a:xfrm>
        </p:spPr>
        <p:style>
          <a:lnRef idx="3">
            <a:schemeClr val="lt1"/>
          </a:lnRef>
          <a:fillRef idx="1">
            <a:schemeClr val="accent1"/>
          </a:fillRef>
          <a:effectRef idx="1">
            <a:schemeClr val="accent1"/>
          </a:effectRef>
          <a:fontRef idx="minor">
            <a:schemeClr val="lt1"/>
          </a:fontRef>
        </p:style>
        <p:txBody>
          <a:bodyPr>
            <a:noAutofit/>
          </a:bodyPr>
          <a:lstStyle/>
          <a:p>
            <a:r>
              <a:rPr lang="ar-SA" sz="2800" dirty="0">
                <a:cs typeface="AL-Mateen" pitchFamily="2" charset="-78"/>
              </a:rPr>
              <a:t>لا يجب </a:t>
            </a:r>
            <a:endParaRPr lang="en-US" sz="2800" dirty="0">
              <a:cs typeface="AL-Mateen" pitchFamily="2" charset="-78"/>
            </a:endParaRPr>
          </a:p>
          <a:p>
            <a:r>
              <a:rPr lang="ar-SA" sz="2800" dirty="0">
                <a:cs typeface="AL-Mateen" pitchFamily="2" charset="-78"/>
              </a:rPr>
              <a:t>• الوصول متأخراً.</a:t>
            </a:r>
            <a:endParaRPr lang="en-US" sz="2800" dirty="0">
              <a:cs typeface="AL-Mateen" pitchFamily="2" charset="-78"/>
            </a:endParaRPr>
          </a:p>
          <a:p>
            <a:r>
              <a:rPr lang="ar-SA" sz="2800" dirty="0">
                <a:cs typeface="AL-Mateen" pitchFamily="2" charset="-78"/>
              </a:rPr>
              <a:t>• مضغ العلكة او التدخين اثناء المقابلة.</a:t>
            </a:r>
            <a:endParaRPr lang="en-US" sz="2800" dirty="0">
              <a:cs typeface="AL-Mateen" pitchFamily="2" charset="-78"/>
            </a:endParaRPr>
          </a:p>
          <a:p>
            <a:r>
              <a:rPr lang="ar-SA" sz="2800" dirty="0">
                <a:cs typeface="AL-Mateen" pitchFamily="2" charset="-78"/>
              </a:rPr>
              <a:t>• التعطر بعطر ذو رائحة نفاذة.</a:t>
            </a:r>
            <a:endParaRPr lang="en-US" sz="2800" dirty="0">
              <a:cs typeface="AL-Mateen" pitchFamily="2" charset="-78"/>
            </a:endParaRPr>
          </a:p>
          <a:p>
            <a:r>
              <a:rPr lang="ar-SA" sz="2800" dirty="0">
                <a:cs typeface="AL-Mateen" pitchFamily="2" charset="-78"/>
              </a:rPr>
              <a:t>• ارتداء الملابس غير الرسمية (الكاجوال).</a:t>
            </a:r>
            <a:endParaRPr lang="en-US" sz="2800" dirty="0">
              <a:cs typeface="AL-Mateen" pitchFamily="2" charset="-78"/>
            </a:endParaRPr>
          </a:p>
          <a:p>
            <a:r>
              <a:rPr lang="ar-SA" sz="2800" dirty="0">
                <a:cs typeface="AL-Mateen" pitchFamily="2" charset="-78"/>
              </a:rPr>
              <a:t>• المصافحة بيد مرتعشة او </a:t>
            </a:r>
            <a:r>
              <a:rPr lang="ar-SA" sz="2800" dirty="0" smtClean="0">
                <a:cs typeface="AL-Mateen" pitchFamily="2" charset="-78"/>
              </a:rPr>
              <a:t>متعرقه.</a:t>
            </a:r>
            <a:endParaRPr lang="en-US" sz="2800" dirty="0">
              <a:cs typeface="AL-Mateen" pitchFamily="2" charset="-78"/>
            </a:endParaRPr>
          </a:p>
          <a:p>
            <a:r>
              <a:rPr lang="ar-SA" sz="2800" dirty="0">
                <a:cs typeface="AL-Mateen" pitchFamily="2" charset="-78"/>
              </a:rPr>
              <a:t>• إطلاق النكات اثناء المقابلة.</a:t>
            </a:r>
            <a:endParaRPr lang="en-US" sz="2800" dirty="0">
              <a:cs typeface="AL-Mateen" pitchFamily="2" charset="-78"/>
            </a:endParaRPr>
          </a:p>
          <a:p>
            <a:r>
              <a:rPr lang="ar-SA" sz="2800" dirty="0">
                <a:cs typeface="AL-Mateen" pitchFamily="2" charset="-78"/>
              </a:rPr>
              <a:t>• أن تتحدث بنبرة غير واثقة او </a:t>
            </a:r>
            <a:r>
              <a:rPr lang="ar-SA" sz="2800" dirty="0" smtClean="0">
                <a:cs typeface="AL-Mateen" pitchFamily="2" charset="-78"/>
              </a:rPr>
              <a:t>مهزوزة. </a:t>
            </a:r>
            <a:r>
              <a:rPr lang="ar-SA" sz="2800" dirty="0">
                <a:cs typeface="AL-Mateen" pitchFamily="2" charset="-78"/>
              </a:rPr>
              <a:t>تذكر أن الثقة مفتاح أساسي للنجاح.</a:t>
            </a:r>
            <a:endParaRPr lang="en-US" sz="2800" dirty="0">
              <a:cs typeface="AL-Mateen" pitchFamily="2" charset="-78"/>
            </a:endParaRPr>
          </a:p>
          <a:p>
            <a:r>
              <a:rPr lang="ar-SA" sz="2800" dirty="0">
                <a:cs typeface="AL-Mateen" pitchFamily="2" charset="-78"/>
              </a:rPr>
              <a:t>• أن تجب بنعم أو لا فقط دون توضيح بالأمثلة.</a:t>
            </a:r>
            <a:endParaRPr lang="en-US" sz="2800" dirty="0">
              <a:cs typeface="AL-Mateen" pitchFamily="2" charset="-78"/>
            </a:endParaRPr>
          </a:p>
          <a:p>
            <a:r>
              <a:rPr lang="ar-SA" sz="2800" dirty="0" smtClean="0">
                <a:cs typeface="AL-Mateen" pitchFamily="2" charset="-78"/>
              </a:rPr>
              <a:t>•.</a:t>
            </a:r>
            <a:endParaRPr lang="en-US" sz="2800" dirty="0">
              <a:cs typeface="AL-Mateen" pitchFamily="2" charset="-78"/>
            </a:endParaRPr>
          </a:p>
        </p:txBody>
      </p:sp>
    </p:spTree>
    <p:extLst>
      <p:ext uri="{BB962C8B-B14F-4D97-AF65-F5344CB8AC3E}">
        <p14:creationId xmlns:p14="http://schemas.microsoft.com/office/powerpoint/2010/main" val="287222117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Autofit/>
          </a:bodyPr>
          <a:lstStyle/>
          <a:p>
            <a:pPr>
              <a:lnSpc>
                <a:spcPts val="4100"/>
              </a:lnSpc>
            </a:pPr>
            <a:r>
              <a:rPr lang="ar-SA" sz="2800" dirty="0">
                <a:cs typeface="AL-Mateen" pitchFamily="2" charset="-78"/>
              </a:rPr>
              <a:t>أن تعتمد فقط على السيرة الذاتية أو خطاب التقديم في التسويق لك.</a:t>
            </a:r>
            <a:endParaRPr lang="en-US" sz="2800" dirty="0">
              <a:cs typeface="AL-Mateen" pitchFamily="2" charset="-78"/>
            </a:endParaRPr>
          </a:p>
          <a:p>
            <a:pPr>
              <a:lnSpc>
                <a:spcPts val="4100"/>
              </a:lnSpc>
            </a:pPr>
            <a:r>
              <a:rPr lang="ar-SA" sz="2800" dirty="0">
                <a:cs typeface="AL-Mateen" pitchFamily="2" charset="-78"/>
              </a:rPr>
              <a:t>• أن تناقش مسائل شخصية أو عائلية اثناء المقابلة.</a:t>
            </a:r>
            <a:endParaRPr lang="en-US" sz="2800" dirty="0">
              <a:cs typeface="AL-Mateen" pitchFamily="2" charset="-78"/>
            </a:endParaRPr>
          </a:p>
          <a:p>
            <a:pPr>
              <a:lnSpc>
                <a:spcPts val="4100"/>
              </a:lnSpc>
            </a:pPr>
            <a:r>
              <a:rPr lang="ar-SA" sz="2800" dirty="0">
                <a:cs typeface="AL-Mateen" pitchFamily="2" charset="-78"/>
              </a:rPr>
              <a:t>• أن يرن هاتفك أو تجيب عليه اثناء المقابلة.</a:t>
            </a:r>
            <a:endParaRPr lang="en-US" sz="2800" dirty="0">
              <a:cs typeface="AL-Mateen" pitchFamily="2" charset="-78"/>
            </a:endParaRPr>
          </a:p>
          <a:p>
            <a:pPr>
              <a:lnSpc>
                <a:spcPts val="4100"/>
              </a:lnSpc>
            </a:pPr>
            <a:r>
              <a:rPr lang="ar-SA" sz="2800" dirty="0">
                <a:cs typeface="AL-Mateen" pitchFamily="2" charset="-78"/>
              </a:rPr>
              <a:t>• أن تطلق تعليقات سلبية على زملاءك السابقين أو مديريك أو أصحاب العمل الذين عملت معهم من قبل.</a:t>
            </a:r>
            <a:endParaRPr lang="en-US" sz="2800" dirty="0">
              <a:cs typeface="AL-Mateen" pitchFamily="2" charset="-78"/>
            </a:endParaRPr>
          </a:p>
          <a:p>
            <a:pPr>
              <a:lnSpc>
                <a:spcPts val="4100"/>
              </a:lnSpc>
            </a:pPr>
            <a:r>
              <a:rPr lang="ar-SA" sz="2800" dirty="0">
                <a:cs typeface="AL-Mateen" pitchFamily="2" charset="-78"/>
              </a:rPr>
              <a:t>• السؤال عن الراتب، المميزات أو العطلات إلا بعد ان يتم قبولك وعرض شغلك للوظيفة.</a:t>
            </a:r>
            <a:endParaRPr lang="en-US" sz="2800" dirty="0">
              <a:cs typeface="AL-Mateen" pitchFamily="2" charset="-78"/>
            </a:endParaRPr>
          </a:p>
          <a:p>
            <a:pPr>
              <a:lnSpc>
                <a:spcPts val="4100"/>
              </a:lnSpc>
            </a:pPr>
            <a:r>
              <a:rPr lang="ar-SA" sz="2800" dirty="0">
                <a:cs typeface="AL-Mateen" pitchFamily="2" charset="-78"/>
              </a:rPr>
              <a:t>• أن تقاطع من يجري المقابلة أثناء حديثه.</a:t>
            </a:r>
            <a:endParaRPr lang="en-US" sz="2800" dirty="0">
              <a:cs typeface="AL-Mateen" pitchFamily="2" charset="-78"/>
            </a:endParaRPr>
          </a:p>
          <a:p>
            <a:pPr>
              <a:lnSpc>
                <a:spcPts val="4100"/>
              </a:lnSpc>
            </a:pPr>
            <a:r>
              <a:rPr lang="ar-SA" sz="2800" dirty="0" smtClean="0">
                <a:cs typeface="AL-Mateen" pitchFamily="2" charset="-78"/>
              </a:rPr>
              <a:t>•</a:t>
            </a:r>
            <a:endParaRPr lang="ar-SA" sz="2800" dirty="0"/>
          </a:p>
        </p:txBody>
      </p:sp>
    </p:spTree>
    <p:extLst>
      <p:ext uri="{BB962C8B-B14F-4D97-AF65-F5344CB8AC3E}">
        <p14:creationId xmlns:p14="http://schemas.microsoft.com/office/powerpoint/2010/main" val="62141120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lnSpcReduction="10000"/>
          </a:bodyPr>
          <a:lstStyle/>
          <a:p>
            <a:pPr>
              <a:lnSpc>
                <a:spcPts val="4100"/>
              </a:lnSpc>
            </a:pPr>
            <a:r>
              <a:rPr lang="ar-SA" dirty="0">
                <a:cs typeface="AL-Mateen" pitchFamily="2" charset="-78"/>
              </a:rPr>
              <a:t>أن تتهرب من الأسئلة أو تجيب بالكذب.</a:t>
            </a:r>
            <a:endParaRPr lang="en-US" dirty="0">
              <a:cs typeface="AL-Mateen" pitchFamily="2" charset="-78"/>
            </a:endParaRPr>
          </a:p>
          <a:p>
            <a:pPr>
              <a:lnSpc>
                <a:spcPts val="4100"/>
              </a:lnSpc>
            </a:pPr>
            <a:r>
              <a:rPr lang="ar-SA" dirty="0">
                <a:cs typeface="AL-Mateen" pitchFamily="2" charset="-78"/>
              </a:rPr>
              <a:t>• أن تظهر إحباطك إذا لم يتم قبولك او لم يعجبك العرض مثال راتب لا يناسبك أو أي شيء ترى أنه لا يلبي طموحاتك</a:t>
            </a:r>
          </a:p>
          <a:p>
            <a:r>
              <a:rPr lang="ar-SA" dirty="0">
                <a:cs typeface="AL-Mateen" pitchFamily="2" charset="-78"/>
              </a:rPr>
              <a:t>في الوصول، وفي ركن السيارة -أو مع حساب وقت تأخر المواصلات- والتأكد مرة أخيرة من حسن هندامك.</a:t>
            </a:r>
            <a:endParaRPr lang="en-US" dirty="0">
              <a:cs typeface="AL-Mateen" pitchFamily="2" charset="-78"/>
            </a:endParaRPr>
          </a:p>
          <a:p>
            <a:r>
              <a:rPr lang="ar-SA" dirty="0">
                <a:cs typeface="AL-Mateen" pitchFamily="2" charset="-78"/>
              </a:rPr>
              <a:t>• غلق هاتفك أو اجعله في وضع صامت قبل الدخول للمقابلة.</a:t>
            </a:r>
            <a:endParaRPr lang="en-US" dirty="0">
              <a:cs typeface="AL-Mateen" pitchFamily="2" charset="-78"/>
            </a:endParaRPr>
          </a:p>
          <a:p>
            <a:r>
              <a:rPr lang="ar-SA" dirty="0">
                <a:cs typeface="AL-Mateen" pitchFamily="2" charset="-78"/>
              </a:rPr>
              <a:t>• عند الدخول على الشخص المسئول عن المقابلة قم بمصافحته ومحادثته باستخدام الألقاب الرسمية "الأستاذ – السيد – الدكتور" فلان، وذلك إلى أن يطلب هو منك أن تستخدم لقباً آخر</a:t>
            </a:r>
          </a:p>
        </p:txBody>
      </p:sp>
    </p:spTree>
    <p:extLst>
      <p:ext uri="{BB962C8B-B14F-4D97-AF65-F5344CB8AC3E}">
        <p14:creationId xmlns:p14="http://schemas.microsoft.com/office/powerpoint/2010/main" val="419666568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001419"/>
          </a:xfrm>
        </p:spPr>
        <p:style>
          <a:lnRef idx="3">
            <a:schemeClr val="lt1"/>
          </a:lnRef>
          <a:fillRef idx="1">
            <a:schemeClr val="accent1"/>
          </a:fillRef>
          <a:effectRef idx="1">
            <a:schemeClr val="accent1"/>
          </a:effectRef>
          <a:fontRef idx="minor">
            <a:schemeClr val="lt1"/>
          </a:fontRef>
        </p:style>
        <p:txBody>
          <a:bodyPr>
            <a:normAutofit/>
          </a:bodyPr>
          <a:lstStyle/>
          <a:p>
            <a:r>
              <a:rPr lang="ar-SA" dirty="0" smtClean="0">
                <a:cs typeface="AL-Mateen" pitchFamily="2" charset="-78"/>
              </a:rPr>
              <a:t>معرفة </a:t>
            </a:r>
            <a:r>
              <a:rPr lang="ar-SA" dirty="0">
                <a:cs typeface="AL-Mateen" pitchFamily="2" charset="-78"/>
              </a:rPr>
              <a:t>اتجاهات المؤسسة ومجال عملها وتحري عن شخصية من يجري المقابلة الشخصية ، وتحري معلومات عن الوظيفة إن أمكن ومستوى المرتبات</a:t>
            </a:r>
            <a:endParaRPr lang="en-US" dirty="0">
              <a:cs typeface="AL-Mateen" pitchFamily="2" charset="-78"/>
            </a:endParaRPr>
          </a:p>
          <a:p>
            <a:pPr marL="0" indent="0">
              <a:buNone/>
            </a:pPr>
            <a:r>
              <a:rPr lang="ar-SA" dirty="0" smtClean="0">
                <a:cs typeface="AL-Mateen" pitchFamily="2" charset="-78"/>
              </a:rPr>
              <a:t>استخدم </a:t>
            </a:r>
            <a:r>
              <a:rPr lang="ar-SA" dirty="0">
                <a:cs typeface="AL-Mateen" pitchFamily="2" charset="-78"/>
              </a:rPr>
              <a:t>كل المصادر الممكنة والأساليب لمعرفة كل ما يمكن معرفته عن جهة العمل التي تقدمت بطلب العمل فيها . فإن درايتك بالشركة التي ستجري فيها مقابلة شخصية معك ستساعدك على برهنة اهتمامك ورغبتك الأكيدة في العمل بها . استعد لكي تجاوب على السؤال : لماذا تريد العمل هنا ... بهذه الشركة أو المؤسسة </a:t>
            </a:r>
            <a:r>
              <a:rPr lang="ar-SA" dirty="0" smtClean="0">
                <a:cs typeface="AL-Mateen" pitchFamily="2" charset="-78"/>
              </a:rPr>
              <a:t>؟</a:t>
            </a:r>
            <a:r>
              <a:rPr lang="ar-SA" dirty="0">
                <a:cs typeface="AL-Mateen" pitchFamily="2" charset="-78"/>
              </a:rPr>
              <a:t> </a:t>
            </a:r>
            <a:endParaRPr lang="en-US" dirty="0">
              <a:cs typeface="AL-Mateen" pitchFamily="2" charset="-78"/>
            </a:endParaRPr>
          </a:p>
          <a:p>
            <a:endParaRPr lang="ar-SA" dirty="0">
              <a:cs typeface="AL-Mateen" pitchFamily="2" charset="-78"/>
            </a:endParaRPr>
          </a:p>
          <a:p>
            <a:endParaRPr lang="ar-SA" dirty="0">
              <a:cs typeface="AL-Mateen" pitchFamily="2" charset="-78"/>
            </a:endParaRPr>
          </a:p>
          <a:p>
            <a:endParaRPr lang="ar-SA" dirty="0">
              <a:cs typeface="AL-Mateen" pitchFamily="2" charset="-78"/>
            </a:endParaRPr>
          </a:p>
        </p:txBody>
      </p:sp>
    </p:spTree>
    <p:extLst>
      <p:ext uri="{BB962C8B-B14F-4D97-AF65-F5344CB8AC3E}">
        <p14:creationId xmlns:p14="http://schemas.microsoft.com/office/powerpoint/2010/main" val="54283466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25000" lnSpcReduction="20000"/>
          </a:bodyPr>
          <a:lstStyle/>
          <a:p>
            <a:pPr marL="0" indent="0">
              <a:lnSpc>
                <a:spcPts val="4100"/>
              </a:lnSpc>
              <a:buNone/>
            </a:pPr>
            <a:r>
              <a:rPr lang="ar-SA" sz="11200" b="1" dirty="0" smtClean="0">
                <a:solidFill>
                  <a:srgbClr val="FFFF00"/>
                </a:solidFill>
                <a:cs typeface="AL-Mateen" pitchFamily="2" charset="-78"/>
              </a:rPr>
              <a:t>على </a:t>
            </a:r>
            <a:r>
              <a:rPr lang="ar-SA" sz="11200" b="1" dirty="0">
                <a:solidFill>
                  <a:srgbClr val="FFFF00"/>
                </a:solidFill>
                <a:cs typeface="AL-Mateen" pitchFamily="2" charset="-78"/>
              </a:rPr>
              <a:t>سبيل المثال الاسئلة الاتية</a:t>
            </a:r>
            <a:r>
              <a:rPr lang="en-US" sz="11200" b="1" dirty="0">
                <a:solidFill>
                  <a:srgbClr val="FFFF00"/>
                </a:solidFill>
                <a:cs typeface="AL-Mateen" pitchFamily="2" charset="-78"/>
              </a:rPr>
              <a:t> </a:t>
            </a:r>
            <a:r>
              <a:rPr lang="en-US" sz="11200" dirty="0">
                <a:cs typeface="AL-Mateen" pitchFamily="2" charset="-78"/>
              </a:rPr>
              <a:t/>
            </a:r>
            <a:br>
              <a:rPr lang="en-US" sz="11200" dirty="0">
                <a:cs typeface="AL-Mateen" pitchFamily="2" charset="-78"/>
              </a:rPr>
            </a:br>
            <a:r>
              <a:rPr lang="en-US" sz="11200" dirty="0">
                <a:cs typeface="AL-Mateen" pitchFamily="2" charset="-78"/>
              </a:rPr>
              <a:t>* </a:t>
            </a:r>
            <a:r>
              <a:rPr lang="ar-SA" sz="11200" dirty="0">
                <a:cs typeface="AL-Mateen" pitchFamily="2" charset="-78"/>
              </a:rPr>
              <a:t>لماذا قدمت على هذه الوظيفة بالذات ؟</a:t>
            </a:r>
            <a:r>
              <a:rPr lang="en-US" sz="11200" dirty="0">
                <a:cs typeface="AL-Mateen" pitchFamily="2" charset="-78"/>
              </a:rPr>
              <a:t> </a:t>
            </a:r>
            <a:br>
              <a:rPr lang="en-US" sz="11200" dirty="0">
                <a:cs typeface="AL-Mateen" pitchFamily="2" charset="-78"/>
              </a:rPr>
            </a:br>
            <a:r>
              <a:rPr lang="en-US" sz="11200" dirty="0">
                <a:cs typeface="AL-Mateen" pitchFamily="2" charset="-78"/>
              </a:rPr>
              <a:t>* </a:t>
            </a:r>
            <a:r>
              <a:rPr lang="ar-SA" sz="11200" dirty="0">
                <a:cs typeface="AL-Mateen" pitchFamily="2" charset="-78"/>
              </a:rPr>
              <a:t>ما هي أبرز نقاط قوتك و ما هي نقاط ضعفك ؟</a:t>
            </a:r>
            <a:r>
              <a:rPr lang="en-US" sz="11200" dirty="0">
                <a:cs typeface="AL-Mateen" pitchFamily="2" charset="-78"/>
              </a:rPr>
              <a:t> </a:t>
            </a:r>
            <a:br>
              <a:rPr lang="en-US" sz="11200" dirty="0">
                <a:cs typeface="AL-Mateen" pitchFamily="2" charset="-78"/>
              </a:rPr>
            </a:br>
            <a:r>
              <a:rPr lang="en-US" sz="11200" dirty="0">
                <a:cs typeface="AL-Mateen" pitchFamily="2" charset="-78"/>
              </a:rPr>
              <a:t>* </a:t>
            </a:r>
            <a:r>
              <a:rPr lang="ar-SA" sz="11200" dirty="0">
                <a:cs typeface="AL-Mateen" pitchFamily="2" charset="-78"/>
              </a:rPr>
              <a:t>ما هي المميزات التي عندك و ليس عند المتقدمين الاخرين ؟</a:t>
            </a:r>
            <a:r>
              <a:rPr lang="en-US" sz="11200" dirty="0">
                <a:cs typeface="AL-Mateen" pitchFamily="2" charset="-78"/>
              </a:rPr>
              <a:t/>
            </a:r>
            <a:br>
              <a:rPr lang="en-US" sz="11200" dirty="0">
                <a:cs typeface="AL-Mateen" pitchFamily="2" charset="-78"/>
              </a:rPr>
            </a:br>
            <a:r>
              <a:rPr lang="en-US" sz="11200" dirty="0">
                <a:cs typeface="AL-Mateen" pitchFamily="2" charset="-78"/>
              </a:rPr>
              <a:t>* </a:t>
            </a:r>
            <a:r>
              <a:rPr lang="ar-SA" sz="11200" dirty="0">
                <a:cs typeface="AL-Mateen" pitchFamily="2" charset="-78"/>
              </a:rPr>
              <a:t>أين ترى نفسك خلال الخمس سنوات المقبلة ؟</a:t>
            </a:r>
            <a:r>
              <a:rPr lang="en-US" sz="11200" dirty="0">
                <a:cs typeface="AL-Mateen" pitchFamily="2" charset="-78"/>
              </a:rPr>
              <a:t> </a:t>
            </a:r>
            <a:br>
              <a:rPr lang="en-US" sz="11200" dirty="0">
                <a:cs typeface="AL-Mateen" pitchFamily="2" charset="-78"/>
              </a:rPr>
            </a:br>
            <a:r>
              <a:rPr lang="ar-SA" sz="11200" dirty="0" smtClean="0">
                <a:cs typeface="AL-Mateen" pitchFamily="2" charset="-78"/>
              </a:rPr>
              <a:t>و </a:t>
            </a:r>
            <a:r>
              <a:rPr lang="ar-SA" sz="11200" dirty="0">
                <a:cs typeface="AL-Mateen" pitchFamily="2" charset="-78"/>
              </a:rPr>
              <a:t>إذا كان لديك مقابلة عمل في شركة كبيرة و مشهورة فلابد أن تبحث عن الاسئلة الخاصة بهذه الشركة ع طريق جوجل</a:t>
            </a:r>
            <a:r>
              <a:rPr lang="en-US" dirty="0"/>
              <a:t/>
            </a:r>
            <a:br>
              <a:rPr lang="en-US" dirty="0"/>
            </a:br>
            <a:r>
              <a:rPr lang="en-US" dirty="0"/>
              <a:t/>
            </a:r>
            <a:br>
              <a:rPr lang="en-US" dirty="0"/>
            </a:br>
            <a:endParaRPr lang="ar-SA" dirty="0"/>
          </a:p>
        </p:txBody>
      </p:sp>
    </p:spTree>
    <p:extLst>
      <p:ext uri="{BB962C8B-B14F-4D97-AF65-F5344CB8AC3E}">
        <p14:creationId xmlns:p14="http://schemas.microsoft.com/office/powerpoint/2010/main" val="21571195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274638"/>
            <a:ext cx="8229600" cy="634082"/>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ar-SA" b="1" dirty="0" smtClean="0"/>
              <a:t/>
            </a:r>
            <a:br>
              <a:rPr lang="ar-SA" b="1" dirty="0" smtClean="0"/>
            </a:br>
            <a:r>
              <a:rPr lang="ar-SA" b="1" dirty="0" smtClean="0">
                <a:cs typeface="AL-Mateen" pitchFamily="2" charset="-78"/>
              </a:rPr>
              <a:t>المقابلة </a:t>
            </a:r>
            <a:r>
              <a:rPr lang="ar-SA" b="1" dirty="0">
                <a:cs typeface="AL-Mateen" pitchFamily="2" charset="-78"/>
              </a:rPr>
              <a:t>الشخصية</a:t>
            </a:r>
            <a:r>
              <a:rPr lang="ar-SA" b="1" dirty="0"/>
              <a:t> </a:t>
            </a:r>
            <a:r>
              <a:rPr lang="en-US" dirty="0"/>
              <a:t/>
            </a:r>
            <a:br>
              <a:rPr lang="en-US" dirty="0"/>
            </a:br>
            <a:endParaRPr lang="ar-SA" dirty="0"/>
          </a:p>
        </p:txBody>
      </p:sp>
      <p:sp>
        <p:nvSpPr>
          <p:cNvPr id="3" name="عنصر نائب للمحتوى 2"/>
          <p:cNvSpPr>
            <a:spLocks noGrp="1"/>
          </p:cNvSpPr>
          <p:nvPr>
            <p:ph idx="1"/>
          </p:nvPr>
        </p:nvSpPr>
        <p:spPr>
          <a:xfrm>
            <a:off x="467544" y="1340768"/>
            <a:ext cx="8229600" cy="4525963"/>
          </a:xfrm>
        </p:spPr>
        <p:style>
          <a:lnRef idx="3">
            <a:schemeClr val="lt1"/>
          </a:lnRef>
          <a:fillRef idx="1">
            <a:schemeClr val="accent1"/>
          </a:fillRef>
          <a:effectRef idx="1">
            <a:schemeClr val="accent1"/>
          </a:effectRef>
          <a:fontRef idx="minor">
            <a:schemeClr val="lt1"/>
          </a:fontRef>
        </p:style>
        <p:txBody>
          <a:bodyPr>
            <a:normAutofit lnSpcReduction="10000"/>
          </a:bodyPr>
          <a:lstStyle/>
          <a:p>
            <a:r>
              <a:rPr lang="ar-SA" dirty="0" smtClean="0">
                <a:cs typeface="AL-Mateen" pitchFamily="2" charset="-78"/>
              </a:rPr>
              <a:t>تعد </a:t>
            </a:r>
            <a:r>
              <a:rPr lang="ar-SA" dirty="0">
                <a:cs typeface="AL-Mateen" pitchFamily="2" charset="-78"/>
              </a:rPr>
              <a:t>المقابلة الشخصية أهم وآخر مرحلة للحصول علي وظيفة. فلو كنت مهتم بأن تحصل علي الوظيفة فيجب أن تهتم بمقابلتك الشخصية مع صاحب العمل.</a:t>
            </a:r>
            <a:endParaRPr lang="en-US" dirty="0">
              <a:cs typeface="AL-Mateen" pitchFamily="2" charset="-78"/>
            </a:endParaRPr>
          </a:p>
          <a:p>
            <a:r>
              <a:rPr lang="ar-SA" dirty="0">
                <a:cs typeface="AL-Mateen" pitchFamily="2" charset="-78"/>
              </a:rPr>
              <a:t>سنتحدث الآن عن ما هي المقابلة الشخصية وكيف تؤهل نفسك لتتجاوز هذه المرحلة مستدلين بنصائح "مصطفي حمدي".</a:t>
            </a:r>
            <a:endParaRPr lang="en-US" dirty="0">
              <a:cs typeface="AL-Mateen" pitchFamily="2" charset="-78"/>
            </a:endParaRPr>
          </a:p>
          <a:p>
            <a:r>
              <a:rPr lang="ar-SA" dirty="0">
                <a:cs typeface="AL-Mateen" pitchFamily="2" charset="-78"/>
              </a:rPr>
              <a:t>عندما نسمع كلمة "مقابلة شخصية" ينتابنا شعور بالرهبة والخوف؛ ومن بيننا من يقول أنهم لا يعلمون كيف ينجحون في المقابلة الشخصية، وآخرين يقولون أنهم يعرفون جيداً التحدث عن أنفسهم ولكن بمجرد دخولهم للمقابلة الشخصية ينسون كل </a:t>
            </a:r>
            <a:r>
              <a:rPr lang="ar-SA" dirty="0" err="1">
                <a:cs typeface="AL-Mateen" pitchFamily="2" charset="-78"/>
              </a:rPr>
              <a:t>شئ</a:t>
            </a:r>
            <a:r>
              <a:rPr lang="ar-SA" dirty="0">
                <a:cs typeface="AL-Mateen" pitchFamily="2" charset="-78"/>
              </a:rPr>
              <a:t>.</a:t>
            </a:r>
            <a:endParaRPr lang="en-US" dirty="0">
              <a:cs typeface="AL-Mateen" pitchFamily="2" charset="-78"/>
            </a:endParaRPr>
          </a:p>
          <a:p>
            <a:pPr marL="0" indent="0">
              <a:buNone/>
            </a:pPr>
            <a:endParaRPr lang="en-US" dirty="0">
              <a:cs typeface="AL-Mateen" pitchFamily="2" charset="-78"/>
            </a:endParaRPr>
          </a:p>
          <a:p>
            <a:endParaRPr lang="ar-SA" dirty="0">
              <a:cs typeface="AL-Mateen" pitchFamily="2" charset="-78"/>
            </a:endParaRPr>
          </a:p>
        </p:txBody>
      </p:sp>
    </p:spTree>
    <p:extLst>
      <p:ext uri="{BB962C8B-B14F-4D97-AF65-F5344CB8AC3E}">
        <p14:creationId xmlns:p14="http://schemas.microsoft.com/office/powerpoint/2010/main" val="83871270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algn="just">
              <a:lnSpc>
                <a:spcPts val="4300"/>
              </a:lnSpc>
            </a:pPr>
            <a:r>
              <a:rPr lang="ar-SA" dirty="0" err="1">
                <a:cs typeface="AL-Mateen" pitchFamily="2" charset="-78"/>
              </a:rPr>
              <a:t>صور"مصطفي</a:t>
            </a:r>
            <a:r>
              <a:rPr lang="ar-SA" dirty="0">
                <a:cs typeface="AL-Mateen" pitchFamily="2" charset="-78"/>
              </a:rPr>
              <a:t> حمدي" المقابلة الشخصية كأنها اجتماع بينك وبين أصحاب العمل من أجل التوصل إلي اتفاق، فدعونا نتفق علي أن نضع في اعتبارنا أن المقابلة الشخصية هي مجرد اجتماع. إذاً، ما المقصود بكلمة  "اجتماع"؟ اجتماع بعني ذو طرفين، ذو اتجاهين، يعني يوجد قبول ورفض. جميعنا يعلم أن القبول والرفض يأتي من ناحية الشركة </a:t>
            </a:r>
            <a:r>
              <a:rPr lang="ar-SA" dirty="0" err="1">
                <a:cs typeface="AL-Mateen" pitchFamily="2" charset="-78"/>
              </a:rPr>
              <a:t>أوصاحب</a:t>
            </a:r>
            <a:r>
              <a:rPr lang="ar-SA" dirty="0">
                <a:cs typeface="AL-Mateen" pitchFamily="2" charset="-78"/>
              </a:rPr>
              <a:t> العمل، ولكن هل فكرت يوماً أنه يوجد قبول ورفض من ناحيتك انت؟! من الممكن أن تذهب لإجراء المقابلة الشخصية، وتختارك الشركة للعمل معهم، فهم اختاروك لأنهم علي يقين أنك </a:t>
            </a:r>
            <a:r>
              <a:rPr lang="ar-SA" dirty="0" err="1">
                <a:cs typeface="AL-Mateen" pitchFamily="2" charset="-78"/>
              </a:rPr>
              <a:t>ستفيدهم</a:t>
            </a:r>
            <a:r>
              <a:rPr lang="ar-SA" dirty="0">
                <a:cs typeface="AL-Mateen" pitchFamily="2" charset="-78"/>
              </a:rPr>
              <a:t> بخبراتك ومهاراتك؛ ولكن من ناحيتك، تشعر أنك لن تستفيد بالعمل معهم، وهذا لا يعني فقط الاستفادة المادية، ولكن استفادة مادية، ومعنوية، ونفسية وكذلك اكتساب مهارات وخبرات جديدة وتحسين مستواك</a:t>
            </a:r>
            <a:r>
              <a:rPr lang="ar-SA" dirty="0" smtClean="0">
                <a:cs typeface="AL-Mateen" pitchFamily="2" charset="-78"/>
              </a:rPr>
              <a:t>.</a:t>
            </a:r>
            <a:endParaRPr lang="en-US" dirty="0">
              <a:cs typeface="AL-Mateen" pitchFamily="2" charset="-78"/>
            </a:endParaRPr>
          </a:p>
        </p:txBody>
      </p:sp>
    </p:spTree>
    <p:extLst>
      <p:ext uri="{BB962C8B-B14F-4D97-AF65-F5344CB8AC3E}">
        <p14:creationId xmlns:p14="http://schemas.microsoft.com/office/powerpoint/2010/main" val="26263190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rmAutofit fontScale="77500" lnSpcReduction="20000"/>
          </a:bodyPr>
          <a:lstStyle/>
          <a:p>
            <a:pPr algn="just">
              <a:lnSpc>
                <a:spcPts val="4300"/>
              </a:lnSpc>
            </a:pPr>
            <a:r>
              <a:rPr lang="ar-SA" dirty="0">
                <a:cs typeface="AL-Mateen" pitchFamily="2" charset="-78"/>
              </a:rPr>
              <a:t>عندما تقدم علي وظيفة، قبل أن ترفض أو تقبل يجب أن تفكر ما إذا كانت هذه الشركة ستزيد من معلوماتك، وخبراتك، ومن مهاراتك أم لا. يجب أن تفكر في هل ستظل كما أنت بعد فترة من العمل هناك أم سيتم ترقيتك؟ وهل سيتم ترقيتك لأنك اكتسبت خبرات جديدة أم فقط لزيادة في المرتب؟ إذاً فأنت ايضاً تمتلك القبول أو الرفض.</a:t>
            </a:r>
            <a:endParaRPr lang="en-US" dirty="0">
              <a:cs typeface="AL-Mateen" pitchFamily="2" charset="-78"/>
            </a:endParaRPr>
          </a:p>
          <a:p>
            <a:pPr algn="just">
              <a:lnSpc>
                <a:spcPts val="4300"/>
              </a:lnSpc>
            </a:pPr>
            <a:r>
              <a:rPr lang="ar-SA" dirty="0">
                <a:cs typeface="AL-Mateen" pitchFamily="2" charset="-78"/>
              </a:rPr>
              <a:t>نفترض أنك الآن قدمت سيرتك الذاتية وكانت خالية من الأخطاء ومكتوبة بطريقة مهنية ومحترفة وتم دعوتك لإجراء مقابلة شخصية مع صاحب العمل. سيطلب منك صاحب العمل نوع من أنواع المقابلات الشخصية. جميعنا يجب أن يعلم ماهي انواع المقابلات </a:t>
            </a:r>
            <a:r>
              <a:rPr lang="ar-SA" dirty="0" smtClean="0">
                <a:cs typeface="AL-Mateen" pitchFamily="2" charset="-78"/>
              </a:rPr>
              <a:t>الشخصية</a:t>
            </a:r>
            <a:endParaRPr lang="ar-SA" dirty="0">
              <a:cs typeface="AL-Mateen" pitchFamily="2" charset="-78"/>
            </a:endParaRPr>
          </a:p>
        </p:txBody>
      </p:sp>
    </p:spTree>
    <p:extLst>
      <p:ext uri="{BB962C8B-B14F-4D97-AF65-F5344CB8AC3E}">
        <p14:creationId xmlns:p14="http://schemas.microsoft.com/office/powerpoint/2010/main" val="103285525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001419"/>
          </a:xfrm>
        </p:spPr>
        <p:style>
          <a:lnRef idx="3">
            <a:schemeClr val="lt1"/>
          </a:lnRef>
          <a:fillRef idx="1">
            <a:schemeClr val="accent1"/>
          </a:fillRef>
          <a:effectRef idx="1">
            <a:schemeClr val="accent1"/>
          </a:effectRef>
          <a:fontRef idx="minor">
            <a:schemeClr val="lt1"/>
          </a:fontRef>
        </p:style>
        <p:txBody>
          <a:bodyPr>
            <a:noAutofit/>
          </a:bodyPr>
          <a:lstStyle/>
          <a:p>
            <a:pPr algn="just">
              <a:lnSpc>
                <a:spcPts val="4200"/>
              </a:lnSpc>
            </a:pPr>
            <a:r>
              <a:rPr lang="ar-SA" sz="2800" dirty="0">
                <a:cs typeface="AL-Mateen" pitchFamily="2" charset="-78"/>
              </a:rPr>
              <a:t>ما هي أهمية المقابلة الشخصية </a:t>
            </a:r>
            <a:r>
              <a:rPr lang="ar-SA" sz="2800" dirty="0" smtClean="0">
                <a:cs typeface="AL-Mateen" pitchFamily="2" charset="-78"/>
              </a:rPr>
              <a:t>؟</a:t>
            </a:r>
            <a:r>
              <a:rPr lang="ar-SA" sz="2800" dirty="0">
                <a:cs typeface="AL-Mateen" pitchFamily="2" charset="-78"/>
              </a:rPr>
              <a:t/>
            </a:r>
            <a:br>
              <a:rPr lang="ar-SA" sz="2800" dirty="0">
                <a:cs typeface="AL-Mateen" pitchFamily="2" charset="-78"/>
              </a:rPr>
            </a:br>
            <a:r>
              <a:rPr lang="ar-SA" sz="2800" dirty="0">
                <a:cs typeface="AL-Mateen" pitchFamily="2" charset="-78"/>
              </a:rPr>
              <a:t>المقابلة الشخصية هي إجراء غاية في الأهمية للمؤسسة التي تطلب موظفين .</a:t>
            </a:r>
            <a:endParaRPr lang="en-US" sz="2800" dirty="0">
              <a:cs typeface="AL-Mateen" pitchFamily="2" charset="-78"/>
            </a:endParaRPr>
          </a:p>
          <a:p>
            <a:pPr algn="just">
              <a:lnSpc>
                <a:spcPts val="4200"/>
              </a:lnSpc>
            </a:pPr>
            <a:r>
              <a:rPr lang="ar-SA" sz="2800" dirty="0" smtClean="0">
                <a:cs typeface="AL-Mateen" pitchFamily="2" charset="-78"/>
              </a:rPr>
              <a:t>فهو </a:t>
            </a:r>
            <a:r>
              <a:rPr lang="ar-SA" sz="2800" dirty="0">
                <a:cs typeface="AL-Mateen" pitchFamily="2" charset="-78"/>
              </a:rPr>
              <a:t>إما الوسيلة الأساسية أو إحدى الوسائل الأساسية لاختيار الموظفين </a:t>
            </a:r>
            <a:r>
              <a:rPr lang="ar-SA" sz="2800" dirty="0" smtClean="0">
                <a:cs typeface="AL-Mateen" pitchFamily="2" charset="-78"/>
              </a:rPr>
              <a:t>.</a:t>
            </a:r>
            <a:r>
              <a:rPr lang="ar-SA" sz="2800" dirty="0">
                <a:cs typeface="AL-Mateen" pitchFamily="2" charset="-78"/>
              </a:rPr>
              <a:t/>
            </a:r>
            <a:br>
              <a:rPr lang="ar-SA" sz="2800" dirty="0">
                <a:cs typeface="AL-Mateen" pitchFamily="2" charset="-78"/>
              </a:rPr>
            </a:br>
            <a:r>
              <a:rPr lang="ar-SA" sz="2800" dirty="0">
                <a:cs typeface="AL-Mateen" pitchFamily="2" charset="-78"/>
              </a:rPr>
              <a:t>وبالتالي فإن المقابلة الشخصية قد ينتج عنها اختيار الشخص المناسب أو غير المناسب والفارق بين الحالتين </a:t>
            </a:r>
            <a:r>
              <a:rPr lang="ar-SA" sz="2800" dirty="0" smtClean="0">
                <a:cs typeface="AL-Mateen" pitchFamily="2" charset="-78"/>
              </a:rPr>
              <a:t>كبير</a:t>
            </a:r>
            <a:r>
              <a:rPr lang="ar-SA" sz="2800" dirty="0">
                <a:cs typeface="AL-Mateen" pitchFamily="2" charset="-78"/>
              </a:rPr>
              <a:t/>
            </a:r>
            <a:br>
              <a:rPr lang="ar-SA" sz="2800" dirty="0">
                <a:cs typeface="AL-Mateen" pitchFamily="2" charset="-78"/>
              </a:rPr>
            </a:br>
            <a:r>
              <a:rPr lang="ar-SA" sz="2800" dirty="0">
                <a:cs typeface="AL-Mateen" pitchFamily="2" charset="-78"/>
              </a:rPr>
              <a:t>اختيار الشخص المناسب يعني أن هذا الشخص سيكون إضافة لفريق العمل، وسيقوم بما هو مطلوب منه، وسيستمر مع المؤسسة لفترة طويلة. أما اختيار الشخص غير المناسب فإنه ينتج عنه مشاكل كثيرة مثل: زيادة تكلفة ووقت التدريب، زيادة عدد الإصابات، انخفاض في جودة العمل، مشاكل بين أفراد </a:t>
            </a:r>
            <a:r>
              <a:rPr lang="ar-SA" sz="2800" dirty="0" smtClean="0">
                <a:cs typeface="AL-Mateen" pitchFamily="2" charset="-78"/>
              </a:rPr>
              <a:t>فريق</a:t>
            </a:r>
            <a:endParaRPr lang="ar-SA" sz="2800" dirty="0">
              <a:cs typeface="AL-Mateen" pitchFamily="2" charset="-78"/>
            </a:endParaRPr>
          </a:p>
        </p:txBody>
      </p:sp>
    </p:spTree>
    <p:extLst>
      <p:ext uri="{BB962C8B-B14F-4D97-AF65-F5344CB8AC3E}">
        <p14:creationId xmlns:p14="http://schemas.microsoft.com/office/powerpoint/2010/main" val="164872566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196752"/>
            <a:ext cx="8445624" cy="5040560"/>
          </a:xfrm>
        </p:spPr>
        <p:style>
          <a:lnRef idx="3">
            <a:schemeClr val="lt1"/>
          </a:lnRef>
          <a:fillRef idx="1">
            <a:schemeClr val="accent1"/>
          </a:fillRef>
          <a:effectRef idx="1">
            <a:schemeClr val="accent1"/>
          </a:effectRef>
          <a:fontRef idx="minor">
            <a:schemeClr val="lt1"/>
          </a:fontRef>
        </p:style>
        <p:txBody>
          <a:bodyPr>
            <a:normAutofit fontScale="32500" lnSpcReduction="20000"/>
          </a:bodyPr>
          <a:lstStyle/>
          <a:p>
            <a:pPr algn="just">
              <a:lnSpc>
                <a:spcPts val="4000"/>
              </a:lnSpc>
            </a:pPr>
            <a:r>
              <a:rPr lang="ar-SA" sz="8600" dirty="0">
                <a:cs typeface="AL-Mateen" pitchFamily="2" charset="-78"/>
              </a:rPr>
              <a:t>العمل، تأثير على رضا العملاء، استقالة الموظف بعد فترة قصيرة، الاضطرار لإنهاء عقد الموظف والدخول في الإجراءات القانونية اللازمة.</a:t>
            </a:r>
            <a:endParaRPr lang="en-US" sz="8600" dirty="0">
              <a:cs typeface="AL-Mateen" pitchFamily="2" charset="-78"/>
            </a:endParaRPr>
          </a:p>
          <a:p>
            <a:pPr algn="just">
              <a:lnSpc>
                <a:spcPts val="4000"/>
              </a:lnSpc>
            </a:pPr>
            <a:r>
              <a:rPr lang="ar-SA" sz="8600" dirty="0" smtClean="0">
                <a:cs typeface="AL-Mateen" pitchFamily="2" charset="-78"/>
              </a:rPr>
              <a:t>أبعاد </a:t>
            </a:r>
            <a:r>
              <a:rPr lang="ar-SA" sz="8600" dirty="0">
                <a:cs typeface="AL-Mateen" pitchFamily="2" charset="-78"/>
              </a:rPr>
              <a:t>أخرى للمقابلة الشخصية :</a:t>
            </a:r>
            <a:endParaRPr lang="en-US" sz="8600" dirty="0">
              <a:cs typeface="AL-Mateen" pitchFamily="2" charset="-78"/>
            </a:endParaRPr>
          </a:p>
          <a:p>
            <a:pPr algn="just">
              <a:lnSpc>
                <a:spcPts val="4000"/>
              </a:lnSpc>
            </a:pPr>
            <a:r>
              <a:rPr lang="ar-SA" sz="8600" dirty="0" smtClean="0">
                <a:cs typeface="AL-Mateen" pitchFamily="2" charset="-78"/>
              </a:rPr>
              <a:t>إن </a:t>
            </a:r>
            <a:r>
              <a:rPr lang="ar-SA" sz="8600" dirty="0">
                <a:cs typeface="AL-Mateen" pitchFamily="2" charset="-78"/>
              </a:rPr>
              <a:t>تأثير المقابلة الشخصية لا يتوقف عند اختيار مرشح مناسب أو غير مناسب بل إن له تأثيرات أخرى غير مرئية </a:t>
            </a:r>
            <a:r>
              <a:rPr lang="ar-SA" sz="8600" dirty="0" smtClean="0">
                <a:cs typeface="AL-Mateen" pitchFamily="2" charset="-78"/>
              </a:rPr>
              <a:t>.</a:t>
            </a:r>
            <a:endParaRPr lang="en-US" sz="8600" dirty="0">
              <a:cs typeface="AL-Mateen" pitchFamily="2" charset="-78"/>
            </a:endParaRPr>
          </a:p>
          <a:p>
            <a:pPr algn="just">
              <a:lnSpc>
                <a:spcPts val="4000"/>
              </a:lnSpc>
            </a:pPr>
            <a:r>
              <a:rPr lang="ar-SA" sz="8600" dirty="0">
                <a:cs typeface="AL-Mateen" pitchFamily="2" charset="-78"/>
              </a:rPr>
              <a:t>إن التعامل اللائق أو غير اللائق مع المرشحين يترك لديهم انطباعات تستمر لفترة طويلة. </a:t>
            </a:r>
            <a:endParaRPr lang="en-US" sz="8600" dirty="0">
              <a:cs typeface="AL-Mateen" pitchFamily="2" charset="-78"/>
            </a:endParaRPr>
          </a:p>
          <a:p>
            <a:pPr algn="just">
              <a:lnSpc>
                <a:spcPts val="4000"/>
              </a:lnSpc>
            </a:pPr>
            <a:r>
              <a:rPr lang="ar-SA" sz="8600" dirty="0">
                <a:cs typeface="AL-Mateen" pitchFamily="2" charset="-78"/>
              </a:rPr>
              <a:t>فعندما يجد المرشح معاملة حسنة من مسئول التوظيف ومن موظف الاستقبال </a:t>
            </a:r>
            <a:r>
              <a:rPr lang="ar-SA" sz="8600" dirty="0" smtClean="0">
                <a:cs typeface="AL-Mateen" pitchFamily="2" charset="-78"/>
              </a:rPr>
              <a:t>ومن</a:t>
            </a:r>
            <a:endParaRPr lang="ar-SA" dirty="0"/>
          </a:p>
        </p:txBody>
      </p:sp>
    </p:spTree>
    <p:extLst>
      <p:ext uri="{BB962C8B-B14F-4D97-AF65-F5344CB8AC3E}">
        <p14:creationId xmlns:p14="http://schemas.microsoft.com/office/powerpoint/2010/main" val="267807260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Autofit/>
          </a:bodyPr>
          <a:lstStyle/>
          <a:p>
            <a:pPr algn="just">
              <a:lnSpc>
                <a:spcPts val="4000"/>
              </a:lnSpc>
            </a:pPr>
            <a:r>
              <a:rPr lang="ar-SA" sz="2800" dirty="0">
                <a:cs typeface="AL-Mateen" pitchFamily="2" charset="-78"/>
              </a:rPr>
              <a:t>مسئولي المقابلة </a:t>
            </a:r>
            <a:r>
              <a:rPr lang="ar-SA" sz="2800" dirty="0" smtClean="0">
                <a:cs typeface="AL-Mateen" pitchFamily="2" charset="-78"/>
              </a:rPr>
              <a:t>فإن هذا </a:t>
            </a:r>
            <a:r>
              <a:rPr lang="ar-SA" sz="2800" dirty="0">
                <a:cs typeface="AL-Mateen" pitchFamily="2" charset="-78"/>
              </a:rPr>
              <a:t>يترك لديه انطباع حسن عن هذه المؤسسة حتى لو لم يتم اختياره. وعندما يتم التعامل بتعالٍ مع المرشح، أو يضطر للانتظار لمدة ساعات لإجراء المقابلة، أو يُبلغ بموعد المقابلة قبل موعدها بيوم واحد، أو يتعرض لأسئلة لا علاقة لها بالعمل أثناء المقابلة، أو نحو ذلك، فإنه يخرج بانطباع سيء يبقى في داخله لمدة طويلة حتى لو تم اختياره. </a:t>
            </a:r>
          </a:p>
          <a:p>
            <a:pPr algn="just">
              <a:lnSpc>
                <a:spcPts val="4000"/>
              </a:lnSpc>
            </a:pPr>
            <a:r>
              <a:rPr lang="ar-SA" sz="2800" dirty="0" smtClean="0">
                <a:cs typeface="AL-Mateen" pitchFamily="2" charset="-78"/>
              </a:rPr>
              <a:t>وعلى </a:t>
            </a:r>
            <a:r>
              <a:rPr lang="ar-SA" sz="2800" dirty="0">
                <a:cs typeface="AL-Mateen" pitchFamily="2" charset="-78"/>
              </a:rPr>
              <a:t>العكس فالمرشح الذي يخرج من المقابلة وهو يشعر أن هذه مؤسسة محترمة سينقل شعوره ورأيه لكثير من معارفه وهؤلاء قد يتقدمون يوما للعمل لدينا أو قد يصبحون عملاء لنا. وهذا الموظف نفسه لن يتردد في العمل لدينا لو طلبنا منه ذلك </a:t>
            </a:r>
            <a:r>
              <a:rPr lang="ar-SA" sz="2800" dirty="0" smtClean="0">
                <a:cs typeface="AL-Mateen" pitchFamily="2" charset="-78"/>
              </a:rPr>
              <a:t>.</a:t>
            </a:r>
          </a:p>
          <a:p>
            <a:endParaRPr lang="ar-SA" sz="2800" dirty="0">
              <a:cs typeface="AL-Mateen" pitchFamily="2" charset="-78"/>
            </a:endParaRPr>
          </a:p>
        </p:txBody>
      </p:sp>
    </p:spTree>
    <p:extLst>
      <p:ext uri="{BB962C8B-B14F-4D97-AF65-F5344CB8AC3E}">
        <p14:creationId xmlns:p14="http://schemas.microsoft.com/office/powerpoint/2010/main" val="416152883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Autofit/>
          </a:bodyPr>
          <a:lstStyle/>
          <a:p>
            <a:pPr algn="just">
              <a:lnSpc>
                <a:spcPts val="4200"/>
              </a:lnSpc>
            </a:pPr>
            <a:r>
              <a:rPr lang="ar-SA" sz="2800" dirty="0">
                <a:cs typeface="AL-Mateen" pitchFamily="2" charset="-78"/>
              </a:rPr>
              <a:t>هذا من ناحية العمل وأما من الناحية الأخلاقية فإن إجراء المقابلة الشخصية بصورة غير سليمة بأي شكل من الأشكال هو منافٍ للأخلاق بل وله تأثيرٌ على المجتمع</a:t>
            </a:r>
            <a:endParaRPr lang="en-US" sz="2800" dirty="0">
              <a:cs typeface="AL-Mateen" pitchFamily="2" charset="-78"/>
            </a:endParaRPr>
          </a:p>
          <a:p>
            <a:pPr>
              <a:lnSpc>
                <a:spcPts val="4200"/>
              </a:lnSpc>
            </a:pPr>
            <a:r>
              <a:rPr lang="ar-SA" sz="2800" dirty="0" smtClean="0">
                <a:cs typeface="AL-Mateen" pitchFamily="2" charset="-78"/>
              </a:rPr>
              <a:t>فالشخص </a:t>
            </a:r>
            <a:r>
              <a:rPr lang="ar-SA" sz="2800" dirty="0">
                <a:cs typeface="AL-Mateen" pitchFamily="2" charset="-78"/>
              </a:rPr>
              <a:t>الباحث عن وظيفة قد يكون بلا عمل أو يعمل في عمل لا يكفيه هو وأسرته وبالتالي فهو يأتي للمقابلة يحدوه الأمل في تجاوز محنته. فهل نستغل محنته أم نزيدها؟ إننا لن نقبل كل المرشحين وسنرفض أكثرهم بطبيعة الحال ولكن لا ينبغي أن نرفضهم ونُشعِرهم بالمهانة أو الظلم. هذا عمل غير أخلاقي. فبغض النظر عن كل ما ذكرته عن تأثير ذلك على العمل فهذا في حد ذاته </a:t>
            </a:r>
            <a:r>
              <a:rPr lang="ar-SA" sz="2800" dirty="0" smtClean="0">
                <a:cs typeface="AL-Mateen" pitchFamily="2" charset="-78"/>
              </a:rPr>
              <a:t>عمل</a:t>
            </a:r>
            <a:endParaRPr lang="en-US" sz="2800" dirty="0">
              <a:cs typeface="AL-Mateen" pitchFamily="2" charset="-78"/>
            </a:endParaRPr>
          </a:p>
        </p:txBody>
      </p:sp>
    </p:spTree>
    <p:extLst>
      <p:ext uri="{BB962C8B-B14F-4D97-AF65-F5344CB8AC3E}">
        <p14:creationId xmlns:p14="http://schemas.microsoft.com/office/powerpoint/2010/main" val="144698744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12776"/>
            <a:ext cx="8229600" cy="4713387"/>
          </a:xfrm>
        </p:spPr>
        <p:style>
          <a:lnRef idx="3">
            <a:schemeClr val="lt1"/>
          </a:lnRef>
          <a:fillRef idx="1">
            <a:schemeClr val="accent1"/>
          </a:fillRef>
          <a:effectRef idx="1">
            <a:schemeClr val="accent1"/>
          </a:effectRef>
          <a:fontRef idx="minor">
            <a:schemeClr val="lt1"/>
          </a:fontRef>
        </p:style>
        <p:txBody>
          <a:bodyPr>
            <a:normAutofit fontScale="92500"/>
          </a:bodyPr>
          <a:lstStyle/>
          <a:p>
            <a:pPr>
              <a:lnSpc>
                <a:spcPts val="4200"/>
              </a:lnSpc>
            </a:pPr>
            <a:r>
              <a:rPr lang="ar-SA" dirty="0">
                <a:cs typeface="AL-Mateen" pitchFamily="2" charset="-78"/>
              </a:rPr>
              <a:t>غير أخلاقي. إن لم تستطع مساعدته فلا أقل من أن يمر بمقابلة جادة ويعامل معاملة محترمة.</a:t>
            </a:r>
            <a:endParaRPr lang="en-US" dirty="0">
              <a:cs typeface="AL-Mateen" pitchFamily="2" charset="-78"/>
            </a:endParaRPr>
          </a:p>
          <a:p>
            <a:pPr>
              <a:lnSpc>
                <a:spcPts val="4200"/>
              </a:lnSpc>
            </a:pPr>
            <a:r>
              <a:rPr lang="ar-SA" dirty="0">
                <a:cs typeface="AL-Mateen" pitchFamily="2" charset="-78"/>
              </a:rPr>
              <a:t>وعندما يشعر المرشح بعدم العدالة وبأن المقابلة لم تكن حقيقية فإنه يشعر بإحباط شديد فهو قد ضيَّع وقته أو بمعنى أدق خُدِع. وعندما يتكرر هذا الأمر معه فإن إحباطه يزداد ويبدأ يشعر أن مجهوده يذهب سدى. وعندما يتكرر الأمر مع آخرين فإنه يشعرون بنفس الشعور وينتقل الإحساس لمن هم أصغر منهم فيشعرون أن الدراسة والاجتهاد لا قيمة لهما. وعندما يشعر الشاب بذلك فإنه يُفكر في الهجرة ويفقد انتماءه لمجتمعه.</a:t>
            </a:r>
            <a:endParaRPr lang="en-US" dirty="0">
              <a:cs typeface="AL-Mateen" pitchFamily="2" charset="-78"/>
            </a:endParaRPr>
          </a:p>
          <a:p>
            <a:pPr marL="0" indent="0">
              <a:lnSpc>
                <a:spcPts val="4200"/>
              </a:lnSpc>
              <a:buNone/>
            </a:pPr>
            <a:endParaRPr lang="en-US" dirty="0">
              <a:cs typeface="AL-Mateen" pitchFamily="2" charset="-78"/>
            </a:endParaRPr>
          </a:p>
        </p:txBody>
      </p:sp>
    </p:spTree>
    <p:extLst>
      <p:ext uri="{BB962C8B-B14F-4D97-AF65-F5344CB8AC3E}">
        <p14:creationId xmlns:p14="http://schemas.microsoft.com/office/powerpoint/2010/main" val="52798926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16632"/>
            <a:ext cx="8229600" cy="1143000"/>
          </a:xfrm>
        </p:spPr>
        <p:style>
          <a:lnRef idx="3">
            <a:schemeClr val="lt1"/>
          </a:lnRef>
          <a:fillRef idx="1">
            <a:schemeClr val="accent1"/>
          </a:fillRef>
          <a:effectRef idx="1">
            <a:schemeClr val="accent1"/>
          </a:effectRef>
          <a:fontRef idx="minor">
            <a:schemeClr val="lt1"/>
          </a:fontRef>
        </p:style>
        <p:txBody>
          <a:bodyPr>
            <a:normAutofit/>
          </a:bodyPr>
          <a:lstStyle/>
          <a:p>
            <a:r>
              <a:rPr lang="ar-SA" b="1" dirty="0">
                <a:solidFill>
                  <a:schemeClr val="bg1"/>
                </a:solidFill>
                <a:cs typeface="AL-Mateen" pitchFamily="2" charset="-78"/>
              </a:rPr>
              <a:t>أنواع المقابلات الشخصية</a:t>
            </a:r>
            <a:r>
              <a:rPr lang="ar-SA" b="1" dirty="0" smtClean="0">
                <a:solidFill>
                  <a:schemeClr val="bg1"/>
                </a:solidFill>
                <a:cs typeface="AL-Mateen" pitchFamily="2" charset="-78"/>
              </a:rPr>
              <a:t>:</a:t>
            </a:r>
            <a:endParaRPr lang="ar-SA" dirty="0">
              <a:solidFill>
                <a:schemeClr val="bg1"/>
              </a:solidFill>
              <a:cs typeface="AL-Mateen" pitchFamily="2" charset="-78"/>
            </a:endParaRPr>
          </a:p>
        </p:txBody>
      </p:sp>
      <p:sp>
        <p:nvSpPr>
          <p:cNvPr id="3" name="عنصر نائب للمحتوى 2"/>
          <p:cNvSpPr>
            <a:spLocks noGrp="1"/>
          </p:cNvSpPr>
          <p:nvPr>
            <p:ph idx="1"/>
          </p:nvPr>
        </p:nvSpPr>
        <p:spPr>
          <a:xfrm>
            <a:off x="457200" y="1268760"/>
            <a:ext cx="8229600" cy="4968552"/>
          </a:xfrm>
        </p:spPr>
        <p:style>
          <a:lnRef idx="3">
            <a:schemeClr val="lt1"/>
          </a:lnRef>
          <a:fillRef idx="1">
            <a:schemeClr val="accent1"/>
          </a:fillRef>
          <a:effectRef idx="1">
            <a:schemeClr val="accent1"/>
          </a:effectRef>
          <a:fontRef idx="minor">
            <a:schemeClr val="lt1"/>
          </a:fontRef>
        </p:style>
        <p:txBody>
          <a:bodyPr>
            <a:noAutofit/>
          </a:bodyPr>
          <a:lstStyle/>
          <a:p>
            <a:pPr lvl="0" fontAlgn="t"/>
            <a:r>
              <a:rPr lang="ar-SA" sz="2400" b="1" dirty="0" smtClean="0">
                <a:cs typeface="AL-Mateen" pitchFamily="2" charset="-78"/>
              </a:rPr>
              <a:t>عبر </a:t>
            </a:r>
            <a:r>
              <a:rPr lang="ar-SA" sz="2400" b="1" dirty="0">
                <a:cs typeface="AL-Mateen" pitchFamily="2" charset="-78"/>
              </a:rPr>
              <a:t>الهاتف</a:t>
            </a:r>
            <a:r>
              <a:rPr lang="en-US" sz="2400" b="1" dirty="0">
                <a:cs typeface="AL-Mateen" pitchFamily="2" charset="-78"/>
              </a:rPr>
              <a:t>Phone Interview </a:t>
            </a:r>
            <a:r>
              <a:rPr lang="ar-SA" sz="2400" b="1" dirty="0">
                <a:cs typeface="AL-Mateen" pitchFamily="2" charset="-78"/>
              </a:rPr>
              <a:t>:</a:t>
            </a:r>
            <a:endParaRPr lang="en-US" sz="2400" dirty="0">
              <a:cs typeface="AL-Mateen" pitchFamily="2" charset="-78"/>
            </a:endParaRPr>
          </a:p>
          <a:p>
            <a:r>
              <a:rPr lang="ar-SA" sz="2400" dirty="0">
                <a:cs typeface="AL-Mateen" pitchFamily="2" charset="-78"/>
              </a:rPr>
              <a:t>كثير من الشركات تجري المقابلات بواسطة التليفون لكي تضيق مجال الاختيار بين المرشحين للوظائف، ومن المحتمل أن تستخدم المقابلات التليفونية أيضاً كمقابلة تمهيدية للمرشحين الذين يسكنون بعيداً جداً عن موقع الوظيفة.</a:t>
            </a:r>
            <a:endParaRPr lang="en-US" sz="2400" dirty="0">
              <a:cs typeface="AL-Mateen" pitchFamily="2" charset="-78"/>
            </a:endParaRPr>
          </a:p>
          <a:p>
            <a:r>
              <a:rPr lang="ar-SA" sz="2400" dirty="0">
                <a:cs typeface="AL-Mateen" pitchFamily="2" charset="-78"/>
              </a:rPr>
              <a:t>• من الهام أن يتم التعامل مع هذه المقابلة وكأنها وجهاً لوجه. فلابد ان تجري المقابلة في جو من الهدوء والتنظيم وبعيداً عن ضوضاء العمل لتتجنب التشتت.</a:t>
            </a:r>
            <a:endParaRPr lang="en-US" sz="2400" dirty="0">
              <a:cs typeface="AL-Mateen" pitchFamily="2" charset="-78"/>
            </a:endParaRPr>
          </a:p>
          <a:p>
            <a:r>
              <a:rPr lang="ar-SA" sz="2400" dirty="0">
                <a:cs typeface="AL-Mateen" pitchFamily="2" charset="-78"/>
              </a:rPr>
              <a:t>• ركز على المحادثة، واستمع إلى الأسئلة بعناية قبل أن تجيب، وبما أن صوتك هو الأساس حاول أن تظهر الحماس مع تنوع الأداء الصوتي لكي لا يمل المتحدث.</a:t>
            </a:r>
            <a:endParaRPr lang="en-US" sz="2400" dirty="0">
              <a:cs typeface="AL-Mateen" pitchFamily="2" charset="-78"/>
            </a:endParaRPr>
          </a:p>
          <a:p>
            <a:r>
              <a:rPr lang="ar-SA" sz="2400" dirty="0">
                <a:cs typeface="AL-Mateen" pitchFamily="2" charset="-78"/>
              </a:rPr>
              <a:t>• اجعل سيرتك الذاتية بجانبك للرجوع إليها وقت اللزوم.</a:t>
            </a:r>
            <a:endParaRPr lang="en-US" sz="2400" dirty="0">
              <a:cs typeface="AL-Mateen" pitchFamily="2" charset="-78"/>
            </a:endParaRPr>
          </a:p>
          <a:p>
            <a:r>
              <a:rPr lang="ar-SA" sz="2400" dirty="0">
                <a:cs typeface="AL-Mateen" pitchFamily="2" charset="-78"/>
              </a:rPr>
              <a:t>• تجنب تشغيل خدمة الانتظار على هاتفك، فأنت في غنى عن التشتت خلال مكالمة هامة مثل تلك.</a:t>
            </a:r>
            <a:endParaRPr lang="en-US" sz="2400" dirty="0">
              <a:cs typeface="AL-Mateen" pitchFamily="2" charset="-78"/>
            </a:endParaRPr>
          </a:p>
          <a:p>
            <a:r>
              <a:rPr lang="ar-SA" sz="2400" dirty="0">
                <a:cs typeface="AL-Mateen" pitchFamily="2" charset="-78"/>
              </a:rPr>
              <a:t>• حاول أن تستخدم هاتفا أرضياً لكي لا يكون الاتصال عرضة للتشويش أو الانقطاع.</a:t>
            </a:r>
            <a:endParaRPr lang="en-US" sz="2400" dirty="0">
              <a:cs typeface="AL-Mateen" pitchFamily="2" charset="-78"/>
            </a:endParaRPr>
          </a:p>
          <a:p>
            <a:endParaRPr lang="ar-SA" sz="2400" dirty="0">
              <a:cs typeface="AL-Mateen" pitchFamily="2" charset="-78"/>
            </a:endParaRPr>
          </a:p>
        </p:txBody>
      </p:sp>
    </p:spTree>
    <p:extLst>
      <p:ext uri="{BB962C8B-B14F-4D97-AF65-F5344CB8AC3E}">
        <p14:creationId xmlns:p14="http://schemas.microsoft.com/office/powerpoint/2010/main" val="269186252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77500" lnSpcReduction="20000"/>
          </a:bodyPr>
          <a:lstStyle/>
          <a:p>
            <a:pPr>
              <a:lnSpc>
                <a:spcPts val="4000"/>
              </a:lnSpc>
            </a:pPr>
            <a:r>
              <a:rPr lang="ar-SA" dirty="0">
                <a:cs typeface="AL-Mateen" pitchFamily="2" charset="-78"/>
              </a:rPr>
              <a:t>هذا النوع تلجأ إليه الشركات التي يكون لديها العديد من المتقدمين للعمل لتوفر الوقت والجهد. </a:t>
            </a:r>
            <a:r>
              <a:rPr lang="ar-SA" dirty="0" smtClean="0">
                <a:cs typeface="AL-Mateen" pitchFamily="2" charset="-78"/>
              </a:rPr>
              <a:t>ويبدأ </a:t>
            </a:r>
            <a:r>
              <a:rPr lang="ar-SA" dirty="0">
                <a:cs typeface="AL-Mateen" pitchFamily="2" charset="-78"/>
              </a:rPr>
              <a:t>في توجيه الأسئلة إليك وعادة هذا النوع يكون باللغة الإنجليزية ويقوم بإلقاء الأسئلة عليك منتظراً أن ترد علي هذه الأسئلة بطريقة معينة لتحصل علي فرصة المقابلة الشخصية في الشركة. ويجب أن تكون علي علم بالأسئلة الشائعة في هذا النوع من المقابلة، مثلاً ما هي </a:t>
            </a:r>
            <a:r>
              <a:rPr lang="ar-SA" dirty="0" err="1">
                <a:cs typeface="AL-Mateen" pitchFamily="2" charset="-78"/>
              </a:rPr>
              <a:t>نقطات</a:t>
            </a:r>
            <a:r>
              <a:rPr lang="ar-SA" dirty="0">
                <a:cs typeface="AL-Mateen" pitchFamily="2" charset="-78"/>
              </a:rPr>
              <a:t> قوتك أو ضعفك. وكذلك يجب أن تكون جاهزاً في أي وقت يتم الاتصال بك. إذاً، ماذا إذا اتصل بك وانت مشغول أو تقود سيارتك؟ من الأفضل أن تطلب منه أن تتصل به خلال فترة زمنية قليلة، أو يعاود هو الاتصال بك لأن إذا استمريت في الحديث معه وانت مشغول ستفقد تركيزك معه وستنعكس عنك صورة سلبية، وغير مقبول تماماً أن تطلب منه أن يتصل بك غداً أو بعد يومين.</a:t>
            </a:r>
            <a:r>
              <a:rPr lang="en-US" dirty="0">
                <a:cs typeface="AL-Mateen" pitchFamily="2" charset="-78"/>
              </a:rPr>
              <a:t> </a:t>
            </a:r>
          </a:p>
          <a:p>
            <a:endParaRPr lang="ar-SA" dirty="0"/>
          </a:p>
        </p:txBody>
      </p:sp>
    </p:spTree>
    <p:extLst>
      <p:ext uri="{BB962C8B-B14F-4D97-AF65-F5344CB8AC3E}">
        <p14:creationId xmlns:p14="http://schemas.microsoft.com/office/powerpoint/2010/main" val="273580956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29600" cy="5184576"/>
          </a:xfrm>
        </p:spPr>
        <p:style>
          <a:lnRef idx="3">
            <a:schemeClr val="lt1"/>
          </a:lnRef>
          <a:fillRef idx="1">
            <a:schemeClr val="accent1"/>
          </a:fillRef>
          <a:effectRef idx="1">
            <a:schemeClr val="accent1"/>
          </a:effectRef>
          <a:fontRef idx="minor">
            <a:schemeClr val="lt1"/>
          </a:fontRef>
        </p:style>
        <p:txBody>
          <a:bodyPr>
            <a:noAutofit/>
          </a:bodyPr>
          <a:lstStyle/>
          <a:p>
            <a:pPr>
              <a:lnSpc>
                <a:spcPts val="4000"/>
              </a:lnSpc>
            </a:pPr>
            <a:r>
              <a:rPr lang="ar-SA" sz="2800" dirty="0" smtClean="0">
                <a:cs typeface="AL-Mateen" pitchFamily="2" charset="-78"/>
              </a:rPr>
              <a:t>ضع </a:t>
            </a:r>
            <a:r>
              <a:rPr lang="ar-SA" sz="2800" dirty="0">
                <a:cs typeface="AL-Mateen" pitchFamily="2" charset="-78"/>
              </a:rPr>
              <a:t>خطة الهجوم</a:t>
            </a:r>
            <a:r>
              <a:rPr lang="en-US" sz="2800" dirty="0">
                <a:cs typeface="AL-Mateen" pitchFamily="2" charset="-78"/>
              </a:rPr>
              <a:t>   : </a:t>
            </a:r>
            <a:br>
              <a:rPr lang="en-US" sz="2800" dirty="0">
                <a:cs typeface="AL-Mateen" pitchFamily="2" charset="-78"/>
              </a:rPr>
            </a:br>
            <a:r>
              <a:rPr lang="ar-SA" sz="2800" dirty="0" smtClean="0">
                <a:cs typeface="AL-Mateen" pitchFamily="2" charset="-78"/>
              </a:rPr>
              <a:t>أكتب </a:t>
            </a:r>
            <a:r>
              <a:rPr lang="ar-SA" sz="2800" dirty="0">
                <a:cs typeface="AL-Mateen" pitchFamily="2" charset="-78"/>
              </a:rPr>
              <a:t>إجابة لكل سؤال وجدته من النقطة السابقة لا تحضره في ذهنك و لكن أكتبه بخط يدك</a:t>
            </a:r>
            <a:r>
              <a:rPr lang="en-US" sz="2800" dirty="0">
                <a:cs typeface="AL-Mateen" pitchFamily="2" charset="-78"/>
              </a:rPr>
              <a:t> </a:t>
            </a:r>
            <a:r>
              <a:rPr lang="en-US" sz="2800" dirty="0" smtClean="0">
                <a:cs typeface="AL-Mateen" pitchFamily="2" charset="-78"/>
              </a:rPr>
              <a:t> </a:t>
            </a:r>
            <a:r>
              <a:rPr lang="ar-SA" sz="2800" dirty="0" smtClean="0">
                <a:cs typeface="AL-Mateen" pitchFamily="2" charset="-78"/>
              </a:rPr>
              <a:t>فالكتابة </a:t>
            </a:r>
            <a:r>
              <a:rPr lang="ar-SA" sz="2800" dirty="0">
                <a:cs typeface="AL-Mateen" pitchFamily="2" charset="-78"/>
              </a:rPr>
              <a:t>من أكثر الوسائل فاعلية كي تجعل </a:t>
            </a:r>
            <a:r>
              <a:rPr lang="ar-SA" sz="2800" dirty="0" smtClean="0">
                <a:cs typeface="AL-Mateen" pitchFamily="2" charset="-78"/>
              </a:rPr>
              <a:t>الشيء </a:t>
            </a:r>
            <a:r>
              <a:rPr lang="ar-SA" sz="2800" dirty="0">
                <a:cs typeface="AL-Mateen" pitchFamily="2" charset="-78"/>
              </a:rPr>
              <a:t>يلتصق بذاكرتك</a:t>
            </a:r>
            <a:r>
              <a:rPr lang="en-US" sz="2800" dirty="0">
                <a:cs typeface="AL-Mateen" pitchFamily="2" charset="-78"/>
              </a:rPr>
              <a:t> </a:t>
            </a:r>
            <a:br>
              <a:rPr lang="en-US" sz="2800" dirty="0">
                <a:cs typeface="AL-Mateen" pitchFamily="2" charset="-78"/>
              </a:rPr>
            </a:br>
            <a:r>
              <a:rPr lang="ar-SA" sz="2800" dirty="0">
                <a:cs typeface="AL-Mateen" pitchFamily="2" charset="-78"/>
              </a:rPr>
              <a:t>يجب عليك أن تتمرن على هذه الاجابات مرة بعد أخرى إلى أن تصل إلى مرحلة أن إجاباتك على الاسئلة تصبح أوتوماتيكية</a:t>
            </a:r>
            <a:r>
              <a:rPr lang="en-US" sz="2800" dirty="0">
                <a:cs typeface="AL-Mateen" pitchFamily="2" charset="-78"/>
              </a:rPr>
              <a:t> </a:t>
            </a:r>
            <a:r>
              <a:rPr lang="en-US" sz="2800" dirty="0" smtClean="0">
                <a:cs typeface="AL-Mateen" pitchFamily="2" charset="-78"/>
              </a:rPr>
              <a:t> </a:t>
            </a:r>
            <a:r>
              <a:rPr lang="ar-SA" sz="2800" dirty="0" smtClean="0">
                <a:cs typeface="AL-Mateen" pitchFamily="2" charset="-78"/>
              </a:rPr>
              <a:t>لأنه </a:t>
            </a:r>
            <a:r>
              <a:rPr lang="ar-SA" sz="2800" dirty="0">
                <a:cs typeface="AL-Mateen" pitchFamily="2" charset="-78"/>
              </a:rPr>
              <a:t>خلال مقابلة العمل لن يعطوك الوقت كي تفكر في الاجابة لأنه لابد أن تكون الاجابة حاضرة في ذهنك فور طرح </a:t>
            </a:r>
            <a:r>
              <a:rPr lang="ar-SA" sz="2800" dirty="0" smtClean="0">
                <a:cs typeface="AL-Mateen" pitchFamily="2" charset="-78"/>
              </a:rPr>
              <a:t>السؤال و </a:t>
            </a:r>
            <a:r>
              <a:rPr lang="ar-SA" sz="2800" dirty="0">
                <a:cs typeface="AL-Mateen" pitchFamily="2" charset="-78"/>
              </a:rPr>
              <a:t>حاول أن تجعل إجاباتك ذكية </a:t>
            </a:r>
            <a:r>
              <a:rPr lang="ar-SA" sz="2800" dirty="0" smtClean="0">
                <a:cs typeface="AL-Mateen" pitchFamily="2" charset="-78"/>
              </a:rPr>
              <a:t>و </a:t>
            </a:r>
            <a:r>
              <a:rPr lang="ar-SA" sz="2800" dirty="0">
                <a:cs typeface="AL-Mateen" pitchFamily="2" charset="-78"/>
              </a:rPr>
              <a:t>فريدة من نوعها لأن الشخص الي سيجري معك المقابلة قد أجر العديد من المقابلات قبلك مع مترشحين لنفس الوظيفة</a:t>
            </a:r>
            <a:r>
              <a:rPr lang="en-US" sz="2800" dirty="0">
                <a:cs typeface="AL-Mateen" pitchFamily="2" charset="-78"/>
              </a:rPr>
              <a:t> </a:t>
            </a:r>
            <a:r>
              <a:rPr lang="ar-SA" sz="2800" dirty="0" smtClean="0">
                <a:cs typeface="AL-Mateen" pitchFamily="2" charset="-78"/>
              </a:rPr>
              <a:t>فلابد </a:t>
            </a:r>
            <a:r>
              <a:rPr lang="ar-SA" sz="2800" dirty="0">
                <a:cs typeface="AL-Mateen" pitchFamily="2" charset="-78"/>
              </a:rPr>
              <a:t>أن تكون إجابتك مميزة كي تعلق شخصيتك بذهنه</a:t>
            </a:r>
            <a:r>
              <a:rPr lang="en-US" sz="2800" dirty="0">
                <a:cs typeface="AL-Mateen" pitchFamily="2" charset="-78"/>
              </a:rPr>
              <a:t> </a:t>
            </a:r>
            <a:br>
              <a:rPr lang="en-US" sz="2800" dirty="0">
                <a:cs typeface="AL-Mateen" pitchFamily="2" charset="-78"/>
              </a:rPr>
            </a:br>
            <a:r>
              <a:rPr lang="en-US" sz="2800" dirty="0">
                <a:cs typeface="AL-Mateen" pitchFamily="2" charset="-78"/>
              </a:rPr>
              <a:t/>
            </a:r>
            <a:br>
              <a:rPr lang="en-US" sz="2800" dirty="0">
                <a:cs typeface="AL-Mateen" pitchFamily="2" charset="-78"/>
              </a:rPr>
            </a:br>
            <a:endParaRPr lang="ar-SA" sz="2800" dirty="0">
              <a:cs typeface="AL-Mateen" pitchFamily="2" charset="-78"/>
            </a:endParaRPr>
          </a:p>
        </p:txBody>
      </p:sp>
    </p:spTree>
    <p:extLst>
      <p:ext uri="{BB962C8B-B14F-4D97-AF65-F5344CB8AC3E}">
        <p14:creationId xmlns:p14="http://schemas.microsoft.com/office/powerpoint/2010/main" val="378470536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Autofit/>
          </a:bodyPr>
          <a:lstStyle/>
          <a:p>
            <a:pPr lvl="0" fontAlgn="t">
              <a:lnSpc>
                <a:spcPts val="4200"/>
              </a:lnSpc>
            </a:pPr>
            <a:r>
              <a:rPr lang="ar-SA" sz="2800" dirty="0">
                <a:cs typeface="AL-Mateen" pitchFamily="2" charset="-78"/>
              </a:rPr>
              <a:t>فردي </a:t>
            </a:r>
            <a:r>
              <a:rPr lang="en-US" sz="2800" dirty="0">
                <a:cs typeface="AL-Mateen" pitchFamily="2" charset="-78"/>
              </a:rPr>
              <a:t>One To One Interview</a:t>
            </a:r>
            <a:r>
              <a:rPr lang="ar-SA" sz="2800" dirty="0">
                <a:cs typeface="AL-Mateen" pitchFamily="2" charset="-78"/>
              </a:rPr>
              <a:t>:</a:t>
            </a:r>
            <a:endParaRPr lang="en-US" sz="2800" dirty="0">
              <a:cs typeface="AL-Mateen" pitchFamily="2" charset="-78"/>
            </a:endParaRPr>
          </a:p>
          <a:p>
            <a:r>
              <a:rPr lang="ar-SA" sz="2800" dirty="0">
                <a:cs typeface="AL-Mateen" pitchFamily="2" charset="-78"/>
              </a:rPr>
              <a:t>يأتي هذا النوع من المقابلة الشخصية بعد ال </a:t>
            </a:r>
            <a:r>
              <a:rPr lang="en-US" sz="2800" dirty="0">
                <a:cs typeface="AL-Mateen" pitchFamily="2" charset="-78"/>
              </a:rPr>
              <a:t>Phone Interview</a:t>
            </a:r>
            <a:r>
              <a:rPr lang="ar-SA" sz="2800" dirty="0">
                <a:cs typeface="AL-Mateen" pitchFamily="2" charset="-78"/>
              </a:rPr>
              <a:t>. الشخص الذي يقوم بمقابلتك هو ويكون محترفاً قادراً علي إدارة المقابلة بشكل جيد كي يسألك كل الأسئلة ويغطي كل النقاط. تركيزك في هذه المقابلة يجب أن يكون على الشخص الذي يلقي عليك الأسئلة، مع المحافظة على النظر في عيني المتحدث، والإنصات والإجابة بمجرد أن يطرح السؤال.</a:t>
            </a:r>
            <a:endParaRPr lang="en-US" sz="2800" dirty="0">
              <a:cs typeface="AL-Mateen" pitchFamily="2" charset="-78"/>
            </a:endParaRPr>
          </a:p>
          <a:p>
            <a:r>
              <a:rPr lang="ar-SA" sz="2800" dirty="0">
                <a:cs typeface="AL-Mateen" pitchFamily="2" charset="-78"/>
              </a:rPr>
              <a:t>•  يتمثل هدفك في هذه المقابلة في نشوء ألفة بينك وبين من يجري اللقاء ونجاحك في أن تظهر له أن مؤهلاتك سوف تفيد المؤسسة</a:t>
            </a:r>
            <a:r>
              <a:rPr lang="ar-SA" sz="2800" dirty="0" smtClean="0"/>
              <a:t>.</a:t>
            </a:r>
            <a:endParaRPr lang="en-US" sz="2800" dirty="0"/>
          </a:p>
        </p:txBody>
      </p:sp>
    </p:spTree>
    <p:extLst>
      <p:ext uri="{BB962C8B-B14F-4D97-AF65-F5344CB8AC3E}">
        <p14:creationId xmlns:p14="http://schemas.microsoft.com/office/powerpoint/2010/main" val="323807984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algn="just" fontAlgn="t">
              <a:lnSpc>
                <a:spcPts val="4100"/>
              </a:lnSpc>
            </a:pPr>
            <a:r>
              <a:rPr lang="ar-SA" dirty="0">
                <a:cs typeface="AL-Mateen" pitchFamily="2" charset="-78"/>
              </a:rPr>
              <a:t>ذكر لنا "مصطفي حمدي" معلومة في غاية الأهمية ألا وهي أن الشخص الذي يقوم بإجراء المقابلة الشخصية معنا يكون هو ايضاً متوتراً مثلنا تماماً، لماذا؟ لأنه مسئول عن شركة، هو المسئول عن اختيار الموظفين. لهذا السبب، في ال </a:t>
            </a:r>
            <a:r>
              <a:rPr lang="en-US" dirty="0">
                <a:cs typeface="AL-Mateen" pitchFamily="2" charset="-78"/>
              </a:rPr>
              <a:t>One to one interview</a:t>
            </a:r>
            <a:r>
              <a:rPr lang="ar-SA" dirty="0">
                <a:cs typeface="AL-Mateen" pitchFamily="2" charset="-78"/>
              </a:rPr>
              <a:t> يكون لدينا نقطة قوة آلا وهي أن الشخص الآخر </a:t>
            </a:r>
            <a:r>
              <a:rPr lang="ar-SA" dirty="0" err="1" smtClean="0">
                <a:cs typeface="AL-Mateen" pitchFamily="2" charset="-78"/>
              </a:rPr>
              <a:t>متوتراً</a:t>
            </a:r>
            <a:r>
              <a:rPr lang="ar-SA" dirty="0" err="1">
                <a:cs typeface="AL-Mateen" pitchFamily="2" charset="-78"/>
              </a:rPr>
              <a:t>ايضاً</a:t>
            </a:r>
            <a:r>
              <a:rPr lang="ar-SA" dirty="0">
                <a:cs typeface="AL-Mateen" pitchFamily="2" charset="-78"/>
              </a:rPr>
              <a:t>. وكذلك، فكرة أنك تتحدث مع شخص واحد فقط تقلل من حدة التوتر.</a:t>
            </a:r>
            <a:endParaRPr lang="en-US" dirty="0">
              <a:cs typeface="AL-Mateen" pitchFamily="2" charset="-78"/>
            </a:endParaRPr>
          </a:p>
          <a:p>
            <a:pPr algn="just" fontAlgn="t">
              <a:lnSpc>
                <a:spcPts val="4100"/>
              </a:lnSpc>
            </a:pPr>
            <a:r>
              <a:rPr lang="ar-SA" dirty="0">
                <a:cs typeface="AL-Mateen" pitchFamily="2" charset="-78"/>
              </a:rPr>
              <a:t>ويقول لنا "مصطفي حمدي" اننا يمكن أن نعتبر هذا النوع من المقابلة كدردشة، ولكن دردشة مهنية، كيف؟ يجب أن تضع في اعتبارك أنك جالس في هذه المقابلة كي تبيع مهاراتك، خبراتك، وشخصيتك.</a:t>
            </a:r>
          </a:p>
          <a:p>
            <a:endParaRPr lang="ar-SA" dirty="0">
              <a:cs typeface="AL-Mateen" pitchFamily="2" charset="-78"/>
            </a:endParaRPr>
          </a:p>
          <a:p>
            <a:endParaRPr lang="ar-SA" dirty="0"/>
          </a:p>
        </p:txBody>
      </p:sp>
    </p:spTree>
    <p:extLst>
      <p:ext uri="{BB962C8B-B14F-4D97-AF65-F5344CB8AC3E}">
        <p14:creationId xmlns:p14="http://schemas.microsoft.com/office/powerpoint/2010/main" val="62882909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24744"/>
            <a:ext cx="8229600" cy="4824536"/>
          </a:xfrm>
        </p:spPr>
        <p:style>
          <a:lnRef idx="3">
            <a:schemeClr val="lt1"/>
          </a:lnRef>
          <a:fillRef idx="1">
            <a:schemeClr val="accent1"/>
          </a:fillRef>
          <a:effectRef idx="1">
            <a:schemeClr val="accent1"/>
          </a:effectRef>
          <a:fontRef idx="minor">
            <a:schemeClr val="lt1"/>
          </a:fontRef>
        </p:style>
        <p:txBody>
          <a:bodyPr>
            <a:normAutofit fontScale="85000" lnSpcReduction="20000"/>
          </a:bodyPr>
          <a:lstStyle/>
          <a:p>
            <a:pPr lvl="0" algn="just" fontAlgn="t">
              <a:lnSpc>
                <a:spcPts val="4100"/>
              </a:lnSpc>
            </a:pPr>
            <a:r>
              <a:rPr lang="ar-SA" dirty="0">
                <a:cs typeface="AL-Mateen" pitchFamily="2" charset="-78"/>
              </a:rPr>
              <a:t>لجنة أو مجموعة </a:t>
            </a:r>
            <a:r>
              <a:rPr lang="en-US" dirty="0">
                <a:cs typeface="AL-Mateen" pitchFamily="2" charset="-78"/>
              </a:rPr>
              <a:t>Panel Interview</a:t>
            </a:r>
            <a:r>
              <a:rPr lang="ar-SA" dirty="0">
                <a:cs typeface="AL-Mateen" pitchFamily="2" charset="-78"/>
              </a:rPr>
              <a:t>:</a:t>
            </a:r>
            <a:endParaRPr lang="en-US" dirty="0">
              <a:cs typeface="AL-Mateen" pitchFamily="2" charset="-78"/>
            </a:endParaRPr>
          </a:p>
          <a:p>
            <a:pPr algn="just" fontAlgn="t">
              <a:lnSpc>
                <a:spcPts val="4100"/>
              </a:lnSpc>
            </a:pPr>
            <a:r>
              <a:rPr lang="ar-SA" dirty="0">
                <a:cs typeface="AL-Mateen" pitchFamily="2" charset="-78"/>
              </a:rPr>
              <a:t>في هذا النوع من المقابلة يكون هناك أكثر من شخص يقيمك من وجهة نظرهم، وآخر فني لا يهتم بأسلوب أو طريقة كلامك ولكن يهتم بالجانب التنفيذي أو الفني.</a:t>
            </a:r>
            <a:endParaRPr lang="en-US" dirty="0">
              <a:cs typeface="AL-Mateen" pitchFamily="2" charset="-78"/>
            </a:endParaRPr>
          </a:p>
          <a:p>
            <a:r>
              <a:rPr lang="ar-SA" dirty="0">
                <a:cs typeface="AL-Mateen" pitchFamily="2" charset="-78"/>
              </a:rPr>
              <a:t>تضم لجنة المقابلة أكثر من شخص وعادة ما يتراوح عددهم بين ثلاثة وعشرة للقيام بتقييم واختيار الشخص جماعة. ونجاحك في تلك النوعية من المقابلات يعتمد على مهاراتك في العرض وإدارة المجموعات.</a:t>
            </a:r>
            <a:endParaRPr lang="en-US" dirty="0">
              <a:cs typeface="AL-Mateen" pitchFamily="2" charset="-78"/>
            </a:endParaRPr>
          </a:p>
          <a:p>
            <a:r>
              <a:rPr lang="ar-SA" dirty="0">
                <a:cs typeface="AL-Mateen" pitchFamily="2" charset="-78"/>
              </a:rPr>
              <a:t>• حاول بأسرع ما تستطيع أن تقرأ شخصيات من يجرون المقابلة وأن تتكيف معهم، وأن تجد طريقة للتواصل مع كل منهم.</a:t>
            </a:r>
            <a:endParaRPr lang="en-US" dirty="0">
              <a:cs typeface="AL-Mateen" pitchFamily="2" charset="-78"/>
            </a:endParaRPr>
          </a:p>
          <a:p>
            <a:r>
              <a:rPr lang="ar-SA" dirty="0">
                <a:cs typeface="AL-Mateen" pitchFamily="2" charset="-78"/>
              </a:rPr>
              <a:t>• التزم التأني قبل الرد على الأسئلة.</a:t>
            </a:r>
            <a:endParaRPr lang="en-US" dirty="0">
              <a:cs typeface="AL-Mateen" pitchFamily="2" charset="-78"/>
            </a:endParaRPr>
          </a:p>
          <a:p>
            <a:r>
              <a:rPr lang="ar-SA" dirty="0">
                <a:cs typeface="AL-Mateen" pitchFamily="2" charset="-78"/>
              </a:rPr>
              <a:t>• حافظ على الاتصال بالبصري مع من يطرح عليك السؤال ولكن لا تهمل اهمية الاتصال مع بقية أعضاء اللجنة عند الاجابة</a:t>
            </a:r>
            <a:r>
              <a:rPr lang="ar-SA" dirty="0"/>
              <a:t>.</a:t>
            </a:r>
            <a:endParaRPr lang="en-US" dirty="0"/>
          </a:p>
          <a:p>
            <a:pPr algn="just">
              <a:lnSpc>
                <a:spcPts val="4100"/>
              </a:lnSpc>
            </a:pPr>
            <a:endParaRPr lang="ar-SA" dirty="0">
              <a:cs typeface="AL-Mateen" pitchFamily="2" charset="-78"/>
            </a:endParaRPr>
          </a:p>
        </p:txBody>
      </p:sp>
    </p:spTree>
    <p:extLst>
      <p:ext uri="{BB962C8B-B14F-4D97-AF65-F5344CB8AC3E}">
        <p14:creationId xmlns:p14="http://schemas.microsoft.com/office/powerpoint/2010/main" val="121374666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lvl="0" fontAlgn="t"/>
            <a:r>
              <a:rPr lang="ar-SA" b="1" dirty="0">
                <a:cs typeface="AL-Mateen" pitchFamily="2" charset="-78"/>
              </a:rPr>
              <a:t>المقابلة الثانية أو مقابلة بموقع العمل </a:t>
            </a:r>
            <a:r>
              <a:rPr lang="en-US" b="1" dirty="0">
                <a:cs typeface="AL-Mateen" pitchFamily="2" charset="-78"/>
              </a:rPr>
              <a:t>On Site Interview/ Second Interview</a:t>
            </a:r>
            <a:r>
              <a:rPr lang="ar-SA" b="1" dirty="0">
                <a:cs typeface="AL-Mateen" pitchFamily="2" charset="-78"/>
              </a:rPr>
              <a:t>:</a:t>
            </a:r>
            <a:endParaRPr lang="en-US" dirty="0">
              <a:cs typeface="AL-Mateen" pitchFamily="2" charset="-78"/>
            </a:endParaRPr>
          </a:p>
          <a:p>
            <a:pPr fontAlgn="t"/>
            <a:r>
              <a:rPr lang="ar-SA" dirty="0">
                <a:cs typeface="AL-Mateen" pitchFamily="2" charset="-78"/>
              </a:rPr>
              <a:t>هذا النوع من المقابلة يخص الأشخاص المقبولة فقط أي التي نجحت في ال </a:t>
            </a:r>
            <a:r>
              <a:rPr lang="en-US" dirty="0">
                <a:cs typeface="AL-Mateen" pitchFamily="2" charset="-78"/>
              </a:rPr>
              <a:t>Panel Interview </a:t>
            </a:r>
            <a:r>
              <a:rPr lang="ar-SA" dirty="0">
                <a:cs typeface="AL-Mateen" pitchFamily="2" charset="-78"/>
              </a:rPr>
              <a:t> أو ال </a:t>
            </a:r>
            <a:r>
              <a:rPr lang="en-US" dirty="0">
                <a:cs typeface="AL-Mateen" pitchFamily="2" charset="-78"/>
              </a:rPr>
              <a:t>One to one interview</a:t>
            </a:r>
            <a:r>
              <a:rPr lang="ar-SA" dirty="0">
                <a:cs typeface="AL-Mateen" pitchFamily="2" charset="-78"/>
              </a:rPr>
              <a:t>. في هذا النوع من المقابلات إما أن تقابل شخصاً مركزه أعلي أو تذهب إلي الشركة ليختبروك عملياً، مثل لكي يتأكدوا أنك علي علم باستخدام الكمبيوتر.</a:t>
            </a:r>
            <a:endParaRPr lang="en-US" dirty="0">
              <a:cs typeface="AL-Mateen" pitchFamily="2" charset="-78"/>
            </a:endParaRPr>
          </a:p>
          <a:p>
            <a:pPr lvl="0" fontAlgn="t"/>
            <a:r>
              <a:rPr lang="ar-SA" b="1" dirty="0">
                <a:cs typeface="AL-Mateen" pitchFamily="2" charset="-78"/>
              </a:rPr>
              <a:t> </a:t>
            </a:r>
            <a:endParaRPr lang="ar-SA" dirty="0">
              <a:cs typeface="AL-Mateen" pitchFamily="2" charset="-78"/>
            </a:endParaRPr>
          </a:p>
          <a:p>
            <a:endParaRPr lang="ar-SA" dirty="0">
              <a:cs typeface="AL-Mateen" pitchFamily="2" charset="-78"/>
            </a:endParaRPr>
          </a:p>
        </p:txBody>
      </p:sp>
    </p:spTree>
    <p:extLst>
      <p:ext uri="{BB962C8B-B14F-4D97-AF65-F5344CB8AC3E}">
        <p14:creationId xmlns:p14="http://schemas.microsoft.com/office/powerpoint/2010/main" val="328003231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80728"/>
            <a:ext cx="8229600" cy="5256584"/>
          </a:xfrm>
        </p:spPr>
        <p:style>
          <a:lnRef idx="3">
            <a:schemeClr val="lt1"/>
          </a:lnRef>
          <a:fillRef idx="1">
            <a:schemeClr val="accent1"/>
          </a:fillRef>
          <a:effectRef idx="1">
            <a:schemeClr val="accent1"/>
          </a:effectRef>
          <a:fontRef idx="minor">
            <a:schemeClr val="lt1"/>
          </a:fontRef>
        </p:style>
        <p:txBody>
          <a:bodyPr>
            <a:noAutofit/>
          </a:bodyPr>
          <a:lstStyle/>
          <a:p>
            <a:r>
              <a:rPr lang="ar-SA" sz="2800" dirty="0" smtClean="0">
                <a:cs typeface="AL-Mateen" pitchFamily="2" charset="-78"/>
              </a:rPr>
              <a:t>مقابلة </a:t>
            </a:r>
            <a:r>
              <a:rPr lang="ar-SA" sz="2800" dirty="0">
                <a:cs typeface="AL-Mateen" pitchFamily="2" charset="-78"/>
              </a:rPr>
              <a:t>على العشاء أو الغداء:</a:t>
            </a:r>
            <a:endParaRPr lang="en-US" sz="2800" dirty="0">
              <a:cs typeface="AL-Mateen" pitchFamily="2" charset="-78"/>
            </a:endParaRPr>
          </a:p>
          <a:p>
            <a:r>
              <a:rPr lang="ar-SA" sz="2800" dirty="0">
                <a:cs typeface="AL-Mateen" pitchFamily="2" charset="-78"/>
              </a:rPr>
              <a:t>• في هذه المقابلة يتم تطبيق نفس القواعد المتبعة في المقابلة التي تجرى في المكتب، ولكن الجلسة قد تكون غير رسمية بعض الشيء، ولكن تذكر أن هذا غداء عمل، وأن تصرفاتك مراقبة جيداً.</a:t>
            </a:r>
            <a:endParaRPr lang="en-US" sz="2800" dirty="0">
              <a:cs typeface="AL-Mateen" pitchFamily="2" charset="-78"/>
            </a:endParaRPr>
          </a:p>
          <a:p>
            <a:r>
              <a:rPr lang="ar-SA" sz="2800" dirty="0">
                <a:cs typeface="AL-Mateen" pitchFamily="2" charset="-78"/>
              </a:rPr>
              <a:t>• عليك أن </a:t>
            </a:r>
            <a:r>
              <a:rPr lang="ar-SA" sz="2800" dirty="0" err="1">
                <a:cs typeface="AL-Mateen" pitchFamily="2" charset="-78"/>
              </a:rPr>
              <a:t>تنشىء</a:t>
            </a:r>
            <a:r>
              <a:rPr lang="ar-SA" sz="2800" dirty="0">
                <a:cs typeface="AL-Mateen" pitchFamily="2" charset="-78"/>
              </a:rPr>
              <a:t> اثناء هذه المقابلة أرضية مشتركة مع من يجري المقابلة، وأن تتبع نفس العادات التي يسير عليها في اختيار الطعام وفي الإتيكيت.</a:t>
            </a:r>
            <a:endParaRPr lang="en-US" sz="2800" dirty="0">
              <a:cs typeface="AL-Mateen" pitchFamily="2" charset="-78"/>
            </a:endParaRPr>
          </a:p>
          <a:p>
            <a:pPr fontAlgn="t"/>
            <a:r>
              <a:rPr lang="ar-SA" sz="2800" dirty="0" smtClean="0">
                <a:cs typeface="AL-Mateen" pitchFamily="2" charset="-78"/>
              </a:rPr>
              <a:t>يخص </a:t>
            </a:r>
            <a:r>
              <a:rPr lang="ar-SA" sz="2800" dirty="0">
                <a:cs typeface="AL-Mateen" pitchFamily="2" charset="-78"/>
              </a:rPr>
              <a:t>هذا النوع من المقابلات المناصب العليا في الشركة مثل </a:t>
            </a:r>
            <a:r>
              <a:rPr lang="ar-SA" sz="2800" dirty="0" err="1">
                <a:cs typeface="AL-Mateen" pitchFamily="2" charset="-78"/>
              </a:rPr>
              <a:t>المديريين</a:t>
            </a:r>
            <a:r>
              <a:rPr lang="ar-SA" sz="2800" dirty="0">
                <a:cs typeface="AL-Mateen" pitchFamily="2" charset="-78"/>
              </a:rPr>
              <a:t> </a:t>
            </a:r>
            <a:r>
              <a:rPr lang="ar-SA" sz="2800" dirty="0" err="1">
                <a:cs typeface="AL-Mateen" pitchFamily="2" charset="-78"/>
              </a:rPr>
              <a:t>أومنصب</a:t>
            </a:r>
            <a:r>
              <a:rPr lang="ar-SA" sz="2800" dirty="0">
                <a:cs typeface="AL-Mateen" pitchFamily="2" charset="-78"/>
              </a:rPr>
              <a:t> خاص بالعلاقات العامة، إذ يتم دعوتك إلي الغداء او العشاء وسط مجموعة </a:t>
            </a:r>
            <a:r>
              <a:rPr lang="ar-SA" sz="2800" dirty="0" smtClean="0">
                <a:cs typeface="AL-Mateen" pitchFamily="2" charset="-78"/>
              </a:rPr>
              <a:t>من</a:t>
            </a:r>
          </a:p>
          <a:p>
            <a:pPr fontAlgn="t"/>
            <a:r>
              <a:rPr lang="ar-SA" sz="2800" dirty="0">
                <a:cs typeface="AL-Mateen" pitchFamily="2" charset="-78"/>
              </a:rPr>
              <a:t>الناس ليكتشفوا شخصيتك في الحياه </a:t>
            </a:r>
            <a:r>
              <a:rPr lang="ar-SA" sz="2800" dirty="0" err="1">
                <a:cs typeface="AL-Mateen" pitchFamily="2" charset="-78"/>
              </a:rPr>
              <a:t>الإجتماعية</a:t>
            </a:r>
            <a:r>
              <a:rPr lang="ar-SA" sz="2800" dirty="0">
                <a:cs typeface="AL-Mateen" pitchFamily="2" charset="-78"/>
              </a:rPr>
              <a:t> بعيداً عن العمل، وكذلك اسلوب معاملتك مع الناس. لذلك يجب أن لا تكون منفتحاً جداً أو كثير الحركة ولا منغلق جداً وشديد الحرج والكسوف</a:t>
            </a:r>
          </a:p>
        </p:txBody>
      </p:sp>
    </p:spTree>
    <p:extLst>
      <p:ext uri="{BB962C8B-B14F-4D97-AF65-F5344CB8AC3E}">
        <p14:creationId xmlns:p14="http://schemas.microsoft.com/office/powerpoint/2010/main" val="384575059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001419"/>
          </a:xfrm>
        </p:spPr>
        <p:style>
          <a:lnRef idx="3">
            <a:schemeClr val="lt1"/>
          </a:lnRef>
          <a:fillRef idx="1">
            <a:schemeClr val="accent1"/>
          </a:fillRef>
          <a:effectRef idx="1">
            <a:schemeClr val="accent1"/>
          </a:effectRef>
          <a:fontRef idx="minor">
            <a:schemeClr val="lt1"/>
          </a:fontRef>
        </p:style>
        <p:txBody>
          <a:bodyPr>
            <a:noAutofit/>
          </a:bodyPr>
          <a:lstStyle/>
          <a:p>
            <a:pPr>
              <a:lnSpc>
                <a:spcPts val="4000"/>
              </a:lnSpc>
            </a:pPr>
            <a:r>
              <a:rPr lang="ar-SA" sz="2800" dirty="0">
                <a:cs typeface="AL-Mateen" pitchFamily="2" charset="-78"/>
              </a:rPr>
              <a:t>المقابلة </a:t>
            </a:r>
            <a:r>
              <a:rPr lang="ar-SA" sz="2800" dirty="0" smtClean="0">
                <a:cs typeface="AL-Mateen" pitchFamily="2" charset="-78"/>
              </a:rPr>
              <a:t>السلوكية</a:t>
            </a:r>
          </a:p>
          <a:p>
            <a:pPr>
              <a:lnSpc>
                <a:spcPts val="4000"/>
              </a:lnSpc>
            </a:pPr>
            <a:r>
              <a:rPr lang="ar-SA" sz="2800" dirty="0" smtClean="0">
                <a:cs typeface="AL-Mateen" pitchFamily="2" charset="-78"/>
              </a:rPr>
              <a:t> </a:t>
            </a:r>
            <a:r>
              <a:rPr lang="ar-SA" sz="2800" dirty="0">
                <a:cs typeface="AL-Mateen" pitchFamily="2" charset="-78"/>
              </a:rPr>
              <a:t>القاعدة الأساسية في هذا النوع من المقابلات هو الحكم على المرشح للوظيفة من خلال دراسة سلوكه اثناء الوظائف السابقة مما يعطي انطباعاً بأسلوب عملك وتصرفاتك. وعادة ما تكون مثل هذه </a:t>
            </a:r>
            <a:r>
              <a:rPr lang="ar-SA" sz="2800" dirty="0" smtClean="0">
                <a:cs typeface="AL-Mateen" pitchFamily="2" charset="-78"/>
              </a:rPr>
              <a:t>المقابلة </a:t>
            </a:r>
            <a:r>
              <a:rPr lang="ar-SA" sz="2800" dirty="0">
                <a:cs typeface="AL-Mateen" pitchFamily="2" charset="-78"/>
              </a:rPr>
              <a:t>من خلال التليفون، اللجنة، أو المقابلة الشخصية.</a:t>
            </a:r>
            <a:endParaRPr lang="en-US" sz="2800" dirty="0">
              <a:cs typeface="AL-Mateen" pitchFamily="2" charset="-78"/>
            </a:endParaRPr>
          </a:p>
          <a:p>
            <a:pPr>
              <a:lnSpc>
                <a:spcPts val="4000"/>
              </a:lnSpc>
            </a:pPr>
            <a:r>
              <a:rPr lang="ar-SA" sz="2800" dirty="0">
                <a:cs typeface="AL-Mateen" pitchFamily="2" charset="-78"/>
              </a:rPr>
              <a:t>• اذا ما بدأ المناقش مثل هذا النوع من الأسئلة فهو في الأغلب لا يسأل اسئلة افتراضية وانما يسأل اسئلة معتمدة على وقائع/حقائق.</a:t>
            </a:r>
            <a:endParaRPr lang="en-US" sz="2800" dirty="0">
              <a:cs typeface="AL-Mateen" pitchFamily="2" charset="-78"/>
            </a:endParaRPr>
          </a:p>
          <a:p>
            <a:pPr>
              <a:lnSpc>
                <a:spcPts val="4000"/>
              </a:lnSpc>
            </a:pPr>
            <a:r>
              <a:rPr lang="ar-SA" sz="2800" dirty="0">
                <a:cs typeface="AL-Mateen" pitchFamily="2" charset="-78"/>
              </a:rPr>
              <a:t>• مع هذا السياق من اسئلة السلوكية، يبحث المحاور/المناقش عن النتائج التي تنتج عن المهام التي يؤديها طالب الوظيفة. فهو يسأل عن التواريخ، الأماكن، </a:t>
            </a:r>
            <a:endParaRPr lang="en-US" sz="2800" dirty="0">
              <a:cs typeface="AL-Mateen" pitchFamily="2" charset="-78"/>
            </a:endParaRPr>
          </a:p>
        </p:txBody>
      </p:sp>
    </p:spTree>
    <p:extLst>
      <p:ext uri="{BB962C8B-B14F-4D97-AF65-F5344CB8AC3E}">
        <p14:creationId xmlns:p14="http://schemas.microsoft.com/office/powerpoint/2010/main" val="25968713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algn="just">
              <a:lnSpc>
                <a:spcPts val="4000"/>
              </a:lnSpc>
            </a:pPr>
            <a:r>
              <a:rPr lang="ar-SA" sz="2800" dirty="0">
                <a:cs typeface="AL-Mateen" pitchFamily="2" charset="-78"/>
              </a:rPr>
              <a:t>الأسماء، النتائج، ويسأل بشكل خاص عن دورك في الوصول إلى تلك النتائج.</a:t>
            </a:r>
            <a:endParaRPr lang="en-US" sz="2800" dirty="0">
              <a:cs typeface="AL-Mateen" pitchFamily="2" charset="-78"/>
            </a:endParaRPr>
          </a:p>
          <a:p>
            <a:pPr algn="just">
              <a:lnSpc>
                <a:spcPts val="4000"/>
              </a:lnSpc>
            </a:pPr>
            <a:r>
              <a:rPr lang="ar-SA" sz="2800" dirty="0">
                <a:cs typeface="AL-Mateen" pitchFamily="2" charset="-78"/>
              </a:rPr>
              <a:t>• عادة ما يبدأ هذا السياق من الأسئلة بعبارات مثل ”هل تستطيع ان تعطني مثال على....“ او ”حدثني عن الوقت الذي قمت </a:t>
            </a:r>
            <a:r>
              <a:rPr lang="ar-SA" sz="2800" dirty="0" smtClean="0">
                <a:cs typeface="AL-Mateen" pitchFamily="2" charset="-78"/>
              </a:rPr>
              <a:t>بها....“</a:t>
            </a:r>
            <a:endParaRPr lang="en-US" sz="2800" dirty="0">
              <a:cs typeface="AL-Mateen" pitchFamily="2" charset="-78"/>
            </a:endParaRPr>
          </a:p>
          <a:p>
            <a:pPr algn="just">
              <a:lnSpc>
                <a:spcPts val="4000"/>
              </a:lnSpc>
            </a:pPr>
            <a:r>
              <a:rPr lang="ar-SA" sz="2800" dirty="0" smtClean="0">
                <a:cs typeface="AL-Mateen" pitchFamily="2" charset="-78"/>
              </a:rPr>
              <a:t>مقابلات </a:t>
            </a:r>
            <a:r>
              <a:rPr lang="ar-SA" sz="2800" dirty="0">
                <a:cs typeface="AL-Mateen" pitchFamily="2" charset="-78"/>
              </a:rPr>
              <a:t>دراسة الحالة:</a:t>
            </a:r>
            <a:endParaRPr lang="en-US" sz="2800" dirty="0">
              <a:cs typeface="AL-Mateen" pitchFamily="2" charset="-78"/>
            </a:endParaRPr>
          </a:p>
          <a:p>
            <a:pPr algn="just">
              <a:lnSpc>
                <a:spcPts val="4000"/>
              </a:lnSpc>
            </a:pPr>
            <a:r>
              <a:rPr lang="ar-SA" sz="2800" dirty="0">
                <a:cs typeface="AL-Mateen" pitchFamily="2" charset="-78"/>
              </a:rPr>
              <a:t>• في هذا النوع من المقابلات يحدد معك مجري المقابلة موقفاً أو بفرض وضعك في حالة ويطلب منك أن تضع خطة للتعامل مع هذه الحالة/المشكلة وذلك لكشف ما لديك من مهارات في حل المشكلات.</a:t>
            </a:r>
            <a:endParaRPr lang="en-US" sz="2800" dirty="0">
              <a:cs typeface="AL-Mateen" pitchFamily="2" charset="-78"/>
            </a:endParaRPr>
          </a:p>
          <a:p>
            <a:pPr algn="just">
              <a:lnSpc>
                <a:spcPts val="4000"/>
              </a:lnSpc>
            </a:pPr>
            <a:r>
              <a:rPr lang="ar-SA" sz="2800" dirty="0">
                <a:cs typeface="AL-Mateen" pitchFamily="2" charset="-78"/>
              </a:rPr>
              <a:t>• في هذا الموقف، لست مضطراً أن تقدم الحل الأمثل، فمن يجري المقابلة </a:t>
            </a:r>
            <a:r>
              <a:rPr lang="ar-SA" sz="2800" dirty="0" smtClean="0">
                <a:cs typeface="AL-Mateen" pitchFamily="2" charset="-78"/>
              </a:rPr>
              <a:t>يحاول</a:t>
            </a:r>
            <a:endParaRPr lang="ar-SA" sz="2800" dirty="0">
              <a:cs typeface="AL-Mateen" pitchFamily="2" charset="-78"/>
            </a:endParaRPr>
          </a:p>
        </p:txBody>
      </p:sp>
    </p:spTree>
    <p:extLst>
      <p:ext uri="{BB962C8B-B14F-4D97-AF65-F5344CB8AC3E}">
        <p14:creationId xmlns:p14="http://schemas.microsoft.com/office/powerpoint/2010/main" val="123176035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algn="just">
              <a:lnSpc>
                <a:spcPts val="4000"/>
              </a:lnSpc>
            </a:pPr>
            <a:r>
              <a:rPr lang="ar-SA" dirty="0">
                <a:cs typeface="AL-Mateen" pitchFamily="2" charset="-78"/>
              </a:rPr>
              <a:t>أن يستكشف كيفية تطبيقك للمهارات والمعارف في موقف واقعي. وهنا عليك أن تقيم الموقف المطروح وتقدم بصوت واضح كيفية قياسية لاختيار افضل الحلول. وهكذا توضح قدرتك على تحليل المشكلة وايجاد حل مدروس.</a:t>
            </a:r>
            <a:endParaRPr lang="en-US" dirty="0">
              <a:cs typeface="AL-Mateen" pitchFamily="2" charset="-78"/>
            </a:endParaRPr>
          </a:p>
          <a:p>
            <a:pPr algn="just">
              <a:lnSpc>
                <a:spcPts val="4000"/>
              </a:lnSpc>
            </a:pPr>
            <a:r>
              <a:rPr lang="ar-SA" dirty="0">
                <a:cs typeface="AL-Mateen" pitchFamily="2" charset="-78"/>
              </a:rPr>
              <a:t>• قبل أن تجيب على سؤال القضية أو المسألة، كن جاهزاً لسؤال صاحب العمل عدة أسئلة للاستيضاح والفهم، وكثير من أصحاب العمل يدلون بمعلومات تفيد في مساعدتك على الإجابة.</a:t>
            </a:r>
            <a:endParaRPr lang="en-US" dirty="0">
              <a:cs typeface="AL-Mateen" pitchFamily="2" charset="-78"/>
            </a:endParaRPr>
          </a:p>
          <a:p>
            <a:pPr algn="just">
              <a:lnSpc>
                <a:spcPts val="4000"/>
              </a:lnSpc>
            </a:pPr>
            <a:r>
              <a:rPr lang="ar-SA" dirty="0">
                <a:cs typeface="AL-Mateen" pitchFamily="2" charset="-78"/>
              </a:rPr>
              <a:t>• كلما استطعت تحليل وشرح دراسة الحالة، تكون فرصك في نيل إعجاب من يجري معك المقابلة اكبر.</a:t>
            </a:r>
            <a:endParaRPr lang="en-US" dirty="0">
              <a:cs typeface="AL-Mateen" pitchFamily="2" charset="-78"/>
            </a:endParaRPr>
          </a:p>
          <a:p>
            <a:pPr algn="just">
              <a:lnSpc>
                <a:spcPts val="4000"/>
              </a:lnSpc>
            </a:pPr>
            <a:r>
              <a:rPr lang="ar-SA" dirty="0">
                <a:cs typeface="AL-Mateen" pitchFamily="2" charset="-78"/>
              </a:rPr>
              <a:t>• فقط في هذا النوع من الحالات، بل من المحبذ، أن تستعين بنوتة وقلم، حيث أن معظم من يجرون المقابلات سيسمحون لك بتدوين الملاحظات، والأفكار خلال عملك لحل المسألة.</a:t>
            </a:r>
            <a:endParaRPr lang="en-US" dirty="0">
              <a:cs typeface="AL-Mateen" pitchFamily="2" charset="-78"/>
            </a:endParaRPr>
          </a:p>
          <a:p>
            <a:pPr algn="just">
              <a:lnSpc>
                <a:spcPts val="4000"/>
              </a:lnSpc>
            </a:pPr>
            <a:endParaRPr lang="ar-SA" dirty="0">
              <a:cs typeface="AL-Mateen" pitchFamily="2" charset="-78"/>
            </a:endParaRPr>
          </a:p>
          <a:p>
            <a:endParaRPr lang="ar-SA" dirty="0"/>
          </a:p>
        </p:txBody>
      </p:sp>
    </p:spTree>
    <p:extLst>
      <p:ext uri="{BB962C8B-B14F-4D97-AF65-F5344CB8AC3E}">
        <p14:creationId xmlns:p14="http://schemas.microsoft.com/office/powerpoint/2010/main" val="416774060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196752"/>
            <a:ext cx="8435280" cy="4929411"/>
          </a:xfrm>
        </p:spPr>
        <p:style>
          <a:lnRef idx="3">
            <a:schemeClr val="lt1"/>
          </a:lnRef>
          <a:fillRef idx="1">
            <a:schemeClr val="accent1"/>
          </a:fillRef>
          <a:effectRef idx="1">
            <a:schemeClr val="accent1"/>
          </a:effectRef>
          <a:fontRef idx="minor">
            <a:schemeClr val="lt1"/>
          </a:fontRef>
        </p:style>
        <p:txBody>
          <a:bodyPr>
            <a:noAutofit/>
          </a:bodyPr>
          <a:lstStyle/>
          <a:p>
            <a:r>
              <a:rPr lang="ar-SA" sz="2800" dirty="0" smtClean="0">
                <a:cs typeface="AL-Mateen" pitchFamily="2" charset="-78"/>
              </a:rPr>
              <a:t>المقابلة </a:t>
            </a:r>
            <a:r>
              <a:rPr lang="ar-SA" sz="2800" dirty="0">
                <a:cs typeface="AL-Mateen" pitchFamily="2" charset="-78"/>
              </a:rPr>
              <a:t>الجماعية:</a:t>
            </a:r>
            <a:endParaRPr lang="en-US" sz="2800" dirty="0">
              <a:cs typeface="AL-Mateen" pitchFamily="2" charset="-78"/>
            </a:endParaRPr>
          </a:p>
          <a:p>
            <a:r>
              <a:rPr lang="ar-SA" sz="2800" dirty="0">
                <a:cs typeface="AL-Mateen" pitchFamily="2" charset="-78"/>
              </a:rPr>
              <a:t>• تجرى المقابلة الجماعية عادة لكي تستطيع الشركة ان تختار من بين المتقدمين اكثرهم تمتعاً </a:t>
            </a:r>
            <a:r>
              <a:rPr lang="ar-SA" sz="2800" dirty="0" smtClean="0">
                <a:cs typeface="AL-Mateen" pitchFamily="2" charset="-78"/>
              </a:rPr>
              <a:t>بإمكانيات </a:t>
            </a:r>
            <a:r>
              <a:rPr lang="ar-SA" sz="2800" dirty="0">
                <a:cs typeface="AL-Mateen" pitchFamily="2" charset="-78"/>
              </a:rPr>
              <a:t>قيادية لاختيار مدراء وعاملين يتعاملوا مع الجماهير.</a:t>
            </a:r>
            <a:endParaRPr lang="en-US" sz="2800" dirty="0">
              <a:cs typeface="AL-Mateen" pitchFamily="2" charset="-78"/>
            </a:endParaRPr>
          </a:p>
          <a:p>
            <a:r>
              <a:rPr lang="ar-SA" sz="2800" dirty="0">
                <a:cs typeface="AL-Mateen" pitchFamily="2" charset="-78"/>
              </a:rPr>
              <a:t>• يجتمع المرشحون معاً في مقابلة غير رسمية تتخذ طابع المناقشة، حيث يطرح موضوع ما ويبدأ من يجري المقابلة في ادارة الحوار.</a:t>
            </a:r>
            <a:endParaRPr lang="en-US" sz="2800" dirty="0">
              <a:cs typeface="AL-Mateen" pitchFamily="2" charset="-78"/>
            </a:endParaRPr>
          </a:p>
          <a:p>
            <a:r>
              <a:rPr lang="ar-SA" sz="2800" dirty="0">
                <a:cs typeface="AL-Mateen" pitchFamily="2" charset="-78"/>
              </a:rPr>
              <a:t>• الهدف من المقابلة الجماعية هو ملاحظة كيفية التفاعل مع الآخرين وكيفية استخدام المعرفة واللغة والإقناع بالحجة في التأثير في الآخرين.</a:t>
            </a:r>
            <a:endParaRPr lang="en-US" sz="2800" dirty="0">
              <a:cs typeface="AL-Mateen" pitchFamily="2" charset="-78"/>
            </a:endParaRPr>
          </a:p>
          <a:p>
            <a:r>
              <a:rPr lang="ar-SA" sz="2800" dirty="0" smtClean="0">
                <a:cs typeface="AL-Mateen" pitchFamily="2" charset="-78"/>
              </a:rPr>
              <a:t>المقابلة </a:t>
            </a:r>
            <a:r>
              <a:rPr lang="ar-SA" sz="2800" dirty="0">
                <a:cs typeface="AL-Mateen" pitchFamily="2" charset="-78"/>
              </a:rPr>
              <a:t>المعتمدة على الضغط العصبي:</a:t>
            </a:r>
            <a:endParaRPr lang="en-US" sz="2800" dirty="0">
              <a:cs typeface="AL-Mateen" pitchFamily="2" charset="-78"/>
            </a:endParaRPr>
          </a:p>
          <a:p>
            <a:r>
              <a:rPr lang="ar-SA" sz="2800" dirty="0">
                <a:cs typeface="AL-Mateen" pitchFamily="2" charset="-78"/>
              </a:rPr>
              <a:t>• هذا </a:t>
            </a:r>
            <a:r>
              <a:rPr lang="ar-SA" sz="2800" dirty="0" smtClean="0">
                <a:cs typeface="AL-Mateen" pitchFamily="2" charset="-78"/>
              </a:rPr>
              <a:t>النوع من </a:t>
            </a:r>
            <a:r>
              <a:rPr lang="ar-SA" sz="2800" dirty="0">
                <a:cs typeface="AL-Mateen" pitchFamily="2" charset="-78"/>
              </a:rPr>
              <a:t>المقابلات شائعاً أكثر في مجالات المبيعات والتسويق وهو نادر الآن. وهو في العادة محاولة لتقييم قدرة الشخص على العمل تحت الضغط. وردود افعاله</a:t>
            </a:r>
            <a:r>
              <a:rPr lang="ar-SA" sz="2800" dirty="0" smtClean="0">
                <a:cs typeface="AL-Mateen" pitchFamily="2" charset="-78"/>
              </a:rPr>
              <a:t>.</a:t>
            </a:r>
            <a:endParaRPr lang="en-US" sz="2800" dirty="0">
              <a:cs typeface="AL-Mateen" pitchFamily="2" charset="-78"/>
            </a:endParaRPr>
          </a:p>
        </p:txBody>
      </p:sp>
    </p:spTree>
    <p:extLst>
      <p:ext uri="{BB962C8B-B14F-4D97-AF65-F5344CB8AC3E}">
        <p14:creationId xmlns:p14="http://schemas.microsoft.com/office/powerpoint/2010/main" val="103222769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lnSpcReduction="10000"/>
          </a:bodyPr>
          <a:lstStyle/>
          <a:p>
            <a:r>
              <a:rPr lang="ar-SA" dirty="0">
                <a:cs typeface="AL-Mateen" pitchFamily="2" charset="-78"/>
              </a:rPr>
              <a:t>• من الممكن أن يكون من يجري المقابلة تهكمياً أو مجادلاً أو يجعلك تنتظر، وعليك ألا تأخذ ذلك كله بشكل شخصي.</a:t>
            </a:r>
            <a:endParaRPr lang="en-US" dirty="0">
              <a:cs typeface="AL-Mateen" pitchFamily="2" charset="-78"/>
            </a:endParaRPr>
          </a:p>
          <a:p>
            <a:r>
              <a:rPr lang="ar-SA" dirty="0">
                <a:cs typeface="AL-Mateen" pitchFamily="2" charset="-78"/>
              </a:rPr>
              <a:t>• أجب بهدوء على كل سؤال، وأطلب الإيضاح كلما أردت، ولا تجب بسرعة على الإطلاق.</a:t>
            </a:r>
            <a:endParaRPr lang="en-US" dirty="0">
              <a:cs typeface="AL-Mateen" pitchFamily="2" charset="-78"/>
            </a:endParaRPr>
          </a:p>
          <a:p>
            <a:r>
              <a:rPr lang="ar-SA" dirty="0">
                <a:cs typeface="AL-Mateen" pitchFamily="2" charset="-78"/>
              </a:rPr>
              <a:t>• من الممكن أن يلجأ من يجري المقابلة إلى الصمت لبعض الوقت خلال المقابلة، وذلك في محاولة لتهدئتك، اجلس بهدوء حتى يستأنف من يجري المقابلة الأسئلة، وإذا مرت دقيقة بلا كلام اسأله إذا ما كان يريد توضيحاً لإجابتك الأخيرة.</a:t>
            </a:r>
            <a:endParaRPr lang="en-US" dirty="0">
              <a:cs typeface="AL-Mateen" pitchFamily="2" charset="-78"/>
            </a:endParaRPr>
          </a:p>
          <a:p>
            <a:r>
              <a:rPr lang="ar-SA" dirty="0">
                <a:cs typeface="AL-Mateen" pitchFamily="2" charset="-78"/>
              </a:rPr>
              <a:t> </a:t>
            </a:r>
            <a:endParaRPr lang="en-US" dirty="0">
              <a:cs typeface="AL-Mateen" pitchFamily="2" charset="-78"/>
            </a:endParaRPr>
          </a:p>
          <a:p>
            <a:endParaRPr lang="ar-SA" dirty="0">
              <a:cs typeface="AL-Mateen" pitchFamily="2" charset="-78"/>
            </a:endParaRPr>
          </a:p>
          <a:p>
            <a:endParaRPr lang="ar-SA" dirty="0"/>
          </a:p>
        </p:txBody>
      </p:sp>
    </p:spTree>
    <p:extLst>
      <p:ext uri="{BB962C8B-B14F-4D97-AF65-F5344CB8AC3E}">
        <p14:creationId xmlns:p14="http://schemas.microsoft.com/office/powerpoint/2010/main" val="353571300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ts val="4100"/>
              </a:lnSpc>
              <a:buNone/>
            </a:pPr>
            <a:r>
              <a:rPr lang="ar-SA" sz="2800" dirty="0" smtClean="0">
                <a:cs typeface="AL-Mateen" pitchFamily="2" charset="-78"/>
              </a:rPr>
              <a:t>ضع </a:t>
            </a:r>
            <a:r>
              <a:rPr lang="ar-SA" sz="2800" dirty="0">
                <a:cs typeface="AL-Mateen" pitchFamily="2" charset="-78"/>
              </a:rPr>
              <a:t>خطة بديلة</a:t>
            </a:r>
            <a:r>
              <a:rPr lang="en-US" sz="2800" dirty="0">
                <a:cs typeface="AL-Mateen" pitchFamily="2" charset="-78"/>
              </a:rPr>
              <a:t> </a:t>
            </a:r>
            <a:endParaRPr lang="en-US" sz="2800" dirty="0" smtClean="0">
              <a:cs typeface="AL-Mateen" pitchFamily="2" charset="-78"/>
            </a:endParaRPr>
          </a:p>
          <a:p>
            <a:pPr marL="0" indent="0">
              <a:lnSpc>
                <a:spcPts val="4100"/>
              </a:lnSpc>
              <a:buNone/>
            </a:pPr>
            <a:r>
              <a:rPr lang="en-US" sz="2800" dirty="0" smtClean="0">
                <a:cs typeface="AL-Mateen" pitchFamily="2" charset="-78"/>
              </a:rPr>
              <a:t>: </a:t>
            </a:r>
            <a:r>
              <a:rPr lang="ar-SA" sz="2800" dirty="0" smtClean="0">
                <a:cs typeface="AL-Mateen" pitchFamily="2" charset="-78"/>
              </a:rPr>
              <a:t>هذه </a:t>
            </a:r>
            <a:r>
              <a:rPr lang="ar-SA" sz="2800" dirty="0">
                <a:cs typeface="AL-Mateen" pitchFamily="2" charset="-78"/>
              </a:rPr>
              <a:t>النقطة في غاية الاهمية </a:t>
            </a:r>
            <a:r>
              <a:rPr lang="ar-SA" sz="2800" dirty="0" smtClean="0">
                <a:cs typeface="AL-Mateen" pitchFamily="2" charset="-78"/>
              </a:rPr>
              <a:t>فلكل </a:t>
            </a:r>
            <a:r>
              <a:rPr lang="ar-SA" sz="2800" dirty="0">
                <a:cs typeface="AL-Mateen" pitchFamily="2" charset="-78"/>
              </a:rPr>
              <a:t>سؤال من الاسئلة ضع ثلاث إجابات تحمل نفس المعنى و لكن بطريقة مختلفة لكل إجابة</a:t>
            </a:r>
            <a:r>
              <a:rPr lang="en-US" sz="2800" dirty="0">
                <a:cs typeface="AL-Mateen" pitchFamily="2" charset="-78"/>
              </a:rPr>
              <a:t> </a:t>
            </a:r>
            <a:r>
              <a:rPr lang="en-US" sz="2800" dirty="0" smtClean="0">
                <a:cs typeface="AL-Mateen" pitchFamily="2" charset="-78"/>
              </a:rPr>
              <a:t> </a:t>
            </a:r>
            <a:r>
              <a:rPr lang="ar-SA" sz="2800" dirty="0" smtClean="0">
                <a:cs typeface="AL-Mateen" pitchFamily="2" charset="-78"/>
              </a:rPr>
              <a:t>لأنه </a:t>
            </a:r>
            <a:r>
              <a:rPr lang="ar-SA" sz="2800" dirty="0">
                <a:cs typeface="AL-Mateen" pitchFamily="2" charset="-78"/>
              </a:rPr>
              <a:t>في كثير من الاحيان لا يكون هناك شخص واحد يجري معك المقابلة و هناك أحيان أخرى يكون هناك أكثر من مقابلة كي تفوز بالوظيفة</a:t>
            </a:r>
            <a:r>
              <a:rPr lang="en-US" sz="2800" dirty="0">
                <a:cs typeface="AL-Mateen" pitchFamily="2" charset="-78"/>
              </a:rPr>
              <a:t> </a:t>
            </a:r>
            <a:r>
              <a:rPr lang="ar-SA" sz="2800" dirty="0" smtClean="0">
                <a:cs typeface="AL-Mateen" pitchFamily="2" charset="-78"/>
              </a:rPr>
              <a:t>لذلك </a:t>
            </a:r>
            <a:r>
              <a:rPr lang="ar-SA" sz="2800" dirty="0">
                <a:cs typeface="AL-Mateen" pitchFamily="2" charset="-78"/>
              </a:rPr>
              <a:t>عليك بتحضير الاجابة بأكثر من طريقة كي لا يكون كلامك مكررا أو لأنه من الممكن ألا يفهم المحاور إجابتك فتضطر لشرحها بطريقة أخرى</a:t>
            </a:r>
            <a:r>
              <a:rPr lang="en-US" sz="2800" dirty="0">
                <a:cs typeface="AL-Mateen" pitchFamily="2" charset="-78"/>
              </a:rPr>
              <a:t> </a:t>
            </a:r>
            <a:br>
              <a:rPr lang="en-US" sz="2800" dirty="0">
                <a:cs typeface="AL-Mateen" pitchFamily="2" charset="-78"/>
              </a:rPr>
            </a:br>
            <a:r>
              <a:rPr lang="ar-SA" sz="2800" dirty="0">
                <a:cs typeface="AL-Mateen" pitchFamily="2" charset="-78"/>
              </a:rPr>
              <a:t>يجب عليك كذلك تحضير نفسك للخروج من أي مأزق يحاول المحاور أن يضعك فيه لذلك فأن الخطة البديلة مهمة للغاية و ضرورية</a:t>
            </a:r>
            <a:r>
              <a:rPr lang="en-US" sz="2800" dirty="0">
                <a:cs typeface="AL-Mateen" pitchFamily="2" charset="-78"/>
              </a:rPr>
              <a:t> </a:t>
            </a:r>
            <a:br>
              <a:rPr lang="en-US" sz="2800" dirty="0">
                <a:cs typeface="AL-Mateen" pitchFamily="2" charset="-78"/>
              </a:rPr>
            </a:br>
            <a:endParaRPr lang="ar-SA" sz="2800" dirty="0">
              <a:cs typeface="AL-Mateen" pitchFamily="2" charset="-78"/>
            </a:endParaRPr>
          </a:p>
        </p:txBody>
      </p:sp>
    </p:spTree>
    <p:extLst>
      <p:ext uri="{BB962C8B-B14F-4D97-AF65-F5344CB8AC3E}">
        <p14:creationId xmlns:p14="http://schemas.microsoft.com/office/powerpoint/2010/main" val="178382735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92500" lnSpcReduction="10000"/>
          </a:bodyPr>
          <a:lstStyle/>
          <a:p>
            <a:pPr marL="0" indent="0" algn="just" fontAlgn="t">
              <a:buNone/>
            </a:pPr>
            <a:r>
              <a:rPr lang="ar-SA" dirty="0">
                <a:cs typeface="AL-Mateen" pitchFamily="2" charset="-78"/>
              </a:rPr>
              <a:t>أخيراً وبعد معرفة أنواع المقابلات الشخصية، سنذكر لكم ما هي أهم </a:t>
            </a:r>
            <a:r>
              <a:rPr lang="ar-SA" b="1" dirty="0">
                <a:cs typeface="AL-Mateen" pitchFamily="2" charset="-78"/>
              </a:rPr>
              <a:t>الخطوات</a:t>
            </a:r>
            <a:r>
              <a:rPr lang="ar-SA" dirty="0">
                <a:cs typeface="AL-Mateen" pitchFamily="2" charset="-78"/>
              </a:rPr>
              <a:t> التي يجب عليك القيام بها فور دعوتك للمقابلة الشخصية:</a:t>
            </a:r>
            <a:endParaRPr lang="en-US" dirty="0">
              <a:cs typeface="AL-Mateen" pitchFamily="2" charset="-78"/>
            </a:endParaRPr>
          </a:p>
          <a:p>
            <a:pPr lvl="0" algn="just" fontAlgn="t"/>
            <a:r>
              <a:rPr lang="ar-SA" dirty="0">
                <a:cs typeface="AL-Mateen" pitchFamily="2" charset="-78"/>
              </a:rPr>
              <a:t>تجميع معلومات عن الشركة أو المؤسسة </a:t>
            </a:r>
            <a:r>
              <a:rPr lang="en-US" dirty="0">
                <a:cs typeface="AL-Mateen" pitchFamily="2" charset="-78"/>
              </a:rPr>
              <a:t>ß</a:t>
            </a:r>
            <a:r>
              <a:rPr lang="ar-SA" dirty="0">
                <a:cs typeface="AL-Mateen" pitchFamily="2" charset="-78"/>
              </a:rPr>
              <a:t> يمكن أن تسأل اصدقائك أو عائلتك أو تستخدم الإنترنت وتبحث في موقع الشركة نفسها.</a:t>
            </a:r>
            <a:endParaRPr lang="en-US" dirty="0">
              <a:cs typeface="AL-Mateen" pitchFamily="2" charset="-78"/>
            </a:endParaRPr>
          </a:p>
          <a:p>
            <a:pPr lvl="0" algn="just" fontAlgn="t"/>
            <a:r>
              <a:rPr lang="ar-SA" dirty="0">
                <a:cs typeface="AL-Mateen" pitchFamily="2" charset="-78"/>
              </a:rPr>
              <a:t>معرفة الوقت الذي سيستغرقه الطريق لكي تصل إلي الشركة </a:t>
            </a:r>
            <a:r>
              <a:rPr lang="en-US" dirty="0">
                <a:cs typeface="AL-Mateen" pitchFamily="2" charset="-78"/>
              </a:rPr>
              <a:t>ß</a:t>
            </a:r>
            <a:r>
              <a:rPr lang="ar-SA" dirty="0">
                <a:cs typeface="AL-Mateen" pitchFamily="2" charset="-78"/>
              </a:rPr>
              <a:t> قبل معاد المقابلة الشخصية، يفضل أن تذهب إلي مكان الشركة لتعلم كم من الوقت سيستغرق الطريق كي تصل علي الأقل قبل ميعادك ب 15 دقيقة مما يعطي انطباع انك شخص ملتزم بمواعيدك وفي نفس الوقت لا تعاني من فراغ وتصل قبل الميعاد بساعة مثلاً.</a:t>
            </a:r>
            <a:endParaRPr lang="en-US" dirty="0">
              <a:cs typeface="AL-Mateen" pitchFamily="2" charset="-78"/>
            </a:endParaRPr>
          </a:p>
          <a:p>
            <a:pPr marL="0" indent="0" algn="just">
              <a:buNone/>
            </a:pPr>
            <a:endParaRPr lang="ar-SA" dirty="0">
              <a:cs typeface="AL-Mateen" pitchFamily="2" charset="-78"/>
            </a:endParaRPr>
          </a:p>
          <a:p>
            <a:endParaRPr lang="ar-SA" dirty="0">
              <a:cs typeface="AL-Mateen" pitchFamily="2" charset="-78"/>
            </a:endParaRPr>
          </a:p>
        </p:txBody>
      </p:sp>
    </p:spTree>
    <p:extLst>
      <p:ext uri="{BB962C8B-B14F-4D97-AF65-F5344CB8AC3E}">
        <p14:creationId xmlns:p14="http://schemas.microsoft.com/office/powerpoint/2010/main" val="183387855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Autofit/>
          </a:bodyPr>
          <a:lstStyle/>
          <a:p>
            <a:pPr algn="just"/>
            <a:r>
              <a:rPr lang="ar-SA" sz="2800" dirty="0" smtClean="0">
                <a:cs typeface="AL-Mateen" pitchFamily="2" charset="-78"/>
              </a:rPr>
              <a:t>أولى </a:t>
            </a:r>
            <a:r>
              <a:rPr lang="ar-SA" sz="2800" dirty="0">
                <a:cs typeface="AL-Mateen" pitchFamily="2" charset="-78"/>
              </a:rPr>
              <a:t>الأسئلة التي تطرح في المقابلات عامة هي غالبا "تحدث عن نفسك" . وسؤال آخر يطرح كثيرا هو : " ما هي مواطن قوتك ؟ " يتلو ذلك السؤال المقلق " ما هي اكثر نقاط ضعفك ؟ " فكر جيدا في الرد على هذه الأسئلة وأعد لها الجواب الذي سيحسن من فرصتك للفوز بالوظيفة </a:t>
            </a:r>
            <a:r>
              <a:rPr lang="ar-SA" sz="2800" dirty="0" smtClean="0">
                <a:cs typeface="AL-Mateen" pitchFamily="2" charset="-78"/>
              </a:rPr>
              <a:t>.</a:t>
            </a:r>
            <a:endParaRPr lang="en-US" sz="2800" dirty="0">
              <a:cs typeface="AL-Mateen" pitchFamily="2" charset="-78"/>
            </a:endParaRPr>
          </a:p>
          <a:p>
            <a:pPr algn="just"/>
            <a:r>
              <a:rPr lang="ar-SA" sz="2800" dirty="0">
                <a:cs typeface="AL-Mateen" pitchFamily="2" charset="-78"/>
              </a:rPr>
              <a:t>إن تحضيرك للردود والاستعداد لتوقعاتك من أسئلة, سيجعلك أقل قلقا وسوف تبدو هادئا واثقا من نفسك مما يترك أحسن الأثر فيمن </a:t>
            </a:r>
            <a:r>
              <a:rPr lang="ar-SA" sz="2800" dirty="0" smtClean="0">
                <a:cs typeface="AL-Mateen" pitchFamily="2" charset="-78"/>
              </a:rPr>
              <a:t>تقابلهم</a:t>
            </a:r>
            <a:endParaRPr lang="en-US" sz="2800" dirty="0">
              <a:cs typeface="AL-Mateen" pitchFamily="2" charset="-78"/>
            </a:endParaRPr>
          </a:p>
          <a:p>
            <a:pPr algn="just"/>
            <a:r>
              <a:rPr lang="ar-SA" sz="2800" dirty="0">
                <a:cs typeface="AL-Mateen" pitchFamily="2" charset="-78"/>
              </a:rPr>
              <a:t>تدرب على الرد على الأسئلة في صوت هادئ ومتزن ونبرة واثقة . أعد أيضا بعض الاستفسارات عن الشركة أو جهة العمل، وعن الوظيفة واستوضح ما لا يبدو واضحا في الأعمال المرتبطة بالوظيفة من واقع الوصف الوظيفي فهذا يشعر الطرف الآخر بأنك جاد في اهتمامك بها وبالشركة وأنك ستأخذ عملك بمحمل الجد وتستعمل قدراتك للقيام بما يطلب </a:t>
            </a:r>
            <a:r>
              <a:rPr lang="ar-SA" sz="2800" dirty="0" smtClean="0">
                <a:cs typeface="AL-Mateen" pitchFamily="2" charset="-78"/>
              </a:rPr>
              <a:t>منك</a:t>
            </a:r>
            <a:r>
              <a:rPr lang="ar-SA" sz="2800" dirty="0">
                <a:cs typeface="AL-Mateen" pitchFamily="2" charset="-78"/>
              </a:rPr>
              <a:t> </a:t>
            </a:r>
            <a:endParaRPr lang="en-US" sz="2800" dirty="0">
              <a:cs typeface="AL-Mateen" pitchFamily="2" charset="-78"/>
            </a:endParaRPr>
          </a:p>
          <a:p>
            <a:pPr algn="just"/>
            <a:r>
              <a:rPr lang="ar-SA" sz="2800" dirty="0" smtClean="0">
                <a:cs typeface="AL-Mateen" pitchFamily="2" charset="-78"/>
              </a:rPr>
              <a:t>.</a:t>
            </a:r>
            <a:endParaRPr lang="en-US" sz="2800" dirty="0">
              <a:cs typeface="AL-Mateen" pitchFamily="2" charset="-78"/>
            </a:endParaRPr>
          </a:p>
        </p:txBody>
      </p:sp>
    </p:spTree>
    <p:extLst>
      <p:ext uri="{BB962C8B-B14F-4D97-AF65-F5344CB8AC3E}">
        <p14:creationId xmlns:p14="http://schemas.microsoft.com/office/powerpoint/2010/main" val="229546358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363272" cy="5184576"/>
          </a:xfrm>
        </p:spPr>
        <p:style>
          <a:lnRef idx="3">
            <a:schemeClr val="lt1"/>
          </a:lnRef>
          <a:fillRef idx="1">
            <a:schemeClr val="accent1"/>
          </a:fillRef>
          <a:effectRef idx="1">
            <a:schemeClr val="accent1"/>
          </a:effectRef>
          <a:fontRef idx="minor">
            <a:schemeClr val="lt1"/>
          </a:fontRef>
        </p:style>
        <p:txBody>
          <a:bodyPr>
            <a:normAutofit/>
          </a:bodyPr>
          <a:lstStyle/>
          <a:p>
            <a:pPr algn="just">
              <a:lnSpc>
                <a:spcPts val="4000"/>
              </a:lnSpc>
            </a:pPr>
            <a:r>
              <a:rPr lang="ar-SA" sz="2800" dirty="0">
                <a:cs typeface="AL-Mateen" pitchFamily="2" charset="-78"/>
              </a:rPr>
              <a:t>حاول أيضا أن تعرف كيف تصل إلى المكان الذي ستجري به المقابلة حتى تصل في موعدك دون تأخير فالتأخير ينقص من درجاتك وجديتك ويظهرك باللامبالي المهمل . حاول الوصول قبل الموعد لتلافي أي تأخير خارج عن </a:t>
            </a:r>
            <a:r>
              <a:rPr lang="ar-SA" sz="2800" dirty="0" smtClean="0">
                <a:cs typeface="AL-Mateen" pitchFamily="2" charset="-78"/>
              </a:rPr>
              <a:t>أرادتك</a:t>
            </a:r>
          </a:p>
          <a:p>
            <a:pPr algn="just">
              <a:lnSpc>
                <a:spcPts val="4000"/>
              </a:lnSpc>
            </a:pPr>
            <a:r>
              <a:rPr lang="ar-SA" sz="2800" dirty="0">
                <a:cs typeface="AL-Mateen" pitchFamily="2" charset="-78"/>
              </a:rPr>
              <a:t>أساليب المقابلة ونماذج الأسئلة</a:t>
            </a:r>
            <a:endParaRPr lang="en-US" sz="2800" dirty="0">
              <a:cs typeface="AL-Mateen" pitchFamily="2" charset="-78"/>
            </a:endParaRPr>
          </a:p>
          <a:p>
            <a:pPr algn="just">
              <a:lnSpc>
                <a:spcPts val="4000"/>
              </a:lnSpc>
            </a:pPr>
            <a:r>
              <a:rPr lang="ar-SA" sz="2800" dirty="0">
                <a:cs typeface="AL-Mateen" pitchFamily="2" charset="-78"/>
              </a:rPr>
              <a:t>أثناء المقابلة تحدث بهدوء وسلاسة واسأل أسئلة واقعية ومرتبطة بمجال عمل الشركة ونشاطها والوظيفة فهذا كفيل بإعطاء انطباع جيد لمن يجري المقابلة باهتمامك وكفاءتك ونظرتك العميقة الناضجة للعمل</a:t>
            </a:r>
            <a:r>
              <a:rPr lang="ar-SA" sz="2800" dirty="0" smtClean="0">
                <a:cs typeface="AL-Mateen" pitchFamily="2" charset="-78"/>
              </a:rPr>
              <a:t>.</a:t>
            </a:r>
          </a:p>
          <a:p>
            <a:pPr algn="just">
              <a:lnSpc>
                <a:spcPts val="4000"/>
              </a:lnSpc>
            </a:pPr>
            <a:r>
              <a:rPr lang="ar-SA" sz="2800" dirty="0"/>
              <a:t> </a:t>
            </a:r>
            <a:r>
              <a:rPr lang="ar-SA" sz="2800" dirty="0">
                <a:cs typeface="AL-Mateen" pitchFamily="2" charset="-78"/>
              </a:rPr>
              <a:t>حاول أن تبني صلة أو وئام في الحديث بينك وبين من تجري معه المقابلة فقدرتك على خلق هذه الصلة </a:t>
            </a:r>
            <a:endParaRPr lang="en-US" sz="2800" dirty="0">
              <a:cs typeface="AL-Mateen" pitchFamily="2" charset="-78"/>
            </a:endParaRPr>
          </a:p>
          <a:p>
            <a:pPr algn="just">
              <a:lnSpc>
                <a:spcPts val="4000"/>
              </a:lnSpc>
            </a:pPr>
            <a:endParaRPr lang="ar-SA" sz="2800" dirty="0">
              <a:cs typeface="AL-Mateen" pitchFamily="2" charset="-78"/>
            </a:endParaRPr>
          </a:p>
        </p:txBody>
      </p:sp>
    </p:spTree>
    <p:extLst>
      <p:ext uri="{BB962C8B-B14F-4D97-AF65-F5344CB8AC3E}">
        <p14:creationId xmlns:p14="http://schemas.microsoft.com/office/powerpoint/2010/main" val="392953028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Autofit/>
          </a:bodyPr>
          <a:lstStyle/>
          <a:p>
            <a:pPr>
              <a:lnSpc>
                <a:spcPts val="4100"/>
              </a:lnSpc>
            </a:pPr>
            <a:r>
              <a:rPr lang="ar-SA" sz="2800" dirty="0" smtClean="0">
                <a:cs typeface="AL-Mateen" pitchFamily="2" charset="-78"/>
              </a:rPr>
              <a:t>عنصر </a:t>
            </a:r>
            <a:r>
              <a:rPr lang="ar-SA" sz="2800" dirty="0">
                <a:cs typeface="AL-Mateen" pitchFamily="2" charset="-78"/>
              </a:rPr>
              <a:t>فعال وهام في نجاح المقابلة حيث أن المديرين ومسئولي التعيين يتسامحون في عيوب طالبي الوظائف اللذين يحسون تجاههم بالتعاطف النفسي</a:t>
            </a:r>
            <a:r>
              <a:rPr lang="ar-SA" sz="2800" dirty="0" smtClean="0">
                <a:cs typeface="AL-Mateen" pitchFamily="2" charset="-78"/>
              </a:rPr>
              <a:t>.</a:t>
            </a:r>
            <a:endParaRPr lang="en-US" sz="2800" dirty="0">
              <a:cs typeface="AL-Mateen" pitchFamily="2" charset="-78"/>
            </a:endParaRPr>
          </a:p>
          <a:p>
            <a:pPr>
              <a:lnSpc>
                <a:spcPts val="4100"/>
              </a:lnSpc>
            </a:pPr>
            <a:r>
              <a:rPr lang="ar-SA" sz="2800" dirty="0">
                <a:cs typeface="AL-Mateen" pitchFamily="2" charset="-78"/>
              </a:rPr>
              <a:t>كيف تخلق الصلة والوئام ؟</a:t>
            </a:r>
            <a:endParaRPr lang="en-US" sz="2800" dirty="0">
              <a:cs typeface="AL-Mateen" pitchFamily="2" charset="-78"/>
            </a:endParaRPr>
          </a:p>
          <a:p>
            <a:pPr>
              <a:lnSpc>
                <a:spcPts val="4100"/>
              </a:lnSpc>
            </a:pPr>
            <a:r>
              <a:rPr lang="ar-SA" sz="2800" dirty="0" smtClean="0">
                <a:cs typeface="AL-Mateen" pitchFamily="2" charset="-78"/>
              </a:rPr>
              <a:t>المظهر </a:t>
            </a:r>
            <a:r>
              <a:rPr lang="ar-SA" sz="2800" dirty="0">
                <a:cs typeface="AL-Mateen" pitchFamily="2" charset="-78"/>
              </a:rPr>
              <a:t>هو أول خطوة في خلق ذلك. فالمظهر المهندم والواثق المحترف هو أول انطباع جيد، والشعور بأن الشخص ليس لديه ما يخفيه تضيف لهذا الإحساس. أيضا تعبيرات الوجه تأتي بعد ذلك، فابتسم في بداية اللقاء ولا تكن متبسط إلى أبعد الحدود أو مشدود فهذا يقلق من تقابله ولا يكون مرتاحا لك. انظر في عين من يجري المقابلة حين الرد على الأسئلة وتحدث باهتمام وبلهجة سلسة، فهذا ينم عن انك تتحدث بصدق وإخلاص وانك شخص محترف تدعو للثقة .</a:t>
            </a:r>
            <a:endParaRPr lang="en-US" sz="2800" dirty="0">
              <a:cs typeface="AL-Mateen" pitchFamily="2" charset="-78"/>
            </a:endParaRPr>
          </a:p>
          <a:p>
            <a:pPr marL="0" indent="0">
              <a:lnSpc>
                <a:spcPts val="4100"/>
              </a:lnSpc>
              <a:buNone/>
            </a:pPr>
            <a:r>
              <a:rPr lang="ar-SA" sz="2800" dirty="0">
                <a:cs typeface="AL-Mateen" pitchFamily="2" charset="-78"/>
              </a:rPr>
              <a:t> </a:t>
            </a:r>
            <a:endParaRPr lang="en-US" sz="2800" dirty="0">
              <a:cs typeface="AL-Mateen" pitchFamily="2" charset="-78"/>
            </a:endParaRPr>
          </a:p>
        </p:txBody>
      </p:sp>
    </p:spTree>
    <p:extLst>
      <p:ext uri="{BB962C8B-B14F-4D97-AF65-F5344CB8AC3E}">
        <p14:creationId xmlns:p14="http://schemas.microsoft.com/office/powerpoint/2010/main" val="269822895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Autofit/>
          </a:bodyPr>
          <a:lstStyle/>
          <a:p>
            <a:pPr algn="just"/>
            <a:r>
              <a:rPr lang="ar-SA" sz="2800" dirty="0">
                <a:cs typeface="AL-Mateen" pitchFamily="2" charset="-78"/>
              </a:rPr>
              <a:t>كن مستمعا جيدا</a:t>
            </a:r>
            <a:endParaRPr lang="en-US" sz="2800" dirty="0">
              <a:cs typeface="AL-Mateen" pitchFamily="2" charset="-78"/>
            </a:endParaRPr>
          </a:p>
          <a:p>
            <a:pPr algn="just"/>
            <a:r>
              <a:rPr lang="ar-SA" sz="2800" dirty="0" smtClean="0">
                <a:cs typeface="AL-Mateen" pitchFamily="2" charset="-78"/>
              </a:rPr>
              <a:t>كثيرا </a:t>
            </a:r>
            <a:r>
              <a:rPr lang="ar-SA" sz="2800" dirty="0">
                <a:cs typeface="AL-Mateen" pitchFamily="2" charset="-78"/>
              </a:rPr>
              <a:t>ما يهتم المتقدم للوظيفة بالتحدث عن نفسه لذكر محاسنه وينسى أن يستمع لما يقال. يجب في هذا المقام أن تكون مستمع جيد تستمع بقدر ما تتحدث</a:t>
            </a:r>
            <a:r>
              <a:rPr lang="ar-SA" sz="2800" dirty="0" smtClean="0">
                <a:cs typeface="AL-Mateen" pitchFamily="2" charset="-78"/>
              </a:rPr>
              <a:t>.</a:t>
            </a:r>
            <a:endParaRPr lang="en-US" sz="2800" dirty="0">
              <a:cs typeface="AL-Mateen" pitchFamily="2" charset="-78"/>
            </a:endParaRPr>
          </a:p>
          <a:p>
            <a:pPr algn="just"/>
            <a:r>
              <a:rPr lang="ar-SA" sz="2800" dirty="0">
                <a:cs typeface="AL-Mateen" pitchFamily="2" charset="-78"/>
              </a:rPr>
              <a:t>لا تنسى بسبب قلقك للحصول على الوظيفة ومحاولتك معرفة المرتب والمميزات الأخرى أنك يجب أولا أن تقنع الشركة بأنك الشخص المناسب للوظيفة، وانك ستحل المشكلات وتساعد الشركة في القيام بمهام عملك على الوجه الأكمل . حينما تفهم متطلبات واحتياجات صاحب العمل ستكون فرصتك أحسن في إقناع رئيسك الجديد بإعطائك ما تريد. قم بحل مشاكل الشركة أولا وستقوم الشركة بحل مشاكلك وتعيينك.</a:t>
            </a:r>
            <a:endParaRPr lang="en-US" sz="2800" dirty="0">
              <a:cs typeface="AL-Mateen" pitchFamily="2" charset="-78"/>
            </a:endParaRPr>
          </a:p>
          <a:p>
            <a:pPr algn="just"/>
            <a:r>
              <a:rPr lang="ar-SA" sz="2800" dirty="0">
                <a:cs typeface="AL-Mateen" pitchFamily="2" charset="-78"/>
              </a:rPr>
              <a:t>حين تشرح مهاراتك ارسم صورة في ذهن المسئول عن إجراء المقابلة لتجعل </a:t>
            </a:r>
            <a:r>
              <a:rPr lang="ar-SA" sz="2800" dirty="0" smtClean="0">
                <a:cs typeface="AL-Mateen" pitchFamily="2" charset="-78"/>
              </a:rPr>
              <a:t>خبرتك.</a:t>
            </a:r>
            <a:endParaRPr lang="en-US" sz="2800" dirty="0">
              <a:cs typeface="AL-Mateen" pitchFamily="2" charset="-78"/>
            </a:endParaRPr>
          </a:p>
          <a:p>
            <a:pPr marL="0" indent="0" algn="just">
              <a:buNone/>
            </a:pPr>
            <a:endParaRPr lang="en-US" sz="2800" dirty="0">
              <a:cs typeface="AL-Mateen" pitchFamily="2" charset="-78"/>
            </a:endParaRPr>
          </a:p>
          <a:p>
            <a:pPr algn="just"/>
            <a:endParaRPr lang="ar-SA" sz="2800" dirty="0">
              <a:cs typeface="AL-Mateen" pitchFamily="2" charset="-78"/>
            </a:endParaRPr>
          </a:p>
          <a:p>
            <a:pPr algn="just"/>
            <a:endParaRPr lang="ar-SA" sz="2800" dirty="0">
              <a:cs typeface="AL-Mateen" pitchFamily="2" charset="-78"/>
            </a:endParaRPr>
          </a:p>
        </p:txBody>
      </p:sp>
    </p:spTree>
    <p:extLst>
      <p:ext uri="{BB962C8B-B14F-4D97-AF65-F5344CB8AC3E}">
        <p14:creationId xmlns:p14="http://schemas.microsoft.com/office/powerpoint/2010/main" val="3380449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268760"/>
            <a:ext cx="8496944" cy="4857403"/>
          </a:xfrm>
        </p:spPr>
        <p:style>
          <a:lnRef idx="3">
            <a:schemeClr val="lt1"/>
          </a:lnRef>
          <a:fillRef idx="1">
            <a:schemeClr val="accent1"/>
          </a:fillRef>
          <a:effectRef idx="1">
            <a:schemeClr val="accent1"/>
          </a:effectRef>
          <a:fontRef idx="minor">
            <a:schemeClr val="lt1"/>
          </a:fontRef>
        </p:style>
        <p:txBody>
          <a:bodyPr>
            <a:noAutofit/>
          </a:bodyPr>
          <a:lstStyle/>
          <a:p>
            <a:pPr algn="just"/>
            <a:r>
              <a:rPr lang="ar-SA" sz="2800" dirty="0" smtClean="0">
                <a:cs typeface="AL-Mateen" pitchFamily="2" charset="-78"/>
              </a:rPr>
              <a:t>إن </a:t>
            </a:r>
            <a:r>
              <a:rPr lang="ar-SA" sz="2800" dirty="0">
                <a:cs typeface="AL-Mateen" pitchFamily="2" charset="-78"/>
              </a:rPr>
              <a:t>العوامل التي تؤدي إلى قرار الاختيار كثيرا ما تكون مبنية على صفات لا يمكن قياسها ، مثل الأمانة ، قوة التركيز، الشجاعة وعدم الخوف ، الاستعداد للتفكير بجرأة أو ملكة جعل العمل كتسلية للعاملين تحت إمرتك .. قرر أية صفات </a:t>
            </a:r>
            <a:r>
              <a:rPr lang="ar-SA" sz="2800" dirty="0" err="1">
                <a:cs typeface="AL-Mateen" pitchFamily="2" charset="-78"/>
              </a:rPr>
              <a:t>فى</a:t>
            </a:r>
            <a:r>
              <a:rPr lang="ar-SA" sz="2800" dirty="0">
                <a:cs typeface="AL-Mateen" pitchFamily="2" charset="-78"/>
              </a:rPr>
              <a:t> أخلاقك وشخصيتك تجعلك مختلف عن غيرك وكيف </a:t>
            </a:r>
            <a:r>
              <a:rPr lang="ar-SA" sz="2800" dirty="0" err="1">
                <a:cs typeface="AL-Mateen" pitchFamily="2" charset="-78"/>
              </a:rPr>
              <a:t>تتواءم</a:t>
            </a:r>
            <a:r>
              <a:rPr lang="ar-SA" sz="2800" dirty="0">
                <a:cs typeface="AL-Mateen" pitchFamily="2" charset="-78"/>
              </a:rPr>
              <a:t> هذه الصفات مع الجو العام للعمل واظهر ذلك وناقشه مع المسئول لتلفت النظر إلى هذه الصفات .</a:t>
            </a:r>
            <a:endParaRPr lang="en-US" sz="2800" dirty="0">
              <a:cs typeface="AL-Mateen" pitchFamily="2" charset="-78"/>
            </a:endParaRPr>
          </a:p>
          <a:p>
            <a:pPr algn="just"/>
            <a:r>
              <a:rPr lang="ar-SA" sz="2800" dirty="0">
                <a:cs typeface="AL-Mateen" pitchFamily="2" charset="-78"/>
              </a:rPr>
              <a:t>كيف تجيب على الأسئلة الحرجة </a:t>
            </a:r>
            <a:r>
              <a:rPr lang="ar-SA" sz="2800" dirty="0" smtClean="0">
                <a:cs typeface="AL-Mateen" pitchFamily="2" charset="-78"/>
              </a:rPr>
              <a:t>:</a:t>
            </a:r>
          </a:p>
          <a:p>
            <a:pPr algn="just"/>
            <a:r>
              <a:rPr lang="ar-SA" sz="2800" dirty="0">
                <a:cs typeface="AL-Mateen" pitchFamily="2" charset="-78"/>
              </a:rPr>
              <a:t>لماذا نقوم بتعيينك بالشركة ( أو التعاقد معك ) ؟</a:t>
            </a:r>
            <a:endParaRPr lang="en-US" sz="2800" dirty="0">
              <a:cs typeface="AL-Mateen" pitchFamily="2" charset="-78"/>
            </a:endParaRPr>
          </a:p>
          <a:p>
            <a:pPr algn="just"/>
            <a:r>
              <a:rPr lang="ar-SA" sz="2800" dirty="0">
                <a:cs typeface="AL-Mateen" pitchFamily="2" charset="-78"/>
              </a:rPr>
              <a:t>هنا فرصتك لتسويق نفسك </a:t>
            </a:r>
            <a:r>
              <a:rPr lang="ar-SA" sz="2800" dirty="0" err="1" smtClean="0">
                <a:cs typeface="AL-Mateen" pitchFamily="2" charset="-78"/>
              </a:rPr>
              <a:t>جيدا.فعليك</a:t>
            </a:r>
            <a:r>
              <a:rPr lang="ar-SA" sz="2800" dirty="0" smtClean="0">
                <a:cs typeface="AL-Mateen" pitchFamily="2" charset="-78"/>
              </a:rPr>
              <a:t> </a:t>
            </a:r>
            <a:r>
              <a:rPr lang="ar-SA" sz="2800" dirty="0">
                <a:cs typeface="AL-Mateen" pitchFamily="2" charset="-78"/>
              </a:rPr>
              <a:t>أن توجز في إظهار مواطن قوتك ومؤهلاتك وماذا تستطيع أن تقدمه لصاحب </a:t>
            </a:r>
            <a:r>
              <a:rPr lang="ar-SA" sz="2800" dirty="0" smtClean="0">
                <a:cs typeface="AL-Mateen" pitchFamily="2" charset="-78"/>
              </a:rPr>
              <a:t>العمل ولكن </a:t>
            </a:r>
            <a:r>
              <a:rPr lang="ar-SA" sz="2800" dirty="0">
                <a:cs typeface="AL-Mateen" pitchFamily="2" charset="-78"/>
              </a:rPr>
              <a:t>احذر أن تقول ما هو متبع ويقوله الجميع من انك تحب العمل وتستمتع به ومجتهد في عملك  </a:t>
            </a:r>
            <a:endParaRPr lang="en-US" sz="2800" dirty="0">
              <a:cs typeface="AL-Mateen" pitchFamily="2" charset="-78"/>
            </a:endParaRPr>
          </a:p>
          <a:p>
            <a:pPr algn="just"/>
            <a:endParaRPr lang="en-US" sz="2800" dirty="0">
              <a:cs typeface="AL-Mateen" pitchFamily="2" charset="-78"/>
            </a:endParaRPr>
          </a:p>
        </p:txBody>
      </p:sp>
    </p:spTree>
    <p:extLst>
      <p:ext uri="{BB962C8B-B14F-4D97-AF65-F5344CB8AC3E}">
        <p14:creationId xmlns:p14="http://schemas.microsoft.com/office/powerpoint/2010/main" val="103166019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80920" cy="4896544"/>
          </a:xfrm>
        </p:spPr>
        <p:style>
          <a:lnRef idx="3">
            <a:schemeClr val="lt1"/>
          </a:lnRef>
          <a:fillRef idx="1">
            <a:schemeClr val="accent1"/>
          </a:fillRef>
          <a:effectRef idx="1">
            <a:schemeClr val="accent1"/>
          </a:effectRef>
          <a:fontRef idx="minor">
            <a:schemeClr val="lt1"/>
          </a:fontRef>
        </p:style>
        <p:txBody>
          <a:bodyPr>
            <a:noAutofit/>
          </a:bodyPr>
          <a:lstStyle/>
          <a:p>
            <a:pPr algn="just">
              <a:lnSpc>
                <a:spcPts val="4200"/>
              </a:lnSpc>
            </a:pPr>
            <a:r>
              <a:rPr lang="ar-SA" sz="2800" dirty="0" smtClean="0">
                <a:cs typeface="AL-Mateen" pitchFamily="2" charset="-78"/>
              </a:rPr>
              <a:t>كن </a:t>
            </a:r>
            <a:r>
              <a:rPr lang="ar-SA" sz="2800" dirty="0">
                <a:cs typeface="AL-Mateen" pitchFamily="2" charset="-78"/>
              </a:rPr>
              <a:t>مختلفا عن غيرك وفى مرتبة أفضل بأن تفصح عن صفاتك ومواصفاتك الخاصة من مواهب ومهارات التي تجعل منك شخص متفرد ومتميز عن غيره.</a:t>
            </a:r>
            <a:endParaRPr lang="en-US" sz="2800" dirty="0">
              <a:cs typeface="AL-Mateen" pitchFamily="2" charset="-78"/>
            </a:endParaRPr>
          </a:p>
          <a:p>
            <a:pPr algn="just">
              <a:lnSpc>
                <a:spcPts val="4200"/>
              </a:lnSpc>
            </a:pPr>
            <a:r>
              <a:rPr lang="ar-SA" sz="2800" dirty="0" smtClean="0">
                <a:solidFill>
                  <a:srgbClr val="FFFF00"/>
                </a:solidFill>
                <a:cs typeface="AL-Mateen" pitchFamily="2" charset="-78"/>
              </a:rPr>
              <a:t>لماذا </a:t>
            </a:r>
            <a:r>
              <a:rPr lang="ar-SA" sz="2800" dirty="0">
                <a:solidFill>
                  <a:srgbClr val="FFFF00"/>
                </a:solidFill>
                <a:cs typeface="AL-Mateen" pitchFamily="2" charset="-78"/>
              </a:rPr>
              <a:t>تريد أن تعمل هنا </a:t>
            </a:r>
            <a:r>
              <a:rPr lang="ar-SA" sz="2800" dirty="0" smtClean="0">
                <a:solidFill>
                  <a:srgbClr val="FFFF00"/>
                </a:solidFill>
                <a:cs typeface="AL-Mateen" pitchFamily="2" charset="-78"/>
              </a:rPr>
              <a:t>؟</a:t>
            </a:r>
            <a:endParaRPr lang="en-US" sz="2800" dirty="0">
              <a:solidFill>
                <a:srgbClr val="FFFF00"/>
              </a:solidFill>
              <a:cs typeface="AL-Mateen" pitchFamily="2" charset="-78"/>
            </a:endParaRPr>
          </a:p>
          <a:p>
            <a:pPr algn="just">
              <a:lnSpc>
                <a:spcPts val="4200"/>
              </a:lnSpc>
            </a:pPr>
            <a:r>
              <a:rPr lang="ar-SA" sz="2800" dirty="0">
                <a:cs typeface="AL-Mateen" pitchFamily="2" charset="-78"/>
              </a:rPr>
              <a:t>هذا السؤال يطرح للتأكد من أنك قد أعددت نفسك وأنك شخص ناضج تعلم ما تريد ومتوازن تعلم مجال عمل الشركة واتجاهاتها وصناعتها التي تقوم بها، وأنك لذلك ستقوم بالدور المنتظر </a:t>
            </a:r>
            <a:r>
              <a:rPr lang="ar-SA" sz="2800" dirty="0" smtClean="0">
                <a:cs typeface="AL-Mateen" pitchFamily="2" charset="-78"/>
              </a:rPr>
              <a:t>منك </a:t>
            </a:r>
            <a:r>
              <a:rPr lang="ar-SA" sz="2800" dirty="0">
                <a:cs typeface="AL-Mateen" pitchFamily="2" charset="-78"/>
              </a:rPr>
              <a:t>فإن كنت قد استعددت لهذا السؤال فستجد فيه فرصة سانحة لكي تظهر مقدرتك على المبادرة وتبرهن أن خبرتك ومهاراتك ومؤهلاتك تتناسب وترتبط باحتياجات المؤسسة التي تتقدم للعمل بها.</a:t>
            </a:r>
            <a:endParaRPr lang="en-US" sz="2800" dirty="0">
              <a:cs typeface="AL-Mateen" pitchFamily="2" charset="-78"/>
            </a:endParaRPr>
          </a:p>
          <a:p>
            <a:pPr algn="just">
              <a:lnSpc>
                <a:spcPts val="4200"/>
              </a:lnSpc>
            </a:pPr>
            <a:r>
              <a:rPr lang="ar-SA" sz="2800" dirty="0">
                <a:cs typeface="AL-Mateen" pitchFamily="2" charset="-78"/>
              </a:rPr>
              <a:t> </a:t>
            </a:r>
            <a:endParaRPr lang="en-US" sz="2800" dirty="0">
              <a:cs typeface="AL-Mateen" pitchFamily="2" charset="-78"/>
            </a:endParaRPr>
          </a:p>
          <a:p>
            <a:pPr algn="just">
              <a:lnSpc>
                <a:spcPts val="4200"/>
              </a:lnSpc>
            </a:pPr>
            <a:r>
              <a:rPr lang="ar-SA" sz="2800" dirty="0">
                <a:cs typeface="AL-Mateen" pitchFamily="2" charset="-78"/>
              </a:rPr>
              <a:t>ما هي أكبر عيوبك ومواطن الضعف لديك ؟</a:t>
            </a:r>
            <a:endParaRPr lang="en-US" sz="2800" dirty="0">
              <a:cs typeface="AL-Mateen" pitchFamily="2" charset="-78"/>
            </a:endParaRPr>
          </a:p>
          <a:p>
            <a:pPr algn="just">
              <a:lnSpc>
                <a:spcPts val="4200"/>
              </a:lnSpc>
            </a:pPr>
            <a:r>
              <a:rPr lang="ar-SA" sz="2800" dirty="0">
                <a:cs typeface="AL-Mateen" pitchFamily="2" charset="-78"/>
              </a:rPr>
              <a:t>  </a:t>
            </a:r>
            <a:endParaRPr lang="en-US" sz="2800" dirty="0">
              <a:cs typeface="AL-Mateen" pitchFamily="2" charset="-78"/>
            </a:endParaRPr>
          </a:p>
          <a:p>
            <a:pPr algn="just">
              <a:lnSpc>
                <a:spcPts val="4200"/>
              </a:lnSpc>
            </a:pPr>
            <a:endParaRPr lang="ar-SA" sz="2800" dirty="0">
              <a:cs typeface="AL-Mateen" pitchFamily="2" charset="-78"/>
            </a:endParaRPr>
          </a:p>
        </p:txBody>
      </p:sp>
    </p:spTree>
    <p:extLst>
      <p:ext uri="{BB962C8B-B14F-4D97-AF65-F5344CB8AC3E}">
        <p14:creationId xmlns:p14="http://schemas.microsoft.com/office/powerpoint/2010/main" val="392579924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Autofit/>
          </a:bodyPr>
          <a:lstStyle/>
          <a:p>
            <a:pPr marL="0" indent="0">
              <a:buNone/>
            </a:pPr>
            <a:r>
              <a:rPr lang="ar-SA" sz="2800" dirty="0" smtClean="0">
                <a:cs typeface="AL-Mateen" pitchFamily="2" charset="-78"/>
              </a:rPr>
              <a:t>أن </a:t>
            </a:r>
            <a:r>
              <a:rPr lang="ar-SA" sz="2800" dirty="0">
                <a:cs typeface="AL-Mateen" pitchFamily="2" charset="-78"/>
              </a:rPr>
              <a:t>السر في الجواب على هذا السؤال تكمن في الصدق عن نواحي ضعفك ومعرفتك بها ومعالجتها ومقدرتك على تحويلها إلى قوة في صالحك. على سبيل المثال، إن كانت مشكلتك في السابق هي عدم التنظيم في عملك فأوضح الخطوات الفعالة التي اتبعتها لتغيير هذا العيب، وهذا سيكون في صالحك لأنه يظهر معرفتك بصفاتك والمجالات التي تحتاج إلى تحسين واستطاعتك بالمبادرة في تحسين نفسك والتغلب على عيوبك، وأنك تعلم عوامل القوة والضعف فيك وتسعى لتفاديها والتحكم فيها مما يثبت المقدرة والنضوج</a:t>
            </a:r>
            <a:r>
              <a:rPr lang="ar-SA" sz="2800" dirty="0" smtClean="0">
                <a:cs typeface="AL-Mateen" pitchFamily="2" charset="-78"/>
              </a:rPr>
              <a:t>.</a:t>
            </a:r>
            <a:endParaRPr lang="en-US" sz="2800" dirty="0">
              <a:cs typeface="AL-Mateen" pitchFamily="2" charset="-78"/>
            </a:endParaRPr>
          </a:p>
          <a:p>
            <a:r>
              <a:rPr lang="ar-SA" sz="2800" dirty="0">
                <a:cs typeface="AL-Mateen" pitchFamily="2" charset="-78"/>
              </a:rPr>
              <a:t>لماذا </a:t>
            </a:r>
            <a:r>
              <a:rPr lang="ar-SA" sz="2800" dirty="0" smtClean="0">
                <a:cs typeface="AL-Mateen" pitchFamily="2" charset="-78"/>
              </a:rPr>
              <a:t>تركت </a:t>
            </a:r>
            <a:r>
              <a:rPr lang="ar-SA" sz="2800" dirty="0">
                <a:cs typeface="AL-Mateen" pitchFamily="2" charset="-78"/>
              </a:rPr>
              <a:t>الوظيفة السابقة ؟ أو لماذا تريد تركها </a:t>
            </a:r>
            <a:r>
              <a:rPr lang="ar-SA" sz="2800" dirty="0" smtClean="0">
                <a:cs typeface="AL-Mateen" pitchFamily="2" charset="-78"/>
              </a:rPr>
              <a:t>؟</a:t>
            </a:r>
            <a:endParaRPr lang="en-US" sz="2800" dirty="0">
              <a:cs typeface="AL-Mateen" pitchFamily="2" charset="-78"/>
            </a:endParaRPr>
          </a:p>
          <a:p>
            <a:r>
              <a:rPr lang="ar-SA" sz="2800" dirty="0">
                <a:cs typeface="AL-Mateen" pitchFamily="2" charset="-78"/>
              </a:rPr>
              <a:t>حتى وان كان تركك للوظيفة السابقة بسبب مشكلة فتوخي الحيطة في ذكر ما حدث في ردك على هذا السؤال. حاول أن تكون دبلوماسيا قدر الامكان دون كذب. </a:t>
            </a:r>
            <a:endParaRPr lang="en-US" sz="2800" dirty="0">
              <a:cs typeface="AL-Mateen" pitchFamily="2" charset="-78"/>
            </a:endParaRPr>
          </a:p>
        </p:txBody>
      </p:sp>
    </p:spTree>
    <p:extLst>
      <p:ext uri="{BB962C8B-B14F-4D97-AF65-F5344CB8AC3E}">
        <p14:creationId xmlns:p14="http://schemas.microsoft.com/office/powerpoint/2010/main" val="404079585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052736"/>
            <a:ext cx="8229600" cy="4824536"/>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ts val="3900"/>
              </a:lnSpc>
              <a:buNone/>
            </a:pPr>
            <a:r>
              <a:rPr lang="ar-SA" sz="2800" dirty="0">
                <a:cs typeface="AL-Mateen" pitchFamily="2" charset="-78"/>
              </a:rPr>
              <a:t>أن اضطررت لذكر نواحي سيئة أو غير ايجابية في وظيفتك السابقة فاذكر نواحي ايجابية أخرى فيها. أن الشكوى الكثيرة من الشركة أو الوظيفة السابقة أو انتقادك لرؤسائك أو زملائك لن تكون في صالحك ولا تعطي انطباع جيد عنك</a:t>
            </a:r>
            <a:r>
              <a:rPr lang="ar-SA" sz="2800" dirty="0" smtClean="0">
                <a:cs typeface="AL-Mateen" pitchFamily="2" charset="-78"/>
              </a:rPr>
              <a:t>.</a:t>
            </a:r>
          </a:p>
          <a:p>
            <a:pPr algn="just">
              <a:lnSpc>
                <a:spcPts val="3900"/>
              </a:lnSpc>
            </a:pPr>
            <a:r>
              <a:rPr lang="ar-SA" sz="2800" dirty="0">
                <a:solidFill>
                  <a:srgbClr val="FFFF00"/>
                </a:solidFill>
                <a:cs typeface="AL-Mateen" pitchFamily="2" charset="-78"/>
              </a:rPr>
              <a:t>وسائل التحدث الفعال </a:t>
            </a:r>
            <a:r>
              <a:rPr lang="ar-SA" sz="2800" dirty="0" smtClean="0">
                <a:solidFill>
                  <a:srgbClr val="FFFF00"/>
                </a:solidFill>
                <a:cs typeface="AL-Mateen" pitchFamily="2" charset="-78"/>
              </a:rPr>
              <a:t>:</a:t>
            </a:r>
            <a:endParaRPr lang="en-US" sz="2800" dirty="0">
              <a:solidFill>
                <a:srgbClr val="FFFF00"/>
              </a:solidFill>
              <a:cs typeface="AL-Mateen" pitchFamily="2" charset="-78"/>
            </a:endParaRPr>
          </a:p>
          <a:p>
            <a:pPr algn="just">
              <a:lnSpc>
                <a:spcPts val="3900"/>
              </a:lnSpc>
            </a:pPr>
            <a:r>
              <a:rPr lang="ar-SA" sz="2800" dirty="0">
                <a:cs typeface="AL-Mateen" pitchFamily="2" charset="-78"/>
              </a:rPr>
              <a:t>وردا على سؤال : صف موقف أو مشكلة صادفتك أو قد تصادفك وكيف تعاملت معها وتغلبت على المشكلة ؟</a:t>
            </a:r>
            <a:endParaRPr lang="en-US" sz="2800" dirty="0">
              <a:cs typeface="AL-Mateen" pitchFamily="2" charset="-78"/>
            </a:endParaRPr>
          </a:p>
          <a:p>
            <a:pPr algn="just">
              <a:lnSpc>
                <a:spcPts val="3900"/>
              </a:lnSpc>
            </a:pPr>
            <a:r>
              <a:rPr lang="ar-SA" sz="2800" dirty="0">
                <a:cs typeface="AL-Mateen" pitchFamily="2" charset="-78"/>
              </a:rPr>
              <a:t>أحيانا يصعب الرد على ذلك ، خاصة إذا لم تكن لديك خبرة عملية سابقة. أن بغية الممتحنين أو المسئولون عن المقابلة من هذا السؤال معرفة قدرتك </a:t>
            </a:r>
            <a:r>
              <a:rPr lang="ar-SA" sz="2800" dirty="0" smtClean="0">
                <a:cs typeface="AL-Mateen" pitchFamily="2" charset="-78"/>
              </a:rPr>
              <a:t>على</a:t>
            </a:r>
            <a:endParaRPr lang="en-US" sz="2800" dirty="0">
              <a:cs typeface="AL-Mateen" pitchFamily="2" charset="-78"/>
            </a:endParaRPr>
          </a:p>
        </p:txBody>
      </p:sp>
    </p:spTree>
    <p:extLst>
      <p:ext uri="{BB962C8B-B14F-4D97-AF65-F5344CB8AC3E}">
        <p14:creationId xmlns:p14="http://schemas.microsoft.com/office/powerpoint/2010/main" val="32704164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5040560"/>
          </a:xfrm>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algn="just">
              <a:lnSpc>
                <a:spcPts val="4000"/>
              </a:lnSpc>
            </a:pPr>
            <a:r>
              <a:rPr lang="ar-SA" dirty="0">
                <a:cs typeface="AL-Mateen" pitchFamily="2" charset="-78"/>
              </a:rPr>
              <a:t>التفكير العقلاني المنظم والانتقادي والمقدرة على استنباط والوصول إلى حلول جيدة، وليس ما قد صادفك من مشكلة فعلية، بل مقدرتك على التفكير السليم والمرتب لحلها والتصرف السليم عند الشدائد وفى المواقف الحرجة التي قد تتطلب سرعة التصرف</a:t>
            </a:r>
            <a:r>
              <a:rPr lang="ar-SA" dirty="0" smtClean="0">
                <a:cs typeface="AL-Mateen" pitchFamily="2" charset="-78"/>
              </a:rPr>
              <a:t>.</a:t>
            </a:r>
          </a:p>
          <a:p>
            <a:pPr algn="just">
              <a:lnSpc>
                <a:spcPts val="4000"/>
              </a:lnSpc>
            </a:pPr>
            <a:r>
              <a:rPr lang="ar-SA" dirty="0">
                <a:cs typeface="AL-Mateen" pitchFamily="2" charset="-78"/>
              </a:rPr>
              <a:t>هناك بعض السلبيات التي يجب تفاديها مثل أن تبدو غير مكترث أو ملول أو متعجرف فهذا سيكون نتيجته أن يصرف النظر عنك نهائيا . وتفادي أن تذكر أسباب تافهة لتقدمك للوظيفة والتي تشير إلى ضعف الشخصية </a:t>
            </a:r>
            <a:r>
              <a:rPr lang="ar-SA" sz="3100" dirty="0">
                <a:cs typeface="AL-Mateen" pitchFamily="2" charset="-78"/>
              </a:rPr>
              <a:t>والانقيادية، مثل ذكر أن سبب التقدم هو أن والديك قد ضغطوا عليك . فهذا أيضا يشير إلى انك مرغم ولن تهتم بعملك ولن تقوم به جيدا ولذا سيتم استبعادك .</a:t>
            </a:r>
          </a:p>
          <a:p>
            <a:pPr algn="just">
              <a:lnSpc>
                <a:spcPts val="4000"/>
              </a:lnSpc>
            </a:pPr>
            <a:r>
              <a:rPr lang="ar-SA" sz="3100" dirty="0">
                <a:cs typeface="AL-Mateen" pitchFamily="2" charset="-78"/>
              </a:rPr>
              <a:t>يجب الحضور للمقابلة وأنت واعي تماماً، وقد أخذت قسطا كاف من الراحة والنوم ليكون ذهنك حاضرا وتستطيع الإجابة بأفضل طريقة</a:t>
            </a:r>
            <a:endParaRPr lang="en-US" sz="3100" dirty="0">
              <a:cs typeface="AL-Mateen" pitchFamily="2" charset="-78"/>
            </a:endParaRPr>
          </a:p>
          <a:p>
            <a:pPr algn="just">
              <a:lnSpc>
                <a:spcPts val="4000"/>
              </a:lnSpc>
            </a:pPr>
            <a:endParaRPr lang="en-US" dirty="0">
              <a:cs typeface="AL-Mateen" pitchFamily="2" charset="-78"/>
            </a:endParaRPr>
          </a:p>
          <a:p>
            <a:pPr algn="just">
              <a:lnSpc>
                <a:spcPts val="4000"/>
              </a:lnSpc>
            </a:pPr>
            <a:endParaRPr lang="ar-SA" dirty="0">
              <a:cs typeface="AL-Mateen" pitchFamily="2" charset="-78"/>
            </a:endParaRPr>
          </a:p>
        </p:txBody>
      </p:sp>
    </p:spTree>
    <p:extLst>
      <p:ext uri="{BB962C8B-B14F-4D97-AF65-F5344CB8AC3E}">
        <p14:creationId xmlns:p14="http://schemas.microsoft.com/office/powerpoint/2010/main" val="320665824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196752"/>
            <a:ext cx="8640960" cy="4785395"/>
          </a:xfrm>
        </p:spPr>
        <p:style>
          <a:lnRef idx="3">
            <a:schemeClr val="lt1"/>
          </a:lnRef>
          <a:fillRef idx="1">
            <a:schemeClr val="accent1"/>
          </a:fillRef>
          <a:effectRef idx="1">
            <a:schemeClr val="accent1"/>
          </a:effectRef>
          <a:fontRef idx="minor">
            <a:schemeClr val="lt1"/>
          </a:fontRef>
        </p:style>
        <p:txBody>
          <a:bodyPr>
            <a:noAutofit/>
          </a:bodyPr>
          <a:lstStyle/>
          <a:p>
            <a:pPr marL="0" indent="0">
              <a:lnSpc>
                <a:spcPts val="4100"/>
              </a:lnSpc>
              <a:buNone/>
            </a:pPr>
            <a:r>
              <a:rPr lang="ar-SA" sz="2800" dirty="0" smtClean="0">
                <a:cs typeface="AL-Mateen" pitchFamily="2" charset="-78"/>
              </a:rPr>
              <a:t>أقرأ </a:t>
            </a:r>
            <a:r>
              <a:rPr lang="ar-SA" sz="2800" dirty="0">
                <a:cs typeface="AL-Mateen" pitchFamily="2" charset="-78"/>
              </a:rPr>
              <a:t>الغرفة</a:t>
            </a:r>
            <a:r>
              <a:rPr lang="en-US" sz="2800" dirty="0">
                <a:cs typeface="AL-Mateen" pitchFamily="2" charset="-78"/>
              </a:rPr>
              <a:t> : </a:t>
            </a:r>
            <a:br>
              <a:rPr lang="en-US" sz="2800" dirty="0">
                <a:cs typeface="AL-Mateen" pitchFamily="2" charset="-78"/>
              </a:rPr>
            </a:br>
            <a:r>
              <a:rPr lang="ar-SA" sz="2800" dirty="0" smtClean="0">
                <a:cs typeface="AL-Mateen" pitchFamily="2" charset="-78"/>
              </a:rPr>
              <a:t>نقطة </a:t>
            </a:r>
            <a:r>
              <a:rPr lang="ar-SA" sz="2800" dirty="0">
                <a:cs typeface="AL-Mateen" pitchFamily="2" charset="-78"/>
              </a:rPr>
              <a:t>في غاية الذكاء و نادرون جدا هم من يتقنونها</a:t>
            </a:r>
            <a:r>
              <a:rPr lang="en-US" sz="2800" dirty="0">
                <a:cs typeface="AL-Mateen" pitchFamily="2" charset="-78"/>
              </a:rPr>
              <a:t> </a:t>
            </a:r>
            <a:br>
              <a:rPr lang="en-US" sz="2800" dirty="0">
                <a:cs typeface="AL-Mateen" pitchFamily="2" charset="-78"/>
              </a:rPr>
            </a:br>
            <a:r>
              <a:rPr lang="en-US" sz="2800" dirty="0">
                <a:cs typeface="AL-Mateen" pitchFamily="2" charset="-78"/>
              </a:rPr>
              <a:t> </a:t>
            </a:r>
            <a:r>
              <a:rPr lang="ar-SA" sz="2800" dirty="0">
                <a:cs typeface="AL-Mateen" pitchFamily="2" charset="-78"/>
              </a:rPr>
              <a:t>فعليك بفطنتك و ذكائك أن تعلم من هو المسيطر أو صاحب الرأي النهائي فيمن يقومون معك بالمقابلة</a:t>
            </a:r>
            <a:r>
              <a:rPr lang="en-US" sz="2800" dirty="0">
                <a:cs typeface="AL-Mateen" pitchFamily="2" charset="-78"/>
              </a:rPr>
              <a:t> </a:t>
            </a:r>
            <a:br>
              <a:rPr lang="en-US" sz="2800" dirty="0">
                <a:cs typeface="AL-Mateen" pitchFamily="2" charset="-78"/>
              </a:rPr>
            </a:br>
            <a:r>
              <a:rPr lang="ar-SA" sz="2800" dirty="0">
                <a:cs typeface="AL-Mateen" pitchFamily="2" charset="-78"/>
              </a:rPr>
              <a:t>عليك أيضا بقراءة لغة الجسد لمن يحاورك ومعرفة هل يستحسن شخصيتك و إجاباتك أم لا و محاولة تحويل دفة الحوار لمصلحتك</a:t>
            </a:r>
            <a:r>
              <a:rPr lang="en-US" sz="2800" dirty="0">
                <a:cs typeface="AL-Mateen" pitchFamily="2" charset="-78"/>
              </a:rPr>
              <a:t/>
            </a:r>
            <a:br>
              <a:rPr lang="en-US" sz="2800" dirty="0">
                <a:cs typeface="AL-Mateen" pitchFamily="2" charset="-78"/>
              </a:rPr>
            </a:br>
            <a:r>
              <a:rPr lang="ar-SA" sz="2800" dirty="0">
                <a:cs typeface="AL-Mateen" pitchFamily="2" charset="-78"/>
              </a:rPr>
              <a:t>طريقة جلستك و تعبيرك عن نفسك و آرائك ، تعابير وجهك و حركات يدك مهمة للغاية</a:t>
            </a:r>
            <a:r>
              <a:rPr lang="en-US" sz="2800" dirty="0">
                <a:cs typeface="AL-Mateen" pitchFamily="2" charset="-78"/>
              </a:rPr>
              <a:t> </a:t>
            </a:r>
            <a:br>
              <a:rPr lang="en-US" sz="2800" dirty="0">
                <a:cs typeface="AL-Mateen" pitchFamily="2" charset="-78"/>
              </a:rPr>
            </a:br>
            <a:r>
              <a:rPr lang="ar-SA" sz="2800" dirty="0">
                <a:cs typeface="AL-Mateen" pitchFamily="2" charset="-78"/>
              </a:rPr>
              <a:t>إذا نجحت في قراءة </a:t>
            </a:r>
            <a:r>
              <a:rPr lang="ar-SA" sz="2800" dirty="0" smtClean="0">
                <a:cs typeface="AL-Mateen" pitchFamily="2" charset="-78"/>
              </a:rPr>
              <a:t> الغرفة </a:t>
            </a:r>
            <a:r>
              <a:rPr lang="ar-SA" sz="2800" dirty="0">
                <a:cs typeface="AL-Mateen" pitchFamily="2" charset="-78"/>
              </a:rPr>
              <a:t>فبنسبة 90 % قد تنجح في الفوز بهذه الوظيفة</a:t>
            </a:r>
            <a:r>
              <a:rPr lang="en-US" sz="2800" dirty="0">
                <a:cs typeface="AL-Mateen" pitchFamily="2" charset="-78"/>
              </a:rPr>
              <a:t> </a:t>
            </a:r>
            <a:endParaRPr lang="ar-SA" sz="2800" dirty="0">
              <a:cs typeface="AL-Mateen" pitchFamily="2" charset="-78"/>
            </a:endParaRPr>
          </a:p>
        </p:txBody>
      </p:sp>
    </p:spTree>
    <p:extLst>
      <p:ext uri="{BB962C8B-B14F-4D97-AF65-F5344CB8AC3E}">
        <p14:creationId xmlns:p14="http://schemas.microsoft.com/office/powerpoint/2010/main" val="84890129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1268413"/>
            <a:ext cx="8229600" cy="4525962"/>
          </a:xfrm>
        </p:spPr>
        <p:txBody>
          <a:bodyPr>
            <a:normAutofit/>
          </a:bodyPr>
          <a:lstStyle/>
          <a:p>
            <a:pPr marL="0" indent="0">
              <a:buNone/>
            </a:pPr>
            <a:endParaRPr lang="en-US" dirty="0"/>
          </a:p>
          <a:p>
            <a:pPr marL="0" indent="0">
              <a:buNone/>
            </a:pPr>
            <a:endParaRPr lang="ar-SA" dirty="0"/>
          </a:p>
        </p:txBody>
      </p:sp>
      <p:pic>
        <p:nvPicPr>
          <p:cNvPr id="1028" name="Picture 4" descr="نتيجة بحث الصور عن شكرا"/>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0622" y="1340768"/>
            <a:ext cx="4320480" cy="4457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63319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96752"/>
            <a:ext cx="8229600" cy="4525963"/>
          </a:xfrm>
        </p:spPr>
        <p:style>
          <a:lnRef idx="3">
            <a:schemeClr val="lt1"/>
          </a:lnRef>
          <a:fillRef idx="1">
            <a:schemeClr val="accent1"/>
          </a:fillRef>
          <a:effectRef idx="1">
            <a:schemeClr val="accent1"/>
          </a:effectRef>
          <a:fontRef idx="minor">
            <a:schemeClr val="lt1"/>
          </a:fontRef>
        </p:style>
        <p:txBody>
          <a:bodyPr>
            <a:normAutofit fontScale="77500" lnSpcReduction="20000"/>
          </a:bodyPr>
          <a:lstStyle/>
          <a:p>
            <a:pPr marL="0" indent="0">
              <a:lnSpc>
                <a:spcPts val="4100"/>
              </a:lnSpc>
              <a:buNone/>
            </a:pPr>
            <a:r>
              <a:rPr lang="ar-SA" dirty="0" smtClean="0">
                <a:cs typeface="AL-Mateen" pitchFamily="2" charset="-78"/>
              </a:rPr>
              <a:t>أثبت </a:t>
            </a:r>
            <a:r>
              <a:rPr lang="ar-SA" dirty="0">
                <a:cs typeface="AL-Mateen" pitchFamily="2" charset="-78"/>
              </a:rPr>
              <a:t>نفسك</a:t>
            </a:r>
            <a:r>
              <a:rPr lang="en-US" dirty="0">
                <a:cs typeface="AL-Mateen" pitchFamily="2" charset="-78"/>
              </a:rPr>
              <a:t> </a:t>
            </a:r>
            <a:r>
              <a:rPr lang="en-US" dirty="0" smtClean="0">
                <a:cs typeface="AL-Mateen" pitchFamily="2" charset="-78"/>
              </a:rPr>
              <a:t>:</a:t>
            </a:r>
            <a:r>
              <a:rPr lang="en-US" dirty="0">
                <a:cs typeface="AL-Mateen" pitchFamily="2" charset="-78"/>
              </a:rPr>
              <a:t/>
            </a:r>
            <a:br>
              <a:rPr lang="en-US" dirty="0">
                <a:cs typeface="AL-Mateen" pitchFamily="2" charset="-78"/>
              </a:rPr>
            </a:br>
            <a:r>
              <a:rPr lang="ar-SA" dirty="0">
                <a:cs typeface="AL-Mateen" pitchFamily="2" charset="-78"/>
              </a:rPr>
              <a:t>كل استفسار أو سؤال يوجه إليك خلال مقابلة العمل هو فرصة لإثبات ذلك</a:t>
            </a:r>
            <a:r>
              <a:rPr lang="en-US" dirty="0">
                <a:cs typeface="AL-Mateen" pitchFamily="2" charset="-78"/>
              </a:rPr>
              <a:t/>
            </a:r>
            <a:br>
              <a:rPr lang="en-US" dirty="0">
                <a:cs typeface="AL-Mateen" pitchFamily="2" charset="-78"/>
              </a:rPr>
            </a:br>
            <a:r>
              <a:rPr lang="ar-SA" dirty="0">
                <a:cs typeface="AL-Mateen" pitchFamily="2" charset="-78"/>
              </a:rPr>
              <a:t>لا تحاول أن تجعل الاجابة على الاسئلة بطريقة إنشائية بحتة</a:t>
            </a:r>
            <a:r>
              <a:rPr lang="en-US" dirty="0">
                <a:cs typeface="AL-Mateen" pitchFamily="2" charset="-78"/>
              </a:rPr>
              <a:t> </a:t>
            </a:r>
            <a:br>
              <a:rPr lang="en-US" dirty="0">
                <a:cs typeface="AL-Mateen" pitchFamily="2" charset="-78"/>
              </a:rPr>
            </a:br>
            <a:r>
              <a:rPr lang="ar-SA" dirty="0">
                <a:cs typeface="AL-Mateen" pitchFamily="2" charset="-78"/>
              </a:rPr>
              <a:t>بل أجعل كل إجاباتك على هيئة قصص و خبرات من الواقع</a:t>
            </a:r>
            <a:r>
              <a:rPr lang="en-US" dirty="0">
                <a:cs typeface="AL-Mateen" pitchFamily="2" charset="-78"/>
              </a:rPr>
              <a:t> </a:t>
            </a:r>
            <a:br>
              <a:rPr lang="en-US" dirty="0">
                <a:cs typeface="AL-Mateen" pitchFamily="2" charset="-78"/>
              </a:rPr>
            </a:br>
            <a:r>
              <a:rPr lang="ar-SA" dirty="0">
                <a:cs typeface="AL-Mateen" pitchFamily="2" charset="-78"/>
              </a:rPr>
              <a:t>فإذا وجه إليك المحاور مثلا سؤال مثل إذا واجهتك مشكلة عويصة فكيف سيحلها ؟</a:t>
            </a:r>
            <a:r>
              <a:rPr lang="en-US" dirty="0" smtClean="0">
                <a:cs typeface="AL-Mateen" pitchFamily="2" charset="-78"/>
              </a:rPr>
              <a:t>!</a:t>
            </a:r>
            <a:r>
              <a:rPr lang="en-US" dirty="0">
                <a:cs typeface="AL-Mateen" pitchFamily="2" charset="-78"/>
              </a:rPr>
              <a:t/>
            </a:r>
            <a:br>
              <a:rPr lang="en-US" dirty="0">
                <a:cs typeface="AL-Mateen" pitchFamily="2" charset="-78"/>
              </a:rPr>
            </a:br>
            <a:r>
              <a:rPr lang="ar-SA" dirty="0">
                <a:cs typeface="AL-Mateen" pitchFamily="2" charset="-78"/>
              </a:rPr>
              <a:t>فلا يمكن ان تكون الاجابة </a:t>
            </a:r>
            <a:r>
              <a:rPr lang="ar-SA" dirty="0" smtClean="0">
                <a:cs typeface="AL-Mateen" pitchFamily="2" charset="-78"/>
              </a:rPr>
              <a:t>هي </a:t>
            </a:r>
            <a:r>
              <a:rPr lang="ar-SA" dirty="0">
                <a:cs typeface="AL-Mateen" pitchFamily="2" charset="-78"/>
              </a:rPr>
              <a:t>إننا منظم </a:t>
            </a:r>
            <a:r>
              <a:rPr lang="ar-SA" dirty="0" smtClean="0">
                <a:cs typeface="AL-Mateen" pitchFamily="2" charset="-78"/>
              </a:rPr>
              <a:t>وأنى </a:t>
            </a:r>
            <a:r>
              <a:rPr lang="ar-SA" dirty="0">
                <a:cs typeface="AL-Mateen" pitchFamily="2" charset="-78"/>
              </a:rPr>
              <a:t>قادر على حل </a:t>
            </a:r>
            <a:r>
              <a:rPr lang="ar-SA" dirty="0" smtClean="0">
                <a:cs typeface="AL-Mateen" pitchFamily="2" charset="-78"/>
              </a:rPr>
              <a:t>المشكلة </a:t>
            </a:r>
            <a:r>
              <a:rPr lang="ar-SA" dirty="0">
                <a:cs typeface="AL-Mateen" pitchFamily="2" charset="-78"/>
              </a:rPr>
              <a:t>أو </a:t>
            </a:r>
            <a:r>
              <a:rPr lang="ar-SA" dirty="0" smtClean="0">
                <a:cs typeface="AL-Mateen" pitchFamily="2" charset="-78"/>
              </a:rPr>
              <a:t>شيء </a:t>
            </a:r>
            <a:r>
              <a:rPr lang="ar-SA" dirty="0">
                <a:cs typeface="AL-Mateen" pitchFamily="2" charset="-78"/>
              </a:rPr>
              <a:t>من هذا القبيل</a:t>
            </a:r>
            <a:r>
              <a:rPr lang="en-US" dirty="0">
                <a:cs typeface="AL-Mateen" pitchFamily="2" charset="-78"/>
              </a:rPr>
              <a:t> </a:t>
            </a:r>
            <a:br>
              <a:rPr lang="en-US" dirty="0">
                <a:cs typeface="AL-Mateen" pitchFamily="2" charset="-78"/>
              </a:rPr>
            </a:br>
            <a:r>
              <a:rPr lang="ar-SA" dirty="0">
                <a:cs typeface="AL-Mateen" pitchFamily="2" charset="-78"/>
              </a:rPr>
              <a:t>لكن يجب ان تكون </a:t>
            </a:r>
            <a:r>
              <a:rPr lang="ar-SA" dirty="0" smtClean="0">
                <a:cs typeface="AL-Mateen" pitchFamily="2" charset="-78"/>
              </a:rPr>
              <a:t>الإجابة </a:t>
            </a:r>
            <a:r>
              <a:rPr lang="ar-SA" dirty="0">
                <a:cs typeface="AL-Mateen" pitchFamily="2" charset="-78"/>
              </a:rPr>
              <a:t> علي هيئة قصة مثل : دعني أخبرك عندما </a:t>
            </a:r>
            <a:r>
              <a:rPr lang="ar-SA" dirty="0" smtClean="0">
                <a:cs typeface="AL-Mateen" pitchFamily="2" charset="-78"/>
              </a:rPr>
              <a:t>وأجهتني </a:t>
            </a:r>
            <a:r>
              <a:rPr lang="ar-SA" dirty="0">
                <a:cs typeface="AL-Mateen" pitchFamily="2" charset="-78"/>
              </a:rPr>
              <a:t>مشكلة في شركتي السابقة , كيف تعاملت معها ثم تسرد له ما </a:t>
            </a:r>
            <a:r>
              <a:rPr lang="ar-SA" dirty="0" smtClean="0">
                <a:cs typeface="AL-Mateen" pitchFamily="2" charset="-78"/>
              </a:rPr>
              <a:t>حدث</a:t>
            </a:r>
            <a:endParaRPr lang="ar-SA" dirty="0">
              <a:cs typeface="AL-Mateen" pitchFamily="2" charset="-78"/>
            </a:endParaRPr>
          </a:p>
          <a:p>
            <a:pPr>
              <a:lnSpc>
                <a:spcPts val="4100"/>
              </a:lnSpc>
            </a:pPr>
            <a:endParaRPr lang="ar-SA" dirty="0">
              <a:cs typeface="AL-Mateen" pitchFamily="2" charset="-78"/>
            </a:endParaRPr>
          </a:p>
          <a:p>
            <a:pPr>
              <a:lnSpc>
                <a:spcPts val="4100"/>
              </a:lnSpc>
            </a:pPr>
            <a:endParaRPr lang="ar-SA" dirty="0">
              <a:cs typeface="AL-Mateen" pitchFamily="2" charset="-78"/>
            </a:endParaRPr>
          </a:p>
        </p:txBody>
      </p:sp>
    </p:spTree>
    <p:extLst>
      <p:ext uri="{BB962C8B-B14F-4D97-AF65-F5344CB8AC3E}">
        <p14:creationId xmlns:p14="http://schemas.microsoft.com/office/powerpoint/2010/main" val="227737298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ar-SA" b="1" dirty="0" smtClean="0">
                <a:cs typeface="AL-Mateen" pitchFamily="2" charset="-78"/>
              </a:rPr>
              <a:t/>
            </a:r>
            <a:br>
              <a:rPr lang="ar-SA" b="1" dirty="0" smtClean="0">
                <a:cs typeface="AL-Mateen" pitchFamily="2" charset="-78"/>
              </a:rPr>
            </a:br>
            <a:r>
              <a:rPr lang="ar-SA" b="1" dirty="0" smtClean="0">
                <a:cs typeface="AL-Mateen" pitchFamily="2" charset="-78"/>
              </a:rPr>
              <a:t>كتابة </a:t>
            </a:r>
            <a:r>
              <a:rPr lang="ar-SA" b="1" dirty="0">
                <a:cs typeface="AL-Mateen" pitchFamily="2" charset="-78"/>
              </a:rPr>
              <a:t>رسالة تمهيدية قبل السيرة الذاتيّة</a:t>
            </a:r>
            <a:r>
              <a:rPr lang="en-US" b="1" dirty="0"/>
              <a:t/>
            </a:r>
            <a:br>
              <a:rPr lang="en-US" b="1" dirty="0"/>
            </a:br>
            <a:endParaRPr lang="ar-SA" dirty="0"/>
          </a:p>
        </p:txBody>
      </p:sp>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ts val="4500"/>
              </a:lnSpc>
              <a:buNone/>
            </a:pPr>
            <a:r>
              <a:rPr lang="ar-SA" sz="2800" dirty="0">
                <a:cs typeface="AL-Mateen" pitchFamily="2" charset="-78"/>
              </a:rPr>
              <a:t>يجب إرسال خطاب تقديمي أو تمهيدي أو تعريفي مرفق مع سيرتك الذاتية وهو ما يسمى بالإنجليزية </a:t>
            </a:r>
            <a:r>
              <a:rPr lang="en-US" sz="2800" dirty="0">
                <a:cs typeface="AL-Mateen" pitchFamily="2" charset="-78"/>
              </a:rPr>
              <a:t>Cover Letter</a:t>
            </a:r>
            <a:r>
              <a:rPr lang="ar-SA" sz="2800" dirty="0">
                <a:cs typeface="AL-Mateen" pitchFamily="2" charset="-78"/>
              </a:rPr>
              <a:t> ، وله أهمية قصوى عند العديد من الشركات خاصة الشركات الكبرى.</a:t>
            </a:r>
            <a:endParaRPr lang="en-US" sz="2800" dirty="0">
              <a:cs typeface="AL-Mateen" pitchFamily="2" charset="-78"/>
            </a:endParaRPr>
          </a:p>
          <a:p>
            <a:pPr marL="0" indent="0" algn="just">
              <a:lnSpc>
                <a:spcPts val="4500"/>
              </a:lnSpc>
              <a:buNone/>
            </a:pPr>
            <a:r>
              <a:rPr lang="ar-SA" sz="2800" dirty="0" smtClean="0">
                <a:cs typeface="AL-Mateen" pitchFamily="2" charset="-78"/>
              </a:rPr>
              <a:t>تفضّل </a:t>
            </a:r>
            <a:r>
              <a:rPr lang="ar-SA" sz="2800" dirty="0">
                <a:cs typeface="AL-Mateen" pitchFamily="2" charset="-78"/>
              </a:rPr>
              <a:t>بعض الشركات أن تكون هناك رسالة خطاب تمهيدية تُلحق مع السيرة الذاتية، وتُعتبر الرسالة التمهيديّة أيضاً أداةً تسويقيّة للباحث عن العمل، وتحتوي الرّسالة التمهيديّة على نبذة مختصرة عن باحث الوظيفة، فيجب توجيه الرسالة إلى شخص معين يُذكَر اسمه أو لقبه الوظيفي، مدير </a:t>
            </a:r>
            <a:r>
              <a:rPr lang="ar-SA" sz="2800" dirty="0" smtClean="0">
                <a:cs typeface="AL-Mateen" pitchFamily="2" charset="-78"/>
              </a:rPr>
              <a:t> شؤون الموظفين مثلاً</a:t>
            </a:r>
            <a:r>
              <a:rPr lang="ar-SA" sz="2800" dirty="0">
                <a:cs typeface="AL-Mateen" pitchFamily="2" charset="-78"/>
              </a:rPr>
              <a:t>، حيث تضمنُ هذه الطريقة وصول الرّسالة إلى صاحب </a:t>
            </a:r>
            <a:r>
              <a:rPr lang="ar-SA" sz="2800" dirty="0" smtClean="0">
                <a:cs typeface="AL-Mateen" pitchFamily="2" charset="-78"/>
              </a:rPr>
              <a:t>الشأن  </a:t>
            </a:r>
            <a:endParaRPr lang="ar-SA" sz="2800" dirty="0"/>
          </a:p>
        </p:txBody>
      </p:sp>
    </p:spTree>
    <p:extLst>
      <p:ext uri="{BB962C8B-B14F-4D97-AF65-F5344CB8AC3E}">
        <p14:creationId xmlns:p14="http://schemas.microsoft.com/office/powerpoint/2010/main" val="18161525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1457</TotalTime>
  <Words>5192</Words>
  <Application>Microsoft Office PowerPoint</Application>
  <PresentationFormat>عرض على الشاشة (3:4)‏</PresentationFormat>
  <Paragraphs>278</Paragraphs>
  <Slides>70</Slides>
  <Notes>0</Notes>
  <HiddenSlides>0</HiddenSlides>
  <MMClips>0</MMClips>
  <ScaleCrop>false</ScaleCrop>
  <HeadingPairs>
    <vt:vector size="4" baseType="variant">
      <vt:variant>
        <vt:lpstr>نسق</vt:lpstr>
      </vt:variant>
      <vt:variant>
        <vt:i4>1</vt:i4>
      </vt:variant>
      <vt:variant>
        <vt:lpstr>عناوين الشرائح</vt:lpstr>
      </vt:variant>
      <vt:variant>
        <vt:i4>70</vt:i4>
      </vt:variant>
    </vt:vector>
  </HeadingPairs>
  <TitlesOfParts>
    <vt:vector size="71" baseType="lpstr">
      <vt:lpstr>نسق Office</vt:lpstr>
      <vt:lpstr>عرض تقديمي في PowerPoint</vt:lpstr>
      <vt:lpstr>المقابلة الشخصية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كتابة رسالة تمهيدية قبل السيرة الذاتيّة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نصائح عامة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نصائح لمقابلة شخصية ناجحة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المقابلة الشخصية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أنواع المقابلات الشخصية: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MAX</dc:creator>
  <cp:lastModifiedBy>MAX</cp:lastModifiedBy>
  <cp:revision>110</cp:revision>
  <dcterms:created xsi:type="dcterms:W3CDTF">2016-12-18T20:24:12Z</dcterms:created>
  <dcterms:modified xsi:type="dcterms:W3CDTF">2017-03-26T20:21:45Z</dcterms:modified>
</cp:coreProperties>
</file>