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Calibri" pitchFamily="34" charset="0"/>
        <a:ea typeface="+mn-ea"/>
        <a:cs typeface="Arial" pitchFamily="34" charset="0"/>
      </a:defRPr>
    </a:lvl1pPr>
    <a:lvl2pPr marL="457200" algn="r" rtl="1" fontAlgn="base">
      <a:spcBef>
        <a:spcPct val="0"/>
      </a:spcBef>
      <a:spcAft>
        <a:spcPct val="0"/>
      </a:spcAft>
      <a:defRPr kern="1200">
        <a:solidFill>
          <a:schemeClr val="tx1"/>
        </a:solidFill>
        <a:latin typeface="Calibri" pitchFamily="34" charset="0"/>
        <a:ea typeface="+mn-ea"/>
        <a:cs typeface="Arial" pitchFamily="34" charset="0"/>
      </a:defRPr>
    </a:lvl2pPr>
    <a:lvl3pPr marL="914400" algn="r" rtl="1" fontAlgn="base">
      <a:spcBef>
        <a:spcPct val="0"/>
      </a:spcBef>
      <a:spcAft>
        <a:spcPct val="0"/>
      </a:spcAft>
      <a:defRPr kern="1200">
        <a:solidFill>
          <a:schemeClr val="tx1"/>
        </a:solidFill>
        <a:latin typeface="Calibri" pitchFamily="34" charset="0"/>
        <a:ea typeface="+mn-ea"/>
        <a:cs typeface="Arial" pitchFamily="34" charset="0"/>
      </a:defRPr>
    </a:lvl3pPr>
    <a:lvl4pPr marL="1371600" algn="r" rtl="1" fontAlgn="base">
      <a:spcBef>
        <a:spcPct val="0"/>
      </a:spcBef>
      <a:spcAft>
        <a:spcPct val="0"/>
      </a:spcAft>
      <a:defRPr kern="1200">
        <a:solidFill>
          <a:schemeClr val="tx1"/>
        </a:solidFill>
        <a:latin typeface="Calibri" pitchFamily="34" charset="0"/>
        <a:ea typeface="+mn-ea"/>
        <a:cs typeface="Arial" pitchFamily="34" charset="0"/>
      </a:defRPr>
    </a:lvl4pPr>
    <a:lvl5pPr marL="1828800" algn="r" rtl="1" fontAlgn="base">
      <a:spcBef>
        <a:spcPct val="0"/>
      </a:spcBef>
      <a:spcAft>
        <a:spcPct val="0"/>
      </a:spcAft>
      <a:defRPr kern="1200">
        <a:solidFill>
          <a:schemeClr val="tx1"/>
        </a:solidFill>
        <a:latin typeface="Calibri" pitchFamily="34" charset="0"/>
        <a:ea typeface="+mn-ea"/>
        <a:cs typeface="Arial" pitchFamily="34" charset="0"/>
      </a:defRPr>
    </a:lvl5pPr>
    <a:lvl6pPr marL="2286000" algn="r" defTabSz="914400" rtl="1" eaLnBrk="1" latinLnBrk="0" hangingPunct="1">
      <a:defRPr kern="1200">
        <a:solidFill>
          <a:schemeClr val="tx1"/>
        </a:solidFill>
        <a:latin typeface="Calibri" pitchFamily="34" charset="0"/>
        <a:ea typeface="+mn-ea"/>
        <a:cs typeface="Arial" pitchFamily="34" charset="0"/>
      </a:defRPr>
    </a:lvl6pPr>
    <a:lvl7pPr marL="2743200" algn="r" defTabSz="914400" rtl="1" eaLnBrk="1" latinLnBrk="0" hangingPunct="1">
      <a:defRPr kern="1200">
        <a:solidFill>
          <a:schemeClr val="tx1"/>
        </a:solidFill>
        <a:latin typeface="Calibri" pitchFamily="34" charset="0"/>
        <a:ea typeface="+mn-ea"/>
        <a:cs typeface="Arial" pitchFamily="34" charset="0"/>
      </a:defRPr>
    </a:lvl7pPr>
    <a:lvl8pPr marL="3200400" algn="r" defTabSz="914400" rtl="1" eaLnBrk="1" latinLnBrk="0" hangingPunct="1">
      <a:defRPr kern="1200">
        <a:solidFill>
          <a:schemeClr val="tx1"/>
        </a:solidFill>
        <a:latin typeface="Calibri" pitchFamily="34" charset="0"/>
        <a:ea typeface="+mn-ea"/>
        <a:cs typeface="Arial" pitchFamily="34" charset="0"/>
      </a:defRPr>
    </a:lvl8pPr>
    <a:lvl9pPr marL="3657600" algn="r" defTabSz="914400" rtl="1"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786"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smtClean="0">
                <a:latin typeface="+mn-lt"/>
                <a:cs typeface="+mn-cs"/>
              </a:defRPr>
            </a:lvl1pPr>
          </a:lstStyle>
          <a:p>
            <a:pPr>
              <a:defRPr/>
            </a:pPr>
            <a:fld id="{A8644E76-E82E-45A5-BD5B-1FB0373D10E2}" type="datetimeFigureOut">
              <a:rPr lang="en-ZA"/>
              <a:pPr>
                <a:defRPr/>
              </a:pPr>
              <a:t>2017/03/26</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smtClean="0">
                <a:latin typeface="+mn-lt"/>
                <a:cs typeface="+mn-cs"/>
              </a:defRPr>
            </a:lvl1pPr>
          </a:lstStyle>
          <a:p>
            <a:pPr>
              <a:defRPr/>
            </a:pPr>
            <a:fld id="{830361CD-1893-4F22-8BF1-7EC2D0D43423}" type="slidenum">
              <a:rPr lang="en-ZA"/>
              <a:pPr>
                <a:defRPr/>
              </a:pPr>
              <a:t>‹#›</a:t>
            </a:fld>
            <a:endParaRPr lang="en-ZA"/>
          </a:p>
        </p:txBody>
      </p:sp>
    </p:spTree>
    <p:extLst>
      <p:ext uri="{BB962C8B-B14F-4D97-AF65-F5344CB8AC3E}">
        <p14:creationId xmlns:p14="http://schemas.microsoft.com/office/powerpoint/2010/main" val="38470242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ZA"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algn="l" rtl="0" fontAlgn="base">
              <a:spcBef>
                <a:spcPct val="0"/>
              </a:spcBef>
              <a:spcAft>
                <a:spcPct val="0"/>
              </a:spcAft>
              <a:defRPr>
                <a:solidFill>
                  <a:schemeClr val="tx1"/>
                </a:solidFill>
                <a:latin typeface="Calibri" pitchFamily="34" charset="0"/>
              </a:defRPr>
            </a:lvl6pPr>
            <a:lvl7pPr marL="2971800" indent="-228600" algn="l" rtl="0" fontAlgn="base">
              <a:spcBef>
                <a:spcPct val="0"/>
              </a:spcBef>
              <a:spcAft>
                <a:spcPct val="0"/>
              </a:spcAft>
              <a:defRPr>
                <a:solidFill>
                  <a:schemeClr val="tx1"/>
                </a:solidFill>
                <a:latin typeface="Calibri" pitchFamily="34" charset="0"/>
              </a:defRPr>
            </a:lvl7pPr>
            <a:lvl8pPr marL="3429000" indent="-228600" algn="l" rtl="0" fontAlgn="base">
              <a:spcBef>
                <a:spcPct val="0"/>
              </a:spcBef>
              <a:spcAft>
                <a:spcPct val="0"/>
              </a:spcAft>
              <a:defRPr>
                <a:solidFill>
                  <a:schemeClr val="tx1"/>
                </a:solidFill>
                <a:latin typeface="Calibri" pitchFamily="34" charset="0"/>
              </a:defRPr>
            </a:lvl8pPr>
            <a:lvl9pPr marL="3886200" indent="-228600" algn="l" rtl="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pPr>
            <a:fld id="{F248A984-1B01-44F0-AC30-BCD1B4792C12}" type="slidenum">
              <a:rPr lang="en-ZA"/>
              <a:pPr algn="r" fontAlgn="base">
                <a:spcBef>
                  <a:spcPct val="0"/>
                </a:spcBef>
                <a:spcAft>
                  <a:spcPct val="0"/>
                </a:spcAft>
              </a:pPr>
              <a:t>1</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lvl1pPr>
              <a:defRPr/>
            </a:lvl1pPr>
          </a:lstStyle>
          <a:p>
            <a:pPr>
              <a:defRPr/>
            </a:pPr>
            <a:fld id="{61E5964B-21CD-4239-8B38-F4C456F26237}" type="datetimeFigureOut">
              <a:rPr lang="en-ZA"/>
              <a:pPr>
                <a:defRPr/>
              </a:pPr>
              <a:t>2017/03/26</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A9FB5E5F-D522-4EA1-B1D1-7E7D9EE4CD11}" type="slidenum">
              <a:rPr lang="en-ZA"/>
              <a:pPr>
                <a:defRPr/>
              </a:pPr>
              <a:t>‹#›</a:t>
            </a:fld>
            <a:endParaRPr lang="en-ZA"/>
          </a:p>
        </p:txBody>
      </p:sp>
    </p:spTree>
    <p:extLst>
      <p:ext uri="{BB962C8B-B14F-4D97-AF65-F5344CB8AC3E}">
        <p14:creationId xmlns:p14="http://schemas.microsoft.com/office/powerpoint/2010/main" val="4026673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D41E7844-D5C8-4C00-9D08-6017F6AD0E94}" type="datetimeFigureOut">
              <a:rPr lang="en-ZA"/>
              <a:pPr>
                <a:defRPr/>
              </a:pPr>
              <a:t>2017/03/26</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36DE64E1-6572-46F5-A748-00533EC83369}" type="slidenum">
              <a:rPr lang="en-ZA"/>
              <a:pPr>
                <a:defRPr/>
              </a:pPr>
              <a:t>‹#›</a:t>
            </a:fld>
            <a:endParaRPr lang="en-ZA"/>
          </a:p>
        </p:txBody>
      </p:sp>
    </p:spTree>
    <p:extLst>
      <p:ext uri="{BB962C8B-B14F-4D97-AF65-F5344CB8AC3E}">
        <p14:creationId xmlns:p14="http://schemas.microsoft.com/office/powerpoint/2010/main" val="291179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5539F421-9289-4ECA-ABCC-318BE41455DC}" type="datetimeFigureOut">
              <a:rPr lang="en-ZA"/>
              <a:pPr>
                <a:defRPr/>
              </a:pPr>
              <a:t>2017/03/26</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3B3542E8-F224-49CC-AA45-23024966513B}" type="slidenum">
              <a:rPr lang="en-ZA"/>
              <a:pPr>
                <a:defRPr/>
              </a:pPr>
              <a:t>‹#›</a:t>
            </a:fld>
            <a:endParaRPr lang="en-ZA"/>
          </a:p>
        </p:txBody>
      </p:sp>
    </p:spTree>
    <p:extLst>
      <p:ext uri="{BB962C8B-B14F-4D97-AF65-F5344CB8AC3E}">
        <p14:creationId xmlns:p14="http://schemas.microsoft.com/office/powerpoint/2010/main" val="2606066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CCAC3555-0009-43E5-B187-E57D9925B695}" type="datetimeFigureOut">
              <a:rPr lang="en-ZA"/>
              <a:pPr>
                <a:defRPr/>
              </a:pPr>
              <a:t>2017/03/26</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122A915D-2CB8-466F-939E-BB6CAA55EB13}" type="slidenum">
              <a:rPr lang="en-ZA"/>
              <a:pPr>
                <a:defRPr/>
              </a:pPr>
              <a:t>‹#›</a:t>
            </a:fld>
            <a:endParaRPr lang="en-ZA"/>
          </a:p>
        </p:txBody>
      </p:sp>
    </p:spTree>
    <p:extLst>
      <p:ext uri="{BB962C8B-B14F-4D97-AF65-F5344CB8AC3E}">
        <p14:creationId xmlns:p14="http://schemas.microsoft.com/office/powerpoint/2010/main" val="310420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DFBAF93-15ED-4D2B-A6D5-9D2C3796A87B}" type="datetimeFigureOut">
              <a:rPr lang="en-ZA"/>
              <a:pPr>
                <a:defRPr/>
              </a:pPr>
              <a:t>2017/03/26</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47F73B54-D701-42D7-8243-C65ADFF88DFC}" type="slidenum">
              <a:rPr lang="en-ZA"/>
              <a:pPr>
                <a:defRPr/>
              </a:pPr>
              <a:t>‹#›</a:t>
            </a:fld>
            <a:endParaRPr lang="en-ZA"/>
          </a:p>
        </p:txBody>
      </p:sp>
    </p:spTree>
    <p:extLst>
      <p:ext uri="{BB962C8B-B14F-4D97-AF65-F5344CB8AC3E}">
        <p14:creationId xmlns:p14="http://schemas.microsoft.com/office/powerpoint/2010/main" val="147644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3"/>
          <p:cNvSpPr>
            <a:spLocks noGrp="1"/>
          </p:cNvSpPr>
          <p:nvPr>
            <p:ph type="dt" sz="half" idx="10"/>
          </p:nvPr>
        </p:nvSpPr>
        <p:spPr/>
        <p:txBody>
          <a:bodyPr/>
          <a:lstStyle>
            <a:lvl1pPr>
              <a:defRPr/>
            </a:lvl1pPr>
          </a:lstStyle>
          <a:p>
            <a:pPr>
              <a:defRPr/>
            </a:pPr>
            <a:fld id="{28E66DFD-1127-4435-A709-BEE3D4440D84}" type="datetimeFigureOut">
              <a:rPr lang="en-ZA"/>
              <a:pPr>
                <a:defRPr/>
              </a:pPr>
              <a:t>2017/03/26</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330FED3C-01B9-43C0-83DF-79BD6E672169}" type="slidenum">
              <a:rPr lang="en-ZA"/>
              <a:pPr>
                <a:defRPr/>
              </a:pPr>
              <a:t>‹#›</a:t>
            </a:fld>
            <a:endParaRPr lang="en-ZA"/>
          </a:p>
        </p:txBody>
      </p:sp>
    </p:spTree>
    <p:extLst>
      <p:ext uri="{BB962C8B-B14F-4D97-AF65-F5344CB8AC3E}">
        <p14:creationId xmlns:p14="http://schemas.microsoft.com/office/powerpoint/2010/main" val="65774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3"/>
          <p:cNvSpPr>
            <a:spLocks noGrp="1"/>
          </p:cNvSpPr>
          <p:nvPr>
            <p:ph type="dt" sz="half" idx="10"/>
          </p:nvPr>
        </p:nvSpPr>
        <p:spPr/>
        <p:txBody>
          <a:bodyPr/>
          <a:lstStyle>
            <a:lvl1pPr>
              <a:defRPr/>
            </a:lvl1pPr>
          </a:lstStyle>
          <a:p>
            <a:pPr>
              <a:defRPr/>
            </a:pPr>
            <a:fld id="{D0A862C0-1FDF-49D3-9725-4969E80E887A}" type="datetimeFigureOut">
              <a:rPr lang="en-ZA"/>
              <a:pPr>
                <a:defRPr/>
              </a:pPr>
              <a:t>2017/03/26</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6D6F684B-A971-4834-8F28-F70B308FF928}" type="slidenum">
              <a:rPr lang="en-ZA"/>
              <a:pPr>
                <a:defRPr/>
              </a:pPr>
              <a:t>‹#›</a:t>
            </a:fld>
            <a:endParaRPr lang="en-ZA"/>
          </a:p>
        </p:txBody>
      </p:sp>
    </p:spTree>
    <p:extLst>
      <p:ext uri="{BB962C8B-B14F-4D97-AF65-F5344CB8AC3E}">
        <p14:creationId xmlns:p14="http://schemas.microsoft.com/office/powerpoint/2010/main" val="141109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3"/>
          <p:cNvSpPr>
            <a:spLocks noGrp="1"/>
          </p:cNvSpPr>
          <p:nvPr>
            <p:ph type="dt" sz="half" idx="10"/>
          </p:nvPr>
        </p:nvSpPr>
        <p:spPr/>
        <p:txBody>
          <a:bodyPr/>
          <a:lstStyle>
            <a:lvl1pPr>
              <a:defRPr/>
            </a:lvl1pPr>
          </a:lstStyle>
          <a:p>
            <a:pPr>
              <a:defRPr/>
            </a:pPr>
            <a:fld id="{D1CA4D2E-90B0-4828-A19F-2B727E01D36A}" type="datetimeFigureOut">
              <a:rPr lang="en-ZA"/>
              <a:pPr>
                <a:defRPr/>
              </a:pPr>
              <a:t>2017/03/26</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0831BBD7-616C-4097-B509-91D2691A9AEB}" type="slidenum">
              <a:rPr lang="en-ZA"/>
              <a:pPr>
                <a:defRPr/>
              </a:pPr>
              <a:t>‹#›</a:t>
            </a:fld>
            <a:endParaRPr lang="en-ZA"/>
          </a:p>
        </p:txBody>
      </p:sp>
    </p:spTree>
    <p:extLst>
      <p:ext uri="{BB962C8B-B14F-4D97-AF65-F5344CB8AC3E}">
        <p14:creationId xmlns:p14="http://schemas.microsoft.com/office/powerpoint/2010/main" val="43872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E9865FA-032C-4845-945A-3F0D0643BFC3}" type="datetimeFigureOut">
              <a:rPr lang="en-ZA"/>
              <a:pPr>
                <a:defRPr/>
              </a:pPr>
              <a:t>2017/03/26</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A436D9F3-BA5C-460B-8156-948E648B42B6}" type="slidenum">
              <a:rPr lang="en-ZA"/>
              <a:pPr>
                <a:defRPr/>
              </a:pPr>
              <a:t>‹#›</a:t>
            </a:fld>
            <a:endParaRPr lang="en-ZA"/>
          </a:p>
        </p:txBody>
      </p:sp>
    </p:spTree>
    <p:extLst>
      <p:ext uri="{BB962C8B-B14F-4D97-AF65-F5344CB8AC3E}">
        <p14:creationId xmlns:p14="http://schemas.microsoft.com/office/powerpoint/2010/main" val="170225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66AA33-E7B1-4A1F-9660-219F580695F1}" type="datetimeFigureOut">
              <a:rPr lang="en-ZA"/>
              <a:pPr>
                <a:defRPr/>
              </a:pPr>
              <a:t>2017/03/26</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AEAF7B4F-C5AE-4583-949C-401D5FBC6914}" type="slidenum">
              <a:rPr lang="en-ZA"/>
              <a:pPr>
                <a:defRPr/>
              </a:pPr>
              <a:t>‹#›</a:t>
            </a:fld>
            <a:endParaRPr lang="en-ZA"/>
          </a:p>
        </p:txBody>
      </p:sp>
    </p:spTree>
    <p:extLst>
      <p:ext uri="{BB962C8B-B14F-4D97-AF65-F5344CB8AC3E}">
        <p14:creationId xmlns:p14="http://schemas.microsoft.com/office/powerpoint/2010/main" val="316124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6ADCF0-D9DD-407A-896F-ED11EC508FB0}" type="datetimeFigureOut">
              <a:rPr lang="en-ZA"/>
              <a:pPr>
                <a:defRPr/>
              </a:pPr>
              <a:t>2017/03/26</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3D0E8822-04A7-4923-86E5-74B57D8B4853}" type="slidenum">
              <a:rPr lang="en-ZA"/>
              <a:pPr>
                <a:defRPr/>
              </a:pPr>
              <a:t>‹#›</a:t>
            </a:fld>
            <a:endParaRPr lang="en-ZA"/>
          </a:p>
        </p:txBody>
      </p:sp>
    </p:spTree>
    <p:extLst>
      <p:ext uri="{BB962C8B-B14F-4D97-AF65-F5344CB8AC3E}">
        <p14:creationId xmlns:p14="http://schemas.microsoft.com/office/powerpoint/2010/main" val="48908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ZA"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smtClean="0">
                <a:solidFill>
                  <a:schemeClr val="tx1">
                    <a:tint val="75000"/>
                  </a:schemeClr>
                </a:solidFill>
                <a:latin typeface="+mn-lt"/>
                <a:cs typeface="+mn-cs"/>
              </a:defRPr>
            </a:lvl1pPr>
          </a:lstStyle>
          <a:p>
            <a:pPr>
              <a:defRPr/>
            </a:pPr>
            <a:fld id="{6D73F49C-AA28-4A6D-8DE1-67EE961544D3}" type="datetimeFigureOut">
              <a:rPr lang="en-ZA"/>
              <a:pPr>
                <a:defRPr/>
              </a:pPr>
              <a:t>2017/03/26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smtClean="0">
                <a:solidFill>
                  <a:schemeClr val="tx1">
                    <a:tint val="75000"/>
                  </a:schemeClr>
                </a:solidFill>
                <a:latin typeface="+mn-lt"/>
                <a:cs typeface="+mn-cs"/>
              </a:defRPr>
            </a:lvl1pPr>
          </a:lstStyle>
          <a:p>
            <a:pPr>
              <a:defRPr/>
            </a:pPr>
            <a:fld id="{16AD7AFA-72B9-4843-874B-6DE1AE5C3F2E}"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mu.sa/ey0AC"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mu.sa/69i1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mu.sa/Ija7w"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mu.sa/47Gb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lriyadh.com/1046062"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un.org/arabic/disabilities/default.asp?navid=14&amp;pid=655"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mu.sa/DzEi7" TargetMode="External"/><Relationship Id="rId5" Type="http://schemas.openxmlformats.org/officeDocument/2006/relationships/hyperlink" Target="http://mu.edu.sa/ar" TargetMode="External"/><Relationship Id="rId4" Type="http://schemas.openxmlformats.org/officeDocument/2006/relationships/hyperlink" Target="http://www.alriyadh.com/104606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kscdr.org.sa/ar/pages/disabilitycode.aspx"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mu.sa/mbU4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79388" y="2433638"/>
            <a:ext cx="8785225" cy="1211262"/>
          </a:xfrm>
        </p:spPr>
        <p:txBody>
          <a:bodyPr/>
          <a:lstStyle/>
          <a:p>
            <a:pPr rtl="1"/>
            <a:r>
              <a:rPr lang="ar-SA" sz="3200" b="1" smtClean="0">
                <a:solidFill>
                  <a:srgbClr val="C00000"/>
                </a:solidFill>
                <a:cs typeface="AGA Sindibad Regular" pitchFamily="2" charset="-78"/>
              </a:rPr>
              <a:t>الجامعات ودورها الاجتماعي تجاه وصول وتمكين ذوي الإعاقة</a:t>
            </a:r>
            <a:r>
              <a:rPr lang="en-ZA" sz="3200" b="1" smtClean="0">
                <a:solidFill>
                  <a:srgbClr val="C00000"/>
                </a:solidFill>
                <a:cs typeface="AGA Sindibad Regular" pitchFamily="2" charset="-78"/>
              </a:rPr>
              <a:t/>
            </a:r>
            <a:br>
              <a:rPr lang="en-ZA" sz="3200" b="1" smtClean="0">
                <a:solidFill>
                  <a:srgbClr val="C00000"/>
                </a:solidFill>
                <a:cs typeface="AGA Sindibad Regular" pitchFamily="2" charset="-78"/>
              </a:rPr>
            </a:br>
            <a:r>
              <a:rPr lang="ar-SA" sz="3200" b="1" smtClean="0">
                <a:solidFill>
                  <a:srgbClr val="C00000"/>
                </a:solidFill>
                <a:cs typeface="AGA Sindibad Regular" pitchFamily="2" charset="-78"/>
              </a:rPr>
              <a:t>"جامعة المجمعة أنموذجاً"</a:t>
            </a:r>
            <a:endParaRPr lang="en-ZA" sz="3200" b="1" smtClean="0">
              <a:solidFill>
                <a:srgbClr val="C00000"/>
              </a:solidFill>
              <a:cs typeface="AGA Sindibad Regular" pitchFamily="2" charset="-78"/>
            </a:endParaRPr>
          </a:p>
        </p:txBody>
      </p:sp>
      <p:sp>
        <p:nvSpPr>
          <p:cNvPr id="3" name="Subtitle 2"/>
          <p:cNvSpPr>
            <a:spLocks noGrp="1"/>
          </p:cNvSpPr>
          <p:nvPr>
            <p:ph type="subTitle" idx="1"/>
          </p:nvPr>
        </p:nvSpPr>
        <p:spPr>
          <a:xfrm>
            <a:off x="1463675" y="3789363"/>
            <a:ext cx="6400800" cy="1752600"/>
          </a:xfrm>
        </p:spPr>
        <p:txBody>
          <a:bodyPr rtlCol="0">
            <a:normAutofit fontScale="92500" lnSpcReduction="20000"/>
          </a:bodyPr>
          <a:lstStyle/>
          <a:p>
            <a:pPr rtl="1" fontAlgn="auto">
              <a:spcAft>
                <a:spcPts val="0"/>
              </a:spcAft>
              <a:defRPr/>
            </a:pPr>
            <a:r>
              <a:rPr lang="ar-SA" b="1" dirty="0">
                <a:solidFill>
                  <a:srgbClr val="FF0000"/>
                </a:solidFill>
              </a:rPr>
              <a:t>إعـــــداد وتقديم</a:t>
            </a:r>
            <a:endParaRPr lang="en-ZA" dirty="0">
              <a:solidFill>
                <a:srgbClr val="FF0000"/>
              </a:solidFill>
            </a:endParaRPr>
          </a:p>
          <a:p>
            <a:pPr rtl="1" fontAlgn="auto">
              <a:spcAft>
                <a:spcPts val="0"/>
              </a:spcAft>
              <a:defRPr/>
            </a:pPr>
            <a:r>
              <a:rPr lang="ar-SA" b="1" dirty="0">
                <a:solidFill>
                  <a:srgbClr val="FF0000"/>
                </a:solidFill>
                <a:cs typeface="AdvertisingBold" pitchFamily="2" charset="-78"/>
              </a:rPr>
              <a:t>د. منى توكل السيد ابراهيم</a:t>
            </a:r>
            <a:endParaRPr lang="en-ZA" b="1" dirty="0">
              <a:solidFill>
                <a:srgbClr val="FF0000"/>
              </a:solidFill>
              <a:cs typeface="AdvertisingBold" pitchFamily="2" charset="-78"/>
            </a:endParaRPr>
          </a:p>
          <a:p>
            <a:pPr rtl="1" fontAlgn="auto">
              <a:spcAft>
                <a:spcPts val="0"/>
              </a:spcAft>
              <a:defRPr/>
            </a:pPr>
            <a:r>
              <a:rPr lang="ar-SA" sz="2600" b="1" dirty="0">
                <a:solidFill>
                  <a:srgbClr val="FF0000"/>
                </a:solidFill>
                <a:cs typeface="AGA Aladdin Regular" pitchFamily="2" charset="-78"/>
              </a:rPr>
              <a:t>أستاذ الصحة النفسية والتربية الخاصة المساعد</a:t>
            </a:r>
            <a:endParaRPr lang="en-ZA" sz="2600" dirty="0">
              <a:solidFill>
                <a:srgbClr val="FF0000"/>
              </a:solidFill>
              <a:cs typeface="AGA Aladdin Regular" pitchFamily="2" charset="-78"/>
            </a:endParaRPr>
          </a:p>
          <a:p>
            <a:pPr fontAlgn="auto">
              <a:spcAft>
                <a:spcPts val="0"/>
              </a:spcAft>
              <a:defRPr/>
            </a:pPr>
            <a:r>
              <a:rPr lang="ar-SA" sz="2600" b="1" dirty="0">
                <a:solidFill>
                  <a:srgbClr val="FF0000"/>
                </a:solidFill>
                <a:cs typeface="AGA Aladdin Regular" pitchFamily="2" charset="-78"/>
              </a:rPr>
              <a:t>قسم العلوم التربوية </a:t>
            </a:r>
            <a:endParaRPr lang="en-ZA" dirty="0">
              <a:solidFill>
                <a:srgbClr val="FF0000"/>
              </a:solidFill>
              <a:cs typeface="AGA Aladdin Regular" pitchFamily="2" charset="-78"/>
            </a:endParaRPr>
          </a:p>
        </p:txBody>
      </p:sp>
      <p:pic>
        <p:nvPicPr>
          <p:cNvPr id="1026" name="Picture 2" descr="C:\Users\Mony\Desktop\Untitled-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1750"/>
            <a:ext cx="2468563"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C:\Users\Mony\Desktop\Untitled-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31750"/>
            <a:ext cx="19748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p:cNvSpPr txBox="1">
            <a:spLocks/>
          </p:cNvSpPr>
          <p:nvPr/>
        </p:nvSpPr>
        <p:spPr bwMode="auto">
          <a:xfrm>
            <a:off x="539750" y="1481138"/>
            <a:ext cx="7920038"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algn="l" rtl="0" fontAlgn="base">
              <a:spcBef>
                <a:spcPct val="0"/>
              </a:spcBef>
              <a:spcAft>
                <a:spcPct val="0"/>
              </a:spcAft>
              <a:defRPr>
                <a:solidFill>
                  <a:schemeClr val="tx1"/>
                </a:solidFill>
                <a:latin typeface="Calibri" pitchFamily="34" charset="0"/>
              </a:defRPr>
            </a:lvl6pPr>
            <a:lvl7pPr marL="2971800" indent="-228600" algn="l" rtl="0" fontAlgn="base">
              <a:spcBef>
                <a:spcPct val="0"/>
              </a:spcBef>
              <a:spcAft>
                <a:spcPct val="0"/>
              </a:spcAft>
              <a:defRPr>
                <a:solidFill>
                  <a:schemeClr val="tx1"/>
                </a:solidFill>
                <a:latin typeface="Calibri" pitchFamily="34" charset="0"/>
              </a:defRPr>
            </a:lvl7pPr>
            <a:lvl8pPr marL="3429000" indent="-228600" algn="l" rtl="0" fontAlgn="base">
              <a:spcBef>
                <a:spcPct val="0"/>
              </a:spcBef>
              <a:spcAft>
                <a:spcPct val="0"/>
              </a:spcAft>
              <a:defRPr>
                <a:solidFill>
                  <a:schemeClr val="tx1"/>
                </a:solidFill>
                <a:latin typeface="Calibri" pitchFamily="34" charset="0"/>
              </a:defRPr>
            </a:lvl8pPr>
            <a:lvl9pPr marL="3886200" indent="-228600" algn="l" rtl="0" fontAlgn="base">
              <a:spcBef>
                <a:spcPct val="0"/>
              </a:spcBef>
              <a:spcAft>
                <a:spcPct val="0"/>
              </a:spcAft>
              <a:defRPr>
                <a:solidFill>
                  <a:schemeClr val="tx1"/>
                </a:solidFill>
                <a:latin typeface="Calibri" pitchFamily="34" charset="0"/>
              </a:defRPr>
            </a:lvl9pPr>
          </a:lstStyle>
          <a:p>
            <a:pPr algn="ctr" rtl="1">
              <a:spcBef>
                <a:spcPct val="20000"/>
              </a:spcBef>
              <a:buClr>
                <a:srgbClr val="000000"/>
              </a:buClr>
              <a:buSzPct val="65000"/>
              <a:buFont typeface="Wingdings 2" pitchFamily="18" charset="2"/>
              <a:buNone/>
            </a:pPr>
            <a:r>
              <a:rPr lang="ar-SA" sz="2400">
                <a:solidFill>
                  <a:srgbClr val="0070C0"/>
                </a:solidFill>
                <a:cs typeface="AGA Nada Regular" pitchFamily="2" charset="-78"/>
              </a:rPr>
              <a:t>بمناسبة اليوم العالمي للأشخاص ذوي الإعاقة (3 ديسمبر -2015م)</a:t>
            </a:r>
            <a:endParaRPr lang="en-ZA" sz="2400">
              <a:solidFill>
                <a:srgbClr val="0070C0"/>
              </a:solidFill>
              <a:cs typeface="AGA Nada Regular" pitchFamily="2" charset="-78"/>
            </a:endParaRPr>
          </a:p>
          <a:p>
            <a:pPr algn="ctr" rtl="1">
              <a:spcBef>
                <a:spcPct val="20000"/>
              </a:spcBef>
              <a:buClr>
                <a:srgbClr val="000000"/>
              </a:buClr>
              <a:buSzPct val="65000"/>
              <a:buFont typeface="Wingdings 2" pitchFamily="18" charset="2"/>
              <a:buNone/>
            </a:pPr>
            <a:r>
              <a:rPr lang="ar-SA" sz="2400">
                <a:solidFill>
                  <a:srgbClr val="0070C0"/>
                </a:solidFill>
                <a:cs typeface="AGA Nada Regular" pitchFamily="2" charset="-78"/>
              </a:rPr>
              <a:t>يقدم قسم العلوم التربوية اللقاء العلمي</a:t>
            </a:r>
            <a:endParaRPr lang="en-ZA" sz="2400">
              <a:solidFill>
                <a:srgbClr val="0070C0"/>
              </a:solidFill>
              <a:cs typeface="AGA Nada Regular" pitchFamily="2" charset="-78"/>
            </a:endParaRPr>
          </a:p>
        </p:txBody>
      </p:sp>
      <p:sp>
        <p:nvSpPr>
          <p:cNvPr id="8" name="Subtitle 2"/>
          <p:cNvSpPr txBox="1">
            <a:spLocks/>
          </p:cNvSpPr>
          <p:nvPr/>
        </p:nvSpPr>
        <p:spPr>
          <a:xfrm>
            <a:off x="1547813" y="5732463"/>
            <a:ext cx="6400800" cy="1270000"/>
          </a:xfrm>
          <a:prstGeom prst="rect">
            <a:avLst/>
          </a:prstGeom>
        </p:spPr>
        <p:txBody>
          <a:bodyPr>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rtl="1" fontAlgn="auto">
              <a:spcAft>
                <a:spcPts val="0"/>
              </a:spcAft>
              <a:defRPr/>
            </a:pPr>
            <a:r>
              <a:rPr lang="ar-SA" b="1" dirty="0">
                <a:solidFill>
                  <a:schemeClr val="accent2">
                    <a:lumMod val="50000"/>
                  </a:schemeClr>
                </a:solidFill>
              </a:rPr>
              <a:t>الأحد </a:t>
            </a:r>
            <a:r>
              <a:rPr lang="ar-SA" b="1" dirty="0" smtClean="0">
                <a:solidFill>
                  <a:schemeClr val="accent2">
                    <a:lumMod val="50000"/>
                  </a:schemeClr>
                </a:solidFill>
              </a:rPr>
              <a:t>الموافق24 /2/ 1437هـ </a:t>
            </a:r>
            <a:endParaRPr lang="en-ZA" dirty="0">
              <a:solidFill>
                <a:schemeClr val="accent2">
                  <a:lumMod val="50000"/>
                </a:schemeClr>
              </a:solidFill>
            </a:endParaRPr>
          </a:p>
          <a:p>
            <a:pPr rtl="1" fontAlgn="auto">
              <a:spcAft>
                <a:spcPts val="0"/>
              </a:spcAft>
              <a:defRPr/>
            </a:pPr>
            <a:r>
              <a:rPr lang="ar-SA" b="1" dirty="0">
                <a:solidFill>
                  <a:schemeClr val="accent2">
                    <a:lumMod val="50000"/>
                  </a:schemeClr>
                </a:solidFill>
              </a:rPr>
              <a:t>المسرح الخارجي بالمبنى </a:t>
            </a:r>
            <a:r>
              <a:rPr lang="ar-SA" b="1" dirty="0" smtClean="0">
                <a:solidFill>
                  <a:schemeClr val="accent2">
                    <a:lumMod val="50000"/>
                  </a:schemeClr>
                </a:solidFill>
              </a:rPr>
              <a:t>الرئيسي</a:t>
            </a:r>
            <a:r>
              <a:rPr lang="ar-EG" b="1" dirty="0" smtClean="0">
                <a:solidFill>
                  <a:schemeClr val="accent2">
                    <a:lumMod val="50000"/>
                  </a:schemeClr>
                </a:solidFill>
              </a:rPr>
              <a:t> </a:t>
            </a:r>
            <a:r>
              <a:rPr lang="ar-SA" b="1" dirty="0" smtClean="0">
                <a:solidFill>
                  <a:schemeClr val="accent2">
                    <a:lumMod val="50000"/>
                  </a:schemeClr>
                </a:solidFill>
              </a:rPr>
              <a:t>(</a:t>
            </a:r>
            <a:r>
              <a:rPr lang="ar-SA" b="1" dirty="0">
                <a:solidFill>
                  <a:schemeClr val="accent2">
                    <a:lumMod val="50000"/>
                  </a:schemeClr>
                </a:solidFill>
              </a:rPr>
              <a:t>أقسام الطالبات)</a:t>
            </a:r>
            <a:endParaRPr lang="en-ZA" dirty="0">
              <a:solidFill>
                <a:schemeClr val="accent2">
                  <a:lumMod val="50000"/>
                </a:schemeClr>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animEffect transition="in" filter="fade">
                                      <p:cBhvr>
                                        <p:cTn id="19" dur="1000"/>
                                        <p:tgtEl>
                                          <p:spTgt spid="1028"/>
                                        </p:tgtEl>
                                      </p:cBhvr>
                                    </p:animEffect>
                                    <p:anim calcmode="lin" valueType="num">
                                      <p:cBhvr>
                                        <p:cTn id="20" dur="1000" fill="hold"/>
                                        <p:tgtEl>
                                          <p:spTgt spid="1028"/>
                                        </p:tgtEl>
                                        <p:attrNameLst>
                                          <p:attrName>ppt_x</p:attrName>
                                        </p:attrNameLst>
                                      </p:cBhvr>
                                      <p:tavLst>
                                        <p:tav tm="0">
                                          <p:val>
                                            <p:strVal val="#ppt_x"/>
                                          </p:val>
                                        </p:tav>
                                        <p:tav tm="100000">
                                          <p:val>
                                            <p:strVal val="#ppt_x"/>
                                          </p:val>
                                        </p:tav>
                                      </p:tavLst>
                                    </p:anim>
                                    <p:anim calcmode="lin" valueType="num">
                                      <p:cBhvr>
                                        <p:cTn id="21"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1000" fill="hold"/>
                                        <p:tgtEl>
                                          <p:spTgt spid="2"/>
                                        </p:tgtEl>
                                        <p:attrNameLst>
                                          <p:attrName>ppt_w</p:attrName>
                                        </p:attrNameLst>
                                      </p:cBhvr>
                                      <p:tavLst>
                                        <p:tav tm="0">
                                          <p:val>
                                            <p:fltVal val="0"/>
                                          </p:val>
                                        </p:tav>
                                        <p:tav tm="100000">
                                          <p:val>
                                            <p:strVal val="#ppt_w"/>
                                          </p:val>
                                        </p:tav>
                                      </p:tavLst>
                                    </p:anim>
                                    <p:anim calcmode="lin" valueType="num">
                                      <p:cBhvr>
                                        <p:cTn id="33" dur="1000" fill="hold"/>
                                        <p:tgtEl>
                                          <p:spTgt spid="2"/>
                                        </p:tgtEl>
                                        <p:attrNameLst>
                                          <p:attrName>ppt_h</p:attrName>
                                        </p:attrNameLst>
                                      </p:cBhvr>
                                      <p:tavLst>
                                        <p:tav tm="0">
                                          <p:val>
                                            <p:fltVal val="0"/>
                                          </p:val>
                                        </p:tav>
                                        <p:tav tm="100000">
                                          <p:val>
                                            <p:strVal val="#ppt_h"/>
                                          </p:val>
                                        </p:tav>
                                      </p:tavLst>
                                    </p:anim>
                                    <p:anim calcmode="lin" valueType="num">
                                      <p:cBhvr>
                                        <p:cTn id="34" dur="1000" fill="hold"/>
                                        <p:tgtEl>
                                          <p:spTgt spid="2"/>
                                        </p:tgtEl>
                                        <p:attrNameLst>
                                          <p:attrName>style.rotation</p:attrName>
                                        </p:attrNameLst>
                                      </p:cBhvr>
                                      <p:tavLst>
                                        <p:tav tm="0">
                                          <p:val>
                                            <p:fltVal val="90"/>
                                          </p:val>
                                        </p:tav>
                                        <p:tav tm="100000">
                                          <p:val>
                                            <p:fltVal val="0"/>
                                          </p:val>
                                        </p:tav>
                                      </p:tavLst>
                                    </p:anim>
                                    <p:animEffect transition="in" filter="fade">
                                      <p:cBhvr>
                                        <p:cTn id="35" dur="10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fade">
                                      <p:cBhvr>
                                        <p:cTn id="40" dur="1000"/>
                                        <p:tgtEl>
                                          <p:spTgt spid="3">
                                            <p:txEl>
                                              <p:pRg st="0" end="0"/>
                                            </p:txEl>
                                          </p:spTgt>
                                        </p:tgtEl>
                                      </p:cBhvr>
                                    </p:animEffect>
                                    <p:anim calcmode="lin" valueType="num">
                                      <p:cBhvr>
                                        <p:cTn id="4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fade">
                                      <p:cBhvr>
                                        <p:cTn id="47" dur="1000"/>
                                        <p:tgtEl>
                                          <p:spTgt spid="3">
                                            <p:txEl>
                                              <p:pRg st="1" end="1"/>
                                            </p:txEl>
                                          </p:spTgt>
                                        </p:tgtEl>
                                      </p:cBhvr>
                                    </p:animEffect>
                                    <p:anim calcmode="lin" valueType="num">
                                      <p:cBhvr>
                                        <p:cTn id="4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Effect transition="in" filter="fade">
                                      <p:cBhvr>
                                        <p:cTn id="54" dur="1000"/>
                                        <p:tgtEl>
                                          <p:spTgt spid="3">
                                            <p:txEl>
                                              <p:pRg st="2" end="2"/>
                                            </p:txEl>
                                          </p:spTgt>
                                        </p:tgtEl>
                                      </p:cBhvr>
                                    </p:animEffect>
                                    <p:anim calcmode="lin" valueType="num">
                                      <p:cBhvr>
                                        <p:cTn id="5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fade">
                                      <p:cBhvr>
                                        <p:cTn id="61" dur="1000"/>
                                        <p:tgtEl>
                                          <p:spTgt spid="3">
                                            <p:txEl>
                                              <p:pRg st="3" end="3"/>
                                            </p:txEl>
                                          </p:spTgt>
                                        </p:tgtEl>
                                      </p:cBhvr>
                                    </p:animEffect>
                                    <p:anim calcmode="lin" valueType="num">
                                      <p:cBhvr>
                                        <p:cTn id="6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8">
                                            <p:txEl>
                                              <p:pRg st="0" end="0"/>
                                            </p:txEl>
                                          </p:spTgt>
                                        </p:tgtEl>
                                        <p:attrNameLst>
                                          <p:attrName>style.visibility</p:attrName>
                                        </p:attrNameLst>
                                      </p:cBhvr>
                                      <p:to>
                                        <p:strVal val="visible"/>
                                      </p:to>
                                    </p:set>
                                    <p:animEffect transition="in" filter="fade">
                                      <p:cBhvr>
                                        <p:cTn id="68" dur="500"/>
                                        <p:tgtEl>
                                          <p:spTgt spid="8">
                                            <p:txEl>
                                              <p:pRg st="0" end="0"/>
                                            </p:txEl>
                                          </p:spTgt>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8">
                                            <p:txEl>
                                              <p:pRg st="1" end="1"/>
                                            </p:txEl>
                                          </p:spTgt>
                                        </p:tgtEl>
                                        <p:attrNameLst>
                                          <p:attrName>style.visibility</p:attrName>
                                        </p:attrNameLst>
                                      </p:cBhvr>
                                      <p:to>
                                        <p:strVal val="visible"/>
                                      </p:to>
                                    </p:set>
                                    <p:animEffect transition="in" filter="fade">
                                      <p:cBhvr>
                                        <p:cTn id="73"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p:bldP spid="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rtl="1"/>
            <a:r>
              <a:rPr lang="ar-SA" sz="4800" b="1" smtClean="0">
                <a:solidFill>
                  <a:srgbClr val="FF0000"/>
                </a:solidFill>
                <a:cs typeface="AGA Sindibad Regular" pitchFamily="2" charset="-78"/>
              </a:rPr>
              <a:t>أولاً: جهود الجامعة ممثلة في وكالتها</a:t>
            </a:r>
            <a:endParaRPr lang="en-ZA" sz="4800" b="1" smtClean="0">
              <a:solidFill>
                <a:srgbClr val="FF0000"/>
              </a:solidFill>
              <a:cs typeface="AGA Sindibad Regular" pitchFamily="2" charset="-78"/>
            </a:endParaRPr>
          </a:p>
        </p:txBody>
      </p:sp>
      <p:sp>
        <p:nvSpPr>
          <p:cNvPr id="3" name="Content Placeholder 2"/>
          <p:cNvSpPr>
            <a:spLocks noGrp="1"/>
          </p:cNvSpPr>
          <p:nvPr>
            <p:ph idx="1"/>
          </p:nvPr>
        </p:nvSpPr>
        <p:spPr>
          <a:xfrm>
            <a:off x="457200" y="1600200"/>
            <a:ext cx="8229600" cy="4997450"/>
          </a:xfrm>
        </p:spPr>
        <p:txBody>
          <a:bodyPr rtlCol="0">
            <a:normAutofit fontScale="92500" lnSpcReduction="10000"/>
          </a:bodyPr>
          <a:lstStyle/>
          <a:p>
            <a:pPr algn="just" rtl="1" fontAlgn="auto">
              <a:spcAft>
                <a:spcPts val="0"/>
              </a:spcAft>
              <a:defRPr/>
            </a:pPr>
            <a:r>
              <a:rPr lang="ar-SA" dirty="0">
                <a:solidFill>
                  <a:srgbClr val="0070C0"/>
                </a:solidFill>
                <a:cs typeface="AdvertisingMedium" pitchFamily="2" charset="-78"/>
              </a:rPr>
              <a:t>تولي جامعة المجمعة اهتماماً خاصاً ومشهوداً بذوي الاحتياجات الخاصة من الطلاب والطالبات في جميع الكليات والمرافق والأقسام وتسعى جاهدة لتوفير الخدمات المناسبة والإمكانات المساعدة لهم لتحقيق أهدافهم وتسهيل أمورهم المعيشية والدراسية والحياتية بشكل عام، ولأهمية أن تكون البيئة مناسبة لخدمة الطلاب والطالبات ذوي الاحتياجات الخاصة الفردية والجماعية ومهيئة لهم منذ اللحظات الأولى لالتحاقهم بالجامعة، فإن الجامعة تسعى لتسخير جميع طاقاتها وإمكاناتها ويبذل منسوبيها قصارى جهدهم للتأكد من تحقق ذلك. وفي هذا الصدد قامت الجامعة بما يلي</a:t>
            </a:r>
            <a:r>
              <a:rPr lang="ar-SA" dirty="0" smtClean="0">
                <a:solidFill>
                  <a:srgbClr val="0070C0"/>
                </a:solidFill>
                <a:cs typeface="AdvertisingMedium" pitchFamily="2" charset="-78"/>
              </a:rPr>
              <a:t>:</a:t>
            </a:r>
            <a:endParaRPr lang="en-ZA"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up)">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23850" y="333375"/>
            <a:ext cx="8362950" cy="6335713"/>
          </a:xfrm>
        </p:spPr>
        <p:txBody>
          <a:bodyPr rtlCol="0">
            <a:noAutofit/>
          </a:bodyPr>
          <a:lstStyle/>
          <a:p>
            <a:pPr marL="530225" indent="-393700" algn="just" rtl="1" fontAlgn="auto">
              <a:spcAft>
                <a:spcPts val="0"/>
              </a:spcAft>
              <a:buFont typeface="Arial" pitchFamily="34" charset="0"/>
              <a:buNone/>
              <a:defRPr/>
            </a:pPr>
            <a:r>
              <a:rPr lang="ar-EG" sz="2400" dirty="0" smtClean="0">
                <a:solidFill>
                  <a:srgbClr val="FF0000"/>
                </a:solidFill>
                <a:latin typeface="Kofi" pitchFamily="2" charset="-78"/>
                <a:cs typeface="Kofi" pitchFamily="2" charset="-78"/>
              </a:rPr>
              <a:t>1- </a:t>
            </a:r>
            <a:r>
              <a:rPr lang="ar-SA" sz="2400" dirty="0" smtClean="0">
                <a:solidFill>
                  <a:srgbClr val="FF0000"/>
                </a:solidFill>
                <a:latin typeface="Kofi" pitchFamily="2" charset="-78"/>
                <a:cs typeface="Kofi" pitchFamily="2" charset="-78"/>
              </a:rPr>
              <a:t>دشنت </a:t>
            </a:r>
            <a:r>
              <a:rPr lang="ar-SA" sz="2400" dirty="0">
                <a:solidFill>
                  <a:srgbClr val="FF0000"/>
                </a:solidFill>
                <a:latin typeface="Kofi" pitchFamily="2" charset="-78"/>
                <a:cs typeface="Kofi" pitchFamily="2" charset="-78"/>
              </a:rPr>
              <a:t>الجامعة </a:t>
            </a:r>
            <a:r>
              <a:rPr lang="ar-SA" sz="2400" dirty="0" smtClean="0">
                <a:solidFill>
                  <a:srgbClr val="FF0000"/>
                </a:solidFill>
                <a:latin typeface="Kofi" pitchFamily="2" charset="-78"/>
                <a:cs typeface="Kofi" pitchFamily="2" charset="-78"/>
              </a:rPr>
              <a:t>(وثيقة </a:t>
            </a:r>
            <a:r>
              <a:rPr lang="ar-SA" sz="2400" dirty="0">
                <a:solidFill>
                  <a:srgbClr val="FF0000"/>
                </a:solidFill>
                <a:latin typeface="Kofi" pitchFamily="2" charset="-78"/>
                <a:cs typeface="Kofi" pitchFamily="2" charset="-78"/>
              </a:rPr>
              <a:t>جامعة المجمعة لدعم الطلاب والطالبات ذوي الاحتياجات الخاصة). </a:t>
            </a:r>
            <a:r>
              <a:rPr lang="ar-SA" sz="2400" dirty="0">
                <a:solidFill>
                  <a:srgbClr val="0070C0"/>
                </a:solidFill>
                <a:cs typeface="AdvertisingMedium" pitchFamily="2" charset="-78"/>
              </a:rPr>
              <a:t>بتاريخ الأربعاء11/2/1436ه. وتهدف هذه الوثيقة إلى تحقيق تدابير فعالة في بيئات تسمح بتحقيق أقصى قدر من النمو الأكاديمي والاجتماعي، وتحقيق هدف الإدماج الكامل، وتوفير خدمات ومعلومات سهلة الوصول، وتشجيع تدريب منسوبي الجامعة العاملين مع الطلاب والطالبات ذوي الاحتياجات الخاصة، وتعزيز الوعي بقدرات وإسهامات الطلاب والطالبات ذوي الاحتياجات الخاصة. أما المبادئ الأساسية التي بنيت عليها هذه الوثيقة فتمثلت فيما يلي: أ. تكافؤ الفرص ب. إمكانية الوصول ج. دعم قدرات ومهارات الطلاب والطالبات ذوي الاحتياجات الخاصة.</a:t>
            </a:r>
            <a:endParaRPr lang="en-ZA" sz="2400" dirty="0">
              <a:solidFill>
                <a:srgbClr val="0070C0"/>
              </a:solidFill>
              <a:cs typeface="AdvertisingMedium" pitchFamily="2" charset="-78"/>
            </a:endParaRPr>
          </a:p>
          <a:p>
            <a:pPr marL="530225" indent="-393700" algn="just" rtl="1" fontAlgn="auto">
              <a:spcAft>
                <a:spcPts val="0"/>
              </a:spcAft>
              <a:buFont typeface="Arial" pitchFamily="34" charset="0"/>
              <a:buNone/>
              <a:defRPr/>
            </a:pPr>
            <a:r>
              <a:rPr lang="ar-EG" sz="2400" dirty="0">
                <a:solidFill>
                  <a:srgbClr val="FF0000"/>
                </a:solidFill>
                <a:latin typeface="Kofi" pitchFamily="2" charset="-78"/>
                <a:cs typeface="Kofi" pitchFamily="2" charset="-78"/>
              </a:rPr>
              <a:t>2- </a:t>
            </a:r>
            <a:r>
              <a:rPr lang="ar-SA" sz="2400" dirty="0">
                <a:solidFill>
                  <a:srgbClr val="FF0000"/>
                </a:solidFill>
                <a:latin typeface="Kofi" pitchFamily="2" charset="-78"/>
                <a:cs typeface="Kofi" pitchFamily="2" charset="-78"/>
              </a:rPr>
              <a:t>كذلك تسعى جامعة المجمعة في سياستها المعلنة في دعم الطلاب والطالبات من ذوي الاحتياجات الخاصة لتهيئة بيئة جامعية مناسبة وجاذبة لهم من خلال</a:t>
            </a:r>
            <a:endParaRPr lang="en-ZA" sz="2400" dirty="0">
              <a:solidFill>
                <a:srgbClr val="FF0000"/>
              </a:solidFill>
              <a:latin typeface="Kofi" pitchFamily="2" charset="-78"/>
              <a:cs typeface="Kofi" pitchFamily="2" charset="-78"/>
            </a:endParaRPr>
          </a:p>
          <a:p>
            <a:pPr marL="811213" indent="0" algn="just" rtl="1" fontAlgn="auto">
              <a:spcAft>
                <a:spcPts val="0"/>
              </a:spcAft>
              <a:buFont typeface="Arial" pitchFamily="34" charset="0"/>
              <a:buNone/>
              <a:defRPr/>
            </a:pPr>
            <a:r>
              <a:rPr lang="ar-SA" sz="2400" dirty="0">
                <a:solidFill>
                  <a:srgbClr val="0070C0"/>
                </a:solidFill>
                <a:cs typeface="AdvertisingMedium" pitchFamily="2" charset="-78"/>
              </a:rPr>
              <a:t>كما لا تغفل الجامعة عند تنفيذ عمليات مراجعة الخطط الدراسية في كلياتها المختلفة أن تكون ملائمة لذوي الاحتياجات الخاصة مع الحفاظ على جودة محتوى البرامج العلمية الأكاديمية</a:t>
            </a:r>
            <a:r>
              <a:rPr lang="en-US" sz="2400" dirty="0">
                <a:solidFill>
                  <a:srgbClr val="0070C0"/>
                </a:solidFill>
                <a:cs typeface="AdvertisingMedium" pitchFamily="2" charset="-78"/>
              </a:rPr>
              <a:t>. </a:t>
            </a:r>
            <a:r>
              <a:rPr lang="ar-SA" sz="2400" dirty="0">
                <a:solidFill>
                  <a:srgbClr val="0070C0"/>
                </a:solidFill>
                <a:cs typeface="AdvertisingMedium" pitchFamily="2" charset="-78"/>
              </a:rPr>
              <a:t>(وثيقة جامعة المجمعة لدعم ذوي الاحتياجات الخاصة، 1436ه: ص1</a:t>
            </a:r>
            <a:r>
              <a:rPr lang="ar-SA" sz="2400" dirty="0" smtClean="0">
                <a:solidFill>
                  <a:srgbClr val="0070C0"/>
                </a:solidFill>
                <a:cs typeface="AdvertisingMedium" pitchFamily="2" charset="-78"/>
              </a:rPr>
              <a:t>).</a:t>
            </a:r>
            <a:endParaRPr lang="en-ZA" sz="2400"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79388" y="476250"/>
            <a:ext cx="8964612" cy="6192838"/>
          </a:xfrm>
        </p:spPr>
        <p:txBody>
          <a:bodyPr rtlCol="0">
            <a:normAutofit lnSpcReduction="10000"/>
          </a:bodyPr>
          <a:lstStyle/>
          <a:p>
            <a:pPr marL="530225" indent="-393700" algn="just" rtl="1" fontAlgn="auto">
              <a:spcAft>
                <a:spcPts val="0"/>
              </a:spcAft>
              <a:buFont typeface="Arial" pitchFamily="34" charset="0"/>
              <a:buNone/>
              <a:defRPr/>
            </a:pPr>
            <a:r>
              <a:rPr lang="ar-EG" sz="2700" b="1" dirty="0" smtClean="0">
                <a:solidFill>
                  <a:srgbClr val="FF0000"/>
                </a:solidFill>
                <a:latin typeface="Kofi" pitchFamily="2" charset="-78"/>
                <a:cs typeface="Kofi" pitchFamily="2" charset="-78"/>
              </a:rPr>
              <a:t>3- </a:t>
            </a:r>
            <a:r>
              <a:rPr lang="ar-SA" sz="2700" b="1" dirty="0" smtClean="0">
                <a:solidFill>
                  <a:srgbClr val="FF0000"/>
                </a:solidFill>
                <a:latin typeface="Kofi" pitchFamily="2" charset="-78"/>
                <a:cs typeface="Kofi" pitchFamily="2" charset="-78"/>
              </a:rPr>
              <a:t>وفي </a:t>
            </a:r>
            <a:r>
              <a:rPr lang="ar-SA" sz="2700" b="1" dirty="0">
                <a:solidFill>
                  <a:srgbClr val="FF0000"/>
                </a:solidFill>
                <a:latin typeface="Kofi" pitchFamily="2" charset="-78"/>
                <a:cs typeface="Kofi" pitchFamily="2" charset="-78"/>
              </a:rPr>
              <a:t>إطار حرص الجامعة على متابعة ورعاية شؤون طلابها من ذوي الاحتياجات الخاصة، شكلت الجامعة "اللجنة الدائمة لرعاية شؤون ذوي الاحتياجات الخاصة"</a:t>
            </a:r>
            <a:r>
              <a:rPr lang="ar-SA" sz="2700" dirty="0">
                <a:solidFill>
                  <a:srgbClr val="FF0000"/>
                </a:solidFill>
                <a:latin typeface="Kofi" pitchFamily="2" charset="-78"/>
                <a:cs typeface="Kofi" pitchFamily="2" charset="-78"/>
              </a:rPr>
              <a:t> </a:t>
            </a:r>
            <a:r>
              <a:rPr lang="ar-SA" sz="2700" dirty="0">
                <a:solidFill>
                  <a:srgbClr val="0070C0"/>
                </a:solidFill>
                <a:cs typeface="AdvertisingMedium" pitchFamily="2" charset="-78"/>
              </a:rPr>
              <a:t>بصدور القرار الاداري رقم(1026/1 ) وتاريخ 20/11/1433هـ القاضي بتشكيل عدة لجان دائمة منها لجنة رعاية شؤون ذوي الاحتياجات الخاصة وتتلخص مهام هذه اللجنة في الآتي: دراسة الحالات الخاصة بهذا النوع من الطلاب أو الطالبات, والعمل على تحقيق رغباتهم, وفق إمكانات الجامعة, ووضع المتقدم بطلب الخدمة من هذا النوع من الطلاب أو الطالبات. العمل على توفير الوسائل المعينة لهؤلاء الطلاب أو الطالبات, سواء في مقرات الدراسة وتسهيل أمورهم فيها, أو في الوسائل المعينة, من خلال التوصية لصندوق الطلاب, ونحوه لتحقق بعض المتطلبات الخاصة بهم. المتابعة مع الكليات– دورياً-لمعرفة ما لديها من هؤلاء الطلاب أو الطالبات للعمل على توفير ما يعينهم على دراستهم وتحصيلهم, وكذا العمل مع الكليات لربط هؤلاء بمسؤول أو مسؤولة في الكلية التي فيها الطالب أو الطالبة, لمتابعة شؤونهم بصفة مستمرة وإعداد تقارير إحصائية دورية وعرضها على إدارة الجامعة. </a:t>
            </a:r>
            <a:r>
              <a:rPr lang="en-US" sz="2700" i="1" u="sng" dirty="0">
                <a:solidFill>
                  <a:srgbClr val="0070C0"/>
                </a:solidFill>
                <a:cs typeface="AdvertisingMedium" pitchFamily="2" charset="-78"/>
                <a:hlinkClick r:id="rId3"/>
              </a:rPr>
              <a:t>http://</a:t>
            </a:r>
            <a:r>
              <a:rPr lang="en-US" sz="2700" i="1" u="sng" dirty="0" smtClean="0">
                <a:solidFill>
                  <a:srgbClr val="0070C0"/>
                </a:solidFill>
                <a:cs typeface="AdvertisingMedium" pitchFamily="2" charset="-78"/>
                <a:hlinkClick r:id="rId3"/>
              </a:rPr>
              <a:t>mu.sa/ey0AC</a:t>
            </a:r>
            <a:endParaRPr lang="en-ZA" sz="2700"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765175"/>
            <a:ext cx="8229600" cy="5543550"/>
          </a:xfrm>
        </p:spPr>
        <p:txBody>
          <a:bodyPr rtlCol="0">
            <a:normAutofit fontScale="92500" lnSpcReduction="20000"/>
          </a:bodyPr>
          <a:lstStyle/>
          <a:p>
            <a:pPr marL="633413" indent="-496888" algn="just" rtl="1" fontAlgn="auto">
              <a:spcAft>
                <a:spcPts val="0"/>
              </a:spcAft>
              <a:buFont typeface="Arial" pitchFamily="34" charset="0"/>
              <a:buNone/>
              <a:defRPr/>
            </a:pPr>
            <a:r>
              <a:rPr lang="ar-EG" b="1" dirty="0" smtClean="0">
                <a:solidFill>
                  <a:srgbClr val="FF0000"/>
                </a:solidFill>
              </a:rPr>
              <a:t>4- </a:t>
            </a:r>
            <a:r>
              <a:rPr lang="ar-SA" b="1" dirty="0" smtClean="0">
                <a:solidFill>
                  <a:srgbClr val="FF0000"/>
                </a:solidFill>
              </a:rPr>
              <a:t>وقد </a:t>
            </a:r>
            <a:r>
              <a:rPr lang="ar-SA" b="1" dirty="0">
                <a:solidFill>
                  <a:srgbClr val="FF0000"/>
                </a:solidFill>
              </a:rPr>
              <a:t>قدمت الجامعة ممثلة في وكالتها عدة مبادرات وانجازات يمكن استعراض أهمها كما يلي:</a:t>
            </a:r>
            <a:endParaRPr lang="en-ZA" dirty="0">
              <a:solidFill>
                <a:srgbClr val="FF0000"/>
              </a:solidFill>
            </a:endParaRPr>
          </a:p>
          <a:p>
            <a:pPr marL="137160" indent="0" algn="just" rtl="1" fontAlgn="auto">
              <a:spcAft>
                <a:spcPts val="0"/>
              </a:spcAft>
              <a:buFont typeface="Arial" pitchFamily="34" charset="0"/>
              <a:buNone/>
              <a:defRPr/>
            </a:pPr>
            <a:r>
              <a:rPr lang="ar-EG" b="1" dirty="0" smtClean="0">
                <a:solidFill>
                  <a:srgbClr val="002060"/>
                </a:solidFill>
                <a:cs typeface="AF_Najed" pitchFamily="2" charset="-78"/>
              </a:rPr>
              <a:t>أ- </a:t>
            </a:r>
            <a:r>
              <a:rPr lang="ar-SA" b="1" dirty="0" smtClean="0">
                <a:solidFill>
                  <a:srgbClr val="002060"/>
                </a:solidFill>
                <a:cs typeface="AF_Najed" pitchFamily="2" charset="-78"/>
              </a:rPr>
              <a:t>مشروع </a:t>
            </a:r>
            <a:r>
              <a:rPr lang="ar-SA" b="1" dirty="0">
                <a:solidFill>
                  <a:srgbClr val="002060"/>
                </a:solidFill>
                <a:cs typeface="AF_Najed" pitchFamily="2" charset="-78"/>
              </a:rPr>
              <a:t>تهيئة البيئة الجامعية لذوي الاحتياجات الخاصة </a:t>
            </a:r>
            <a:endParaRPr lang="en-ZA" dirty="0">
              <a:solidFill>
                <a:srgbClr val="002060"/>
              </a:solidFill>
              <a:cs typeface="AF_Najed" pitchFamily="2" charset="-78"/>
            </a:endParaRPr>
          </a:p>
          <a:p>
            <a:pPr marL="137160" indent="0" algn="just" rtl="1" fontAlgn="auto">
              <a:spcAft>
                <a:spcPts val="0"/>
              </a:spcAft>
              <a:buFont typeface="Arial" pitchFamily="34" charset="0"/>
              <a:buNone/>
              <a:defRPr/>
            </a:pPr>
            <a:r>
              <a:rPr lang="ar-SA" dirty="0">
                <a:solidFill>
                  <a:srgbClr val="0070C0"/>
                </a:solidFill>
                <a:cs typeface="AdvertisingMedium" pitchFamily="2" charset="-78"/>
              </a:rPr>
              <a:t>تحرص جامعة المجمعة على تقديم خدماتها إلى جميع فئات المجتمع بجودة عالية. وبخاصة من ذوي الاحتياجات الخاصة، لذلك جاءت مبادرة "</a:t>
            </a:r>
            <a:r>
              <a:rPr lang="ar-SA" b="1" dirty="0">
                <a:solidFill>
                  <a:srgbClr val="0070C0"/>
                </a:solidFill>
                <a:cs typeface="AdvertisingMedium" pitchFamily="2" charset="-78"/>
              </a:rPr>
              <a:t>بيئة جامعية للجميع"</a:t>
            </a:r>
            <a:r>
              <a:rPr lang="ar-SA" dirty="0">
                <a:solidFill>
                  <a:srgbClr val="0070C0"/>
                </a:solidFill>
                <a:cs typeface="AdvertisingMedium" pitchFamily="2" charset="-78"/>
              </a:rPr>
              <a:t> أو ما </a:t>
            </a:r>
            <a:r>
              <a:rPr lang="ar-SA" b="1" dirty="0">
                <a:solidFill>
                  <a:srgbClr val="0070C0"/>
                </a:solidFill>
                <a:cs typeface="AdvertisingMedium" pitchFamily="2" charset="-78"/>
              </a:rPr>
              <a:t>يسمى تهيئة البيئة الجامعية لذوي الاحتياجات الخاصة</a:t>
            </a:r>
            <a:r>
              <a:rPr lang="ar-SA" dirty="0">
                <a:solidFill>
                  <a:srgbClr val="0070C0"/>
                </a:solidFill>
                <a:cs typeface="AdvertisingMedium" pitchFamily="2" charset="-78"/>
              </a:rPr>
              <a:t> وذلك لدعم تحقيق المساواة بين ذوي الاحتياجات الخاصة وزملائهم الطلاب العاديين والوصول إلى بيئة جامعية مناسبة لذوي الاحتياجات الخاصة وفقاً للمعايير العالمية، حيث يشمل المشروع تهيئة البيئة المكانية والتهيئة التقنية واقتراح صياغة للقبول الأكاديمي لهذه الفئة. </a:t>
            </a:r>
            <a:r>
              <a:rPr lang="ar-SA" dirty="0" smtClean="0">
                <a:solidFill>
                  <a:srgbClr val="0070C0"/>
                </a:solidFill>
                <a:cs typeface="AdvertisingMedium" pitchFamily="2" charset="-78"/>
              </a:rPr>
              <a:t>(</a:t>
            </a:r>
            <a:r>
              <a:rPr lang="ar-SA" dirty="0">
                <a:solidFill>
                  <a:srgbClr val="0070C0"/>
                </a:solidFill>
                <a:cs typeface="AdvertisingMedium" pitchFamily="2" charset="-78"/>
              </a:rPr>
              <a:t>التقرير السنوي الأول لوكالة جامعة المجمعة، 1435ه.: ص 87).</a:t>
            </a:r>
            <a:endParaRPr lang="en-ZA"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981075"/>
            <a:ext cx="8229600" cy="5327650"/>
          </a:xfrm>
        </p:spPr>
        <p:txBody>
          <a:bodyPr rtlCol="0">
            <a:normAutofit fontScale="85000" lnSpcReduction="20000"/>
          </a:bodyPr>
          <a:lstStyle/>
          <a:p>
            <a:pPr marL="137160" indent="0" algn="just" rtl="1" fontAlgn="auto">
              <a:spcAft>
                <a:spcPts val="0"/>
              </a:spcAft>
              <a:buFont typeface="Arial" pitchFamily="34" charset="0"/>
              <a:buNone/>
              <a:defRPr/>
            </a:pPr>
            <a:r>
              <a:rPr lang="ar-EG" sz="3500" b="1" dirty="0">
                <a:solidFill>
                  <a:srgbClr val="002060"/>
                </a:solidFill>
                <a:cs typeface="AF_Najed" pitchFamily="2" charset="-78"/>
              </a:rPr>
              <a:t>ب- </a:t>
            </a:r>
            <a:r>
              <a:rPr lang="ar-SA" sz="3500" b="1" dirty="0">
                <a:solidFill>
                  <a:srgbClr val="002060"/>
                </a:solidFill>
                <a:cs typeface="AF_Najed" pitchFamily="2" charset="-78"/>
              </a:rPr>
              <a:t>بوابة وصول لذوي الاحتياجات الخاصة </a:t>
            </a:r>
            <a:endParaRPr lang="en-ZA" sz="3500" b="1" dirty="0">
              <a:solidFill>
                <a:srgbClr val="002060"/>
              </a:solidFill>
              <a:cs typeface="AF_Najed" pitchFamily="2" charset="-78"/>
            </a:endParaRPr>
          </a:p>
          <a:p>
            <a:pPr marL="137160" indent="0" algn="just" rtl="1" fontAlgn="auto">
              <a:spcAft>
                <a:spcPts val="0"/>
              </a:spcAft>
              <a:buFont typeface="Arial" pitchFamily="34" charset="0"/>
              <a:buNone/>
              <a:defRPr/>
            </a:pPr>
            <a:r>
              <a:rPr lang="ar-SA" dirty="0">
                <a:solidFill>
                  <a:srgbClr val="FF0000"/>
                </a:solidFill>
                <a:latin typeface="Kofi" pitchFamily="2" charset="-78"/>
                <a:cs typeface="Kofi" pitchFamily="2" charset="-78"/>
              </a:rPr>
              <a:t>أطلقت وكالة الجامعة ممثلة بإدارة البيئة الجامعية بوابة " وصول " لذوي الاحتياجات الخاصة لتكون نافذة لجميع الخدمات والبرامج التي تقدمها جهات الجامعة والتي تضم الآن عدداً من الخدمات أبرزها:</a:t>
            </a:r>
            <a:endParaRPr lang="en-ZA" dirty="0">
              <a:solidFill>
                <a:srgbClr val="FF0000"/>
              </a:solidFill>
              <a:latin typeface="Kofi" pitchFamily="2" charset="-78"/>
              <a:cs typeface="Kofi" pitchFamily="2" charset="-78"/>
            </a:endParaRPr>
          </a:p>
          <a:p>
            <a:pPr marL="723900" indent="-411163" algn="just" rtl="1" fontAlgn="auto">
              <a:spcAft>
                <a:spcPts val="0"/>
              </a:spcAft>
              <a:defRPr/>
            </a:pPr>
            <a:r>
              <a:rPr lang="ar-SA" dirty="0">
                <a:solidFill>
                  <a:srgbClr val="0070C0"/>
                </a:solidFill>
                <a:cs typeface="AdvertisingMedium" pitchFamily="2" charset="-78"/>
              </a:rPr>
              <a:t>النموذج الإلكتروني لتطوير بيئة ذوي الاحتياجات الخاصة والذي يمثل نافذة سهلة للتواصل مع مسئولي الجامعة وعرض أي معوقات أو صعوبات يواجهونها في البيئة الجامعية ويتيح لهم إمكانية اقتراح الحلول لها. </a:t>
            </a:r>
            <a:r>
              <a:rPr lang="en-US" i="1" dirty="0">
                <a:solidFill>
                  <a:srgbClr val="0070C0"/>
                </a:solidFill>
                <a:cs typeface="AdvertisingMedium" pitchFamily="2" charset="-78"/>
                <a:hlinkClick r:id="rId3"/>
              </a:rPr>
              <a:t>http://mu.sa/69i1X</a:t>
            </a:r>
            <a:endParaRPr lang="en-ZA" dirty="0">
              <a:solidFill>
                <a:srgbClr val="0070C0"/>
              </a:solidFill>
              <a:cs typeface="AdvertisingMedium" pitchFamily="2" charset="-78"/>
            </a:endParaRPr>
          </a:p>
          <a:p>
            <a:pPr marL="723900" indent="-411163" algn="just" rtl="1" fontAlgn="auto">
              <a:spcAft>
                <a:spcPts val="0"/>
              </a:spcAft>
              <a:defRPr/>
            </a:pPr>
            <a:r>
              <a:rPr lang="en-US" dirty="0">
                <a:solidFill>
                  <a:srgbClr val="0070C0"/>
                </a:solidFill>
                <a:cs typeface="AdvertisingMedium" pitchFamily="2" charset="-78"/>
              </a:rPr>
              <a:t> </a:t>
            </a:r>
            <a:r>
              <a:rPr lang="ar-SA" dirty="0">
                <a:solidFill>
                  <a:srgbClr val="0070C0"/>
                </a:solidFill>
                <a:cs typeface="AdvertisingMedium" pitchFamily="2" charset="-78"/>
              </a:rPr>
              <a:t>منصة التدريب الإلكتروني وهي نتاج تعاون مع كلية علوم الحاسب والمعلومات لإنتاج عدد من الدورات التدريبية الإلكترونية لتدريب ذوي الاحتياجات الخاصة على الاستفادة من خصائص نظام ويندوز لتشغيل اجهزة الحاسب الآلي</a:t>
            </a:r>
            <a:endParaRPr lang="en-ZA" dirty="0">
              <a:solidFill>
                <a:srgbClr val="0070C0"/>
              </a:solidFill>
              <a:cs typeface="AdvertisingMedium" pitchFamily="2" charset="-78"/>
            </a:endParaRPr>
          </a:p>
          <a:p>
            <a:pPr marL="723900" indent="-411163" algn="just" rtl="1" fontAlgn="auto">
              <a:spcAft>
                <a:spcPts val="0"/>
              </a:spcAft>
              <a:defRPr/>
            </a:pPr>
            <a:r>
              <a:rPr lang="ar-SA" dirty="0">
                <a:solidFill>
                  <a:srgbClr val="0070C0"/>
                </a:solidFill>
                <a:cs typeface="AdvertisingMedium" pitchFamily="2" charset="-78"/>
              </a:rPr>
              <a:t>نموذج حجز موعد في عيادات الأسنان بالزلفي لذوي الاحتياجات الخاصة .</a:t>
            </a:r>
            <a:endParaRPr lang="en-ZA"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plus(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plus(in)">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plus(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404813"/>
            <a:ext cx="8229600" cy="6192837"/>
          </a:xfrm>
        </p:spPr>
        <p:txBody>
          <a:bodyPr rtlCol="0">
            <a:normAutofit fontScale="85000" lnSpcReduction="20000"/>
          </a:bodyPr>
          <a:lstStyle/>
          <a:p>
            <a:pPr marL="530225" indent="-393700" algn="just" rtl="1" fontAlgn="auto">
              <a:spcAft>
                <a:spcPts val="0"/>
              </a:spcAft>
              <a:buFont typeface="Arial" pitchFamily="34" charset="0"/>
              <a:buNone/>
              <a:defRPr/>
            </a:pPr>
            <a:r>
              <a:rPr lang="ar-EG" sz="3500" b="1" dirty="0">
                <a:solidFill>
                  <a:srgbClr val="002060"/>
                </a:solidFill>
                <a:cs typeface="AF_Najed" pitchFamily="2" charset="-78"/>
              </a:rPr>
              <a:t>ج- </a:t>
            </a:r>
            <a:r>
              <a:rPr lang="ar-SA" sz="3500" b="1" dirty="0">
                <a:solidFill>
                  <a:srgbClr val="002060"/>
                </a:solidFill>
                <a:cs typeface="AF_Najed" pitchFamily="2" charset="-78"/>
              </a:rPr>
              <a:t>استحداث مركز الابتكار والأفكار الطلابية المتميزة لذوي الاحتياجات الخاصة:</a:t>
            </a:r>
            <a:endParaRPr lang="en-ZA" sz="3500" b="1" dirty="0">
              <a:solidFill>
                <a:srgbClr val="002060"/>
              </a:solidFill>
              <a:cs typeface="AF_Najed" pitchFamily="2" charset="-78"/>
            </a:endParaRPr>
          </a:p>
          <a:p>
            <a:pPr marL="137160" indent="0" algn="just" rtl="1" fontAlgn="auto">
              <a:spcAft>
                <a:spcPts val="0"/>
              </a:spcAft>
              <a:buFont typeface="Arial" pitchFamily="34" charset="0"/>
              <a:buNone/>
              <a:defRPr/>
            </a:pPr>
            <a:r>
              <a:rPr lang="ar-SA" dirty="0">
                <a:solidFill>
                  <a:srgbClr val="FF0000"/>
                </a:solidFill>
                <a:latin typeface="Kofi" pitchFamily="2" charset="-78"/>
                <a:cs typeface="Kofi" pitchFamily="2" charset="-78"/>
              </a:rPr>
              <a:t>ويتمثل برنامج مركز دعم ابتكارات وأفكار طلاب وطالبات جامعة المجمعة من ذوي الاحتياجات الخاصة فيما يلي :</a:t>
            </a:r>
            <a:endParaRPr lang="en-ZA" dirty="0">
              <a:solidFill>
                <a:srgbClr val="FF0000"/>
              </a:solidFill>
              <a:latin typeface="Kofi" pitchFamily="2" charset="-78"/>
              <a:cs typeface="Kofi" pitchFamily="2" charset="-78"/>
            </a:endParaRPr>
          </a:p>
          <a:p>
            <a:pPr algn="just" rtl="1" fontAlgn="auto">
              <a:spcAft>
                <a:spcPts val="0"/>
              </a:spcAft>
              <a:defRPr/>
            </a:pPr>
            <a:r>
              <a:rPr lang="ar-SA" dirty="0">
                <a:solidFill>
                  <a:srgbClr val="0070C0"/>
                </a:solidFill>
                <a:cs typeface="AdvertisingMedium" pitchFamily="2" charset="-78"/>
              </a:rPr>
              <a:t>العمل على نقل الأشخاص ذوي الاحتياجات الخاصة المبتكرين والمخترعين والمفكرين من العزلة إلى الاندماج مع بقية طلاب الجامعة. تصميم اطار معين لكل طالب. تطوير أساليب التفكير الإبداعي وصقل الموهبة الحقيقية لديهم. توفير التعليم الفردي. توفير هيكل لتعليم المبتكرين. بناء الثقة بالنفس للطلاب ذوي الاحتياجات الخاصة. التعاون مع أولياء الأمور بشأن مهارات الطلاب ومشاكلهم بنفس الوقت في هذا المجال. استخدام التكنولوجيا الحديثة التي يمكن أن تساعد ذوي الاحتياجات الخاصة . التكيف مع البرامج القياسية لذوي الاحتياجات الخاصة : التوافق التطبيق والتعاون، من أجل الحصول على تنسيق تخزين موحدة للنص والصور والأصوات في الابتكارات والمواد مختلفة والبرامج وفقا للاحتياجات المختلفة. الاستفادة من المتصفحات الخاصة بذوي الاحتياجات الخاصة. </a:t>
            </a:r>
            <a:endParaRPr lang="en-ZA"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908050"/>
            <a:ext cx="8229600" cy="5761038"/>
          </a:xfrm>
        </p:spPr>
        <p:txBody>
          <a:bodyPr rtlCol="0">
            <a:normAutofit lnSpcReduction="10000"/>
          </a:bodyPr>
          <a:lstStyle/>
          <a:p>
            <a:pPr marL="137160" indent="0" algn="just" rtl="1" fontAlgn="auto">
              <a:lnSpc>
                <a:spcPct val="80000"/>
              </a:lnSpc>
              <a:spcAft>
                <a:spcPts val="0"/>
              </a:spcAft>
              <a:buFont typeface="Arial" pitchFamily="34" charset="0"/>
              <a:buNone/>
              <a:defRPr/>
            </a:pPr>
            <a:r>
              <a:rPr lang="ar-SA" sz="3000" b="1" dirty="0">
                <a:solidFill>
                  <a:srgbClr val="002060"/>
                </a:solidFill>
                <a:cs typeface="AF_Najed" pitchFamily="2" charset="-78"/>
              </a:rPr>
              <a:t>برنامج نقل ذوي الاحتياجات الخاصة</a:t>
            </a:r>
            <a:endParaRPr lang="en-ZA" sz="3000" b="1" dirty="0">
              <a:solidFill>
                <a:srgbClr val="002060"/>
              </a:solidFill>
              <a:cs typeface="AF_Najed" pitchFamily="2" charset="-78"/>
            </a:endParaRPr>
          </a:p>
          <a:p>
            <a:pPr marL="137160" indent="0" algn="just" rtl="1" fontAlgn="auto">
              <a:spcAft>
                <a:spcPts val="0"/>
              </a:spcAft>
              <a:buFont typeface="Arial" pitchFamily="34" charset="0"/>
              <a:buNone/>
              <a:defRPr/>
            </a:pPr>
            <a:r>
              <a:rPr lang="ar-SA" sz="3000" b="1" dirty="0">
                <a:solidFill>
                  <a:srgbClr val="0070C0"/>
                </a:solidFill>
                <a:cs typeface="AdvertisingMedium" pitchFamily="2" charset="-78"/>
              </a:rPr>
              <a:t>تنفرد </a:t>
            </a:r>
            <a:r>
              <a:rPr lang="ar-SA" sz="3000" dirty="0">
                <a:solidFill>
                  <a:srgbClr val="0070C0"/>
                </a:solidFill>
                <a:cs typeface="AdvertisingMedium" pitchFamily="2" charset="-78"/>
              </a:rPr>
              <a:t>جامعة المجمعة بين مثيلاتها من الجامعات السعودية بتوفير خدمات النقل المتخصص لذوي الاحتياجات الخاصة في مراحل التعليم العالي في المملكة (الدوسري، 1436 </a:t>
            </a:r>
            <a:r>
              <a:rPr lang="ar-SA" sz="3000" dirty="0" smtClean="0">
                <a:solidFill>
                  <a:srgbClr val="0070C0"/>
                </a:solidFill>
                <a:cs typeface="AdvertisingMedium" pitchFamily="2" charset="-78"/>
              </a:rPr>
              <a:t>ه</a:t>
            </a:r>
            <a:r>
              <a:rPr lang="ar-EG" sz="3000" dirty="0" smtClean="0">
                <a:solidFill>
                  <a:srgbClr val="0070C0"/>
                </a:solidFill>
                <a:cs typeface="AdvertisingMedium" pitchFamily="2" charset="-78"/>
              </a:rPr>
              <a:t>ـ</a:t>
            </a:r>
            <a:r>
              <a:rPr lang="ar-SA" sz="3000" dirty="0" smtClean="0">
                <a:solidFill>
                  <a:srgbClr val="0070C0"/>
                </a:solidFill>
                <a:cs typeface="AdvertisingMedium" pitchFamily="2" charset="-78"/>
              </a:rPr>
              <a:t>) </a:t>
            </a:r>
            <a:r>
              <a:rPr lang="ar-SA" sz="3000" dirty="0">
                <a:solidFill>
                  <a:srgbClr val="0070C0"/>
                </a:solidFill>
                <a:cs typeface="AdvertisingMedium" pitchFamily="2" charset="-78"/>
              </a:rPr>
              <a:t>، ويأتي ذلك انطلاقاً من حرص الجامعة على ضرورة تقديم كافة الخدمات الممكنة للطلاب والطالبات من ذوي الاحتياجات الخاصة باعتبارها فئة تحتاج إلى تقديم أدوات دعم ومساعدة خاصة للتوافق مع نظرائهم الطلاب والطالبات في الجامعة، ويتضمن هذا الإجراء تقديم برنامج نقل متخصص لذوي الاحتياجات الخاصة، من خلال تسيير عدد من الحافلات لخدمة طلاب الجامعة بالنقل من المنازل وحتى الكليات والعودة بهم وفقا لتنظيمات وتعليمات خاصة، بهدف تذليل كافة الصعوبات التي تعيق وصولهم إلى </a:t>
            </a:r>
            <a:r>
              <a:rPr lang="ar-SA" sz="3000" dirty="0" smtClean="0">
                <a:solidFill>
                  <a:srgbClr val="0070C0"/>
                </a:solidFill>
                <a:cs typeface="AdvertisingMedium" pitchFamily="2" charset="-78"/>
              </a:rPr>
              <a:t>كلياتهم</a:t>
            </a:r>
            <a:r>
              <a:rPr lang="ar-EG" sz="3000" dirty="0" smtClean="0">
                <a:solidFill>
                  <a:srgbClr val="0070C0"/>
                </a:solidFill>
                <a:cs typeface="AdvertisingMedium" pitchFamily="2" charset="-78"/>
              </a:rPr>
              <a:t>.</a:t>
            </a:r>
            <a:endParaRPr lang="en-ZA" sz="3000"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836613"/>
            <a:ext cx="8229600" cy="5472112"/>
          </a:xfrm>
        </p:spPr>
        <p:txBody>
          <a:bodyPr rtlCol="0">
            <a:normAutofit/>
          </a:bodyPr>
          <a:lstStyle/>
          <a:p>
            <a:pPr marL="137160" indent="0" algn="just" rtl="1" fontAlgn="auto">
              <a:lnSpc>
                <a:spcPct val="80000"/>
              </a:lnSpc>
              <a:spcAft>
                <a:spcPts val="0"/>
              </a:spcAft>
              <a:buFont typeface="Arial" pitchFamily="34" charset="0"/>
              <a:buNone/>
              <a:defRPr/>
            </a:pPr>
            <a:r>
              <a:rPr lang="ar-SA" sz="3000" b="1" dirty="0">
                <a:solidFill>
                  <a:srgbClr val="002060"/>
                </a:solidFill>
                <a:cs typeface="AF_Najed" pitchFamily="2" charset="-78"/>
              </a:rPr>
              <a:t>وحدة خدمة ذوي الاحتياجات الخاصة </a:t>
            </a:r>
            <a:endParaRPr lang="en-ZA" sz="3000" b="1" dirty="0">
              <a:solidFill>
                <a:srgbClr val="002060"/>
              </a:solidFill>
              <a:cs typeface="AF_Najed" pitchFamily="2" charset="-78"/>
            </a:endParaRPr>
          </a:p>
          <a:p>
            <a:pPr marL="137160" indent="0" algn="just" rtl="1" fontAlgn="auto">
              <a:spcAft>
                <a:spcPts val="0"/>
              </a:spcAft>
              <a:buFont typeface="Arial" pitchFamily="34" charset="0"/>
              <a:buNone/>
              <a:defRPr/>
            </a:pPr>
            <a:r>
              <a:rPr lang="ar-SA" sz="3300" b="1" dirty="0">
                <a:solidFill>
                  <a:srgbClr val="FF0000"/>
                </a:solidFill>
                <a:latin typeface="Kofi" pitchFamily="2" charset="-78"/>
                <a:cs typeface="Kofi" pitchFamily="2" charset="-78"/>
              </a:rPr>
              <a:t>تتبع هذه الوحدة إدارة البيئة الجامعية والصحة المهنية ومهامها كما يلي</a:t>
            </a:r>
            <a:r>
              <a:rPr lang="en-US" sz="3300" b="1" dirty="0">
                <a:solidFill>
                  <a:srgbClr val="FF0000"/>
                </a:solidFill>
                <a:latin typeface="Kofi" pitchFamily="2" charset="-78"/>
                <a:cs typeface="Kofi" pitchFamily="2" charset="-78"/>
              </a:rPr>
              <a:t>:</a:t>
            </a:r>
            <a:endParaRPr lang="en-ZA" sz="3300" dirty="0">
              <a:solidFill>
                <a:srgbClr val="FF0000"/>
              </a:solidFill>
              <a:latin typeface="Kofi" pitchFamily="2" charset="-78"/>
              <a:cs typeface="Kofi" pitchFamily="2" charset="-78"/>
            </a:endParaRPr>
          </a:p>
          <a:p>
            <a:pPr marL="901700" indent="-266700" algn="just" rtl="1" fontAlgn="auto">
              <a:spcAft>
                <a:spcPts val="0"/>
              </a:spcAft>
              <a:buFont typeface="Wingdings" pitchFamily="2" charset="2"/>
              <a:buChar char="Ø"/>
              <a:defRPr/>
            </a:pPr>
            <a:r>
              <a:rPr lang="ar-SA" sz="3300" dirty="0">
                <a:solidFill>
                  <a:srgbClr val="0070C0"/>
                </a:solidFill>
                <a:cs typeface="AdvertisingMedium" pitchFamily="2" charset="-78"/>
              </a:rPr>
              <a:t>تنمية مهارات مجتمع الجامعة في التعامل مع ذوى الاحتياجات الخاصة</a:t>
            </a:r>
            <a:r>
              <a:rPr lang="en-US" sz="3300" dirty="0">
                <a:solidFill>
                  <a:srgbClr val="0070C0"/>
                </a:solidFill>
                <a:cs typeface="AdvertisingMedium" pitchFamily="2" charset="-78"/>
              </a:rPr>
              <a:t>. </a:t>
            </a:r>
            <a:r>
              <a:rPr lang="ar-SA" sz="3300" dirty="0">
                <a:solidFill>
                  <a:srgbClr val="0070C0"/>
                </a:solidFill>
                <a:cs typeface="AdvertisingMedium" pitchFamily="2" charset="-78"/>
              </a:rPr>
              <a:t>تهيئة بيئة جامعية مناسبة لذوي الاحتياجات الخاصة</a:t>
            </a:r>
            <a:r>
              <a:rPr lang="en-US" sz="3300" dirty="0">
                <a:solidFill>
                  <a:srgbClr val="0070C0"/>
                </a:solidFill>
                <a:cs typeface="AdvertisingMedium" pitchFamily="2" charset="-78"/>
              </a:rPr>
              <a:t>. </a:t>
            </a:r>
            <a:r>
              <a:rPr lang="ar-SA" sz="3300" dirty="0">
                <a:solidFill>
                  <a:srgbClr val="0070C0"/>
                </a:solidFill>
                <a:cs typeface="AdvertisingMedium" pitchFamily="2" charset="-78"/>
              </a:rPr>
              <a:t>التنسيق مع جهات الجامعة المختلفة لتوفير أفضل الخدمات لذوي الاحتياجات الخاصة. تفعيل مشاركة ذوي الاحتياجات الخاصة في الأنشطة الثقافية والاجتماعية داخل الجامعة وخارجها</a:t>
            </a:r>
            <a:r>
              <a:rPr lang="en-US" sz="3300" dirty="0">
                <a:solidFill>
                  <a:srgbClr val="0070C0"/>
                </a:solidFill>
                <a:cs typeface="AdvertisingMedium" pitchFamily="2" charset="-78"/>
              </a:rPr>
              <a:t>.</a:t>
            </a:r>
            <a:endParaRPr lang="en-ZA" sz="3300"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908050"/>
            <a:ext cx="8229600" cy="5400675"/>
          </a:xfrm>
        </p:spPr>
        <p:txBody>
          <a:bodyPr rtlCol="0">
            <a:normAutofit fontScale="92500" lnSpcReduction="20000"/>
          </a:bodyPr>
          <a:lstStyle/>
          <a:p>
            <a:pPr marL="530225" indent="-393700" algn="just" rtl="1" fontAlgn="auto">
              <a:spcAft>
                <a:spcPts val="0"/>
              </a:spcAft>
              <a:buFont typeface="Arial" pitchFamily="34" charset="0"/>
              <a:buNone/>
              <a:defRPr/>
            </a:pPr>
            <a:r>
              <a:rPr lang="ar-EG" b="1" dirty="0" smtClean="0">
                <a:solidFill>
                  <a:srgbClr val="FF0000"/>
                </a:solidFill>
                <a:latin typeface="Kofi" pitchFamily="2" charset="-78"/>
                <a:cs typeface="Kofi" pitchFamily="2" charset="-78"/>
              </a:rPr>
              <a:t>5- </a:t>
            </a:r>
            <a:r>
              <a:rPr lang="ar-SA" b="1" dirty="0" smtClean="0">
                <a:solidFill>
                  <a:srgbClr val="FF0000"/>
                </a:solidFill>
                <a:latin typeface="Kofi" pitchFamily="2" charset="-78"/>
                <a:cs typeface="Kofi" pitchFamily="2" charset="-78"/>
              </a:rPr>
              <a:t>وتمضي </a:t>
            </a:r>
            <a:r>
              <a:rPr lang="ar-SA" b="1" dirty="0">
                <a:solidFill>
                  <a:srgbClr val="FF0000"/>
                </a:solidFill>
                <a:latin typeface="Kofi" pitchFamily="2" charset="-78"/>
                <a:cs typeface="Kofi" pitchFamily="2" charset="-78"/>
              </a:rPr>
              <a:t>الجامعة في المشاركة في التجمعات التي تنمي الشراكات الاجتماعية والإنسانية للقيام بدورها في المسؤولية الاجتماعية، من أجل تقديم تعليم متفرد ذو جوده عالية لمن ينتمي لها من الطلاب ذوي الإعاقة حيث شاركت الجامعة ممثلة بوكالة الجامعة بجناح في المعرض السعودي الدولي الثاني لمستلزمات الأشخاص ذوي الإعاقة (ضياء٢)</a:t>
            </a:r>
            <a:r>
              <a:rPr lang="en-ZA" dirty="0">
                <a:solidFill>
                  <a:srgbClr val="FF0000"/>
                </a:solidFill>
                <a:latin typeface="Kofi" pitchFamily="2" charset="-78"/>
                <a:cs typeface="Kofi" pitchFamily="2" charset="-78"/>
              </a:rPr>
              <a:t>، </a:t>
            </a:r>
            <a:r>
              <a:rPr lang="en-ZA" dirty="0" err="1">
                <a:solidFill>
                  <a:srgbClr val="0070C0"/>
                </a:solidFill>
                <a:cs typeface="AdvertisingMedium" pitchFamily="2" charset="-78"/>
              </a:rPr>
              <a:t>والذي</a:t>
            </a:r>
            <a:r>
              <a:rPr lang="en-ZA" dirty="0">
                <a:solidFill>
                  <a:srgbClr val="0070C0"/>
                </a:solidFill>
                <a:cs typeface="AdvertisingMedium" pitchFamily="2" charset="-78"/>
              </a:rPr>
              <a:t> </a:t>
            </a:r>
            <a:r>
              <a:rPr lang="en-ZA" dirty="0" err="1">
                <a:solidFill>
                  <a:srgbClr val="0070C0"/>
                </a:solidFill>
                <a:cs typeface="AdvertisingMedium" pitchFamily="2" charset="-78"/>
              </a:rPr>
              <a:t>نظمته</a:t>
            </a:r>
            <a:r>
              <a:rPr lang="en-ZA" dirty="0">
                <a:solidFill>
                  <a:srgbClr val="0070C0"/>
                </a:solidFill>
                <a:cs typeface="AdvertisingMedium" pitchFamily="2" charset="-78"/>
              </a:rPr>
              <a:t> </a:t>
            </a:r>
            <a:r>
              <a:rPr lang="en-ZA" dirty="0" err="1">
                <a:solidFill>
                  <a:srgbClr val="0070C0"/>
                </a:solidFill>
                <a:cs typeface="AdvertisingMedium" pitchFamily="2" charset="-78"/>
              </a:rPr>
              <a:t>جمعية</a:t>
            </a:r>
            <a:r>
              <a:rPr lang="en-ZA" dirty="0">
                <a:solidFill>
                  <a:srgbClr val="0070C0"/>
                </a:solidFill>
                <a:cs typeface="AdvertisingMedium" pitchFamily="2" charset="-78"/>
              </a:rPr>
              <a:t> </a:t>
            </a:r>
            <a:r>
              <a:rPr lang="en-ZA" dirty="0" err="1">
                <a:solidFill>
                  <a:srgbClr val="0070C0"/>
                </a:solidFill>
                <a:cs typeface="AdvertisingMedium" pitchFamily="2" charset="-78"/>
              </a:rPr>
              <a:t>الأطفال</a:t>
            </a:r>
            <a:r>
              <a:rPr lang="en-ZA" dirty="0">
                <a:solidFill>
                  <a:srgbClr val="0070C0"/>
                </a:solidFill>
                <a:cs typeface="AdvertisingMedium" pitchFamily="2" charset="-78"/>
              </a:rPr>
              <a:t> </a:t>
            </a:r>
            <a:r>
              <a:rPr lang="en-ZA" dirty="0" err="1">
                <a:solidFill>
                  <a:srgbClr val="0070C0"/>
                </a:solidFill>
                <a:cs typeface="AdvertisingMedium" pitchFamily="2" charset="-78"/>
              </a:rPr>
              <a:t>المعوقين</a:t>
            </a:r>
            <a:r>
              <a:rPr lang="en-ZA" dirty="0">
                <a:solidFill>
                  <a:srgbClr val="0070C0"/>
                </a:solidFill>
                <a:cs typeface="AdvertisingMedium" pitchFamily="2" charset="-78"/>
              </a:rPr>
              <a:t> </a:t>
            </a:r>
            <a:r>
              <a:rPr lang="en-ZA" dirty="0" err="1">
                <a:solidFill>
                  <a:srgbClr val="0070C0"/>
                </a:solidFill>
                <a:cs typeface="AdvertisingMedium" pitchFamily="2" charset="-78"/>
              </a:rPr>
              <a:t>بمركز</a:t>
            </a:r>
            <a:r>
              <a:rPr lang="en-ZA" dirty="0">
                <a:solidFill>
                  <a:srgbClr val="0070C0"/>
                </a:solidFill>
                <a:cs typeface="AdvertisingMedium" pitchFamily="2" charset="-78"/>
              </a:rPr>
              <a:t> </a:t>
            </a:r>
            <a:r>
              <a:rPr lang="en-ZA" dirty="0" err="1">
                <a:solidFill>
                  <a:srgbClr val="0070C0"/>
                </a:solidFill>
                <a:cs typeface="AdvertisingMedium" pitchFamily="2" charset="-78"/>
              </a:rPr>
              <a:t>الرياض</a:t>
            </a:r>
            <a:r>
              <a:rPr lang="en-ZA" dirty="0">
                <a:solidFill>
                  <a:srgbClr val="0070C0"/>
                </a:solidFill>
                <a:cs typeface="AdvertisingMedium" pitchFamily="2" charset="-78"/>
              </a:rPr>
              <a:t> </a:t>
            </a:r>
            <a:r>
              <a:rPr lang="en-ZA" dirty="0" err="1">
                <a:solidFill>
                  <a:srgbClr val="0070C0"/>
                </a:solidFill>
                <a:cs typeface="AdvertisingMedium" pitchFamily="2" charset="-78"/>
              </a:rPr>
              <a:t>الدولي</a:t>
            </a:r>
            <a:r>
              <a:rPr lang="en-ZA" dirty="0">
                <a:solidFill>
                  <a:srgbClr val="0070C0"/>
                </a:solidFill>
                <a:cs typeface="AdvertisingMedium" pitchFamily="2" charset="-78"/>
              </a:rPr>
              <a:t> </a:t>
            </a:r>
            <a:r>
              <a:rPr lang="en-ZA" dirty="0" err="1">
                <a:solidFill>
                  <a:srgbClr val="0070C0"/>
                </a:solidFill>
                <a:cs typeface="AdvertisingMedium" pitchFamily="2" charset="-78"/>
              </a:rPr>
              <a:t>للمعارض</a:t>
            </a:r>
            <a:r>
              <a:rPr lang="en-ZA" dirty="0">
                <a:solidFill>
                  <a:srgbClr val="0070C0"/>
                </a:solidFill>
                <a:cs typeface="AdvertisingMedium" pitchFamily="2" charset="-78"/>
              </a:rPr>
              <a:t> </a:t>
            </a:r>
            <a:r>
              <a:rPr lang="en-ZA" dirty="0" err="1">
                <a:solidFill>
                  <a:srgbClr val="0070C0"/>
                </a:solidFill>
                <a:cs typeface="AdvertisingMedium" pitchFamily="2" charset="-78"/>
              </a:rPr>
              <a:t>والمؤتمرات</a:t>
            </a:r>
            <a:r>
              <a:rPr lang="en-ZA" dirty="0">
                <a:solidFill>
                  <a:srgbClr val="0070C0"/>
                </a:solidFill>
                <a:cs typeface="AdvertisingMedium" pitchFamily="2" charset="-78"/>
              </a:rPr>
              <a:t>، </a:t>
            </a:r>
            <a:r>
              <a:rPr lang="en-ZA" dirty="0" err="1">
                <a:solidFill>
                  <a:srgbClr val="0070C0"/>
                </a:solidFill>
                <a:cs typeface="AdvertisingMedium" pitchFamily="2" charset="-78"/>
              </a:rPr>
              <a:t>يوم</a:t>
            </a:r>
            <a:r>
              <a:rPr lang="en-ZA" dirty="0">
                <a:solidFill>
                  <a:srgbClr val="0070C0"/>
                </a:solidFill>
                <a:cs typeface="AdvertisingMedium" pitchFamily="2" charset="-78"/>
              </a:rPr>
              <a:t> </a:t>
            </a:r>
            <a:r>
              <a:rPr lang="en-ZA" dirty="0" err="1">
                <a:solidFill>
                  <a:srgbClr val="0070C0"/>
                </a:solidFill>
                <a:cs typeface="AdvertisingMedium" pitchFamily="2" charset="-78"/>
              </a:rPr>
              <a:t>الثلاثاء</a:t>
            </a:r>
            <a:r>
              <a:rPr lang="en-ZA" dirty="0">
                <a:solidFill>
                  <a:srgbClr val="0070C0"/>
                </a:solidFill>
                <a:cs typeface="AdvertisingMedium" pitchFamily="2" charset="-78"/>
              </a:rPr>
              <a:t> (26 </a:t>
            </a:r>
            <a:r>
              <a:rPr lang="en-ZA" dirty="0" err="1">
                <a:solidFill>
                  <a:srgbClr val="0070C0"/>
                </a:solidFill>
                <a:cs typeface="AdvertisingMedium" pitchFamily="2" charset="-78"/>
              </a:rPr>
              <a:t>مايو</a:t>
            </a:r>
            <a:r>
              <a:rPr lang="en-ZA" dirty="0">
                <a:solidFill>
                  <a:srgbClr val="0070C0"/>
                </a:solidFill>
                <a:cs typeface="AdvertisingMedium" pitchFamily="2" charset="-78"/>
              </a:rPr>
              <a:t> </a:t>
            </a:r>
            <a:r>
              <a:rPr lang="ar-EG" dirty="0" smtClean="0">
                <a:solidFill>
                  <a:srgbClr val="0070C0"/>
                </a:solidFill>
                <a:cs typeface="AdvertisingMedium" pitchFamily="2" charset="-78"/>
              </a:rPr>
              <a:t>    </a:t>
            </a:r>
            <a:r>
              <a:rPr lang="en-ZA" dirty="0" smtClean="0">
                <a:solidFill>
                  <a:srgbClr val="0070C0"/>
                </a:solidFill>
                <a:cs typeface="AdvertisingMedium" pitchFamily="2" charset="-78"/>
              </a:rPr>
              <a:t>2015</a:t>
            </a:r>
            <a:r>
              <a:rPr lang="en-ZA" dirty="0">
                <a:solidFill>
                  <a:srgbClr val="0070C0"/>
                </a:solidFill>
                <a:cs typeface="AdvertisingMedium" pitchFamily="2" charset="-78"/>
              </a:rPr>
              <a:t>) </a:t>
            </a:r>
            <a:r>
              <a:rPr lang="ar-EG" dirty="0" smtClean="0">
                <a:solidFill>
                  <a:srgbClr val="0070C0"/>
                </a:solidFill>
                <a:cs typeface="AdvertisingMedium" pitchFamily="2" charset="-78"/>
              </a:rPr>
              <a:t> </a:t>
            </a:r>
            <a:r>
              <a:rPr lang="en-ZA" dirty="0" err="1" smtClean="0">
                <a:solidFill>
                  <a:srgbClr val="0070C0"/>
                </a:solidFill>
                <a:cs typeface="AdvertisingMedium" pitchFamily="2" charset="-78"/>
              </a:rPr>
              <a:t>وقدمت</a:t>
            </a:r>
            <a:r>
              <a:rPr lang="en-ZA" dirty="0" smtClean="0">
                <a:solidFill>
                  <a:srgbClr val="0070C0"/>
                </a:solidFill>
                <a:cs typeface="AdvertisingMedium" pitchFamily="2" charset="-78"/>
              </a:rPr>
              <a:t> </a:t>
            </a:r>
            <a:r>
              <a:rPr lang="en-ZA" dirty="0" err="1">
                <a:solidFill>
                  <a:srgbClr val="0070C0"/>
                </a:solidFill>
                <a:cs typeface="AdvertisingMedium" pitchFamily="2" charset="-78"/>
              </a:rPr>
              <a:t>برنامجا</a:t>
            </a:r>
            <a:r>
              <a:rPr lang="en-ZA" dirty="0">
                <a:solidFill>
                  <a:srgbClr val="0070C0"/>
                </a:solidFill>
                <a:cs typeface="AdvertisingMedium" pitchFamily="2" charset="-78"/>
              </a:rPr>
              <a:t> </a:t>
            </a:r>
            <a:r>
              <a:rPr lang="en-ZA" dirty="0" err="1">
                <a:solidFill>
                  <a:srgbClr val="0070C0"/>
                </a:solidFill>
                <a:cs typeface="AdvertisingMedium" pitchFamily="2" charset="-78"/>
              </a:rPr>
              <a:t>تضمن</a:t>
            </a:r>
            <a:r>
              <a:rPr lang="en-ZA" dirty="0">
                <a:solidFill>
                  <a:srgbClr val="0070C0"/>
                </a:solidFill>
                <a:cs typeface="AdvertisingMedium" pitchFamily="2" charset="-78"/>
              </a:rPr>
              <a:t> </a:t>
            </a:r>
            <a:r>
              <a:rPr lang="en-ZA" dirty="0" err="1">
                <a:solidFill>
                  <a:srgbClr val="0070C0"/>
                </a:solidFill>
                <a:cs typeface="AdvertisingMedium" pitchFamily="2" charset="-78"/>
              </a:rPr>
              <a:t>عدة</a:t>
            </a:r>
            <a:r>
              <a:rPr lang="en-ZA" dirty="0">
                <a:solidFill>
                  <a:srgbClr val="0070C0"/>
                </a:solidFill>
                <a:cs typeface="AdvertisingMedium" pitchFamily="2" charset="-78"/>
              </a:rPr>
              <a:t> </a:t>
            </a:r>
            <a:r>
              <a:rPr lang="en-ZA" dirty="0" err="1">
                <a:solidFill>
                  <a:srgbClr val="0070C0"/>
                </a:solidFill>
                <a:cs typeface="AdvertisingMedium" pitchFamily="2" charset="-78"/>
              </a:rPr>
              <a:t>فعاليات</a:t>
            </a:r>
            <a:r>
              <a:rPr lang="en-ZA" dirty="0">
                <a:solidFill>
                  <a:srgbClr val="0070C0"/>
                </a:solidFill>
                <a:cs typeface="AdvertisingMedium" pitchFamily="2" charset="-78"/>
              </a:rPr>
              <a:t> </a:t>
            </a:r>
            <a:r>
              <a:rPr lang="en-ZA" dirty="0" err="1">
                <a:solidFill>
                  <a:srgbClr val="0070C0"/>
                </a:solidFill>
                <a:cs typeface="AdvertisingMedium" pitchFamily="2" charset="-78"/>
              </a:rPr>
              <a:t>منها</a:t>
            </a:r>
            <a:r>
              <a:rPr lang="en-ZA" dirty="0">
                <a:solidFill>
                  <a:srgbClr val="0070C0"/>
                </a:solidFill>
                <a:cs typeface="AdvertisingMedium" pitchFamily="2" charset="-78"/>
              </a:rPr>
              <a:t> </a:t>
            </a:r>
            <a:r>
              <a:rPr lang="en-ZA" dirty="0" err="1">
                <a:solidFill>
                  <a:srgbClr val="0070C0"/>
                </a:solidFill>
                <a:cs typeface="AdvertisingMedium" pitchFamily="2" charset="-78"/>
              </a:rPr>
              <a:t>ورشة</a:t>
            </a:r>
            <a:r>
              <a:rPr lang="en-ZA" dirty="0">
                <a:solidFill>
                  <a:srgbClr val="0070C0"/>
                </a:solidFill>
                <a:cs typeface="AdvertisingMedium" pitchFamily="2" charset="-78"/>
              </a:rPr>
              <a:t> </a:t>
            </a:r>
            <a:r>
              <a:rPr lang="en-ZA" dirty="0" err="1">
                <a:solidFill>
                  <a:srgbClr val="0070C0"/>
                </a:solidFill>
                <a:cs typeface="AdvertisingMedium" pitchFamily="2" charset="-78"/>
              </a:rPr>
              <a:t>عمل</a:t>
            </a:r>
            <a:r>
              <a:rPr lang="en-ZA" dirty="0">
                <a:solidFill>
                  <a:srgbClr val="0070C0"/>
                </a:solidFill>
                <a:cs typeface="AdvertisingMedium" pitchFamily="2" charset="-78"/>
              </a:rPr>
              <a:t> </a:t>
            </a:r>
            <a:r>
              <a:rPr lang="en-ZA" dirty="0" err="1">
                <a:solidFill>
                  <a:srgbClr val="0070C0"/>
                </a:solidFill>
                <a:cs typeface="AdvertisingMedium" pitchFamily="2" charset="-78"/>
              </a:rPr>
              <a:t>بعنوان</a:t>
            </a:r>
            <a:r>
              <a:rPr lang="en-ZA" dirty="0">
                <a:solidFill>
                  <a:srgbClr val="0070C0"/>
                </a:solidFill>
                <a:cs typeface="AdvertisingMedium" pitchFamily="2" charset="-78"/>
              </a:rPr>
              <a:t> "</a:t>
            </a:r>
            <a:r>
              <a:rPr lang="en-ZA" dirty="0" err="1">
                <a:solidFill>
                  <a:srgbClr val="0070C0"/>
                </a:solidFill>
                <a:cs typeface="AdvertisingMedium" pitchFamily="2" charset="-78"/>
              </a:rPr>
              <a:t>بوابة</a:t>
            </a:r>
            <a:r>
              <a:rPr lang="en-ZA" dirty="0">
                <a:solidFill>
                  <a:srgbClr val="0070C0"/>
                </a:solidFill>
                <a:cs typeface="AdvertisingMedium" pitchFamily="2" charset="-78"/>
              </a:rPr>
              <a:t> </a:t>
            </a:r>
            <a:r>
              <a:rPr lang="en-ZA" dirty="0" err="1">
                <a:solidFill>
                  <a:srgbClr val="0070C0"/>
                </a:solidFill>
                <a:cs typeface="AdvertisingMedium" pitchFamily="2" charset="-78"/>
              </a:rPr>
              <a:t>وصول</a:t>
            </a:r>
            <a:r>
              <a:rPr lang="en-ZA" dirty="0">
                <a:solidFill>
                  <a:srgbClr val="0070C0"/>
                </a:solidFill>
                <a:cs typeface="AdvertisingMedium" pitchFamily="2" charset="-78"/>
              </a:rPr>
              <a:t>" </a:t>
            </a:r>
            <a:r>
              <a:rPr lang="en-ZA" dirty="0" err="1">
                <a:solidFill>
                  <a:srgbClr val="0070C0"/>
                </a:solidFill>
                <a:cs typeface="AdvertisingMedium" pitchFamily="2" charset="-78"/>
              </a:rPr>
              <a:t>قدمتها</a:t>
            </a:r>
            <a:r>
              <a:rPr lang="en-ZA" dirty="0">
                <a:solidFill>
                  <a:srgbClr val="0070C0"/>
                </a:solidFill>
                <a:cs typeface="AdvertisingMedium" pitchFamily="2" charset="-78"/>
              </a:rPr>
              <a:t> </a:t>
            </a:r>
            <a:r>
              <a:rPr lang="en-ZA" dirty="0" err="1">
                <a:solidFill>
                  <a:srgbClr val="0070C0"/>
                </a:solidFill>
                <a:cs typeface="AdvertisingMedium" pitchFamily="2" charset="-78"/>
              </a:rPr>
              <a:t>إدارة</a:t>
            </a:r>
            <a:r>
              <a:rPr lang="en-ZA" dirty="0">
                <a:solidFill>
                  <a:srgbClr val="0070C0"/>
                </a:solidFill>
                <a:cs typeface="AdvertisingMedium" pitchFamily="2" charset="-78"/>
              </a:rPr>
              <a:t> </a:t>
            </a:r>
            <a:r>
              <a:rPr lang="en-ZA" dirty="0" err="1">
                <a:solidFill>
                  <a:srgbClr val="0070C0"/>
                </a:solidFill>
                <a:cs typeface="AdvertisingMedium" pitchFamily="2" charset="-78"/>
              </a:rPr>
              <a:t>البيئة</a:t>
            </a:r>
            <a:r>
              <a:rPr lang="en-ZA" dirty="0">
                <a:solidFill>
                  <a:srgbClr val="0070C0"/>
                </a:solidFill>
                <a:cs typeface="AdvertisingMedium" pitchFamily="2" charset="-78"/>
              </a:rPr>
              <a:t> </a:t>
            </a:r>
            <a:r>
              <a:rPr lang="en-ZA" dirty="0" err="1">
                <a:solidFill>
                  <a:srgbClr val="0070C0"/>
                </a:solidFill>
                <a:cs typeface="AdvertisingMedium" pitchFamily="2" charset="-78"/>
              </a:rPr>
              <a:t>الجامعية</a:t>
            </a:r>
            <a:r>
              <a:rPr lang="en-ZA" dirty="0">
                <a:solidFill>
                  <a:srgbClr val="0070C0"/>
                </a:solidFill>
                <a:cs typeface="AdvertisingMedium" pitchFamily="2" charset="-78"/>
              </a:rPr>
              <a:t> </a:t>
            </a:r>
            <a:r>
              <a:rPr lang="en-ZA" dirty="0" err="1">
                <a:solidFill>
                  <a:srgbClr val="0070C0"/>
                </a:solidFill>
                <a:cs typeface="AdvertisingMedium" pitchFamily="2" charset="-78"/>
              </a:rPr>
              <a:t>والصحة</a:t>
            </a:r>
            <a:r>
              <a:rPr lang="en-ZA" dirty="0">
                <a:solidFill>
                  <a:srgbClr val="0070C0"/>
                </a:solidFill>
                <a:cs typeface="AdvertisingMedium" pitchFamily="2" charset="-78"/>
              </a:rPr>
              <a:t> </a:t>
            </a:r>
            <a:r>
              <a:rPr lang="en-ZA" dirty="0" err="1">
                <a:solidFill>
                  <a:srgbClr val="0070C0"/>
                </a:solidFill>
                <a:cs typeface="AdvertisingMedium" pitchFamily="2" charset="-78"/>
              </a:rPr>
              <a:t>المهنية</a:t>
            </a:r>
            <a:r>
              <a:rPr lang="en-ZA" dirty="0">
                <a:solidFill>
                  <a:srgbClr val="0070C0"/>
                </a:solidFill>
                <a:cs typeface="AdvertisingMedium" pitchFamily="2" charset="-78"/>
              </a:rPr>
              <a:t> </a:t>
            </a:r>
            <a:r>
              <a:rPr lang="en-ZA" dirty="0" err="1">
                <a:solidFill>
                  <a:srgbClr val="0070C0"/>
                </a:solidFill>
                <a:cs typeface="AdvertisingMedium" pitchFamily="2" charset="-78"/>
              </a:rPr>
              <a:t>وعرضت</a:t>
            </a:r>
            <a:r>
              <a:rPr lang="en-ZA" dirty="0">
                <a:solidFill>
                  <a:srgbClr val="0070C0"/>
                </a:solidFill>
                <a:cs typeface="AdvertisingMedium" pitchFamily="2" charset="-78"/>
              </a:rPr>
              <a:t> </a:t>
            </a:r>
            <a:r>
              <a:rPr lang="en-ZA" dirty="0" err="1">
                <a:solidFill>
                  <a:srgbClr val="0070C0"/>
                </a:solidFill>
                <a:cs typeface="AdvertisingMedium" pitchFamily="2" charset="-78"/>
              </a:rPr>
              <a:t>فيها</a:t>
            </a:r>
            <a:r>
              <a:rPr lang="en-ZA" dirty="0">
                <a:solidFill>
                  <a:srgbClr val="0070C0"/>
                </a:solidFill>
                <a:cs typeface="AdvertisingMedium" pitchFamily="2" charset="-78"/>
              </a:rPr>
              <a:t> </a:t>
            </a:r>
            <a:r>
              <a:rPr lang="en-ZA" dirty="0" err="1">
                <a:solidFill>
                  <a:srgbClr val="0070C0"/>
                </a:solidFill>
                <a:cs typeface="AdvertisingMedium" pitchFamily="2" charset="-78"/>
              </a:rPr>
              <a:t>نبذة</a:t>
            </a:r>
            <a:r>
              <a:rPr lang="en-ZA" dirty="0">
                <a:solidFill>
                  <a:srgbClr val="0070C0"/>
                </a:solidFill>
                <a:cs typeface="AdvertisingMedium" pitchFamily="2" charset="-78"/>
              </a:rPr>
              <a:t> </a:t>
            </a:r>
            <a:r>
              <a:rPr lang="en-ZA" dirty="0" err="1">
                <a:solidFill>
                  <a:srgbClr val="0070C0"/>
                </a:solidFill>
                <a:cs typeface="AdvertisingMedium" pitchFamily="2" charset="-78"/>
              </a:rPr>
              <a:t>موجزة</a:t>
            </a:r>
            <a:r>
              <a:rPr lang="en-ZA" dirty="0">
                <a:solidFill>
                  <a:srgbClr val="0070C0"/>
                </a:solidFill>
                <a:cs typeface="AdvertisingMedium" pitchFamily="2" charset="-78"/>
              </a:rPr>
              <a:t> </a:t>
            </a:r>
            <a:r>
              <a:rPr lang="en-ZA" dirty="0" err="1">
                <a:solidFill>
                  <a:srgbClr val="0070C0"/>
                </a:solidFill>
                <a:cs typeface="AdvertisingMedium" pitchFamily="2" charset="-78"/>
              </a:rPr>
              <a:t>عن</a:t>
            </a:r>
            <a:r>
              <a:rPr lang="en-ZA" dirty="0">
                <a:solidFill>
                  <a:srgbClr val="0070C0"/>
                </a:solidFill>
                <a:cs typeface="AdvertisingMedium" pitchFamily="2" charset="-78"/>
              </a:rPr>
              <a:t> </a:t>
            </a:r>
            <a:r>
              <a:rPr lang="en-ZA" dirty="0" err="1">
                <a:solidFill>
                  <a:srgbClr val="0070C0"/>
                </a:solidFill>
                <a:cs typeface="AdvertisingMedium" pitchFamily="2" charset="-78"/>
              </a:rPr>
              <a:t>مراحل</a:t>
            </a:r>
            <a:r>
              <a:rPr lang="en-ZA" dirty="0">
                <a:solidFill>
                  <a:srgbClr val="0070C0"/>
                </a:solidFill>
                <a:cs typeface="AdvertisingMedium" pitchFamily="2" charset="-78"/>
              </a:rPr>
              <a:t> </a:t>
            </a:r>
            <a:r>
              <a:rPr lang="en-ZA" dirty="0" err="1">
                <a:solidFill>
                  <a:srgbClr val="0070C0"/>
                </a:solidFill>
                <a:cs typeface="AdvertisingMedium" pitchFamily="2" charset="-78"/>
              </a:rPr>
              <a:t>مشروع</a:t>
            </a:r>
            <a:r>
              <a:rPr lang="en-ZA" dirty="0">
                <a:solidFill>
                  <a:srgbClr val="0070C0"/>
                </a:solidFill>
                <a:cs typeface="AdvertisingMedium" pitchFamily="2" charset="-78"/>
              </a:rPr>
              <a:t> </a:t>
            </a:r>
            <a:r>
              <a:rPr lang="en-ZA" dirty="0" err="1">
                <a:solidFill>
                  <a:srgbClr val="0070C0"/>
                </a:solidFill>
                <a:cs typeface="AdvertisingMedium" pitchFamily="2" charset="-78"/>
              </a:rPr>
              <a:t>بوابة</a:t>
            </a:r>
            <a:r>
              <a:rPr lang="en-ZA" dirty="0">
                <a:solidFill>
                  <a:srgbClr val="0070C0"/>
                </a:solidFill>
                <a:cs typeface="AdvertisingMedium" pitchFamily="2" charset="-78"/>
              </a:rPr>
              <a:t> </a:t>
            </a:r>
            <a:r>
              <a:rPr lang="en-ZA" dirty="0" err="1">
                <a:solidFill>
                  <a:srgbClr val="0070C0"/>
                </a:solidFill>
                <a:cs typeface="AdvertisingMedium" pitchFamily="2" charset="-78"/>
              </a:rPr>
              <a:t>وصول</a:t>
            </a:r>
            <a:r>
              <a:rPr lang="en-ZA" dirty="0">
                <a:solidFill>
                  <a:srgbClr val="0070C0"/>
                </a:solidFill>
                <a:cs typeface="AdvertisingMedium" pitchFamily="2" charset="-78"/>
              </a:rPr>
              <a:t> </a:t>
            </a:r>
            <a:r>
              <a:rPr lang="en-ZA" dirty="0" err="1">
                <a:solidFill>
                  <a:srgbClr val="0070C0"/>
                </a:solidFill>
                <a:cs typeface="AdvertisingMedium" pitchFamily="2" charset="-78"/>
              </a:rPr>
              <a:t>وأنه</a:t>
            </a:r>
            <a:r>
              <a:rPr lang="en-ZA" dirty="0">
                <a:solidFill>
                  <a:srgbClr val="0070C0"/>
                </a:solidFill>
                <a:cs typeface="AdvertisingMedium" pitchFamily="2" charset="-78"/>
              </a:rPr>
              <a:t> </a:t>
            </a:r>
            <a:r>
              <a:rPr lang="en-ZA" dirty="0" err="1">
                <a:solidFill>
                  <a:srgbClr val="0070C0"/>
                </a:solidFill>
                <a:cs typeface="AdvertisingMedium" pitchFamily="2" charset="-78"/>
              </a:rPr>
              <a:t>أتى</a:t>
            </a:r>
            <a:r>
              <a:rPr lang="en-ZA" dirty="0">
                <a:solidFill>
                  <a:srgbClr val="0070C0"/>
                </a:solidFill>
                <a:cs typeface="AdvertisingMedium" pitchFamily="2" charset="-78"/>
              </a:rPr>
              <a:t> </a:t>
            </a:r>
            <a:r>
              <a:rPr lang="en-ZA" dirty="0" err="1">
                <a:solidFill>
                  <a:srgbClr val="0070C0"/>
                </a:solidFill>
                <a:cs typeface="AdvertisingMedium" pitchFamily="2" charset="-78"/>
              </a:rPr>
              <a:t>تحقيقاً</a:t>
            </a:r>
            <a:r>
              <a:rPr lang="en-ZA" dirty="0">
                <a:solidFill>
                  <a:srgbClr val="0070C0"/>
                </a:solidFill>
                <a:cs typeface="AdvertisingMedium" pitchFamily="2" charset="-78"/>
              </a:rPr>
              <a:t> </a:t>
            </a:r>
            <a:r>
              <a:rPr lang="en-ZA" dirty="0" err="1">
                <a:solidFill>
                  <a:srgbClr val="0070C0"/>
                </a:solidFill>
                <a:cs typeface="AdvertisingMedium" pitchFamily="2" charset="-78"/>
              </a:rPr>
              <a:t>لسياسة</a:t>
            </a:r>
            <a:r>
              <a:rPr lang="en-ZA" dirty="0">
                <a:solidFill>
                  <a:srgbClr val="0070C0"/>
                </a:solidFill>
                <a:cs typeface="AdvertisingMedium" pitchFamily="2" charset="-78"/>
              </a:rPr>
              <a:t> </a:t>
            </a:r>
            <a:r>
              <a:rPr lang="en-ZA" dirty="0" err="1">
                <a:solidFill>
                  <a:srgbClr val="0070C0"/>
                </a:solidFill>
                <a:cs typeface="AdvertisingMedium" pitchFamily="2" charset="-78"/>
              </a:rPr>
              <a:t>الجامعة</a:t>
            </a:r>
            <a:r>
              <a:rPr lang="en-ZA" dirty="0">
                <a:solidFill>
                  <a:srgbClr val="0070C0"/>
                </a:solidFill>
                <a:cs typeface="AdvertisingMedium" pitchFamily="2" charset="-78"/>
              </a:rPr>
              <a:t> </a:t>
            </a:r>
            <a:r>
              <a:rPr lang="en-ZA" dirty="0" err="1">
                <a:solidFill>
                  <a:srgbClr val="0070C0"/>
                </a:solidFill>
                <a:cs typeface="AdvertisingMedium" pitchFamily="2" charset="-78"/>
              </a:rPr>
              <a:t>في</a:t>
            </a:r>
            <a:r>
              <a:rPr lang="en-ZA" dirty="0">
                <a:solidFill>
                  <a:srgbClr val="0070C0"/>
                </a:solidFill>
                <a:cs typeface="AdvertisingMedium" pitchFamily="2" charset="-78"/>
              </a:rPr>
              <a:t> </a:t>
            </a:r>
            <a:r>
              <a:rPr lang="en-ZA" dirty="0" err="1">
                <a:solidFill>
                  <a:srgbClr val="0070C0"/>
                </a:solidFill>
                <a:cs typeface="AdvertisingMedium" pitchFamily="2" charset="-78"/>
              </a:rPr>
              <a:t>دعم</a:t>
            </a:r>
            <a:r>
              <a:rPr lang="en-ZA" dirty="0">
                <a:solidFill>
                  <a:srgbClr val="0070C0"/>
                </a:solidFill>
                <a:cs typeface="AdvertisingMedium" pitchFamily="2" charset="-78"/>
              </a:rPr>
              <a:t> </a:t>
            </a:r>
            <a:r>
              <a:rPr lang="en-ZA" dirty="0" err="1">
                <a:solidFill>
                  <a:srgbClr val="0070C0"/>
                </a:solidFill>
                <a:cs typeface="AdvertisingMedium" pitchFamily="2" charset="-78"/>
              </a:rPr>
              <a:t>الطلاب</a:t>
            </a:r>
            <a:r>
              <a:rPr lang="en-ZA" dirty="0">
                <a:solidFill>
                  <a:srgbClr val="0070C0"/>
                </a:solidFill>
                <a:cs typeface="AdvertisingMedium" pitchFamily="2" charset="-78"/>
              </a:rPr>
              <a:t> </a:t>
            </a:r>
            <a:r>
              <a:rPr lang="en-ZA" dirty="0" err="1">
                <a:solidFill>
                  <a:srgbClr val="0070C0"/>
                </a:solidFill>
                <a:cs typeface="AdvertisingMedium" pitchFamily="2" charset="-78"/>
              </a:rPr>
              <a:t>والطالبات</a:t>
            </a:r>
            <a:r>
              <a:rPr lang="en-ZA" dirty="0">
                <a:solidFill>
                  <a:srgbClr val="0070C0"/>
                </a:solidFill>
                <a:cs typeface="AdvertisingMedium" pitchFamily="2" charset="-78"/>
              </a:rPr>
              <a:t> </a:t>
            </a:r>
            <a:r>
              <a:rPr lang="en-ZA" dirty="0" err="1">
                <a:solidFill>
                  <a:srgbClr val="0070C0"/>
                </a:solidFill>
                <a:cs typeface="AdvertisingMedium" pitchFamily="2" charset="-78"/>
              </a:rPr>
              <a:t>ذوي</a:t>
            </a:r>
            <a:r>
              <a:rPr lang="en-ZA" dirty="0">
                <a:solidFill>
                  <a:srgbClr val="0070C0"/>
                </a:solidFill>
                <a:cs typeface="AdvertisingMedium" pitchFamily="2" charset="-78"/>
              </a:rPr>
              <a:t> </a:t>
            </a:r>
            <a:r>
              <a:rPr lang="en-ZA" dirty="0" err="1">
                <a:solidFill>
                  <a:srgbClr val="0070C0"/>
                </a:solidFill>
                <a:cs typeface="AdvertisingMedium" pitchFamily="2" charset="-78"/>
              </a:rPr>
              <a:t>الاحتياجات</a:t>
            </a:r>
            <a:r>
              <a:rPr lang="en-ZA" dirty="0">
                <a:solidFill>
                  <a:srgbClr val="0070C0"/>
                </a:solidFill>
                <a:cs typeface="AdvertisingMedium" pitchFamily="2" charset="-78"/>
              </a:rPr>
              <a:t> </a:t>
            </a:r>
            <a:r>
              <a:rPr lang="en-ZA" dirty="0" err="1">
                <a:solidFill>
                  <a:srgbClr val="0070C0"/>
                </a:solidFill>
                <a:cs typeface="AdvertisingMedium" pitchFamily="2" charset="-78"/>
              </a:rPr>
              <a:t>الخاصة</a:t>
            </a:r>
            <a:r>
              <a:rPr lang="en-ZA" dirty="0">
                <a:solidFill>
                  <a:srgbClr val="0070C0"/>
                </a:solidFill>
                <a:cs typeface="AdvertisingMedium" pitchFamily="2" charset="-78"/>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704850"/>
            <a:ext cx="8229600" cy="852488"/>
          </a:xfrm>
        </p:spPr>
        <p:txBody>
          <a:bodyPr/>
          <a:lstStyle/>
          <a:p>
            <a:pPr rtl="1"/>
            <a:r>
              <a:rPr lang="ar-SA" sz="6600" smtClean="0">
                <a:solidFill>
                  <a:srgbClr val="FF0000"/>
                </a:solidFill>
                <a:cs typeface="AGA Sindibad Regular" pitchFamily="2" charset="-78"/>
              </a:rPr>
              <a:t>ثانياً: جهود العمادات المساندة </a:t>
            </a:r>
            <a:endParaRPr lang="en-ZA" sz="6600" smtClean="0">
              <a:solidFill>
                <a:srgbClr val="FF0000"/>
              </a:solidFill>
              <a:cs typeface="AGA Sindibad Regular" pitchFamily="2" charset="-78"/>
            </a:endParaRPr>
          </a:p>
        </p:txBody>
      </p:sp>
      <p:sp>
        <p:nvSpPr>
          <p:cNvPr id="3" name="Content Placeholder 2"/>
          <p:cNvSpPr>
            <a:spLocks noGrp="1"/>
          </p:cNvSpPr>
          <p:nvPr>
            <p:ph idx="1"/>
          </p:nvPr>
        </p:nvSpPr>
        <p:spPr>
          <a:xfrm>
            <a:off x="468313" y="1700213"/>
            <a:ext cx="8229600" cy="4062412"/>
          </a:xfrm>
        </p:spPr>
        <p:txBody>
          <a:bodyPr rtlCol="0">
            <a:normAutofit fontScale="92500" lnSpcReduction="10000"/>
          </a:bodyPr>
          <a:lstStyle/>
          <a:p>
            <a:pPr marL="137160" indent="0" algn="just" rtl="1" fontAlgn="auto">
              <a:spcAft>
                <a:spcPts val="0"/>
              </a:spcAft>
              <a:buFont typeface="Arial" pitchFamily="34" charset="0"/>
              <a:buNone/>
              <a:defRPr/>
            </a:pPr>
            <a:r>
              <a:rPr lang="en-ZA" dirty="0" err="1">
                <a:solidFill>
                  <a:srgbClr val="00B0F0"/>
                </a:solidFill>
                <a:cs typeface="AdvertisingMedium" pitchFamily="2" charset="-78"/>
              </a:rPr>
              <a:t>كما</a:t>
            </a:r>
            <a:r>
              <a:rPr lang="en-ZA" dirty="0">
                <a:solidFill>
                  <a:srgbClr val="00B0F0"/>
                </a:solidFill>
                <a:cs typeface="AdvertisingMedium" pitchFamily="2" charset="-78"/>
              </a:rPr>
              <a:t> </a:t>
            </a:r>
            <a:r>
              <a:rPr lang="en-ZA" dirty="0" err="1">
                <a:solidFill>
                  <a:srgbClr val="00B0F0"/>
                </a:solidFill>
                <a:cs typeface="AdvertisingMedium" pitchFamily="2" charset="-78"/>
              </a:rPr>
              <a:t>تتضافر</a:t>
            </a:r>
            <a:r>
              <a:rPr lang="en-ZA" dirty="0">
                <a:solidFill>
                  <a:srgbClr val="00B0F0"/>
                </a:solidFill>
                <a:cs typeface="AdvertisingMedium" pitchFamily="2" charset="-78"/>
              </a:rPr>
              <a:t> </a:t>
            </a:r>
            <a:r>
              <a:rPr lang="en-ZA" dirty="0" err="1">
                <a:solidFill>
                  <a:srgbClr val="00B0F0"/>
                </a:solidFill>
                <a:cs typeface="AdvertisingMedium" pitchFamily="2" charset="-78"/>
              </a:rPr>
              <a:t>جهود</a:t>
            </a:r>
            <a:r>
              <a:rPr lang="en-ZA" dirty="0">
                <a:solidFill>
                  <a:srgbClr val="00B0F0"/>
                </a:solidFill>
                <a:cs typeface="AdvertisingMedium" pitchFamily="2" charset="-78"/>
              </a:rPr>
              <a:t> </a:t>
            </a:r>
            <a:r>
              <a:rPr lang="en-ZA" dirty="0" err="1">
                <a:solidFill>
                  <a:srgbClr val="00B0F0"/>
                </a:solidFill>
                <a:cs typeface="AdvertisingMedium" pitchFamily="2" charset="-78"/>
              </a:rPr>
              <a:t>العمادات</a:t>
            </a:r>
            <a:r>
              <a:rPr lang="en-ZA" dirty="0">
                <a:solidFill>
                  <a:srgbClr val="00B0F0"/>
                </a:solidFill>
                <a:cs typeface="AdvertisingMedium" pitchFamily="2" charset="-78"/>
              </a:rPr>
              <a:t> </a:t>
            </a:r>
            <a:r>
              <a:rPr lang="en-ZA" dirty="0" err="1">
                <a:solidFill>
                  <a:srgbClr val="00B0F0"/>
                </a:solidFill>
                <a:cs typeface="AdvertisingMedium" pitchFamily="2" charset="-78"/>
              </a:rPr>
              <a:t>المساندة</a:t>
            </a:r>
            <a:r>
              <a:rPr lang="en-ZA" dirty="0">
                <a:solidFill>
                  <a:srgbClr val="00B0F0"/>
                </a:solidFill>
                <a:cs typeface="AdvertisingMedium" pitchFamily="2" charset="-78"/>
              </a:rPr>
              <a:t> </a:t>
            </a:r>
            <a:r>
              <a:rPr lang="en-ZA" dirty="0" err="1">
                <a:solidFill>
                  <a:srgbClr val="00B0F0"/>
                </a:solidFill>
                <a:cs typeface="AdvertisingMedium" pitchFamily="2" charset="-78"/>
              </a:rPr>
              <a:t>المختلفة</a:t>
            </a:r>
            <a:r>
              <a:rPr lang="en-ZA" dirty="0">
                <a:solidFill>
                  <a:srgbClr val="00B0F0"/>
                </a:solidFill>
                <a:cs typeface="AdvertisingMedium" pitchFamily="2" charset="-78"/>
              </a:rPr>
              <a:t> </a:t>
            </a:r>
            <a:r>
              <a:rPr lang="en-ZA" dirty="0" err="1">
                <a:solidFill>
                  <a:srgbClr val="00B0F0"/>
                </a:solidFill>
                <a:cs typeface="AdvertisingMedium" pitchFamily="2" charset="-78"/>
              </a:rPr>
              <a:t>لتقديم</a:t>
            </a:r>
            <a:r>
              <a:rPr lang="en-ZA" dirty="0">
                <a:solidFill>
                  <a:srgbClr val="00B0F0"/>
                </a:solidFill>
                <a:cs typeface="AdvertisingMedium" pitchFamily="2" charset="-78"/>
              </a:rPr>
              <a:t> </a:t>
            </a:r>
            <a:r>
              <a:rPr lang="en-ZA" dirty="0" err="1">
                <a:solidFill>
                  <a:srgbClr val="00B0F0"/>
                </a:solidFill>
                <a:cs typeface="AdvertisingMedium" pitchFamily="2" charset="-78"/>
              </a:rPr>
              <a:t>أفضل</a:t>
            </a:r>
            <a:r>
              <a:rPr lang="en-ZA" dirty="0">
                <a:solidFill>
                  <a:srgbClr val="00B0F0"/>
                </a:solidFill>
                <a:cs typeface="AdvertisingMedium" pitchFamily="2" charset="-78"/>
              </a:rPr>
              <a:t> </a:t>
            </a:r>
            <a:r>
              <a:rPr lang="en-ZA" dirty="0" err="1">
                <a:solidFill>
                  <a:srgbClr val="00B0F0"/>
                </a:solidFill>
                <a:cs typeface="AdvertisingMedium" pitchFamily="2" charset="-78"/>
              </a:rPr>
              <a:t>الخدمات</a:t>
            </a:r>
            <a:r>
              <a:rPr lang="en-ZA" dirty="0">
                <a:solidFill>
                  <a:srgbClr val="00B0F0"/>
                </a:solidFill>
                <a:cs typeface="AdvertisingMedium" pitchFamily="2" charset="-78"/>
              </a:rPr>
              <a:t> </a:t>
            </a:r>
            <a:r>
              <a:rPr lang="en-ZA" dirty="0" err="1">
                <a:solidFill>
                  <a:srgbClr val="00B0F0"/>
                </a:solidFill>
                <a:cs typeface="AdvertisingMedium" pitchFamily="2" charset="-78"/>
              </a:rPr>
              <a:t>الممكنة</a:t>
            </a:r>
            <a:r>
              <a:rPr lang="en-ZA" dirty="0">
                <a:solidFill>
                  <a:srgbClr val="00B0F0"/>
                </a:solidFill>
                <a:cs typeface="AdvertisingMedium" pitchFamily="2" charset="-78"/>
              </a:rPr>
              <a:t> </a:t>
            </a:r>
            <a:r>
              <a:rPr lang="en-ZA" dirty="0" err="1">
                <a:solidFill>
                  <a:srgbClr val="00B0F0"/>
                </a:solidFill>
                <a:cs typeface="AdvertisingMedium" pitchFamily="2" charset="-78"/>
              </a:rPr>
              <a:t>والمتاحة</a:t>
            </a:r>
            <a:r>
              <a:rPr lang="en-ZA" dirty="0">
                <a:solidFill>
                  <a:srgbClr val="00B0F0"/>
                </a:solidFill>
                <a:cs typeface="AdvertisingMedium" pitchFamily="2" charset="-78"/>
              </a:rPr>
              <a:t> </a:t>
            </a:r>
            <a:r>
              <a:rPr lang="en-ZA" dirty="0" err="1">
                <a:solidFill>
                  <a:srgbClr val="00B0F0"/>
                </a:solidFill>
                <a:cs typeface="AdvertisingMedium" pitchFamily="2" charset="-78"/>
              </a:rPr>
              <a:t>لدمج</a:t>
            </a:r>
            <a:r>
              <a:rPr lang="en-ZA" dirty="0">
                <a:solidFill>
                  <a:srgbClr val="00B0F0"/>
                </a:solidFill>
                <a:cs typeface="AdvertisingMedium" pitchFamily="2" charset="-78"/>
              </a:rPr>
              <a:t> </a:t>
            </a:r>
            <a:r>
              <a:rPr lang="en-ZA" dirty="0" err="1">
                <a:solidFill>
                  <a:srgbClr val="00B0F0"/>
                </a:solidFill>
                <a:cs typeface="AdvertisingMedium" pitchFamily="2" charset="-78"/>
              </a:rPr>
              <a:t>ذوي</a:t>
            </a:r>
            <a:r>
              <a:rPr lang="en-ZA" dirty="0">
                <a:solidFill>
                  <a:srgbClr val="00B0F0"/>
                </a:solidFill>
                <a:cs typeface="AdvertisingMedium" pitchFamily="2" charset="-78"/>
              </a:rPr>
              <a:t> </a:t>
            </a:r>
            <a:r>
              <a:rPr lang="en-ZA" dirty="0" err="1">
                <a:solidFill>
                  <a:srgbClr val="00B0F0"/>
                </a:solidFill>
                <a:cs typeface="AdvertisingMedium" pitchFamily="2" charset="-78"/>
              </a:rPr>
              <a:t>الإعاقة</a:t>
            </a:r>
            <a:r>
              <a:rPr lang="en-ZA" dirty="0">
                <a:solidFill>
                  <a:srgbClr val="00B0F0"/>
                </a:solidFill>
                <a:cs typeface="AdvertisingMedium" pitchFamily="2" charset="-78"/>
              </a:rPr>
              <a:t> </a:t>
            </a:r>
            <a:r>
              <a:rPr lang="en-ZA" dirty="0" err="1">
                <a:solidFill>
                  <a:srgbClr val="00B0F0"/>
                </a:solidFill>
                <a:cs typeface="AdvertisingMedium" pitchFamily="2" charset="-78"/>
              </a:rPr>
              <a:t>ورعايتهم</a:t>
            </a:r>
            <a:r>
              <a:rPr lang="en-ZA" dirty="0">
                <a:solidFill>
                  <a:srgbClr val="00B0F0"/>
                </a:solidFill>
                <a:cs typeface="AdvertisingMedium" pitchFamily="2" charset="-78"/>
              </a:rPr>
              <a:t> </a:t>
            </a:r>
            <a:r>
              <a:rPr lang="en-ZA" dirty="0" err="1">
                <a:solidFill>
                  <a:srgbClr val="00B0F0"/>
                </a:solidFill>
                <a:cs typeface="AdvertisingMedium" pitchFamily="2" charset="-78"/>
              </a:rPr>
              <a:t>كما</a:t>
            </a:r>
            <a:r>
              <a:rPr lang="en-ZA" dirty="0">
                <a:solidFill>
                  <a:srgbClr val="00B0F0"/>
                </a:solidFill>
                <a:cs typeface="AdvertisingMedium" pitchFamily="2" charset="-78"/>
              </a:rPr>
              <a:t> </a:t>
            </a:r>
            <a:r>
              <a:rPr lang="en-ZA" dirty="0" err="1">
                <a:solidFill>
                  <a:srgbClr val="00B0F0"/>
                </a:solidFill>
                <a:cs typeface="AdvertisingMedium" pitchFamily="2" charset="-78"/>
              </a:rPr>
              <a:t>يلي</a:t>
            </a:r>
            <a:r>
              <a:rPr lang="en-ZA" dirty="0">
                <a:solidFill>
                  <a:srgbClr val="00B0F0"/>
                </a:solidFill>
                <a:cs typeface="AdvertisingMedium" pitchFamily="2" charset="-78"/>
              </a:rPr>
              <a:t>:</a:t>
            </a:r>
          </a:p>
          <a:p>
            <a:pPr marL="137160" indent="0" algn="just" rtl="1" fontAlgn="auto">
              <a:lnSpc>
                <a:spcPct val="90000"/>
              </a:lnSpc>
              <a:spcAft>
                <a:spcPts val="0"/>
              </a:spcAft>
              <a:buFont typeface="Arial" pitchFamily="34" charset="0"/>
              <a:buNone/>
              <a:defRPr/>
            </a:pPr>
            <a:r>
              <a:rPr lang="ar-EG" sz="3900" b="1" dirty="0">
                <a:solidFill>
                  <a:srgbClr val="002060"/>
                </a:solidFill>
                <a:cs typeface="AF_Najed" pitchFamily="2" charset="-78"/>
              </a:rPr>
              <a:t>1- </a:t>
            </a:r>
            <a:r>
              <a:rPr lang="ar-SA" sz="3900" b="1" dirty="0">
                <a:solidFill>
                  <a:srgbClr val="002060"/>
                </a:solidFill>
                <a:cs typeface="AF_Najed" pitchFamily="2" charset="-78"/>
              </a:rPr>
              <a:t>جهود عمادة التعليم الالكتروني والتعلم عن بعد</a:t>
            </a:r>
            <a:endParaRPr lang="en-ZA" sz="3900" b="1" dirty="0">
              <a:solidFill>
                <a:srgbClr val="002060"/>
              </a:solidFill>
              <a:cs typeface="AF_Najed" pitchFamily="2" charset="-78"/>
            </a:endParaRPr>
          </a:p>
          <a:p>
            <a:pPr marL="137160" indent="0" algn="just" rtl="1" fontAlgn="auto">
              <a:spcAft>
                <a:spcPts val="0"/>
              </a:spcAft>
              <a:buFont typeface="Arial" pitchFamily="34" charset="0"/>
              <a:buNone/>
              <a:defRPr/>
            </a:pPr>
            <a:r>
              <a:rPr lang="ar-SA" sz="2600" dirty="0">
                <a:solidFill>
                  <a:srgbClr val="00B0F0"/>
                </a:solidFill>
                <a:cs typeface="AdvertisingMedium" pitchFamily="2" charset="-78"/>
              </a:rPr>
              <a:t>قامت عمادة التعليم الالكتروني بعمل حصر لجميع الطلاب والطالبات من ذوي الاحتياجات الخاصة المنتظمين في جميع كليات الجامعة، وذلك تمهيداً لتوفير التجهيزات التعليمية المناسبة لهم.</a:t>
            </a:r>
            <a:r>
              <a:rPr lang="ar-SA" sz="2600" u="sng" dirty="0">
                <a:solidFill>
                  <a:srgbClr val="00B0F0"/>
                </a:solidFill>
                <a:cs typeface="AdvertisingMedium" pitchFamily="2" charset="-78"/>
              </a:rPr>
              <a:t>( </a:t>
            </a:r>
            <a:r>
              <a:rPr lang="en-US" sz="2600" i="1" dirty="0">
                <a:solidFill>
                  <a:srgbClr val="00B0F0"/>
                </a:solidFill>
                <a:cs typeface="AdvertisingMedium" pitchFamily="2" charset="-78"/>
                <a:hlinkClick r:id="rId3"/>
              </a:rPr>
              <a:t>http://mu.sa/Ija7w</a:t>
            </a:r>
            <a:r>
              <a:rPr lang="ar-SA" sz="2600" u="sng" dirty="0">
                <a:solidFill>
                  <a:srgbClr val="00B0F0"/>
                </a:solidFill>
                <a:cs typeface="AdvertisingMedium" pitchFamily="2" charset="-78"/>
              </a:rPr>
              <a:t>)</a:t>
            </a:r>
            <a:r>
              <a:rPr lang="ar-SA" sz="2600" dirty="0">
                <a:solidFill>
                  <a:srgbClr val="00B0F0"/>
                </a:solidFill>
                <a:cs typeface="AdvertisingMedium" pitchFamily="2" charset="-78"/>
              </a:rPr>
              <a:t>، حيث قامت بتبني مشروع توفير التجهيزات التعليمية الإلكترونية للطلاب والطالبات ذوي الاحتياجات الخاصة في جميع كليات الجامعة بناءً على أحقيتهم في الاستفادة من هذه التقنيات الحديثة؛ </a:t>
            </a:r>
            <a:endParaRPr lang="en-ZA" sz="2600" dirty="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rtlCol="0">
            <a:normAutofit fontScale="90000"/>
          </a:bodyPr>
          <a:lstStyle/>
          <a:p>
            <a:pPr algn="r" fontAlgn="auto">
              <a:spcAft>
                <a:spcPts val="0"/>
              </a:spcAft>
              <a:defRPr/>
            </a:pPr>
            <a:r>
              <a:rPr lang="ar-SA" sz="8900" dirty="0">
                <a:solidFill>
                  <a:srgbClr val="FF0000"/>
                </a:solidFill>
                <a:cs typeface="AGA Sindibad Regular" pitchFamily="2" charset="-78"/>
              </a:rPr>
              <a:t>مقدمة </a:t>
            </a:r>
            <a:endParaRPr lang="en-ZA" dirty="0">
              <a:solidFill>
                <a:srgbClr val="FF0000"/>
              </a:solidFill>
              <a:cs typeface="AGA Sindibad Regular" pitchFamily="2" charset="-78"/>
            </a:endParaRPr>
          </a:p>
        </p:txBody>
      </p:sp>
      <p:sp>
        <p:nvSpPr>
          <p:cNvPr id="3" name="Content Placeholder 2"/>
          <p:cNvSpPr>
            <a:spLocks noGrp="1"/>
          </p:cNvSpPr>
          <p:nvPr>
            <p:ph idx="1"/>
          </p:nvPr>
        </p:nvSpPr>
        <p:spPr>
          <a:xfrm>
            <a:off x="457200" y="1628775"/>
            <a:ext cx="8229600" cy="4537075"/>
          </a:xfrm>
        </p:spPr>
        <p:txBody>
          <a:bodyPr/>
          <a:lstStyle/>
          <a:p>
            <a:pPr algn="just" rtl="1"/>
            <a:r>
              <a:rPr lang="ar-SA" sz="3000" smtClean="0">
                <a:solidFill>
                  <a:srgbClr val="0070C0"/>
                </a:solidFill>
                <a:cs typeface="AdvertisingMedium" pitchFamily="2" charset="-78"/>
              </a:rPr>
              <a:t>لا شك أن هناك اهتماماً ملحوظاً بذوي الاحتياجات الخاصة على المستوى العالمي، الأمر الذي جعل الاهتمام بهذه الفئات ورعايتها دليلاً على تقدم الأمم والشعوب، فقد تناولت الهيئات الدولية والمؤسسات العالمية أمور ذوي الاحتياجات الخاصة بشيء بالغ من الاهتمام، وتنافست الدول على اختلاف مستوياتها في تقديم أوجه الرعاية لهذه الفئات. وتعتبر المملكة العربية السعودية من الدول الرائدة في مجال رعاية ذوي الاحتياجات الخاصة، حيث بدأ الاهتمام بهم منذ عدة عقود، في قطاعات مختلفة، </a:t>
            </a:r>
            <a:endParaRPr lang="en-ZA" sz="3000" smtClean="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765175"/>
            <a:ext cx="8229600" cy="5903913"/>
          </a:xfrm>
        </p:spPr>
        <p:txBody>
          <a:bodyPr rtlCol="0">
            <a:normAutofit lnSpcReduction="10000"/>
          </a:bodyPr>
          <a:lstStyle/>
          <a:p>
            <a:pPr marL="137160" indent="0" algn="just" rtl="1" fontAlgn="auto">
              <a:lnSpc>
                <a:spcPct val="80000"/>
              </a:lnSpc>
              <a:spcAft>
                <a:spcPts val="0"/>
              </a:spcAft>
              <a:buFont typeface="Arial" pitchFamily="34" charset="0"/>
              <a:buNone/>
              <a:defRPr/>
            </a:pPr>
            <a:r>
              <a:rPr lang="ar-SA" sz="4000" b="1" dirty="0">
                <a:solidFill>
                  <a:srgbClr val="002060"/>
                </a:solidFill>
                <a:cs typeface="AF_Najed" pitchFamily="2" charset="-78"/>
              </a:rPr>
              <a:t>جهود عمادة البحث العلمي</a:t>
            </a:r>
            <a:endParaRPr lang="en-ZA" sz="4000" b="1" dirty="0">
              <a:solidFill>
                <a:srgbClr val="002060"/>
              </a:solidFill>
              <a:cs typeface="AF_Najed" pitchFamily="2" charset="-78"/>
            </a:endParaRPr>
          </a:p>
          <a:p>
            <a:pPr algn="just" rtl="1" fontAlgn="auto">
              <a:spcAft>
                <a:spcPts val="0"/>
              </a:spcAft>
              <a:defRPr/>
            </a:pPr>
            <a:r>
              <a:rPr lang="ar-SA" sz="3500" dirty="0">
                <a:solidFill>
                  <a:srgbClr val="00B0F0"/>
                </a:solidFill>
                <a:cs typeface="AdvertisingMedium" pitchFamily="2" charset="-78"/>
              </a:rPr>
              <a:t>سعت الجامعة ممثلة بعمادة البحث العلمي من خلال </a:t>
            </a:r>
            <a:r>
              <a:rPr lang="ar-SA" sz="3500" dirty="0">
                <a:solidFill>
                  <a:srgbClr val="FF0000"/>
                </a:solidFill>
                <a:cs typeface="AdvertisingMedium" pitchFamily="2" charset="-78"/>
              </a:rPr>
              <a:t>(</a:t>
            </a:r>
            <a:r>
              <a:rPr lang="ar-SA" sz="3500" b="1" dirty="0">
                <a:solidFill>
                  <a:srgbClr val="FF0000"/>
                </a:solidFill>
                <a:cs typeface="AdvertisingMedium" pitchFamily="2" charset="-78"/>
              </a:rPr>
              <a:t>كرسي صحيفة الجزيرة لدراسات الإعلام الجديد)</a:t>
            </a:r>
            <a:r>
              <a:rPr lang="ar-SA" sz="3500" dirty="0">
                <a:solidFill>
                  <a:srgbClr val="00B0F0"/>
                </a:solidFill>
                <a:cs typeface="AdvertisingMedium" pitchFamily="2" charset="-78"/>
              </a:rPr>
              <a:t> إلى العناية بذوي الاحتياجات الخاصة؛ عن طريق تقديم الدعم إلى مجموعة من المشروعات البحثية الإعلامية المتعلقة بهذه الفئة، وتشمل تلك </a:t>
            </a:r>
            <a:r>
              <a:rPr lang="ar-SA" sz="3500" dirty="0" smtClean="0">
                <a:solidFill>
                  <a:srgbClr val="00B0F0"/>
                </a:solidFill>
                <a:cs typeface="AdvertisingMedium" pitchFamily="2" charset="-78"/>
              </a:rPr>
              <a:t>المشروعات:</a:t>
            </a:r>
            <a:endParaRPr lang="ar-EG" sz="3500" dirty="0" smtClean="0">
              <a:solidFill>
                <a:srgbClr val="00B0F0"/>
              </a:solidFill>
              <a:cs typeface="AdvertisingMedium" pitchFamily="2" charset="-78"/>
            </a:endParaRPr>
          </a:p>
          <a:p>
            <a:pPr marL="811213" indent="-306388" algn="just" rtl="1" fontAlgn="auto">
              <a:spcAft>
                <a:spcPts val="0"/>
              </a:spcAft>
              <a:buFont typeface="Arial" pitchFamily="34" charset="0"/>
              <a:buNone/>
              <a:defRPr/>
            </a:pPr>
            <a:r>
              <a:rPr lang="ar-SA" sz="3500" dirty="0" smtClean="0">
                <a:solidFill>
                  <a:srgbClr val="002060"/>
                </a:solidFill>
                <a:latin typeface="Kofi" pitchFamily="2" charset="-78"/>
                <a:cs typeface="Kofi" pitchFamily="2" charset="-78"/>
              </a:rPr>
              <a:t>1-البحوث والدراسات</a:t>
            </a:r>
            <a:r>
              <a:rPr lang="ar-EG" sz="3500" dirty="0" smtClean="0">
                <a:solidFill>
                  <a:srgbClr val="002060"/>
                </a:solidFill>
                <a:latin typeface="Kofi" pitchFamily="2" charset="-78"/>
                <a:cs typeface="Kofi" pitchFamily="2" charset="-78"/>
              </a:rPr>
              <a:t>.</a:t>
            </a:r>
          </a:p>
          <a:p>
            <a:pPr marL="811213" indent="-306388" algn="just" rtl="1" fontAlgn="auto">
              <a:spcAft>
                <a:spcPts val="0"/>
              </a:spcAft>
              <a:buFont typeface="Arial" pitchFamily="34" charset="0"/>
              <a:buNone/>
              <a:defRPr/>
            </a:pPr>
            <a:r>
              <a:rPr lang="ar-SA" sz="3500" dirty="0" smtClean="0">
                <a:solidFill>
                  <a:srgbClr val="002060"/>
                </a:solidFill>
                <a:latin typeface="Kofi" pitchFamily="2" charset="-78"/>
                <a:cs typeface="Kofi" pitchFamily="2" charset="-78"/>
              </a:rPr>
              <a:t>2-المقالات العلمية.</a:t>
            </a:r>
            <a:endParaRPr lang="ar-EG" sz="3500" dirty="0" smtClean="0">
              <a:solidFill>
                <a:srgbClr val="002060"/>
              </a:solidFill>
              <a:latin typeface="Kofi" pitchFamily="2" charset="-78"/>
              <a:cs typeface="Kofi" pitchFamily="2" charset="-78"/>
            </a:endParaRPr>
          </a:p>
          <a:p>
            <a:pPr marL="811213" indent="-306388" algn="just" rtl="1" fontAlgn="auto">
              <a:spcAft>
                <a:spcPts val="0"/>
              </a:spcAft>
              <a:buFont typeface="Arial" pitchFamily="34" charset="0"/>
              <a:buNone/>
              <a:defRPr/>
            </a:pPr>
            <a:r>
              <a:rPr lang="ar-SA" sz="3500" dirty="0" smtClean="0">
                <a:solidFill>
                  <a:srgbClr val="002060"/>
                </a:solidFill>
                <a:latin typeface="Kofi" pitchFamily="2" charset="-78"/>
                <a:cs typeface="Kofi" pitchFamily="2" charset="-78"/>
              </a:rPr>
              <a:t>3-الكتب </a:t>
            </a:r>
            <a:r>
              <a:rPr lang="ar-SA" sz="3500" dirty="0">
                <a:solidFill>
                  <a:srgbClr val="002060"/>
                </a:solidFill>
                <a:latin typeface="Kofi" pitchFamily="2" charset="-78"/>
                <a:cs typeface="Kofi" pitchFamily="2" charset="-78"/>
              </a:rPr>
              <a:t>والمؤلفات التي تعنى بذوي الاحتياجات الخاصة في العام الجامعي </a:t>
            </a:r>
            <a:r>
              <a:rPr lang="ar-SA" sz="3500" dirty="0" smtClean="0">
                <a:solidFill>
                  <a:srgbClr val="002060"/>
                </a:solidFill>
                <a:latin typeface="Kofi" pitchFamily="2" charset="-78"/>
                <a:cs typeface="Kofi" pitchFamily="2" charset="-78"/>
              </a:rPr>
              <a:t>1434/1435ه</a:t>
            </a:r>
            <a:r>
              <a:rPr lang="ar-EG" sz="3500" dirty="0" smtClean="0">
                <a:solidFill>
                  <a:srgbClr val="002060"/>
                </a:solidFill>
                <a:latin typeface="Kofi" pitchFamily="2" charset="-78"/>
                <a:cs typeface="Kofi" pitchFamily="2" charset="-78"/>
              </a:rPr>
              <a:t>ـ</a:t>
            </a:r>
            <a:r>
              <a:rPr lang="ar-SA" sz="3500" dirty="0" smtClean="0">
                <a:solidFill>
                  <a:srgbClr val="002060"/>
                </a:solidFill>
                <a:latin typeface="Kofi" pitchFamily="2" charset="-78"/>
                <a:cs typeface="Kofi" pitchFamily="2" charset="-78"/>
              </a:rPr>
              <a:t>.</a:t>
            </a:r>
            <a:endParaRPr lang="en-ZA" sz="3500" dirty="0">
              <a:solidFill>
                <a:srgbClr val="002060"/>
              </a:solidFill>
              <a:latin typeface="Kofi" pitchFamily="2" charset="-78"/>
              <a:cs typeface="Kofi"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68313" y="890588"/>
            <a:ext cx="8229600" cy="5976937"/>
          </a:xfrm>
        </p:spPr>
        <p:txBody>
          <a:bodyPr rtlCol="0">
            <a:normAutofit fontScale="70000" lnSpcReduction="20000"/>
          </a:bodyPr>
          <a:lstStyle/>
          <a:p>
            <a:pPr marL="137160" indent="0" algn="just" rtl="1" fontAlgn="auto">
              <a:spcAft>
                <a:spcPts val="0"/>
              </a:spcAft>
              <a:buFont typeface="Arial" pitchFamily="34" charset="0"/>
              <a:buNone/>
              <a:defRPr/>
            </a:pPr>
            <a:r>
              <a:rPr lang="ar-EG" sz="5100" b="1" dirty="0">
                <a:solidFill>
                  <a:srgbClr val="002060"/>
                </a:solidFill>
                <a:cs typeface="AF_Najed" pitchFamily="2" charset="-78"/>
              </a:rPr>
              <a:t>2- </a:t>
            </a:r>
            <a:r>
              <a:rPr lang="ar-SA" sz="5100" b="1" dirty="0">
                <a:solidFill>
                  <a:srgbClr val="002060"/>
                </a:solidFill>
                <a:cs typeface="AF_Najed" pitchFamily="2" charset="-78"/>
              </a:rPr>
              <a:t>جهود عمادة شؤون الطلاب: </a:t>
            </a:r>
            <a:endParaRPr lang="en-ZA" sz="5100" b="1" dirty="0">
              <a:solidFill>
                <a:srgbClr val="002060"/>
              </a:solidFill>
              <a:cs typeface="AF_Najed" pitchFamily="2" charset="-78"/>
            </a:endParaRPr>
          </a:p>
          <a:p>
            <a:pPr marL="442913" indent="-306388" algn="just" rtl="1" fontAlgn="auto">
              <a:spcAft>
                <a:spcPts val="0"/>
              </a:spcAft>
              <a:buFont typeface="Arial" pitchFamily="34" charset="0"/>
              <a:buNone/>
              <a:defRPr/>
            </a:pPr>
            <a:r>
              <a:rPr lang="ar-EG" b="1" dirty="0" smtClean="0">
                <a:solidFill>
                  <a:srgbClr val="002060"/>
                </a:solidFill>
                <a:latin typeface="Kofi" pitchFamily="2" charset="-78"/>
                <a:cs typeface="Kofi" pitchFamily="2" charset="-78"/>
              </a:rPr>
              <a:t>أ- </a:t>
            </a:r>
            <a:r>
              <a:rPr lang="ar-SA" b="1" dirty="0" smtClean="0">
                <a:solidFill>
                  <a:srgbClr val="002060"/>
                </a:solidFill>
                <a:latin typeface="Kofi" pitchFamily="2" charset="-78"/>
                <a:cs typeface="Kofi" pitchFamily="2" charset="-78"/>
              </a:rPr>
              <a:t>تقدم </a:t>
            </a:r>
            <a:r>
              <a:rPr lang="en-ZA" b="1" dirty="0" err="1">
                <a:solidFill>
                  <a:srgbClr val="002060"/>
                </a:solidFill>
                <a:latin typeface="Kofi" pitchFamily="2" charset="-78"/>
                <a:cs typeface="Kofi" pitchFamily="2" charset="-78"/>
              </a:rPr>
              <a:t>عمادة</a:t>
            </a:r>
            <a:r>
              <a:rPr lang="en-ZA" b="1" dirty="0">
                <a:solidFill>
                  <a:srgbClr val="002060"/>
                </a:solidFill>
                <a:latin typeface="Kofi" pitchFamily="2" charset="-78"/>
                <a:cs typeface="Kofi" pitchFamily="2" charset="-78"/>
              </a:rPr>
              <a:t> </a:t>
            </a:r>
            <a:r>
              <a:rPr lang="en-ZA" b="1" dirty="0" err="1">
                <a:solidFill>
                  <a:srgbClr val="002060"/>
                </a:solidFill>
                <a:latin typeface="Kofi" pitchFamily="2" charset="-78"/>
                <a:cs typeface="Kofi" pitchFamily="2" charset="-78"/>
              </a:rPr>
              <a:t>شؤون</a:t>
            </a:r>
            <a:r>
              <a:rPr lang="en-ZA" b="1" dirty="0">
                <a:solidFill>
                  <a:srgbClr val="002060"/>
                </a:solidFill>
                <a:latin typeface="Kofi" pitchFamily="2" charset="-78"/>
                <a:cs typeface="Kofi" pitchFamily="2" charset="-78"/>
              </a:rPr>
              <a:t> </a:t>
            </a:r>
            <a:r>
              <a:rPr lang="en-ZA" b="1" dirty="0" err="1">
                <a:solidFill>
                  <a:srgbClr val="002060"/>
                </a:solidFill>
                <a:latin typeface="Kofi" pitchFamily="2" charset="-78"/>
                <a:cs typeface="Kofi" pitchFamily="2" charset="-78"/>
              </a:rPr>
              <a:t>الطلاب</a:t>
            </a:r>
            <a:r>
              <a:rPr lang="en-ZA" b="1" dirty="0">
                <a:solidFill>
                  <a:srgbClr val="002060"/>
                </a:solidFill>
                <a:latin typeface="Kofi" pitchFamily="2" charset="-78"/>
                <a:cs typeface="Kofi" pitchFamily="2" charset="-78"/>
              </a:rPr>
              <a:t> </a:t>
            </a:r>
            <a:r>
              <a:rPr lang="en-ZA" b="1" dirty="0" err="1">
                <a:solidFill>
                  <a:srgbClr val="002060"/>
                </a:solidFill>
                <a:latin typeface="Kofi" pitchFamily="2" charset="-78"/>
                <a:cs typeface="Kofi" pitchFamily="2" charset="-78"/>
              </a:rPr>
              <a:t>من</a:t>
            </a:r>
            <a:r>
              <a:rPr lang="en-ZA" b="1" dirty="0">
                <a:solidFill>
                  <a:srgbClr val="002060"/>
                </a:solidFill>
                <a:latin typeface="Kofi" pitchFamily="2" charset="-78"/>
                <a:cs typeface="Kofi" pitchFamily="2" charset="-78"/>
              </a:rPr>
              <a:t> </a:t>
            </a:r>
            <a:r>
              <a:rPr lang="en-ZA" b="1" dirty="0" err="1">
                <a:solidFill>
                  <a:srgbClr val="002060"/>
                </a:solidFill>
                <a:latin typeface="Kofi" pitchFamily="2" charset="-78"/>
                <a:cs typeface="Kofi" pitchFamily="2" charset="-78"/>
              </a:rPr>
              <a:t>خلال</a:t>
            </a:r>
            <a:r>
              <a:rPr lang="en-ZA" b="1" dirty="0">
                <a:solidFill>
                  <a:srgbClr val="002060"/>
                </a:solidFill>
                <a:latin typeface="Kofi" pitchFamily="2" charset="-78"/>
                <a:cs typeface="Kofi" pitchFamily="2" charset="-78"/>
              </a:rPr>
              <a:t> </a:t>
            </a:r>
            <a:r>
              <a:rPr lang="ar-SA" b="1" dirty="0">
                <a:solidFill>
                  <a:srgbClr val="002060"/>
                </a:solidFill>
                <a:latin typeface="Kofi" pitchFamily="2" charset="-78"/>
                <a:cs typeface="Kofi" pitchFamily="2" charset="-78"/>
              </a:rPr>
              <a:t>مركز خدمة ذوي الاحتياجات الخاصة وهو مركز خدمي يهتم بشؤون ذوي الاحتياجات الخاصة بالجامعة </a:t>
            </a:r>
            <a:r>
              <a:rPr lang="en-ZA" b="1" dirty="0" err="1">
                <a:solidFill>
                  <a:srgbClr val="002060"/>
                </a:solidFill>
                <a:latin typeface="Kofi" pitchFamily="2" charset="-78"/>
                <a:cs typeface="Kofi" pitchFamily="2" charset="-78"/>
              </a:rPr>
              <a:t>عدة</a:t>
            </a:r>
            <a:r>
              <a:rPr lang="en-ZA" b="1" dirty="0">
                <a:solidFill>
                  <a:srgbClr val="002060"/>
                </a:solidFill>
                <a:latin typeface="Kofi" pitchFamily="2" charset="-78"/>
                <a:cs typeface="Kofi" pitchFamily="2" charset="-78"/>
              </a:rPr>
              <a:t> </a:t>
            </a:r>
            <a:r>
              <a:rPr lang="en-ZA" b="1" dirty="0" err="1">
                <a:solidFill>
                  <a:srgbClr val="002060"/>
                </a:solidFill>
                <a:latin typeface="Kofi" pitchFamily="2" charset="-78"/>
                <a:cs typeface="Kofi" pitchFamily="2" charset="-78"/>
              </a:rPr>
              <a:t>خدمات</a:t>
            </a:r>
            <a:r>
              <a:rPr lang="en-ZA" b="1" dirty="0">
                <a:solidFill>
                  <a:srgbClr val="002060"/>
                </a:solidFill>
                <a:latin typeface="Kofi" pitchFamily="2" charset="-78"/>
                <a:cs typeface="Kofi" pitchFamily="2" charset="-78"/>
              </a:rPr>
              <a:t> </a:t>
            </a:r>
            <a:r>
              <a:rPr lang="ar-SA" b="1" dirty="0">
                <a:solidFill>
                  <a:srgbClr val="002060"/>
                </a:solidFill>
                <a:latin typeface="Kofi" pitchFamily="2" charset="-78"/>
                <a:cs typeface="Kofi" pitchFamily="2" charset="-78"/>
              </a:rPr>
              <a:t>كالتالي : </a:t>
            </a:r>
            <a:endParaRPr lang="en-ZA" dirty="0">
              <a:solidFill>
                <a:srgbClr val="002060"/>
              </a:solidFill>
              <a:latin typeface="Kofi" pitchFamily="2" charset="-78"/>
              <a:cs typeface="Kofi" pitchFamily="2" charset="-78"/>
            </a:endParaRPr>
          </a:p>
          <a:p>
            <a:pPr marL="1035050" indent="-457200" algn="just" rtl="1" fontAlgn="auto">
              <a:spcAft>
                <a:spcPts val="0"/>
              </a:spcAft>
              <a:buClr>
                <a:srgbClr val="FF0000"/>
              </a:buClr>
              <a:defRPr/>
            </a:pPr>
            <a:r>
              <a:rPr lang="ar-SA" b="1" dirty="0">
                <a:solidFill>
                  <a:srgbClr val="FF0000"/>
                </a:solidFill>
                <a:cs typeface="AdvertisingMedium" pitchFamily="2" charset="-78"/>
              </a:rPr>
              <a:t>خدمات ادارية:</a:t>
            </a:r>
            <a:r>
              <a:rPr lang="ar-SA" dirty="0">
                <a:solidFill>
                  <a:srgbClr val="FF0000"/>
                </a:solidFill>
                <a:cs typeface="AdvertisingMedium" pitchFamily="2" charset="-78"/>
              </a:rPr>
              <a:t> </a:t>
            </a:r>
            <a:r>
              <a:rPr lang="ar-SA" dirty="0">
                <a:solidFill>
                  <a:srgbClr val="00B0F0"/>
                </a:solidFill>
                <a:cs typeface="AdvertisingMedium" pitchFamily="2" charset="-78"/>
              </a:rPr>
              <a:t>تتمثل في متابعة الطلاب ذوي الاحتياجات الخاصة في اجراءات التسجيل عن طريق التنسيق مع عمادة القبول والتسجيل وغيرها من ادارات الجامعة</a:t>
            </a:r>
            <a:endParaRPr lang="en-ZA" dirty="0">
              <a:solidFill>
                <a:srgbClr val="00B0F0"/>
              </a:solidFill>
              <a:cs typeface="AdvertisingMedium" pitchFamily="2" charset="-78"/>
            </a:endParaRPr>
          </a:p>
          <a:p>
            <a:pPr marL="1035050" indent="-457200" algn="just" rtl="1" fontAlgn="auto">
              <a:spcAft>
                <a:spcPts val="0"/>
              </a:spcAft>
              <a:buClr>
                <a:srgbClr val="FF0000"/>
              </a:buClr>
              <a:defRPr/>
            </a:pPr>
            <a:r>
              <a:rPr lang="ar-SA" b="1" dirty="0">
                <a:solidFill>
                  <a:srgbClr val="FF0000"/>
                </a:solidFill>
                <a:cs typeface="AdvertisingMedium" pitchFamily="2" charset="-78"/>
              </a:rPr>
              <a:t>خدمات النقل</a:t>
            </a:r>
            <a:r>
              <a:rPr lang="ar-SA" dirty="0">
                <a:solidFill>
                  <a:srgbClr val="FF0000"/>
                </a:solidFill>
                <a:cs typeface="AdvertisingMedium" pitchFamily="2" charset="-78"/>
              </a:rPr>
              <a:t>: </a:t>
            </a:r>
            <a:r>
              <a:rPr lang="ar-SA" dirty="0">
                <a:solidFill>
                  <a:srgbClr val="00B0F0"/>
                </a:solidFill>
                <a:cs typeface="AdvertisingMedium" pitchFamily="2" charset="-78"/>
              </a:rPr>
              <a:t>تتمثل في التنسيق مع ادارة النقل لتوفير عدد من السيارات المناسبة لذوي الاحتياجات الخاصة ونقلهم من منازلهم الى الكليات والعكس</a:t>
            </a:r>
            <a:endParaRPr lang="en-ZA" dirty="0">
              <a:solidFill>
                <a:srgbClr val="00B0F0"/>
              </a:solidFill>
              <a:cs typeface="AdvertisingMedium" pitchFamily="2" charset="-78"/>
            </a:endParaRPr>
          </a:p>
          <a:p>
            <a:pPr marL="1035050" indent="-457200" algn="just" rtl="1" fontAlgn="auto">
              <a:spcAft>
                <a:spcPts val="0"/>
              </a:spcAft>
              <a:buClr>
                <a:srgbClr val="FF0000"/>
              </a:buClr>
              <a:defRPr/>
            </a:pPr>
            <a:r>
              <a:rPr lang="ar-SA" b="1" dirty="0">
                <a:solidFill>
                  <a:srgbClr val="FF0000"/>
                </a:solidFill>
                <a:cs typeface="AdvertisingMedium" pitchFamily="2" charset="-78"/>
              </a:rPr>
              <a:t>خدمة المواقف:</a:t>
            </a:r>
            <a:r>
              <a:rPr lang="ar-SA" dirty="0">
                <a:solidFill>
                  <a:srgbClr val="FF0000"/>
                </a:solidFill>
                <a:cs typeface="AdvertisingMedium" pitchFamily="2" charset="-78"/>
              </a:rPr>
              <a:t> </a:t>
            </a:r>
            <a:r>
              <a:rPr lang="ar-SA" dirty="0">
                <a:solidFill>
                  <a:srgbClr val="00B0F0"/>
                </a:solidFill>
                <a:cs typeface="AdvertisingMedium" pitchFamily="2" charset="-78"/>
              </a:rPr>
              <a:t>تتمثل في التنسيق مع ادارة السلامة والأمن الجامعي بإصدار بطاقات خاصة بذوي الاحتياجات الخاصة لإيقاف سياراتهم في الاماكن المخصصة لهم</a:t>
            </a:r>
            <a:endParaRPr lang="en-ZA" dirty="0">
              <a:solidFill>
                <a:srgbClr val="00B0F0"/>
              </a:solidFill>
              <a:cs typeface="AdvertisingMedium" pitchFamily="2" charset="-78"/>
            </a:endParaRPr>
          </a:p>
          <a:p>
            <a:pPr marL="1035050" indent="-457200" algn="just" rtl="1" fontAlgn="auto">
              <a:spcAft>
                <a:spcPts val="0"/>
              </a:spcAft>
              <a:buClr>
                <a:srgbClr val="FF0000"/>
              </a:buClr>
              <a:defRPr/>
            </a:pPr>
            <a:r>
              <a:rPr lang="ar-SA" b="1" dirty="0">
                <a:solidFill>
                  <a:srgbClr val="FF0000"/>
                </a:solidFill>
                <a:cs typeface="AdvertisingMedium" pitchFamily="2" charset="-78"/>
              </a:rPr>
              <a:t>خدمة الاعانات:</a:t>
            </a:r>
            <a:r>
              <a:rPr lang="ar-SA" dirty="0">
                <a:solidFill>
                  <a:srgbClr val="FF0000"/>
                </a:solidFill>
                <a:cs typeface="AdvertisingMedium" pitchFamily="2" charset="-78"/>
              </a:rPr>
              <a:t> </a:t>
            </a:r>
            <a:r>
              <a:rPr lang="ar-SA" dirty="0">
                <a:solidFill>
                  <a:srgbClr val="00B0F0"/>
                </a:solidFill>
                <a:cs typeface="AdvertisingMedium" pitchFamily="2" charset="-78"/>
              </a:rPr>
              <a:t>تقديم اعانات خاصة لذوي الاحتياجات الخاصة بعد الاطلاع على المستندات اللازمة(عمادة شؤون الطلاب ، متاح على الموقع : </a:t>
            </a:r>
            <a:r>
              <a:rPr lang="en-US" i="1" dirty="0">
                <a:solidFill>
                  <a:srgbClr val="00B0F0"/>
                </a:solidFill>
                <a:cs typeface="AdvertisingMedium" pitchFamily="2" charset="-78"/>
                <a:hlinkClick r:id="rId3"/>
              </a:rPr>
              <a:t>http://mu.sa/47GbU</a:t>
            </a:r>
            <a:r>
              <a:rPr lang="ar-SA" dirty="0">
                <a:solidFill>
                  <a:srgbClr val="00B0F0"/>
                </a:solidFill>
                <a:cs typeface="AdvertisingMedium" pitchFamily="2" charset="-78"/>
              </a:rPr>
              <a:t>).</a:t>
            </a:r>
            <a:endParaRPr lang="en-ZA" dirty="0">
              <a:solidFill>
                <a:srgbClr val="00B0F0"/>
              </a:solidFill>
              <a:cs typeface="AdvertisingMedium" pitchFamily="2" charset="-78"/>
            </a:endParaRPr>
          </a:p>
          <a:p>
            <a:pPr marL="442913" indent="-306388" algn="just" rtl="1" fontAlgn="auto">
              <a:spcAft>
                <a:spcPts val="0"/>
              </a:spcAft>
              <a:buFont typeface="Arial" pitchFamily="34" charset="0"/>
              <a:buNone/>
              <a:defRPr/>
            </a:pPr>
            <a:r>
              <a:rPr lang="ar-EG" b="1" dirty="0" smtClean="0">
                <a:solidFill>
                  <a:srgbClr val="002060"/>
                </a:solidFill>
                <a:latin typeface="Kofi" pitchFamily="2" charset="-78"/>
                <a:cs typeface="Kofi" pitchFamily="2" charset="-78"/>
              </a:rPr>
              <a:t>ب- </a:t>
            </a:r>
            <a:r>
              <a:rPr lang="ar-SA" b="1" dirty="0" smtClean="0">
                <a:solidFill>
                  <a:srgbClr val="002060"/>
                </a:solidFill>
                <a:latin typeface="Kofi" pitchFamily="2" charset="-78"/>
                <a:cs typeface="Kofi" pitchFamily="2" charset="-78"/>
              </a:rPr>
              <a:t>كما </a:t>
            </a:r>
            <a:r>
              <a:rPr lang="ar-SA" b="1" dirty="0">
                <a:solidFill>
                  <a:srgbClr val="002060"/>
                </a:solidFill>
                <a:latin typeface="Kofi" pitchFamily="2" charset="-78"/>
                <a:cs typeface="Kofi" pitchFamily="2" charset="-78"/>
              </a:rPr>
              <a:t>تقدم عمادة شؤون الطلاب</a:t>
            </a:r>
            <a:r>
              <a:rPr lang="ar-SA" dirty="0">
                <a:solidFill>
                  <a:srgbClr val="002060"/>
                </a:solidFill>
                <a:latin typeface="Kofi" pitchFamily="2" charset="-78"/>
                <a:cs typeface="Kofi" pitchFamily="2" charset="-78"/>
              </a:rPr>
              <a:t> وبشكل شبه دوري عددًا من الفعاليات التي تهدف إلى دمج الأشخاص ذوي الإعاقة ورعايتهم</a:t>
            </a:r>
            <a:endParaRPr lang="en-ZA" dirty="0">
              <a:solidFill>
                <a:srgbClr val="002060"/>
              </a:solidFill>
              <a:latin typeface="Kofi" pitchFamily="2" charset="-78"/>
              <a:cs typeface="Kofi"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amond(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692150"/>
            <a:ext cx="8229600" cy="5905500"/>
          </a:xfrm>
        </p:spPr>
        <p:txBody>
          <a:bodyPr rtlCol="0">
            <a:normAutofit fontScale="77500" lnSpcReduction="20000"/>
          </a:bodyPr>
          <a:lstStyle/>
          <a:p>
            <a:pPr marL="137160" indent="0" algn="just" rtl="1" fontAlgn="auto">
              <a:spcAft>
                <a:spcPts val="0"/>
              </a:spcAft>
              <a:buFont typeface="Arial" pitchFamily="34" charset="0"/>
              <a:buNone/>
              <a:defRPr/>
            </a:pPr>
            <a:r>
              <a:rPr lang="ar-EG" sz="4100" b="1" dirty="0">
                <a:solidFill>
                  <a:srgbClr val="002060"/>
                </a:solidFill>
                <a:cs typeface="AF_Najed" pitchFamily="2" charset="-78"/>
              </a:rPr>
              <a:t>3- </a:t>
            </a:r>
            <a:r>
              <a:rPr lang="ar-SA" sz="4100" b="1" dirty="0">
                <a:solidFill>
                  <a:srgbClr val="002060"/>
                </a:solidFill>
                <a:cs typeface="AF_Najed" pitchFamily="2" charset="-78"/>
              </a:rPr>
              <a:t>جهود عمادة خدمة المجتمع : </a:t>
            </a:r>
            <a:endParaRPr lang="en-ZA" sz="4100" b="1" dirty="0">
              <a:solidFill>
                <a:srgbClr val="002060"/>
              </a:solidFill>
              <a:cs typeface="AF_Najed" pitchFamily="2" charset="-78"/>
            </a:endParaRPr>
          </a:p>
          <a:p>
            <a:pPr marL="650875" indent="-296863" algn="just" rtl="1" fontAlgn="auto">
              <a:spcAft>
                <a:spcPts val="0"/>
              </a:spcAft>
              <a:buClr>
                <a:srgbClr val="FF0000"/>
              </a:buClr>
              <a:buFont typeface="+mj-lt"/>
              <a:buAutoNum type="arabicParenR"/>
              <a:defRPr/>
            </a:pPr>
            <a:r>
              <a:rPr lang="ar-SA" b="1" dirty="0">
                <a:solidFill>
                  <a:srgbClr val="FF0000"/>
                </a:solidFill>
                <a:cs typeface="AdvertisingMedium" pitchFamily="2" charset="-78"/>
              </a:rPr>
              <a:t>تجهيز حافلة التدريب والتعليم الالكتروني المجتمعي </a:t>
            </a:r>
            <a:r>
              <a:rPr lang="ar-SA" dirty="0">
                <a:solidFill>
                  <a:srgbClr val="00B0F0"/>
                </a:solidFill>
                <a:cs typeface="AdvertisingMedium" pitchFamily="2" charset="-78"/>
              </a:rPr>
              <a:t>قامت الجامعةُ ممثلة في عمادة خدمة المجتمع وعمادة التعليم الالكتروني بتجهيز حافلة التدريب والتعليم الإلكتروني المجتمعي المتنقل، ويتلخص المشروع في حافلة حديثة الطراز تم تعديل مواصفاتها الفنية والتقنية لتكون معملاً إلكترونياً متنقلاً تجوب المدن والمحافظات والمراكز، لتقديم خدمة مجتمعية من خلال نشر ثقافة التعليم الإلكتروني، وتحقيق أبعاد الخطة الاستراتيجية للجامعة في ضوء الوظيفة الثالثة لها الممثلة في خدمة المجتمع، ورفع المستوى الثقافي والعلمي لأفراد الفئة المستهدفة، وتوفير بيئة تعليمية مناسبة، وتلبية احتياجات الطلاب العاديين وذوي الاحتياجات الخاصة من مصادر التعلم المناسبة لخصائص كل منهم</a:t>
            </a:r>
            <a:r>
              <a:rPr lang="ar-SA" b="1" u="sng" dirty="0">
                <a:solidFill>
                  <a:srgbClr val="00B0F0"/>
                </a:solidFill>
                <a:cs typeface="AdvertisingMedium" pitchFamily="2" charset="-78"/>
              </a:rPr>
              <a:t> </a:t>
            </a:r>
            <a:r>
              <a:rPr lang="en-US" i="1" u="sng" dirty="0">
                <a:solidFill>
                  <a:srgbClr val="00B0F0"/>
                </a:solidFill>
                <a:cs typeface="AdvertisingMedium" pitchFamily="2" charset="-78"/>
                <a:hlinkClick r:id="rId3"/>
              </a:rPr>
              <a:t>http://www.alriyadh.com/1046062</a:t>
            </a:r>
            <a:r>
              <a:rPr lang="en-US" dirty="0">
                <a:solidFill>
                  <a:srgbClr val="00B0F0"/>
                </a:solidFill>
                <a:cs typeface="AdvertisingMedium" pitchFamily="2" charset="-78"/>
              </a:rPr>
              <a:t> </a:t>
            </a:r>
            <a:endParaRPr lang="en-ZA" dirty="0">
              <a:solidFill>
                <a:srgbClr val="00B0F0"/>
              </a:solidFill>
              <a:cs typeface="AdvertisingMedium" pitchFamily="2" charset="-78"/>
            </a:endParaRPr>
          </a:p>
          <a:p>
            <a:pPr marL="650875" indent="-296863" algn="just" rtl="1" fontAlgn="auto">
              <a:spcAft>
                <a:spcPts val="0"/>
              </a:spcAft>
              <a:buClr>
                <a:srgbClr val="FF0000"/>
              </a:buClr>
              <a:buFont typeface="+mj-lt"/>
              <a:buAutoNum type="arabicParenR"/>
              <a:defRPr/>
            </a:pPr>
            <a:r>
              <a:rPr lang="ar-SA" b="1" dirty="0">
                <a:solidFill>
                  <a:srgbClr val="FF0000"/>
                </a:solidFill>
                <a:cs typeface="AdvertisingMedium" pitchFamily="2" charset="-78"/>
              </a:rPr>
              <a:t>كما</a:t>
            </a:r>
            <a:r>
              <a:rPr lang="ar-SA" dirty="0">
                <a:solidFill>
                  <a:srgbClr val="FF0000"/>
                </a:solidFill>
                <a:cs typeface="AdvertisingMedium" pitchFamily="2" charset="-78"/>
              </a:rPr>
              <a:t> </a:t>
            </a:r>
            <a:r>
              <a:rPr lang="ar-SA" b="1" dirty="0">
                <a:solidFill>
                  <a:srgbClr val="FF0000"/>
                </a:solidFill>
                <a:cs typeface="AdvertisingMedium" pitchFamily="2" charset="-78"/>
              </a:rPr>
              <a:t>شاركت</a:t>
            </a:r>
            <a:r>
              <a:rPr lang="ar-SA" dirty="0">
                <a:solidFill>
                  <a:srgbClr val="FF0000"/>
                </a:solidFill>
                <a:cs typeface="AdvertisingMedium" pitchFamily="2" charset="-78"/>
              </a:rPr>
              <a:t> </a:t>
            </a:r>
            <a:r>
              <a:rPr lang="ar-SA" b="1" dirty="0">
                <a:solidFill>
                  <a:srgbClr val="FF0000"/>
                </a:solidFill>
                <a:cs typeface="AdvertisingMedium" pitchFamily="2" charset="-78"/>
              </a:rPr>
              <a:t>عمادة خدمة المجتمع والتعليم المستمر</a:t>
            </a:r>
            <a:r>
              <a:rPr lang="ar-SA" dirty="0">
                <a:solidFill>
                  <a:srgbClr val="FF0000"/>
                </a:solidFill>
                <a:cs typeface="AdvertisingMedium" pitchFamily="2" charset="-78"/>
              </a:rPr>
              <a:t> </a:t>
            </a:r>
            <a:r>
              <a:rPr lang="ar-SA" b="1" dirty="0">
                <a:solidFill>
                  <a:srgbClr val="FF0000"/>
                </a:solidFill>
                <a:cs typeface="AdvertisingMedium" pitchFamily="2" charset="-78"/>
              </a:rPr>
              <a:t>ممثلة بمركز التدريب المجتمعي النسوي</a:t>
            </a:r>
            <a:r>
              <a:rPr lang="ar-SA" dirty="0">
                <a:solidFill>
                  <a:srgbClr val="FF0000"/>
                </a:solidFill>
                <a:cs typeface="AdvertisingMedium" pitchFamily="2" charset="-78"/>
              </a:rPr>
              <a:t> </a:t>
            </a:r>
            <a:r>
              <a:rPr lang="ar-SA" dirty="0">
                <a:solidFill>
                  <a:srgbClr val="00B0F0"/>
                </a:solidFill>
                <a:cs typeface="AdvertisingMedium" pitchFamily="2" charset="-78"/>
              </a:rPr>
              <a:t>في فعاليات" اليوم العالمي لأشخاص ذوي الإعاقة "والتي أقيمت في مقر مركز التأهيل الشامل بمحافظة المجمعة "قسم النساء "بهدف دعم الاحتياجات الخاصة والوقوف مع هذه الفئة ومساندتها. </a:t>
            </a:r>
            <a:endParaRPr lang="en-ZA" dirty="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344488"/>
            <a:ext cx="8229600" cy="996950"/>
          </a:xfrm>
        </p:spPr>
        <p:txBody>
          <a:bodyPr rtlCol="0">
            <a:normAutofit fontScale="90000"/>
          </a:bodyPr>
          <a:lstStyle/>
          <a:p>
            <a:pPr fontAlgn="auto">
              <a:spcAft>
                <a:spcPts val="0"/>
              </a:spcAft>
              <a:defRPr/>
            </a:pPr>
            <a:r>
              <a:rPr lang="ar-SA" sz="8000" dirty="0">
                <a:solidFill>
                  <a:srgbClr val="FF0000"/>
                </a:solidFill>
                <a:cs typeface="AGA Sindibad Regular" pitchFamily="2" charset="-78"/>
              </a:rPr>
              <a:t>الخاتمة</a:t>
            </a:r>
            <a:endParaRPr lang="en-ZA" sz="8000" dirty="0">
              <a:solidFill>
                <a:srgbClr val="FF0000"/>
              </a:solidFill>
              <a:cs typeface="AGA Sindibad Regular" pitchFamily="2" charset="-78"/>
            </a:endParaRPr>
          </a:p>
        </p:txBody>
      </p:sp>
      <p:sp>
        <p:nvSpPr>
          <p:cNvPr id="3" name="Content Placeholder 2"/>
          <p:cNvSpPr>
            <a:spLocks noGrp="1"/>
          </p:cNvSpPr>
          <p:nvPr>
            <p:ph idx="1"/>
          </p:nvPr>
        </p:nvSpPr>
        <p:spPr>
          <a:xfrm>
            <a:off x="457200" y="1600200"/>
            <a:ext cx="8229600" cy="5068888"/>
          </a:xfrm>
        </p:spPr>
        <p:txBody>
          <a:bodyPr rtlCol="0">
            <a:normAutofit lnSpcReduction="10000"/>
          </a:bodyPr>
          <a:lstStyle/>
          <a:p>
            <a:pPr marL="136525" indent="0" algn="just" rtl="1" fontAlgn="auto">
              <a:spcAft>
                <a:spcPts val="0"/>
              </a:spcAft>
              <a:buFont typeface="Arial" pitchFamily="34" charset="0"/>
              <a:buNone/>
              <a:defRPr/>
            </a:pPr>
            <a:r>
              <a:rPr lang="ar-SA" sz="3000" dirty="0">
                <a:solidFill>
                  <a:srgbClr val="00B0F0"/>
                </a:solidFill>
                <a:cs typeface="AdvertisingMedium" pitchFamily="2" charset="-78"/>
              </a:rPr>
              <a:t>إ</a:t>
            </a:r>
            <a:r>
              <a:rPr lang="ar-SA" sz="3000" dirty="0" smtClean="0">
                <a:solidFill>
                  <a:srgbClr val="00B0F0"/>
                </a:solidFill>
                <a:cs typeface="AdvertisingMedium" pitchFamily="2" charset="-78"/>
              </a:rPr>
              <a:t>ن </a:t>
            </a:r>
            <a:r>
              <a:rPr lang="ar-SA" sz="3000" dirty="0">
                <a:solidFill>
                  <a:srgbClr val="00B0F0"/>
                </a:solidFill>
                <a:cs typeface="AdvertisingMedium" pitchFamily="2" charset="-78"/>
              </a:rPr>
              <a:t>جامعة المجمعة رغم أنها جامعة فتية، إلا أنها خطت خطوات واسعة لترقى إلى مصاف الجامعات العالمية في جميع الوظائف والمجالات المنوطة بها لتضطلع بمسؤوليتها تجاه المجتمع بجميع فئاته وبخاصة، ذوي الإعاقة من طلابها حيث قدمت لهم العديد من الخدمات واصدرت القرارات والسياسات وشكلت اللجان الداعمة لهم وهيأت لهم السبل البيئية والتعليمية الممكنة، ومازالت الجامعة تطمح إلى تقديم المزيد من الخدمات والوسائل المساعدة وخدمات التشخيص والتدريب والتأهيل والعلاج وتطوير البيئة التعليمية والاجتماعية لتحقيق الدمج الشامل في اطار مجتمعي فاعل يعزيز استقلاليتهم واعتمادهم على أنفسهم. </a:t>
            </a:r>
            <a:endParaRPr lang="en-ZA" sz="3000" dirty="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amond(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88913"/>
            <a:ext cx="8229600" cy="1008062"/>
          </a:xfrm>
        </p:spPr>
        <p:txBody>
          <a:bodyPr/>
          <a:lstStyle/>
          <a:p>
            <a:pPr rtl="1"/>
            <a:r>
              <a:rPr lang="ar-SA" sz="5400" smtClean="0">
                <a:solidFill>
                  <a:srgbClr val="FF0000"/>
                </a:solidFill>
                <a:cs typeface="AGA Sindibad Regular" pitchFamily="2" charset="-78"/>
              </a:rPr>
              <a:t>توصيات اللقاء</a:t>
            </a:r>
            <a:endParaRPr lang="en-ZA" sz="5400" smtClean="0">
              <a:solidFill>
                <a:srgbClr val="FF0000"/>
              </a:solidFill>
              <a:cs typeface="AGA Sindibad Regular" pitchFamily="2" charset="-78"/>
            </a:endParaRPr>
          </a:p>
        </p:txBody>
      </p:sp>
      <p:sp>
        <p:nvSpPr>
          <p:cNvPr id="3" name="Content Placeholder 2"/>
          <p:cNvSpPr>
            <a:spLocks noGrp="1"/>
          </p:cNvSpPr>
          <p:nvPr>
            <p:ph idx="1"/>
          </p:nvPr>
        </p:nvSpPr>
        <p:spPr>
          <a:xfrm>
            <a:off x="457200" y="1268413"/>
            <a:ext cx="8229600" cy="5400675"/>
          </a:xfrm>
        </p:spPr>
        <p:txBody>
          <a:bodyPr/>
          <a:lstStyle/>
          <a:p>
            <a:pPr algn="just" rtl="1"/>
            <a:r>
              <a:rPr lang="ar-SA" sz="2300" smtClean="0">
                <a:solidFill>
                  <a:srgbClr val="00B0F0"/>
                </a:solidFill>
                <a:cs typeface="AdvertisingMedium" pitchFamily="2" charset="-78"/>
              </a:rPr>
              <a:t>ترسيخ ثقافة المسؤولية المجتمعية تجاه ذوي الإعاقة، ونشر الوعي الثقافي بأهمية الدور الذي تقوم به مؤسسات التعليم العالي في دمج ذوي الإعاقة من أجل التنمية المستدامة للمجتمع</a:t>
            </a:r>
            <a:r>
              <a:rPr lang="en-US" sz="2300" smtClean="0">
                <a:solidFill>
                  <a:srgbClr val="00B0F0"/>
                </a:solidFill>
                <a:cs typeface="AdvertisingMedium" pitchFamily="2" charset="-78"/>
              </a:rPr>
              <a:t>.</a:t>
            </a:r>
            <a:endParaRPr lang="en-ZA" sz="2300" smtClean="0">
              <a:solidFill>
                <a:srgbClr val="00B0F0"/>
              </a:solidFill>
              <a:cs typeface="AdvertisingMedium" pitchFamily="2" charset="-78"/>
            </a:endParaRPr>
          </a:p>
          <a:p>
            <a:pPr algn="just" rtl="1"/>
            <a:r>
              <a:rPr lang="ar-SA" sz="2300" smtClean="0">
                <a:solidFill>
                  <a:srgbClr val="00B0F0"/>
                </a:solidFill>
                <a:cs typeface="AdvertisingMedium" pitchFamily="2" charset="-78"/>
              </a:rPr>
              <a:t>تفعيل الندوات للتوعية بحقوق ذوي الإعاقة وكيفية دمجهم في داخل الجامعة وخارجها من خلال زيارات مدارس الدمج الخاصة والحكومية والمؤسسات والجمعيات الخيرية</a:t>
            </a:r>
            <a:r>
              <a:rPr lang="en-ZA" sz="2300" smtClean="0">
                <a:solidFill>
                  <a:srgbClr val="00B0F0"/>
                </a:solidFill>
                <a:cs typeface="AdvertisingMedium" pitchFamily="2" charset="-78"/>
              </a:rPr>
              <a:t>.</a:t>
            </a:r>
          </a:p>
          <a:p>
            <a:pPr algn="just" rtl="1"/>
            <a:r>
              <a:rPr lang="ar-SA" sz="2300" smtClean="0">
                <a:solidFill>
                  <a:srgbClr val="00B0F0"/>
                </a:solidFill>
                <a:cs typeface="AdvertisingMedium" pitchFamily="2" charset="-78"/>
              </a:rPr>
              <a:t>نشر ثقافة دمج ذوي الإعاقة في الجامعة، من خلال توزيع المطويات التوعوية والأدلة التعريفية، والاحتفال بالمناسبات العالمية للإعاقة، وإعداد الدورات المتخصصة عن الإعاقة، والمشاركة بالمعارض والحملات التوعوية</a:t>
            </a:r>
            <a:endParaRPr lang="en-ZA" sz="2300" smtClean="0">
              <a:solidFill>
                <a:srgbClr val="00B0F0"/>
              </a:solidFill>
              <a:cs typeface="AdvertisingMedium" pitchFamily="2" charset="-78"/>
            </a:endParaRPr>
          </a:p>
          <a:p>
            <a:pPr algn="just" rtl="1"/>
            <a:r>
              <a:rPr lang="ar-SA" sz="2300" smtClean="0">
                <a:solidFill>
                  <a:srgbClr val="00B0F0"/>
                </a:solidFill>
                <a:cs typeface="AdvertisingMedium" pitchFamily="2" charset="-78"/>
              </a:rPr>
              <a:t>تسهيل شروط قبول ذوي الإعاقة بالكليات المختلفة بالجامعة مع مراعاة نوع وشدة الإعاقة</a:t>
            </a:r>
            <a:endParaRPr lang="en-ZA" sz="2300" smtClean="0">
              <a:solidFill>
                <a:srgbClr val="00B0F0"/>
              </a:solidFill>
              <a:cs typeface="AdvertisingMedium" pitchFamily="2" charset="-78"/>
            </a:endParaRPr>
          </a:p>
          <a:p>
            <a:pPr algn="just" rtl="1"/>
            <a:r>
              <a:rPr lang="ar-SA" sz="2300" smtClean="0">
                <a:solidFill>
                  <a:srgbClr val="00B0F0"/>
                </a:solidFill>
                <a:cs typeface="AdvertisingMedium" pitchFamily="2" charset="-78"/>
              </a:rPr>
              <a:t>العمل على فتح تخصصات أكاديمية تتناسب مع قدرات وميول ذوي الإعاقة </a:t>
            </a:r>
            <a:endParaRPr lang="en-ZA" sz="2300" smtClean="0">
              <a:solidFill>
                <a:srgbClr val="00B0F0"/>
              </a:solidFill>
              <a:cs typeface="AdvertisingMedium" pitchFamily="2" charset="-78"/>
            </a:endParaRPr>
          </a:p>
          <a:p>
            <a:pPr algn="just" rtl="1"/>
            <a:r>
              <a:rPr lang="ar-SA" sz="2300" smtClean="0">
                <a:solidFill>
                  <a:srgbClr val="00B0F0"/>
                </a:solidFill>
                <a:cs typeface="AdvertisingMedium" pitchFamily="2" charset="-78"/>
              </a:rPr>
              <a:t>توفير الكادر التعليمي الفني القادر على التعامل مع ذوي الاحتياجات الخاصة ممن لديهم الخبرات العالية والكفاءة العلمية .</a:t>
            </a:r>
            <a:endParaRPr lang="en-ZA" sz="2300" smtClean="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79388" y="188913"/>
            <a:ext cx="8785225" cy="6669087"/>
          </a:xfrm>
        </p:spPr>
        <p:txBody>
          <a:bodyPr/>
          <a:lstStyle/>
          <a:p>
            <a:pPr algn="just" rtl="1"/>
            <a:r>
              <a:rPr lang="ar-SA" sz="2400" smtClean="0">
                <a:solidFill>
                  <a:srgbClr val="00B0F0"/>
                </a:solidFill>
                <a:cs typeface="AdvertisingMedium" pitchFamily="2" charset="-78"/>
              </a:rPr>
              <a:t>افتتاح برنامج تحضيري للمرحلة الجامعية يتم فيه قبول الطلاب والطالبات المكفوفين وضعاف البصر والصم وضعاف السمع من خريجي معاهد الأمل وبرامج الدمج بدءاً ببرنامج السنة التأهيلية لدعم قدراتهم ثم برنامج السنة التحضيرية لتقديم كافة الخدمات المساندة لهم أكاديميا واجتماعيا ونفسيا.</a:t>
            </a:r>
            <a:endParaRPr lang="en-ZA" sz="2400" smtClean="0">
              <a:solidFill>
                <a:srgbClr val="00B0F0"/>
              </a:solidFill>
              <a:cs typeface="AdvertisingMedium" pitchFamily="2" charset="-78"/>
            </a:endParaRPr>
          </a:p>
          <a:p>
            <a:pPr algn="just" rtl="1"/>
            <a:r>
              <a:rPr lang="ar-SA" sz="2400" smtClean="0">
                <a:solidFill>
                  <a:srgbClr val="00B0F0"/>
                </a:solidFill>
                <a:cs typeface="AdvertisingMedium" pitchFamily="2" charset="-78"/>
              </a:rPr>
              <a:t>إجراء دراسة تقويمية للخدمات المساندة الجامعية المقدمة للطلاب ذوي الاحتياجات الخاصة بالجامعة في ضوء النماذج العالمية وأساليب تطويرها.</a:t>
            </a:r>
            <a:endParaRPr lang="en-ZA" sz="2400" smtClean="0">
              <a:solidFill>
                <a:srgbClr val="00B0F0"/>
              </a:solidFill>
              <a:cs typeface="AdvertisingMedium" pitchFamily="2" charset="-78"/>
            </a:endParaRPr>
          </a:p>
          <a:p>
            <a:pPr algn="just" rtl="1"/>
            <a:r>
              <a:rPr lang="ar-SA" sz="2400" smtClean="0">
                <a:solidFill>
                  <a:srgbClr val="00B0F0"/>
                </a:solidFill>
                <a:cs typeface="AdvertisingMedium" pitchFamily="2" charset="-78"/>
              </a:rPr>
              <a:t>تسهيل خدمات المكتبة بتخصيص موظف أو موظفة يوكل اليه تقديم الخدمة لأصحاب الاحتياجات الخاصة  </a:t>
            </a:r>
            <a:r>
              <a:rPr lang="ar-EG" sz="2400" smtClean="0">
                <a:solidFill>
                  <a:srgbClr val="00B0F0"/>
                </a:solidFill>
                <a:cs typeface="AdvertisingMedium" pitchFamily="2" charset="-78"/>
              </a:rPr>
              <a:t>.</a:t>
            </a:r>
            <a:endParaRPr lang="en-ZA" sz="2400" smtClean="0">
              <a:solidFill>
                <a:srgbClr val="00B0F0"/>
              </a:solidFill>
              <a:cs typeface="AdvertisingMedium" pitchFamily="2" charset="-78"/>
            </a:endParaRPr>
          </a:p>
          <a:p>
            <a:pPr algn="just" rtl="1"/>
            <a:r>
              <a:rPr lang="ar-SA" sz="2400" smtClean="0">
                <a:solidFill>
                  <a:srgbClr val="00B0F0"/>
                </a:solidFill>
                <a:cs typeface="AdvertisingMedium" pitchFamily="2" charset="-78"/>
              </a:rPr>
              <a:t>تخصيص صفحة للطلاب ذوي الإعاقة في صحيفة الجامعة (تواصل) ، تبرز الاهتمام بهذه الفئة من حيث احتياجاتهم وطلباتهم وتسليط الضوء على انجازاتهم وابتكاراتهم</a:t>
            </a:r>
            <a:r>
              <a:rPr lang="ar-EG" sz="2400" smtClean="0">
                <a:solidFill>
                  <a:srgbClr val="00B0F0"/>
                </a:solidFill>
                <a:cs typeface="AdvertisingMedium" pitchFamily="2" charset="-78"/>
              </a:rPr>
              <a:t>.</a:t>
            </a:r>
            <a:endParaRPr lang="en-ZA" sz="2400" smtClean="0">
              <a:solidFill>
                <a:srgbClr val="00B0F0"/>
              </a:solidFill>
              <a:cs typeface="AdvertisingMedium" pitchFamily="2" charset="-78"/>
            </a:endParaRPr>
          </a:p>
          <a:p>
            <a:pPr algn="just" rtl="1"/>
            <a:r>
              <a:rPr lang="ar-SA" sz="2400" smtClean="0">
                <a:solidFill>
                  <a:srgbClr val="00B0F0"/>
                </a:solidFill>
                <a:cs typeface="AdvertisingMedium" pitchFamily="2" charset="-78"/>
              </a:rPr>
              <a:t>توفير الخدمات الصحية والتأهيلية التي تتناسب مع احتياجاتهم ووضعهم الصحي من خلال تجهيز العيادات الطبية بالكليات المقيد بها الطلاب ذوي الإعاقة </a:t>
            </a:r>
            <a:r>
              <a:rPr lang="ar-EG" sz="2400" smtClean="0">
                <a:solidFill>
                  <a:srgbClr val="00B0F0"/>
                </a:solidFill>
                <a:cs typeface="AdvertisingMedium" pitchFamily="2" charset="-78"/>
              </a:rPr>
              <a:t>.</a:t>
            </a:r>
            <a:endParaRPr lang="en-ZA" sz="2400" smtClean="0">
              <a:solidFill>
                <a:srgbClr val="00B0F0"/>
              </a:solidFill>
              <a:cs typeface="AdvertisingMedium" pitchFamily="2" charset="-78"/>
            </a:endParaRPr>
          </a:p>
          <a:p>
            <a:pPr algn="just" rtl="1"/>
            <a:r>
              <a:rPr lang="ar-SA" sz="2400" smtClean="0">
                <a:solidFill>
                  <a:srgbClr val="00B0F0"/>
                </a:solidFill>
                <a:cs typeface="AdvertisingMedium" pitchFamily="2" charset="-78"/>
              </a:rPr>
              <a:t>إتاحة الفرصة للطلبة وللطالبات من ذوي الإعاقة للمشاركة في البرامج التدريبية والانشطة المقدمة من الجامعة على مستوى الكليات أو على مستوى الجامعة </a:t>
            </a:r>
            <a:r>
              <a:rPr lang="ar-EG" sz="2400" smtClean="0">
                <a:solidFill>
                  <a:srgbClr val="00B0F0"/>
                </a:solidFill>
                <a:cs typeface="AdvertisingMedium" pitchFamily="2" charset="-78"/>
              </a:rPr>
              <a:t>.</a:t>
            </a:r>
            <a:endParaRPr lang="en-ZA" sz="2400" smtClean="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88913"/>
            <a:ext cx="8229600" cy="1079500"/>
          </a:xfrm>
        </p:spPr>
        <p:txBody>
          <a:bodyPr/>
          <a:lstStyle/>
          <a:p>
            <a:pPr rtl="1"/>
            <a:r>
              <a:rPr lang="ar-SA" sz="6000" smtClean="0">
                <a:solidFill>
                  <a:srgbClr val="FF0000"/>
                </a:solidFill>
                <a:cs typeface="AGA Sindibad Regular" pitchFamily="2" charset="-78"/>
              </a:rPr>
              <a:t>المراجع </a:t>
            </a:r>
            <a:endParaRPr lang="en-ZA" sz="8000" smtClean="0">
              <a:solidFill>
                <a:srgbClr val="FF0000"/>
              </a:solidFill>
              <a:cs typeface="AGA Sindibad Regular" pitchFamily="2" charset="-78"/>
            </a:endParaRPr>
          </a:p>
        </p:txBody>
      </p:sp>
      <p:sp>
        <p:nvSpPr>
          <p:cNvPr id="3" name="Content Placeholder 2"/>
          <p:cNvSpPr>
            <a:spLocks noGrp="1"/>
          </p:cNvSpPr>
          <p:nvPr>
            <p:ph idx="1"/>
          </p:nvPr>
        </p:nvSpPr>
        <p:spPr>
          <a:xfrm>
            <a:off x="250825" y="1341438"/>
            <a:ext cx="8713788" cy="5400675"/>
          </a:xfrm>
        </p:spPr>
        <p:txBody>
          <a:bodyPr/>
          <a:lstStyle/>
          <a:p>
            <a:pPr algn="just" rtl="1"/>
            <a:r>
              <a:rPr lang="ar-SA" sz="2100" smtClean="0">
                <a:solidFill>
                  <a:srgbClr val="00B0F0"/>
                </a:solidFill>
                <a:cs typeface="AdvertisingMedium" pitchFamily="2" charset="-78"/>
              </a:rPr>
              <a:t>الاتفاقية الدولية لحقوق الأشخاص ذوي الإعاقة (2007). الأمم المتحدة . متاح على الموقع </a:t>
            </a:r>
            <a:r>
              <a:rPr lang="en-US" sz="2100" u="sng" smtClean="0">
                <a:solidFill>
                  <a:srgbClr val="00B0F0"/>
                </a:solidFill>
                <a:cs typeface="AdvertisingMedium" pitchFamily="2" charset="-78"/>
                <a:hlinkClick r:id="rId3"/>
              </a:rPr>
              <a:t>http://w</a:t>
            </a:r>
            <a:r>
              <a:rPr lang="en-US" sz="2100" b="1" u="sng" smtClean="0">
                <a:solidFill>
                  <a:srgbClr val="00B0F0"/>
                </a:solidFill>
                <a:cs typeface="AdvertisingMedium" pitchFamily="2" charset="-78"/>
                <a:hlinkClick r:id="rId3"/>
              </a:rPr>
              <a:t>ww.un.org/arabic/disabilities/default.asp?navid=14&amp;pid=655</a:t>
            </a:r>
            <a:endParaRPr lang="en-ZA" sz="2100" smtClean="0">
              <a:solidFill>
                <a:srgbClr val="00B0F0"/>
              </a:solidFill>
              <a:cs typeface="AdvertisingMedium" pitchFamily="2" charset="-78"/>
            </a:endParaRPr>
          </a:p>
          <a:p>
            <a:pPr algn="just" rtl="1"/>
            <a:r>
              <a:rPr lang="ar-SA" sz="2100" smtClean="0">
                <a:solidFill>
                  <a:srgbClr val="00B0F0"/>
                </a:solidFill>
                <a:cs typeface="AdvertisingMedium" pitchFamily="2" charset="-78"/>
              </a:rPr>
              <a:t>التقرير السنوي الأول لوكالة جامعة المجمعة (1434/1435ه). </a:t>
            </a:r>
            <a:r>
              <a:rPr lang="ar-SA" sz="2100" b="1" smtClean="0">
                <a:solidFill>
                  <a:srgbClr val="00B0F0"/>
                </a:solidFill>
                <a:cs typeface="AdvertisingMedium" pitchFamily="2" charset="-78"/>
              </a:rPr>
              <a:t>اصدارات وكالة جامعة المجمع</a:t>
            </a:r>
            <a:r>
              <a:rPr lang="ar-SA" sz="2100" smtClean="0">
                <a:solidFill>
                  <a:srgbClr val="00B0F0"/>
                </a:solidFill>
                <a:cs typeface="AdvertisingMedium" pitchFamily="2" charset="-78"/>
              </a:rPr>
              <a:t>ة. </a:t>
            </a:r>
            <a:endParaRPr lang="en-ZA" sz="2100" smtClean="0">
              <a:solidFill>
                <a:srgbClr val="00B0F0"/>
              </a:solidFill>
              <a:cs typeface="AdvertisingMedium" pitchFamily="2" charset="-78"/>
            </a:endParaRPr>
          </a:p>
          <a:p>
            <a:pPr algn="just" rtl="1"/>
            <a:r>
              <a:rPr lang="ar-SA" sz="2100" b="1" smtClean="0">
                <a:solidFill>
                  <a:srgbClr val="00B0F0"/>
                </a:solidFill>
                <a:cs typeface="AdvertisingMedium" pitchFamily="2" charset="-78"/>
              </a:rPr>
              <a:t>حافلة التدريب والتعليم الالكتروني المجتمعي</a:t>
            </a:r>
            <a:r>
              <a:rPr lang="ar-SA" sz="2100" smtClean="0">
                <a:solidFill>
                  <a:srgbClr val="00B0F0"/>
                </a:solidFill>
                <a:cs typeface="AdvertisingMedium" pitchFamily="2" charset="-78"/>
              </a:rPr>
              <a:t>: صحيفة الرياض السعودية، العدد (17118) الخميس 18 رجب 1436 هـ - 7 مايو 2015م -.</a:t>
            </a:r>
            <a:r>
              <a:rPr lang="ar-SA" sz="2100" b="1" smtClean="0">
                <a:solidFill>
                  <a:srgbClr val="00B0F0"/>
                </a:solidFill>
                <a:cs typeface="AdvertisingMedium" pitchFamily="2" charset="-78"/>
              </a:rPr>
              <a:t> </a:t>
            </a:r>
            <a:r>
              <a:rPr lang="ar-SA" sz="2100" smtClean="0">
                <a:solidFill>
                  <a:srgbClr val="00B0F0"/>
                </a:solidFill>
                <a:cs typeface="AdvertisingMedium" pitchFamily="2" charset="-78"/>
              </a:rPr>
              <a:t>متاح على الموقع</a:t>
            </a:r>
            <a:r>
              <a:rPr lang="ar-SA" sz="2100" b="1" smtClean="0">
                <a:solidFill>
                  <a:srgbClr val="00B0F0"/>
                </a:solidFill>
                <a:cs typeface="AdvertisingMedium" pitchFamily="2" charset="-78"/>
              </a:rPr>
              <a:t> : </a:t>
            </a:r>
            <a:r>
              <a:rPr lang="en-US" sz="2100" b="1" u="sng" smtClean="0">
                <a:solidFill>
                  <a:srgbClr val="00B0F0"/>
                </a:solidFill>
                <a:cs typeface="AdvertisingMedium" pitchFamily="2" charset="-78"/>
                <a:hlinkClick r:id="rId4"/>
              </a:rPr>
              <a:t>http://www.alriyadh.com/1046062</a:t>
            </a:r>
            <a:r>
              <a:rPr lang="en-US" sz="2100" b="1" smtClean="0">
                <a:solidFill>
                  <a:srgbClr val="00B0F0"/>
                </a:solidFill>
                <a:cs typeface="AdvertisingMedium" pitchFamily="2" charset="-78"/>
              </a:rPr>
              <a:t> </a:t>
            </a:r>
            <a:endParaRPr lang="en-ZA" sz="2100" smtClean="0">
              <a:solidFill>
                <a:srgbClr val="00B0F0"/>
              </a:solidFill>
              <a:cs typeface="AdvertisingMedium" pitchFamily="2" charset="-78"/>
            </a:endParaRPr>
          </a:p>
          <a:p>
            <a:pPr algn="just" rtl="1"/>
            <a:r>
              <a:rPr lang="ar-SA" sz="2100" smtClean="0">
                <a:solidFill>
                  <a:srgbClr val="00B0F0"/>
                </a:solidFill>
                <a:cs typeface="AdvertisingMedium" pitchFamily="2" charset="-78"/>
              </a:rPr>
              <a:t>حمايل، عبد عطا الله (2009).</a:t>
            </a:r>
            <a:r>
              <a:rPr lang="en-US" sz="2100" smtClean="0">
                <a:solidFill>
                  <a:srgbClr val="00B0F0"/>
                </a:solidFill>
                <a:cs typeface="AdvertisingMedium" pitchFamily="2" charset="-78"/>
              </a:rPr>
              <a:t> "</a:t>
            </a:r>
            <a:r>
              <a:rPr lang="ar-SA" sz="2100" smtClean="0">
                <a:solidFill>
                  <a:srgbClr val="00B0F0"/>
                </a:solidFill>
                <a:cs typeface="AdvertisingMedium" pitchFamily="2" charset="-78"/>
              </a:rPr>
              <a:t>دور التعليم الجامعي في إعداد الطلبة للحياة المعاصرة من وجهة نظر طلبة جامعة القدس المفتوحة</a:t>
            </a:r>
            <a:r>
              <a:rPr lang="en-US" sz="2100" smtClean="0">
                <a:solidFill>
                  <a:srgbClr val="00B0F0"/>
                </a:solidFill>
                <a:cs typeface="AdvertisingMedium" pitchFamily="2" charset="-78"/>
              </a:rPr>
              <a:t>"</a:t>
            </a:r>
            <a:r>
              <a:rPr lang="ar-SA" sz="2100" smtClean="0">
                <a:solidFill>
                  <a:srgbClr val="00B0F0"/>
                </a:solidFill>
                <a:cs typeface="AdvertisingMedium" pitchFamily="2" charset="-78"/>
              </a:rPr>
              <a:t>، </a:t>
            </a:r>
            <a:r>
              <a:rPr lang="ar-SA" sz="2100" b="1" smtClean="0">
                <a:solidFill>
                  <a:srgbClr val="00B0F0"/>
                </a:solidFill>
                <a:cs typeface="AdvertisingMedium" pitchFamily="2" charset="-78"/>
              </a:rPr>
              <a:t>مجلة جامعة القدس المفتوحة للأبحاث والدراسات</a:t>
            </a:r>
            <a:r>
              <a:rPr lang="ar-SA" sz="2100" smtClean="0">
                <a:solidFill>
                  <a:srgbClr val="00B0F0"/>
                </a:solidFill>
                <a:cs typeface="AdvertisingMedium" pitchFamily="2" charset="-78"/>
              </a:rPr>
              <a:t>،ع (16).ص9-58.</a:t>
            </a:r>
            <a:endParaRPr lang="en-ZA" sz="2100" smtClean="0">
              <a:solidFill>
                <a:srgbClr val="00B0F0"/>
              </a:solidFill>
              <a:cs typeface="AdvertisingMedium" pitchFamily="2" charset="-78"/>
            </a:endParaRPr>
          </a:p>
          <a:p>
            <a:pPr algn="just" rtl="1"/>
            <a:r>
              <a:rPr lang="ar-SA" sz="2100" smtClean="0">
                <a:solidFill>
                  <a:srgbClr val="00B0F0"/>
                </a:solidFill>
                <a:cs typeface="AdvertisingMedium" pitchFamily="2" charset="-78"/>
              </a:rPr>
              <a:t>الخطة الاستراتيجية الأولى لجامعة المجمعة (1433/1436ه.). </a:t>
            </a:r>
            <a:r>
              <a:rPr lang="ar-SA" sz="2100" b="1" smtClean="0">
                <a:solidFill>
                  <a:srgbClr val="00B0F0"/>
                </a:solidFill>
                <a:cs typeface="AdvertisingMedium" pitchFamily="2" charset="-78"/>
              </a:rPr>
              <a:t>جامعة المجمعة</a:t>
            </a:r>
            <a:r>
              <a:rPr lang="ar-SA" sz="2100" smtClean="0">
                <a:solidFill>
                  <a:srgbClr val="00B0F0"/>
                </a:solidFill>
                <a:cs typeface="AdvertisingMedium" pitchFamily="2" charset="-78"/>
              </a:rPr>
              <a:t>. متاح على الموقع: </a:t>
            </a:r>
            <a:r>
              <a:rPr lang="en-US" sz="2100" b="1" u="sng" smtClean="0">
                <a:solidFill>
                  <a:srgbClr val="00B0F0"/>
                </a:solidFill>
                <a:cs typeface="AdvertisingMedium" pitchFamily="2" charset="-78"/>
                <a:hlinkClick r:id="rId5"/>
              </a:rPr>
              <a:t>http://mu.edu.sa/ar</a:t>
            </a:r>
            <a:endParaRPr lang="en-ZA" sz="2100" smtClean="0">
              <a:solidFill>
                <a:srgbClr val="00B0F0"/>
              </a:solidFill>
              <a:cs typeface="AdvertisingMedium" pitchFamily="2" charset="-78"/>
            </a:endParaRPr>
          </a:p>
          <a:p>
            <a:pPr algn="just" rtl="1"/>
            <a:r>
              <a:rPr lang="ar-SA" sz="2100" smtClean="0">
                <a:solidFill>
                  <a:srgbClr val="00B0F0"/>
                </a:solidFill>
                <a:cs typeface="AdvertisingMedium" pitchFamily="2" charset="-78"/>
              </a:rPr>
              <a:t>الدوسري، مسلَّم بن محمد</a:t>
            </a:r>
            <a:r>
              <a:rPr lang="ar-SA" sz="2100" b="1" smtClean="0">
                <a:solidFill>
                  <a:srgbClr val="00B0F0"/>
                </a:solidFill>
                <a:cs typeface="AdvertisingMedium" pitchFamily="2" charset="-78"/>
              </a:rPr>
              <a:t> </a:t>
            </a:r>
            <a:r>
              <a:rPr lang="ar-SA" sz="2100" smtClean="0">
                <a:solidFill>
                  <a:srgbClr val="00B0F0"/>
                </a:solidFill>
                <a:cs typeface="AdvertisingMedium" pitchFamily="2" charset="-78"/>
              </a:rPr>
              <a:t>(1436ه). </a:t>
            </a:r>
            <a:r>
              <a:rPr lang="ar-SA" sz="2100" b="1" smtClean="0">
                <a:solidFill>
                  <a:srgbClr val="00B0F0"/>
                </a:solidFill>
                <a:cs typeface="AdvertisingMedium" pitchFamily="2" charset="-78"/>
              </a:rPr>
              <a:t>اعتماد وثيقة دعم الطلاب والطالبات ذوي الاحتياجات الخاصة وتدشين بوابة وصول لذوي الاحتياجات الخاصة</a:t>
            </a:r>
            <a:r>
              <a:rPr lang="ar-SA" sz="2100" smtClean="0">
                <a:solidFill>
                  <a:srgbClr val="00B0F0"/>
                </a:solidFill>
                <a:cs typeface="AdvertisingMedium" pitchFamily="2" charset="-78"/>
              </a:rPr>
              <a:t>. أرشيف الاخبار بجامعة المجمعة، متاح على الموقع </a:t>
            </a:r>
            <a:r>
              <a:rPr lang="en-US" sz="2100" b="1" u="sng" smtClean="0">
                <a:solidFill>
                  <a:srgbClr val="00B0F0"/>
                </a:solidFill>
                <a:cs typeface="AdvertisingMedium" pitchFamily="2" charset="-78"/>
                <a:hlinkClick r:id="rId6"/>
              </a:rPr>
              <a:t>http://mu.sa/DzEi7</a:t>
            </a:r>
            <a:r>
              <a:rPr lang="ar-SA" sz="2100" smtClean="0">
                <a:solidFill>
                  <a:srgbClr val="00B0F0"/>
                </a:solidFill>
                <a:cs typeface="AdvertisingMedium" pitchFamily="2" charset="-78"/>
              </a:rPr>
              <a:t> بتاريخ 21/2/1436 ه.</a:t>
            </a:r>
            <a:endParaRPr lang="en-ZA" sz="2100" smtClean="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23850" y="404813"/>
            <a:ext cx="8640763" cy="6264275"/>
          </a:xfrm>
        </p:spPr>
        <p:txBody>
          <a:bodyPr rtlCol="0">
            <a:normAutofit fontScale="77500" lnSpcReduction="20000"/>
          </a:bodyPr>
          <a:lstStyle/>
          <a:p>
            <a:pPr algn="just" rtl="1" fontAlgn="auto">
              <a:spcAft>
                <a:spcPts val="0"/>
              </a:spcAft>
              <a:defRPr/>
            </a:pPr>
            <a:r>
              <a:rPr lang="ar-SA" dirty="0">
                <a:solidFill>
                  <a:srgbClr val="00B0F0"/>
                </a:solidFill>
                <a:cs typeface="AdvertisingMedium" pitchFamily="2" charset="-78"/>
              </a:rPr>
              <a:t>العاجز، فؤاد علي ؛عساف، محمود عبد المجيد (2014). جهود مدير المدرسة الأساسية بمحافظة غزة في تحسين الأساليب التربوية لذوي الاحتياجات الخاصة، </a:t>
            </a:r>
            <a:r>
              <a:rPr lang="ar-SA" b="1" dirty="0">
                <a:solidFill>
                  <a:srgbClr val="00B0F0"/>
                </a:solidFill>
                <a:cs typeface="AdvertisingMedium" pitchFamily="2" charset="-78"/>
              </a:rPr>
              <a:t>مجلة الجامعة الإسلامية للدراسات التربوية والنفسية،</a:t>
            </a:r>
            <a:r>
              <a:rPr lang="ar-SA" dirty="0">
                <a:solidFill>
                  <a:srgbClr val="00B0F0"/>
                </a:solidFill>
                <a:cs typeface="AdvertisingMedium" pitchFamily="2" charset="-78"/>
              </a:rPr>
              <a:t> المجلد الثاني والعشرون، العدد الرابع، ص ص73-100 .</a:t>
            </a:r>
            <a:r>
              <a:rPr lang="en-US" dirty="0">
                <a:solidFill>
                  <a:srgbClr val="00B0F0"/>
                </a:solidFill>
                <a:cs typeface="AdvertisingMedium" pitchFamily="2" charset="-78"/>
              </a:rPr>
              <a:t> </a:t>
            </a:r>
            <a:endParaRPr lang="en-ZA" dirty="0">
              <a:solidFill>
                <a:srgbClr val="00B0F0"/>
              </a:solidFill>
              <a:cs typeface="AdvertisingMedium" pitchFamily="2" charset="-78"/>
            </a:endParaRPr>
          </a:p>
          <a:p>
            <a:pPr algn="just" rtl="1" fontAlgn="auto">
              <a:spcAft>
                <a:spcPts val="0"/>
              </a:spcAft>
              <a:defRPr/>
            </a:pPr>
            <a:r>
              <a:rPr lang="ar-SA" dirty="0">
                <a:solidFill>
                  <a:srgbClr val="00B0F0"/>
                </a:solidFill>
                <a:cs typeface="AdvertisingMedium" pitchFamily="2" charset="-78"/>
              </a:rPr>
              <a:t>شاهين، محمد أحمد (2011). المسؤولية الاجتماعية للجامعات العربية، ورقة عمل قدمت </a:t>
            </a:r>
            <a:r>
              <a:rPr lang="ar-SA" b="1" dirty="0">
                <a:solidFill>
                  <a:srgbClr val="00B0F0"/>
                </a:solidFill>
                <a:cs typeface="AdvertisingMedium" pitchFamily="2" charset="-78"/>
              </a:rPr>
              <a:t>إلى مؤتمر المسؤولية المجتمعية للجامعات الفلسطينية</a:t>
            </a:r>
            <a:r>
              <a:rPr lang="ar-SA" dirty="0">
                <a:solidFill>
                  <a:srgbClr val="00B0F0"/>
                </a:solidFill>
                <a:cs typeface="AdvertisingMedium" pitchFamily="2" charset="-78"/>
              </a:rPr>
              <a:t> الذي نظمته جامعة القدس المفتوحة بالتعاون مع اللجنة الوطنية للتربية والثقافة والعلوم والذي اقيمت فعالياته في مسرح اتحاد نقابات عمال فلسطين- بمدينة نابلس. في السادس والعشرين من سبتمبر </a:t>
            </a:r>
            <a:endParaRPr lang="en-ZA" dirty="0">
              <a:solidFill>
                <a:srgbClr val="00B0F0"/>
              </a:solidFill>
              <a:cs typeface="AdvertisingMedium" pitchFamily="2" charset="-78"/>
            </a:endParaRPr>
          </a:p>
          <a:p>
            <a:pPr algn="just" rtl="1" fontAlgn="auto">
              <a:spcAft>
                <a:spcPts val="0"/>
              </a:spcAft>
              <a:defRPr/>
            </a:pPr>
            <a:r>
              <a:rPr lang="ar-SA" dirty="0">
                <a:solidFill>
                  <a:srgbClr val="00B0F0"/>
                </a:solidFill>
                <a:cs typeface="AdvertisingMedium" pitchFamily="2" charset="-78"/>
              </a:rPr>
              <a:t>عبد القادر، أشرف أحمد(2004). المسؤولية الاجتماعية لوسائل الاعلام تجاه دمج المعاقين في المجتمع، ورقة عمل مقدمة إلى </a:t>
            </a:r>
            <a:r>
              <a:rPr lang="ar-SA" b="1" dirty="0">
                <a:solidFill>
                  <a:srgbClr val="00B0F0"/>
                </a:solidFill>
                <a:cs typeface="AdvertisingMedium" pitchFamily="2" charset="-78"/>
              </a:rPr>
              <a:t>المؤتمر العربي الثاني تحت شعار" الإعاقة الذهنية بين التجنب والرعاية</a:t>
            </a:r>
            <a:r>
              <a:rPr lang="en-US" dirty="0">
                <a:solidFill>
                  <a:srgbClr val="00B0F0"/>
                </a:solidFill>
                <a:cs typeface="AdvertisingMedium" pitchFamily="2" charset="-78"/>
              </a:rPr>
              <a:t> " </a:t>
            </a:r>
            <a:r>
              <a:rPr lang="ar-SA" dirty="0">
                <a:solidFill>
                  <a:srgbClr val="00B0F0"/>
                </a:solidFill>
                <a:cs typeface="AdvertisingMedium" pitchFamily="2" charset="-78"/>
              </a:rPr>
              <a:t>المقام بقاعة المؤتمرات الدولية بجامعة اسيوط في الفترة من 14-15 ديسمبر. </a:t>
            </a:r>
            <a:endParaRPr lang="en-ZA" dirty="0">
              <a:solidFill>
                <a:srgbClr val="00B0F0"/>
              </a:solidFill>
              <a:cs typeface="AdvertisingMedium" pitchFamily="2" charset="-78"/>
            </a:endParaRPr>
          </a:p>
          <a:p>
            <a:pPr algn="just" rtl="1" fontAlgn="auto">
              <a:spcAft>
                <a:spcPts val="0"/>
              </a:spcAft>
              <a:defRPr/>
            </a:pPr>
            <a:r>
              <a:rPr lang="ar-SA" dirty="0">
                <a:solidFill>
                  <a:srgbClr val="00B0F0"/>
                </a:solidFill>
                <a:cs typeface="AdvertisingMedium" pitchFamily="2" charset="-78"/>
              </a:rPr>
              <a:t>مركز الملك سلمان لأبحاث الإعاقة (2015). </a:t>
            </a:r>
            <a:r>
              <a:rPr lang="ar-SA" b="1" dirty="0">
                <a:solidFill>
                  <a:srgbClr val="00B0F0"/>
                </a:solidFill>
                <a:cs typeface="AdvertisingMedium" pitchFamily="2" charset="-78"/>
              </a:rPr>
              <a:t>نطام رعاية المعوقين في المملكة العربية السعودية .</a:t>
            </a:r>
            <a:r>
              <a:rPr lang="ar-SA" dirty="0">
                <a:solidFill>
                  <a:srgbClr val="00B0F0"/>
                </a:solidFill>
                <a:cs typeface="AdvertisingMedium" pitchFamily="2" charset="-78"/>
              </a:rPr>
              <a:t> متاح على الموقع </a:t>
            </a:r>
            <a:r>
              <a:rPr lang="en-US" u="sng" dirty="0">
                <a:solidFill>
                  <a:srgbClr val="00B0F0"/>
                </a:solidFill>
                <a:cs typeface="AdvertisingMedium" pitchFamily="2" charset="-78"/>
                <a:hlinkClick r:id="rId3"/>
              </a:rPr>
              <a:t>http://www.kscdr.org.sa/ar/pages/disabilitycode.aspx</a:t>
            </a:r>
            <a:endParaRPr lang="en-ZA" dirty="0">
              <a:solidFill>
                <a:srgbClr val="00B0F0"/>
              </a:solidFill>
              <a:cs typeface="AdvertisingMedium" pitchFamily="2" charset="-78"/>
            </a:endParaRPr>
          </a:p>
          <a:p>
            <a:pPr algn="just" rtl="1" fontAlgn="auto">
              <a:spcAft>
                <a:spcPts val="0"/>
              </a:spcAft>
              <a:defRPr/>
            </a:pPr>
            <a:r>
              <a:rPr lang="ar-SA" b="1" dirty="0">
                <a:solidFill>
                  <a:srgbClr val="00B0F0"/>
                </a:solidFill>
                <a:cs typeface="AdvertisingMedium" pitchFamily="2" charset="-78"/>
              </a:rPr>
              <a:t>وثيقة جامعة المجمعة لدعم الطلاب والطالبات ذوي الاحتياجات الخاصة</a:t>
            </a:r>
            <a:r>
              <a:rPr lang="ar-SA" dirty="0">
                <a:solidFill>
                  <a:srgbClr val="00B0F0"/>
                </a:solidFill>
                <a:cs typeface="AdvertisingMedium" pitchFamily="2" charset="-78"/>
              </a:rPr>
              <a:t> (1436ه.). إعداد إدارة البيئة الجامعية والصحة المهنية بجامعة المجمعة. متاح على الموقع </a:t>
            </a:r>
            <a:r>
              <a:rPr lang="en-US" u="sng" dirty="0">
                <a:solidFill>
                  <a:srgbClr val="00B0F0"/>
                </a:solidFill>
                <a:cs typeface="AdvertisingMedium" pitchFamily="2" charset="-78"/>
                <a:hlinkClick r:id="rId4"/>
              </a:rPr>
              <a:t>http://</a:t>
            </a:r>
            <a:r>
              <a:rPr lang="en-US" u="sng" dirty="0" smtClean="0">
                <a:solidFill>
                  <a:srgbClr val="00B0F0"/>
                </a:solidFill>
                <a:cs typeface="AdvertisingMedium" pitchFamily="2" charset="-78"/>
                <a:hlinkClick r:id="rId4"/>
              </a:rPr>
              <a:t>mu.sa/mbU4s</a:t>
            </a:r>
            <a:endParaRPr lang="en-ZA" dirty="0">
              <a:solidFill>
                <a:srgbClr val="00B0F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50825" y="260350"/>
            <a:ext cx="8713788" cy="6481763"/>
          </a:xfrm>
        </p:spPr>
        <p:txBody>
          <a:bodyPr/>
          <a:lstStyle/>
          <a:p>
            <a:pPr algn="just" rtl="1"/>
            <a:r>
              <a:rPr lang="ar-SA" sz="2200" smtClean="0">
                <a:solidFill>
                  <a:srgbClr val="0070C0"/>
                </a:solidFill>
                <a:cs typeface="AdvertisingMedium" pitchFamily="2" charset="-78"/>
              </a:rPr>
              <a:t>وقد أخذت جامعات العالم على عاتقها النهوض بمستوى خدماتها لذوي الاحتياجات الخاصة وأولت الجهد كله لمسألة تمدد وتوسيع الخيارات أمام كل طالب في إطار ما اصطلح على تسميته "التنمية المستدامة" وفي إطار المتغيرات العالمية المتطورة يوماً بعد يوم لتجعل المجتمع البشري يسير بإيجابية في إطار حقوق الإنسان وتفعيل المعاهدات والمواثيق الدولية لحماية هذه الحقوق، ومنها الحقوق الشاملة لذوي الإعاقة </a:t>
            </a:r>
            <a:r>
              <a:rPr lang="ar-EG" sz="2200" smtClean="0">
                <a:solidFill>
                  <a:srgbClr val="0070C0"/>
                </a:solidFill>
                <a:cs typeface="AdvertisingMedium" pitchFamily="2" charset="-78"/>
              </a:rPr>
              <a:t>.</a:t>
            </a:r>
            <a:endParaRPr lang="en-ZA" sz="2200" smtClean="0">
              <a:solidFill>
                <a:srgbClr val="0070C0"/>
              </a:solidFill>
              <a:cs typeface="AdvertisingMedium" pitchFamily="2" charset="-78"/>
            </a:endParaRPr>
          </a:p>
          <a:p>
            <a:pPr algn="just" rtl="1"/>
            <a:r>
              <a:rPr lang="ar-SA" sz="2200" smtClean="0">
                <a:solidFill>
                  <a:srgbClr val="0070C0"/>
                </a:solidFill>
                <a:cs typeface="AdvertisingMedium" pitchFamily="2" charset="-78"/>
              </a:rPr>
              <a:t>فالجامعات من أهم المؤسسات التربوية الرئيسة في إعداد الشباب لاستلام الدور القيادي والتخصصي للمجتمع، لذا؛ فإن المساهمة الفاعلة لمؤسسات التعليم العالي في المجتمع العالمي وتحديات العولمة، تتوافق مع الغرض الرئيس لأنشطة هذه المؤسسات الهادفة إلى المساهمة في التنمية الشاملة للمجتمع،</a:t>
            </a:r>
            <a:r>
              <a:rPr lang="en-US" sz="2200" smtClean="0">
                <a:solidFill>
                  <a:srgbClr val="0070C0"/>
                </a:solidFill>
                <a:cs typeface="AdvertisingMedium" pitchFamily="2" charset="-78"/>
              </a:rPr>
              <a:t>.</a:t>
            </a:r>
            <a:r>
              <a:rPr lang="ar-SA" sz="2200" smtClean="0">
                <a:solidFill>
                  <a:srgbClr val="0070C0"/>
                </a:solidFill>
                <a:cs typeface="AdvertisingMedium" pitchFamily="2" charset="-78"/>
              </a:rPr>
              <a:t>فما تبذله الجامعات في خدمة مجتمعاتها هو موضوع استراتيجي مهم له أبعاده واستراتيجياته التي لا بد أن تحظى بالاهتمام وأن تكون ضمن الأولويات، ولما كانت خدمة المجتمع جزء لا يتجزأ من الوظائف الرئيسة التي تقوم بها الجامعات، لتؤدي دورًا حيوياً في سبيل أداء كافة الحقوق والواجبات تجاه مختلف شرائح المجتمع ومنها ذوي الإعاقة. لذا؛ فإن نجاح الجامعات في مواجهة مشكلة ذوي الإعاقة وإدماجهم في المجتمع يتوقف على دور تلك الجامعات في القيام بدورها الاجتماعي نحو ذوي الاعاقة وتطوير كافة الخدمات المتعلقة بتعليمهم وتدريبهم ومن ثم، إدماجهم في المجتمع بكافة مجالاته الاجتماعية والأكاديمية والنفسية والصحية وغيرها، لتمكين وتوطين هذه الفئة وإشراكهم بصورة فاعلة في مسيرة التنمية المستدامة.</a:t>
            </a:r>
            <a:endParaRPr lang="en-ZA" sz="2200" smtClean="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15925"/>
            <a:ext cx="8229600" cy="852488"/>
          </a:xfrm>
        </p:spPr>
        <p:txBody>
          <a:bodyPr/>
          <a:lstStyle/>
          <a:p>
            <a:r>
              <a:rPr lang="ar-SA" sz="6600" smtClean="0">
                <a:solidFill>
                  <a:srgbClr val="FF0000"/>
                </a:solidFill>
                <a:cs typeface="AGA Sindibad Regular" pitchFamily="2" charset="-78"/>
              </a:rPr>
              <a:t>سياسات داعمة لذوي الاعاقة</a:t>
            </a:r>
            <a:endParaRPr lang="en-ZA" sz="6600" smtClean="0">
              <a:solidFill>
                <a:srgbClr val="FF0000"/>
              </a:solidFill>
              <a:cs typeface="AGA Sindibad Regular" pitchFamily="2" charset="-78"/>
            </a:endParaRPr>
          </a:p>
        </p:txBody>
      </p:sp>
      <p:sp>
        <p:nvSpPr>
          <p:cNvPr id="3" name="Content Placeholder 2"/>
          <p:cNvSpPr>
            <a:spLocks noGrp="1"/>
          </p:cNvSpPr>
          <p:nvPr>
            <p:ph idx="1"/>
          </p:nvPr>
        </p:nvSpPr>
        <p:spPr>
          <a:xfrm>
            <a:off x="457200" y="1600200"/>
            <a:ext cx="8229600" cy="5141913"/>
          </a:xfrm>
        </p:spPr>
        <p:txBody>
          <a:bodyPr rtlCol="0">
            <a:normAutofit fontScale="85000" lnSpcReduction="20000"/>
          </a:bodyPr>
          <a:lstStyle/>
          <a:p>
            <a:pPr algn="just" rtl="1" fontAlgn="auto">
              <a:spcAft>
                <a:spcPts val="0"/>
              </a:spcAft>
              <a:defRPr/>
            </a:pPr>
            <a:r>
              <a:rPr lang="ar-SA" dirty="0">
                <a:solidFill>
                  <a:srgbClr val="0070C0"/>
                </a:solidFill>
                <a:cs typeface="AdvertisingMedium" pitchFamily="2" charset="-78"/>
              </a:rPr>
              <a:t>نصت سياسة التعليم في المملكة العربية السعودية، في موادها من (54-57) ومن (188- 194) على أن تعليم المتفوقين والمعوقين جزء لا يتجزأ من النظام التعليمي؛ واستجابة لما نص عليه "نظام رعاية المعوقين في المملكة" الصادر بموجب المرسوم الملكي بالرقم (م/37) وتاريخ 23/9/1421ه. القاضي بالموافقة على قرار مجلس الوزراء بالرقم (224) والتاريخ 14/ 9/ 1421هـ الخاص بإقرار النظام تتويجاُ لكافة الجهود الرائدة في مجال رعاية المعوقين وتأهيلهم في مادته الثانية التي تنص على أن "تكفل الدولة حق المعوق في خدمات الوقاية والرعاية والتأهيل، وتشجع المؤسسات والأفراد على الإسهام في الأعمال الخيرية في مجال الإعاقة، وتقدم هذه الخدمات لهذه الفئة عن طريق الجهات المختصة في عدة مجالات منها المجالات التعليمية والتربوية</a:t>
            </a:r>
            <a:r>
              <a:rPr lang="en-US" dirty="0">
                <a:solidFill>
                  <a:srgbClr val="0070C0"/>
                </a:solidFill>
                <a:cs typeface="AdvertisingMedium" pitchFamily="2" charset="-78"/>
              </a:rPr>
              <a:t>:</a:t>
            </a:r>
            <a:r>
              <a:rPr lang="ar-SA" dirty="0">
                <a:solidFill>
                  <a:srgbClr val="0070C0"/>
                </a:solidFill>
                <a:cs typeface="AdvertisingMedium" pitchFamily="2" charset="-78"/>
              </a:rPr>
              <a:t> وتشمل تقديم الخدمات التعليمية والتربوية في جميع المراحل (ما قبل المدرسة، والتعليم العام، والتعليم الفني، والتعليم العالي) بما يتناسب مع قدرات المعوقين </a:t>
            </a:r>
            <a:endParaRPr lang="en-ZA"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anim calcmode="lin" valueType="num">
                                      <p:cBhvr>
                                        <p:cTn id="10" dur="500" fill="hold"/>
                                        <p:tgtEl>
                                          <p:spTgt spid="2"/>
                                        </p:tgtEl>
                                        <p:attrNameLst>
                                          <p:attrName>ppt_x</p:attrName>
                                        </p:attrNameLst>
                                      </p:cBhvr>
                                      <p:tavLst>
                                        <p:tav tm="0">
                                          <p:val>
                                            <p:fltVal val="0.5"/>
                                          </p:val>
                                        </p:tav>
                                        <p:tav tm="100000">
                                          <p:val>
                                            <p:strVal val="#ppt_x"/>
                                          </p:val>
                                        </p:tav>
                                      </p:tavLst>
                                    </p:anim>
                                    <p:anim calcmode="lin" valueType="num">
                                      <p:cBhvr>
                                        <p:cTn id="11"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ar-SA" sz="8000" smtClean="0">
                <a:solidFill>
                  <a:srgbClr val="FF0000"/>
                </a:solidFill>
                <a:cs typeface="AGA Sindibad Regular" pitchFamily="2" charset="-78"/>
              </a:rPr>
              <a:t>جامعة المجمعة </a:t>
            </a:r>
            <a:endParaRPr lang="en-ZA" sz="8000" smtClean="0">
              <a:solidFill>
                <a:srgbClr val="FF0000"/>
              </a:solidFill>
              <a:cs typeface="AGA Sindibad Regular" pitchFamily="2" charset="-78"/>
            </a:endParaRPr>
          </a:p>
        </p:txBody>
      </p:sp>
      <p:sp>
        <p:nvSpPr>
          <p:cNvPr id="3" name="Content Placeholder 2"/>
          <p:cNvSpPr>
            <a:spLocks noGrp="1"/>
          </p:cNvSpPr>
          <p:nvPr>
            <p:ph idx="1"/>
          </p:nvPr>
        </p:nvSpPr>
        <p:spPr>
          <a:xfrm>
            <a:off x="457200" y="1600200"/>
            <a:ext cx="8229600" cy="5068888"/>
          </a:xfrm>
        </p:spPr>
        <p:txBody>
          <a:bodyPr/>
          <a:lstStyle/>
          <a:p>
            <a:pPr algn="just" rtl="1"/>
            <a:r>
              <a:rPr lang="ar-SA" sz="2200" smtClean="0">
                <a:solidFill>
                  <a:srgbClr val="0070C0"/>
                </a:solidFill>
                <a:cs typeface="AdvertisingMedium" pitchFamily="2" charset="-78"/>
              </a:rPr>
              <a:t>هي إحدى جامعات المملكة العربية السعودية، تقع في المنطقة الوسطى ومقرها محافظة المجمعة. أنشئت بناء على موافقة خادم الحرمين الشريفين الملك عبدالله بن عبدالعزيز آل سعود رئيس مجلس الوزراء رئيس مجلس التعليم العالي- رحمه الله- بتاريخ (3) رمضان عام (1430هـ.) الموافق (24) أغسطس (2009م) مع ثلاث جامعات أخرى في كل من مدينة الدمام ومحافظة الخرج ومحافظة شقراء, وتقدم هذه الجامعة خدمتها لمنطقة جغرافية كبيرة تشمل عدة محافظات ومدن وهجر اكتمل فيها انتشار التعليم العام لتكمل هذه الجامعة منظومة التعليم فيها وتحقق هدف وزارة التعليم العالي بالتوسع في التعليم الجامعي ليشمل كل أرجاء المملكة. وتستوعب الجامعة الأعداد المتزايدة من خريجي الثانوية العامة وتحدث استقرار اجتماعي ونفسي لأبناء وبنات المنطقة والتخفيف على الجامعات في المدن الكبيرة إضافة للحراك العلمي والثقافي الذي تضيفه هذه الجامعة للمجتمع المحلي. كما تعمل الجامعة على خدمة المجتمع بشكل واسع في عدة مجالات اجتماعية وتوعوية وتثقيفية وتدريبه. وتضم الجامعة ثلاثة عشر كلية تقع في عدة محافظات ومراكز هي المجمعة - الزلفي – الغاط</a:t>
            </a:r>
            <a:r>
              <a:rPr lang="en-US" sz="2200" smtClean="0">
                <a:solidFill>
                  <a:srgbClr val="0070C0"/>
                </a:solidFill>
                <a:cs typeface="AdvertisingMedium" pitchFamily="2" charset="-78"/>
              </a:rPr>
              <a:t>-  </a:t>
            </a:r>
            <a:r>
              <a:rPr lang="ar-SA" sz="2200" smtClean="0">
                <a:solidFill>
                  <a:srgbClr val="0070C0"/>
                </a:solidFill>
                <a:cs typeface="AdvertisingMedium" pitchFamily="2" charset="-78"/>
              </a:rPr>
              <a:t>رماح </a:t>
            </a:r>
            <a:r>
              <a:rPr lang="en-US" sz="2200" smtClean="0">
                <a:solidFill>
                  <a:srgbClr val="0070C0"/>
                </a:solidFill>
                <a:cs typeface="AdvertisingMedium" pitchFamily="2" charset="-78"/>
              </a:rPr>
              <a:t>-  </a:t>
            </a:r>
            <a:r>
              <a:rPr lang="ar-SA" sz="2200" smtClean="0">
                <a:solidFill>
                  <a:srgbClr val="0070C0"/>
                </a:solidFill>
                <a:cs typeface="AdvertisingMedium" pitchFamily="2" charset="-78"/>
              </a:rPr>
              <a:t>حوطة سدير.</a:t>
            </a:r>
            <a:endParaRPr lang="en-ZA" sz="2200" smtClean="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ar-SA" sz="4000" smtClean="0">
                <a:solidFill>
                  <a:srgbClr val="FF0000"/>
                </a:solidFill>
                <a:cs typeface="AGA Sindibad Regular" pitchFamily="2" charset="-78"/>
              </a:rPr>
              <a:t>الدور الاجتماعي  للجامعة</a:t>
            </a:r>
            <a:endParaRPr lang="en-ZA" sz="4000" smtClean="0">
              <a:solidFill>
                <a:srgbClr val="FF0000"/>
              </a:solidFill>
              <a:cs typeface="AGA Sindibad Regular" pitchFamily="2" charset="-78"/>
            </a:endParaRPr>
          </a:p>
        </p:txBody>
      </p:sp>
      <p:sp>
        <p:nvSpPr>
          <p:cNvPr id="3" name="Content Placeholder 2"/>
          <p:cNvSpPr>
            <a:spLocks noGrp="1"/>
          </p:cNvSpPr>
          <p:nvPr>
            <p:ph idx="1"/>
          </p:nvPr>
        </p:nvSpPr>
        <p:spPr>
          <a:xfrm>
            <a:off x="395288" y="1916113"/>
            <a:ext cx="8424862" cy="4321175"/>
          </a:xfrm>
        </p:spPr>
        <p:txBody>
          <a:bodyPr/>
          <a:lstStyle/>
          <a:p>
            <a:pPr algn="just" rtl="1"/>
            <a:r>
              <a:rPr lang="ar-SA" sz="4400" smtClean="0">
                <a:solidFill>
                  <a:srgbClr val="0070C0"/>
                </a:solidFill>
                <a:cs typeface="AdvertisingMedium" pitchFamily="2" charset="-78"/>
              </a:rPr>
              <a:t>الدور الاجتماعي للجامعات هو الالتزام بالعدالة والمصداقية والتميز وتعزيز المساواة الاجتماعية والتنمية المستدامة والاعتراف بالكرامة والحرية  للفرد وتقدير التنوع والتعدد الثقافي وتعزيز حقوق الإنسان والمسؤولية المدنية</a:t>
            </a:r>
            <a:r>
              <a:rPr lang="ar-EG" sz="4400" smtClean="0">
                <a:solidFill>
                  <a:srgbClr val="0070C0"/>
                </a:solidFill>
                <a:cs typeface="AdvertisingMedium" pitchFamily="2" charset="-78"/>
              </a:rPr>
              <a:t>.</a:t>
            </a:r>
            <a:endParaRPr lang="en-ZA" sz="4400" smtClean="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15888"/>
            <a:ext cx="8229600" cy="1081087"/>
          </a:xfrm>
        </p:spPr>
        <p:txBody>
          <a:bodyPr/>
          <a:lstStyle/>
          <a:p>
            <a:r>
              <a:rPr lang="ar-SA" sz="6000" smtClean="0">
                <a:solidFill>
                  <a:srgbClr val="FF0000"/>
                </a:solidFill>
                <a:cs typeface="AGA Sindibad Regular" pitchFamily="2" charset="-78"/>
              </a:rPr>
              <a:t>الأشخاص ذوي الإعاقة</a:t>
            </a:r>
            <a:endParaRPr lang="en-ZA" sz="6000" smtClean="0">
              <a:solidFill>
                <a:srgbClr val="FF0000"/>
              </a:solidFill>
              <a:cs typeface="AGA Sindibad Regular" pitchFamily="2" charset="-78"/>
            </a:endParaRPr>
          </a:p>
        </p:txBody>
      </p:sp>
      <p:sp>
        <p:nvSpPr>
          <p:cNvPr id="3" name="Content Placeholder 2"/>
          <p:cNvSpPr>
            <a:spLocks noGrp="1"/>
          </p:cNvSpPr>
          <p:nvPr>
            <p:ph idx="1"/>
          </p:nvPr>
        </p:nvSpPr>
        <p:spPr>
          <a:xfrm>
            <a:off x="457200" y="1196975"/>
            <a:ext cx="8229600" cy="5545138"/>
          </a:xfrm>
        </p:spPr>
        <p:txBody>
          <a:bodyPr/>
          <a:lstStyle/>
          <a:p>
            <a:pPr algn="just" rtl="1"/>
            <a:r>
              <a:rPr lang="ar-SA" sz="2200" smtClean="0">
                <a:solidFill>
                  <a:srgbClr val="0070C0"/>
                </a:solidFill>
                <a:cs typeface="AdvertisingMedium" pitchFamily="2" charset="-78"/>
              </a:rPr>
              <a:t>حمل مفهوم الإعاقة </a:t>
            </a:r>
            <a:r>
              <a:rPr lang="ar-JO" sz="2200" smtClean="0">
                <a:solidFill>
                  <a:srgbClr val="0070C0"/>
                </a:solidFill>
                <a:cs typeface="AdvertisingMedium" pitchFamily="2" charset="-78"/>
              </a:rPr>
              <a:t>عبر التاريخ </a:t>
            </a:r>
            <a:r>
              <a:rPr lang="ar-SA" sz="2200" smtClean="0">
                <a:solidFill>
                  <a:srgbClr val="0070C0"/>
                </a:solidFill>
                <a:cs typeface="AdvertisingMedium" pitchFamily="2" charset="-78"/>
              </a:rPr>
              <a:t>والثقافات</a:t>
            </a:r>
            <a:r>
              <a:rPr lang="ar-JO" sz="2200" smtClean="0">
                <a:solidFill>
                  <a:srgbClr val="0070C0"/>
                </a:solidFill>
                <a:cs typeface="AdvertisingMedium" pitchFamily="2" charset="-78"/>
              </a:rPr>
              <a:t> عدة دلالات تأثرت بالصبغة الأخلاقية أحياناً والطبية والتربوية والتأهيلية أحياناً أخرى، ومع ظهور الحركة الحقوقية واتساع رقعتها عالمياً خلال العقود </a:t>
            </a:r>
            <a:r>
              <a:rPr lang="ar-SA" sz="2200" smtClean="0">
                <a:solidFill>
                  <a:srgbClr val="0070C0"/>
                </a:solidFill>
                <a:cs typeface="AdvertisingMedium" pitchFamily="2" charset="-78"/>
              </a:rPr>
              <a:t>الثلاثة الأخيرة ظهرت التعريفات التي ترى أن الإعاقة نتاج للتفاعل بين القصور البدني والحسي والذهني الذي يعاني منه الشخص وبين البيئة التشريعية والمادية والاجتماعية التي يعيش فيها الفرد مما يؤثر على عليه وعلى حالته، فمستوى الإعاقة يتحدد من خلال قدرة البيئة على تهيئة الظروف القانونية والمادية والاجتماعية التي تمكن الفرد من المشاركة والتفاعل والاندماج، من هنا؛ جاء التأكيد على استخدام مفهوم الأشخاص ذوي الإعاقة على اعتبار أنهم مكون من مكونات المجتمع يتمتعون بكافة الحقوق المنصوص عليها كبقية الأشخاص في المجتمع،  وما الإعاقة  -إن وُجدت– إلا تعبير عن عدم قدرة المجتمع على خلق بيئة تناسب كافة أفراده مهما تنوعت احتياجاتهم. (مركز الشمال والجنوب للحوار والتنمية، 2011م)</a:t>
            </a:r>
            <a:endParaRPr lang="en-ZA" sz="2200" smtClean="0">
              <a:solidFill>
                <a:srgbClr val="0070C0"/>
              </a:solidFill>
              <a:cs typeface="AdvertisingMedium" pitchFamily="2" charset="-78"/>
            </a:endParaRPr>
          </a:p>
          <a:p>
            <a:pPr algn="just" rtl="1"/>
            <a:r>
              <a:rPr lang="ar-SA" sz="2200" smtClean="0">
                <a:solidFill>
                  <a:srgbClr val="0070C0"/>
                </a:solidFill>
                <a:cs typeface="AdvertisingMedium" pitchFamily="2" charset="-78"/>
              </a:rPr>
              <a:t>وعرفت المادة الأولى من (اتفاقية حقوق الأشخاص ذوي الإعاقة، 2007) مصطلح</a:t>
            </a:r>
            <a:r>
              <a:rPr lang="en-US" sz="2200" smtClean="0">
                <a:solidFill>
                  <a:srgbClr val="0070C0"/>
                </a:solidFill>
                <a:cs typeface="AdvertisingMedium" pitchFamily="2" charset="-78"/>
              </a:rPr>
              <a:t> ”</a:t>
            </a:r>
            <a:r>
              <a:rPr lang="ar-SA" sz="2200" smtClean="0">
                <a:solidFill>
                  <a:srgbClr val="0070C0"/>
                </a:solidFill>
                <a:cs typeface="AdvertisingMedium" pitchFamily="2" charset="-78"/>
              </a:rPr>
              <a:t>الأشخاص ذوي الإعاقة بأنهم</a:t>
            </a:r>
            <a:r>
              <a:rPr lang="en-US" sz="2200" smtClean="0">
                <a:solidFill>
                  <a:srgbClr val="0070C0"/>
                </a:solidFill>
                <a:cs typeface="AdvertisingMedium" pitchFamily="2" charset="-78"/>
              </a:rPr>
              <a:t>“ </a:t>
            </a:r>
            <a:r>
              <a:rPr lang="ar-SA" sz="2200" smtClean="0">
                <a:solidFill>
                  <a:srgbClr val="0070C0"/>
                </a:solidFill>
                <a:cs typeface="AdvertisingMedium" pitchFamily="2" charset="-78"/>
              </a:rPr>
              <a:t> كل من يعانون من عاهات طويلة الأجل بدنية أو عقلية أو ذهنية أو حسية، قد تمنعهم لدى التعامل مع مختلف الحواجز من المشاركة بصورة كاملة وفعالة في المجتمع على قدم المساواة مع الآخرين"</a:t>
            </a:r>
            <a:r>
              <a:rPr lang="en-US" sz="2200" smtClean="0">
                <a:solidFill>
                  <a:srgbClr val="0070C0"/>
                </a:solidFill>
                <a:cs typeface="AdvertisingMedium" pitchFamily="2" charset="-78"/>
              </a:rPr>
              <a:t>.</a:t>
            </a:r>
            <a:endParaRPr lang="en-ZA" sz="2200" smtClean="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388" y="188913"/>
            <a:ext cx="8785225" cy="1068387"/>
          </a:xfrm>
        </p:spPr>
        <p:txBody>
          <a:bodyPr/>
          <a:lstStyle/>
          <a:p>
            <a:pPr rtl="1"/>
            <a:r>
              <a:rPr lang="ar-SA" sz="4000" smtClean="0">
                <a:solidFill>
                  <a:srgbClr val="FF0000"/>
                </a:solidFill>
                <a:cs typeface="AGA Sindibad Regular" pitchFamily="2" charset="-78"/>
              </a:rPr>
              <a:t>دور جامعة المجمعة في وصول وتمكين ذوي الإعاقة</a:t>
            </a:r>
            <a:endParaRPr lang="en-ZA" sz="4000" smtClean="0">
              <a:solidFill>
                <a:srgbClr val="FF0000"/>
              </a:solidFill>
              <a:cs typeface="AGA Sindibad Regular" pitchFamily="2" charset="-78"/>
            </a:endParaRPr>
          </a:p>
        </p:txBody>
      </p:sp>
      <p:sp>
        <p:nvSpPr>
          <p:cNvPr id="3" name="Content Placeholder 2"/>
          <p:cNvSpPr>
            <a:spLocks noGrp="1"/>
          </p:cNvSpPr>
          <p:nvPr>
            <p:ph idx="1"/>
          </p:nvPr>
        </p:nvSpPr>
        <p:spPr>
          <a:xfrm>
            <a:off x="323850" y="1125538"/>
            <a:ext cx="8640763" cy="5732462"/>
          </a:xfrm>
        </p:spPr>
        <p:txBody>
          <a:bodyPr/>
          <a:lstStyle/>
          <a:p>
            <a:pPr algn="just" rtl="1"/>
            <a:r>
              <a:rPr lang="ar-SA" sz="2000" smtClean="0">
                <a:solidFill>
                  <a:srgbClr val="0070C0"/>
                </a:solidFill>
                <a:cs typeface="AdvertisingMedium" pitchFamily="2" charset="-78"/>
              </a:rPr>
              <a:t>تعد قضية الإعاقة من القضايا المجتمعية ، التي تحتاج إلى تضافر الجهود من جميع المؤسسات والقطاعات العامة والخاصة ليكون لها دور فاعل في الحد من الآثار السلبية للإعاقة وخاصة مع زيادة نسبة الاعاقات وتنوعها، الأمر الذي يستوجب أن تعمل كافة مؤسسات المجتمع وعلى رأسها "الجامعات" على تغيير هذه النظرة نحو المعاقين باعتبارهم اشخاصًا لديهم عجز في جزء من قدراتهم كما أنهم يمتلكون طاقات وقدرات أخرى يجب تطويرها ليتسنى دمجهم في المجتمع، وتغيير النظرة السلبية نحوهم (عبد القادر، 2004) . فرعاية وتحسين تعليم ذوي الاحتياجات الخاصة حق أصيل كفلته الشرائع السماوية ومبادئ حقوق الإنسان في المساواة وتكافؤ الفرص بين أفراد المجتمع، تمكيناً لهم من تنمية ما لديهم من استعدادات بما يجعلهم قادرين على حماية وإعالة أنفسهم، وعلى المشاركة الفاعلة في الحياة الاجتماعية وتطوير مجتمعاتهم</a:t>
            </a:r>
            <a:r>
              <a:rPr lang="en-US" sz="2000" smtClean="0">
                <a:solidFill>
                  <a:srgbClr val="0070C0"/>
                </a:solidFill>
                <a:cs typeface="AdvertisingMedium" pitchFamily="2" charset="-78"/>
              </a:rPr>
              <a:t>. </a:t>
            </a:r>
            <a:r>
              <a:rPr lang="ar-SA" sz="2000" smtClean="0">
                <a:solidFill>
                  <a:srgbClr val="0070C0"/>
                </a:solidFill>
                <a:cs typeface="AdvertisingMedium" pitchFamily="2" charset="-78"/>
              </a:rPr>
              <a:t>(العاجز؛ والعساف، 2014).  </a:t>
            </a:r>
            <a:endParaRPr lang="en-ZA" sz="2000" smtClean="0">
              <a:solidFill>
                <a:srgbClr val="0070C0"/>
              </a:solidFill>
              <a:cs typeface="AdvertisingMedium" pitchFamily="2" charset="-78"/>
            </a:endParaRPr>
          </a:p>
          <a:p>
            <a:pPr algn="just" rtl="1"/>
            <a:r>
              <a:rPr lang="ar-SA" sz="2000" smtClean="0">
                <a:solidFill>
                  <a:srgbClr val="0070C0"/>
                </a:solidFill>
                <a:cs typeface="AdvertisingMedium" pitchFamily="2" charset="-78"/>
              </a:rPr>
              <a:t>ويعد النظام التعليمي الجامعي الأساس الذي تنمو في إطاره عدد من السمات الشخصية للمتعلمين، حيث يمثل التعليم واحدا من أهم أساسيات الحياة بالنسبة للفرد، فمن خلاله يتشكل فكر الإنسان ويزداد عمقًا واتساعًا، وبوساطته يزداد وعيه الثقافي والسياسي، ودوره الاجتماعي والتكيف مع الظروف والمستجدات والمتغيرات التي يواجهها في حياته (حمايل ، 2009)، والجامعة هي المؤسسة الأخيرة التي تسهم في إعداد الفرد وتدريبه لتحمل المسؤولية  وتأهيله لسوق العمل، لذا فإن نجاح الجامعات في مواجهة مشكلة ذوي الإعاقة وإدماجهم في المجتمع يتوقف على دور تلك الجامعات في القيام بمسؤولياتها الاجتماعية نحو ذوي الإعاقة وتطوير كافة الخدمات المتعلقة بتأهيلهم وتعليمهم وإدماجهم.</a:t>
            </a:r>
            <a:r>
              <a:rPr lang="ar-SA" sz="2000" b="1" smtClean="0">
                <a:solidFill>
                  <a:srgbClr val="0070C0"/>
                </a:solidFill>
                <a:cs typeface="AdvertisingMedium" pitchFamily="2" charset="-78"/>
              </a:rPr>
              <a:t> </a:t>
            </a:r>
            <a:endParaRPr lang="en-ZA" sz="2000" smtClean="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0"/>
            <a:ext cx="9139237"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404813"/>
            <a:ext cx="8229600" cy="6408737"/>
          </a:xfrm>
        </p:spPr>
        <p:txBody>
          <a:bodyPr rtlCol="0">
            <a:normAutofit fontScale="70000" lnSpcReduction="20000"/>
          </a:bodyPr>
          <a:lstStyle/>
          <a:p>
            <a:pPr algn="just" rtl="1" fontAlgn="auto">
              <a:spcAft>
                <a:spcPts val="0"/>
              </a:spcAft>
              <a:defRPr/>
            </a:pPr>
            <a:r>
              <a:rPr lang="ar-SA" dirty="0">
                <a:solidFill>
                  <a:srgbClr val="0070C0"/>
                </a:solidFill>
                <a:cs typeface="AdvertisingMedium" pitchFamily="2" charset="-78"/>
              </a:rPr>
              <a:t>في هذا السياق؛ نجد أن جامعة المجمعة منذ نشأتها كانت دائماً ومازالت حريصة على توفير الفرص العادلة والمناسبة لطلبتها من ذوي الاحتياجات الخاصة للانتفاع ببرامجها وخدماتها وأنشطتها، مع توفير البيئة المهيئة لذلك، كدعمهم بالخدمات والوسائل الخاصة المقدمة لهم، وفي هذا السياق تؤكد الجامعة أنها تقبل الطلبة وتتعامل مع طلبات التحاقهم مساواةً بطلبات أقرانهم دون النظر إلى كونهم من فئة خاصة باعتباره عائقا يحول بينهم وبين نيل حقهم العادل في التعلم والاستفادة</a:t>
            </a:r>
            <a:r>
              <a:rPr lang="en-US" dirty="0">
                <a:solidFill>
                  <a:srgbClr val="0070C0"/>
                </a:solidFill>
                <a:cs typeface="AdvertisingMedium" pitchFamily="2" charset="-78"/>
              </a:rPr>
              <a:t>.</a:t>
            </a:r>
            <a:r>
              <a:rPr lang="ar-SA" dirty="0">
                <a:solidFill>
                  <a:srgbClr val="0070C0"/>
                </a:solidFill>
                <a:cs typeface="AdvertisingMedium" pitchFamily="2" charset="-78"/>
              </a:rPr>
              <a:t> وتحقيقاً لهذا المبدأ صاغت جامعة المجمعة في خطتها الاستراتيجية (1433-1436ه.) الهدف الاستراتيجي الأول والذي ينص على (تقديم خدمة أكاديمية على درجة عالية من الجودة والاعتماد، وفق المتطلبات الوطنية والعالمية، من أجل تنمية القدرة التنافسية لطلاب وطالبات الجامعة في سوق العمل، بما يسهم في بناء الشراكة المجتمعية) والذي يتضمن في الفقرة (5)، تحسين فرص القبول النوعي للطلاب المؤهلين للالتحاق بالجامعة، والفقرة (6) تطوير برامج رعاية الطلاب ذوي الاحتياجات الخاصة بالكلية.(الخطة الاستراتيجية الأولى لجامعة المجمعة، 1433/ 1436ه.) </a:t>
            </a:r>
            <a:endParaRPr lang="en-ZA" dirty="0">
              <a:solidFill>
                <a:srgbClr val="0070C0"/>
              </a:solidFill>
              <a:cs typeface="AdvertisingMedium" pitchFamily="2" charset="-78"/>
            </a:endParaRPr>
          </a:p>
          <a:p>
            <a:pPr algn="just" rtl="1" fontAlgn="auto">
              <a:spcAft>
                <a:spcPts val="0"/>
              </a:spcAft>
              <a:defRPr/>
            </a:pPr>
            <a:r>
              <a:rPr lang="ar-SA" dirty="0">
                <a:solidFill>
                  <a:srgbClr val="0070C0"/>
                </a:solidFill>
                <a:cs typeface="AdvertisingMedium" pitchFamily="2" charset="-78"/>
              </a:rPr>
              <a:t>ومن منطلق رؤية ورسالة جامعة المجمعة، تنهض الجامعة بمسؤولياتها المجتمعية على نحو يستند إلى رؤية غير تقليدية، تلزم فيها نفسها بالشراكة المجتمعية الفعالة لتحقيق التنمية المستدامة، وتضع لذلك برامج دائمة ومتطورة باستمرار. وتتشعب أدوار الجامعة التي تترجم من خلال مسؤوليتها الاجتماعية إلى مبادرات تمتد منذ نشأتها لتؤدي أدوارًا ريادية ومتميزة ووطنية شمولية، وهي باستمرار تجدد في مبادراتها سعيا لمواكبة التطورات في المجتمع، وترتقي بمساهماتها في خدمة المجتمع المحلي وبدورها التنويري.</a:t>
            </a:r>
            <a:endParaRPr lang="en-ZA" dirty="0">
              <a:solidFill>
                <a:srgbClr val="0070C0"/>
              </a:solidFill>
              <a:cs typeface="AdvertisingMedium" pitchFamily="2" charset="-78"/>
            </a:endParaRPr>
          </a:p>
          <a:p>
            <a:pPr algn="just" fontAlgn="auto">
              <a:spcAft>
                <a:spcPts val="0"/>
              </a:spcAft>
              <a:defRPr/>
            </a:pPr>
            <a:endParaRPr lang="en-ZA" dirty="0">
              <a:solidFill>
                <a:srgbClr val="0070C0"/>
              </a:solidFill>
              <a:cs typeface="AdvertisingMediu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TotalTime>
  <Words>3396</Words>
  <Application>Microsoft Office PowerPoint</Application>
  <PresentationFormat>عرض على الشاشة (3:4)‏</PresentationFormat>
  <Paragraphs>97</Paragraphs>
  <Slides>27</Slides>
  <Notes>1</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27</vt:i4>
      </vt:variant>
    </vt:vector>
  </HeadingPairs>
  <TitlesOfParts>
    <vt:vector size="39" baseType="lpstr">
      <vt:lpstr>Calibri</vt:lpstr>
      <vt:lpstr>Arial</vt:lpstr>
      <vt:lpstr>AGA Sindibad Regular</vt:lpstr>
      <vt:lpstr>AdvertisingBold</vt:lpstr>
      <vt:lpstr>AGA Aladdin Regular</vt:lpstr>
      <vt:lpstr>AGA Nada Regular</vt:lpstr>
      <vt:lpstr>Wingdings 2</vt:lpstr>
      <vt:lpstr>AdvertisingMedium</vt:lpstr>
      <vt:lpstr>Kofi</vt:lpstr>
      <vt:lpstr>AF_Najed</vt:lpstr>
      <vt:lpstr>Wingdings</vt:lpstr>
      <vt:lpstr>Office Theme</vt:lpstr>
      <vt:lpstr>الجامعات ودورها الاجتماعي تجاه وصول وتمكين ذوي الإعاقة "جامعة المجمعة أنموذجاً"</vt:lpstr>
      <vt:lpstr>مقدمة </vt:lpstr>
      <vt:lpstr>عرض تقديمي في PowerPoint</vt:lpstr>
      <vt:lpstr>سياسات داعمة لذوي الاعاقة</vt:lpstr>
      <vt:lpstr>جامعة المجمعة </vt:lpstr>
      <vt:lpstr>الدور الاجتماعي  للجامعة</vt:lpstr>
      <vt:lpstr>الأشخاص ذوي الإعاقة</vt:lpstr>
      <vt:lpstr>دور جامعة المجمعة في وصول وتمكين ذوي الإعاقة</vt:lpstr>
      <vt:lpstr>عرض تقديمي في PowerPoint</vt:lpstr>
      <vt:lpstr>أولاً: جهود الجامعة ممثلة في وكالتها</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ثانياً: جهود العمادات المساندة </vt:lpstr>
      <vt:lpstr>عرض تقديمي في PowerPoint</vt:lpstr>
      <vt:lpstr>عرض تقديمي في PowerPoint</vt:lpstr>
      <vt:lpstr>عرض تقديمي في PowerPoint</vt:lpstr>
      <vt:lpstr>الخاتمة</vt:lpstr>
      <vt:lpstr>توصيات اللقاء</vt:lpstr>
      <vt:lpstr>عرض تقديمي في PowerPoint</vt:lpstr>
      <vt:lpstr>المراجع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الجامعات ودورها الاجتماعي تجاه وصول وتمكين ذوي الإعاقة "جامعة المجمعة أنموذجاً"</dc:title>
  <dc:creator>Mony</dc:creator>
  <cp:lastModifiedBy>MAX</cp:lastModifiedBy>
  <cp:revision>21</cp:revision>
  <dcterms:created xsi:type="dcterms:W3CDTF">2015-12-05T19:53:22Z</dcterms:created>
  <dcterms:modified xsi:type="dcterms:W3CDTF">2017-03-26T18:55:51Z</dcterms:modified>
</cp:coreProperties>
</file>