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53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2EBB174E-F172-4DD7-A6F7-3CB4BD5E3EBD}" type="datetimeFigureOut">
              <a:rPr lang="en-US" smtClean="0"/>
              <a:t>12/18/2016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390469D-CEEA-43D2-9856-73D2E0E7D012}" type="slidenum">
              <a:rPr lang="en-US" smtClean="0"/>
              <a:t>‹#›</a:t>
            </a:fld>
            <a:endParaRPr lang="en-US"/>
          </a:p>
        </p:txBody>
      </p:sp>
    </p:spTree>
    <p:extLst>
      <p:ext uri="{BB962C8B-B14F-4D97-AF65-F5344CB8AC3E}">
        <p14:creationId xmlns:p14="http://schemas.microsoft.com/office/powerpoint/2010/main" val="4217830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2EBB174E-F172-4DD7-A6F7-3CB4BD5E3EBD}" type="datetimeFigureOut">
              <a:rPr lang="en-US" smtClean="0"/>
              <a:t>12/18/2016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390469D-CEEA-43D2-9856-73D2E0E7D012}" type="slidenum">
              <a:rPr lang="en-US" smtClean="0"/>
              <a:t>‹#›</a:t>
            </a:fld>
            <a:endParaRPr lang="en-US"/>
          </a:p>
        </p:txBody>
      </p:sp>
    </p:spTree>
    <p:extLst>
      <p:ext uri="{BB962C8B-B14F-4D97-AF65-F5344CB8AC3E}">
        <p14:creationId xmlns:p14="http://schemas.microsoft.com/office/powerpoint/2010/main" val="802974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2EBB174E-F172-4DD7-A6F7-3CB4BD5E3EBD}" type="datetimeFigureOut">
              <a:rPr lang="en-US" smtClean="0"/>
              <a:t>12/18/2016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390469D-CEEA-43D2-9856-73D2E0E7D012}" type="slidenum">
              <a:rPr lang="en-US" smtClean="0"/>
              <a:t>‹#›</a:t>
            </a:fld>
            <a:endParaRPr lang="en-US"/>
          </a:p>
        </p:txBody>
      </p:sp>
    </p:spTree>
    <p:extLst>
      <p:ext uri="{BB962C8B-B14F-4D97-AF65-F5344CB8AC3E}">
        <p14:creationId xmlns:p14="http://schemas.microsoft.com/office/powerpoint/2010/main" val="3736911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2EBB174E-F172-4DD7-A6F7-3CB4BD5E3EBD}" type="datetimeFigureOut">
              <a:rPr lang="en-US" smtClean="0"/>
              <a:t>12/18/2016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390469D-CEEA-43D2-9856-73D2E0E7D012}" type="slidenum">
              <a:rPr lang="en-US" smtClean="0"/>
              <a:t>‹#›</a:t>
            </a:fld>
            <a:endParaRPr lang="en-US"/>
          </a:p>
        </p:txBody>
      </p:sp>
    </p:spTree>
    <p:extLst>
      <p:ext uri="{BB962C8B-B14F-4D97-AF65-F5344CB8AC3E}">
        <p14:creationId xmlns:p14="http://schemas.microsoft.com/office/powerpoint/2010/main" val="191747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EBB174E-F172-4DD7-A6F7-3CB4BD5E3EBD}" type="datetimeFigureOut">
              <a:rPr lang="en-US" smtClean="0"/>
              <a:t>12/18/2016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390469D-CEEA-43D2-9856-73D2E0E7D012}" type="slidenum">
              <a:rPr lang="en-US" smtClean="0"/>
              <a:t>‹#›</a:t>
            </a:fld>
            <a:endParaRPr lang="en-US"/>
          </a:p>
        </p:txBody>
      </p:sp>
    </p:spTree>
    <p:extLst>
      <p:ext uri="{BB962C8B-B14F-4D97-AF65-F5344CB8AC3E}">
        <p14:creationId xmlns:p14="http://schemas.microsoft.com/office/powerpoint/2010/main" val="876208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2EBB174E-F172-4DD7-A6F7-3CB4BD5E3EBD}" type="datetimeFigureOut">
              <a:rPr lang="en-US" smtClean="0"/>
              <a:t>12/18/2016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5390469D-CEEA-43D2-9856-73D2E0E7D012}" type="slidenum">
              <a:rPr lang="en-US" smtClean="0"/>
              <a:t>‹#›</a:t>
            </a:fld>
            <a:endParaRPr lang="en-US"/>
          </a:p>
        </p:txBody>
      </p:sp>
    </p:spTree>
    <p:extLst>
      <p:ext uri="{BB962C8B-B14F-4D97-AF65-F5344CB8AC3E}">
        <p14:creationId xmlns:p14="http://schemas.microsoft.com/office/powerpoint/2010/main" val="3140119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2EBB174E-F172-4DD7-A6F7-3CB4BD5E3EBD}" type="datetimeFigureOut">
              <a:rPr lang="en-US" smtClean="0"/>
              <a:t>12/18/2016</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5390469D-CEEA-43D2-9856-73D2E0E7D012}" type="slidenum">
              <a:rPr lang="en-US" smtClean="0"/>
              <a:t>‹#›</a:t>
            </a:fld>
            <a:endParaRPr lang="en-US"/>
          </a:p>
        </p:txBody>
      </p:sp>
    </p:spTree>
    <p:extLst>
      <p:ext uri="{BB962C8B-B14F-4D97-AF65-F5344CB8AC3E}">
        <p14:creationId xmlns:p14="http://schemas.microsoft.com/office/powerpoint/2010/main" val="167882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2EBB174E-F172-4DD7-A6F7-3CB4BD5E3EBD}" type="datetimeFigureOut">
              <a:rPr lang="en-US" smtClean="0"/>
              <a:t>12/18/2016</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5390469D-CEEA-43D2-9856-73D2E0E7D012}" type="slidenum">
              <a:rPr lang="en-US" smtClean="0"/>
              <a:t>‹#›</a:t>
            </a:fld>
            <a:endParaRPr lang="en-US"/>
          </a:p>
        </p:txBody>
      </p:sp>
    </p:spTree>
    <p:extLst>
      <p:ext uri="{BB962C8B-B14F-4D97-AF65-F5344CB8AC3E}">
        <p14:creationId xmlns:p14="http://schemas.microsoft.com/office/powerpoint/2010/main" val="1265791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EBB174E-F172-4DD7-A6F7-3CB4BD5E3EBD}" type="datetimeFigureOut">
              <a:rPr lang="en-US" smtClean="0"/>
              <a:t>12/18/2016</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5390469D-CEEA-43D2-9856-73D2E0E7D012}" type="slidenum">
              <a:rPr lang="en-US" smtClean="0"/>
              <a:t>‹#›</a:t>
            </a:fld>
            <a:endParaRPr lang="en-US"/>
          </a:p>
        </p:txBody>
      </p:sp>
    </p:spTree>
    <p:extLst>
      <p:ext uri="{BB962C8B-B14F-4D97-AF65-F5344CB8AC3E}">
        <p14:creationId xmlns:p14="http://schemas.microsoft.com/office/powerpoint/2010/main" val="2494312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EBB174E-F172-4DD7-A6F7-3CB4BD5E3EBD}" type="datetimeFigureOut">
              <a:rPr lang="en-US" smtClean="0"/>
              <a:t>12/18/2016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5390469D-CEEA-43D2-9856-73D2E0E7D012}" type="slidenum">
              <a:rPr lang="en-US" smtClean="0"/>
              <a:t>‹#›</a:t>
            </a:fld>
            <a:endParaRPr lang="en-US"/>
          </a:p>
        </p:txBody>
      </p:sp>
    </p:spTree>
    <p:extLst>
      <p:ext uri="{BB962C8B-B14F-4D97-AF65-F5344CB8AC3E}">
        <p14:creationId xmlns:p14="http://schemas.microsoft.com/office/powerpoint/2010/main" val="2642755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EBB174E-F172-4DD7-A6F7-3CB4BD5E3EBD}" type="datetimeFigureOut">
              <a:rPr lang="en-US" smtClean="0"/>
              <a:t>12/18/2016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5390469D-CEEA-43D2-9856-73D2E0E7D012}" type="slidenum">
              <a:rPr lang="en-US" smtClean="0"/>
              <a:t>‹#›</a:t>
            </a:fld>
            <a:endParaRPr lang="en-US"/>
          </a:p>
        </p:txBody>
      </p:sp>
    </p:spTree>
    <p:extLst>
      <p:ext uri="{BB962C8B-B14F-4D97-AF65-F5344CB8AC3E}">
        <p14:creationId xmlns:p14="http://schemas.microsoft.com/office/powerpoint/2010/main" val="851897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BB174E-F172-4DD7-A6F7-3CB4BD5E3EBD}" type="datetimeFigureOut">
              <a:rPr lang="en-US" smtClean="0"/>
              <a:t>12/18/2016</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90469D-CEEA-43D2-9856-73D2E0E7D012}" type="slidenum">
              <a:rPr lang="en-US" smtClean="0"/>
              <a:t>‹#›</a:t>
            </a:fld>
            <a:endParaRPr lang="en-US"/>
          </a:p>
        </p:txBody>
      </p:sp>
    </p:spTree>
    <p:extLst>
      <p:ext uri="{BB962C8B-B14F-4D97-AF65-F5344CB8AC3E}">
        <p14:creationId xmlns:p14="http://schemas.microsoft.com/office/powerpoint/2010/main" val="26263909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048000" y="-12360130"/>
            <a:ext cx="6096000" cy="31578260"/>
          </a:xfrm>
          <a:prstGeom prst="rect">
            <a:avLst/>
          </a:prstGeom>
        </p:spPr>
        <p:txBody>
          <a:bodyPr>
            <a:spAutoFit/>
          </a:bodyPr>
          <a:lstStyle/>
          <a:p>
            <a:pPr algn="ctr" rtl="1">
              <a:lnSpc>
                <a:spcPct val="107000"/>
              </a:lnSpc>
              <a:spcAft>
                <a:spcPts val="800"/>
              </a:spcAft>
            </a:pPr>
            <a:r>
              <a:rPr lang="ar-SA" sz="3200" b="1" dirty="0">
                <a:solidFill>
                  <a:srgbClr val="000000"/>
                </a:solidFill>
                <a:latin typeface="Calibri" panose="020F0502020204030204" pitchFamily="34" charset="0"/>
                <a:ea typeface="Times New Roman" panose="02020603050405020304" pitchFamily="18" charset="0"/>
              </a:rPr>
              <a:t>قسم </a:t>
            </a:r>
            <a:r>
              <a:rPr lang="ar-SA" sz="2800" b="1" dirty="0">
                <a:solidFill>
                  <a:srgbClr val="000000"/>
                </a:solidFill>
                <a:latin typeface="Calibri" panose="020F0502020204030204" pitchFamily="34" charset="0"/>
                <a:ea typeface="Times New Roman" panose="02020603050405020304" pitchFamily="18" charset="0"/>
              </a:rPr>
              <a:t>القانون بكلية إدارة الأعمال يقيم ورشتي عمل حول الإرشاد الأكاديمي بالمجمعة وشُعب الزلفي</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07000"/>
              </a:lnSpc>
              <a:spcAft>
                <a:spcPts val="800"/>
              </a:spcAft>
            </a:pPr>
            <a:r>
              <a:rPr lang="ar-SA" dirty="0">
                <a:latin typeface="Calibri" panose="020F0502020204030204" pitchFamily="34" charset="0"/>
                <a:ea typeface="Times New Roman" panose="02020603050405020304" pitchFamily="18" charset="0"/>
              </a:rPr>
              <a:t>في إطار سعي كلية إدارة الأعمال لزيادة الوعي الأكاديمي ونشر ثقافة الارشاد الأكاديمي في أوساط طلاب قسم القانون، وبتوجيه من سعادة عميد كلية إدارة الاعمال الدكتور/ سعد بن محمد </a:t>
            </a:r>
            <a:r>
              <a:rPr lang="ar-SA" dirty="0" err="1">
                <a:latin typeface="Calibri" panose="020F0502020204030204" pitchFamily="34" charset="0"/>
                <a:ea typeface="Times New Roman" panose="02020603050405020304" pitchFamily="18" charset="0"/>
              </a:rPr>
              <a:t>الفليِّح</a:t>
            </a:r>
            <a:r>
              <a:rPr lang="ar-SA" dirty="0">
                <a:latin typeface="Calibri" panose="020F0502020204030204" pitchFamily="34" charset="0"/>
                <a:ea typeface="Times New Roman" panose="02020603050405020304" pitchFamily="18" charset="0"/>
              </a:rPr>
              <a:t> ومتابعة سعادة رئيس قسم القانون الدكتور /يحيي بن عبدالله الشمري نظّمت لجنة الارشاد الأكاديمي بقسم القانون ورشتي عمل للطلاب بكل من المدينة الجامعية بالمجمعة ومبني شعب كلية إدارة الإعمال بالزلفي بعنوان (أهمية الارشاد الأكاديمي في العملية التعليمية وما يجب ان يعلمه طالب القانون) واشتملت الورش على مجموعة من المحاور كان أبرزها:</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marL="342900" marR="685800" lvl="0" indent="-342900" algn="just" rtl="1">
              <a:lnSpc>
                <a:spcPct val="107000"/>
              </a:lnSpc>
              <a:spcAft>
                <a:spcPts val="0"/>
              </a:spcAft>
              <a:buClr>
                <a:srgbClr val="000000"/>
              </a:buClr>
              <a:buFont typeface="Symbol" panose="05050102010706020507" pitchFamily="18" charset="2"/>
              <a:buChar char=""/>
            </a:pPr>
            <a:r>
              <a:rPr lang="ar-SA" dirty="0">
                <a:latin typeface="Calibri" panose="020F0502020204030204" pitchFamily="34" charset="0"/>
                <a:ea typeface="Times New Roman" panose="02020603050405020304" pitchFamily="18" charset="0"/>
              </a:rPr>
              <a:t>الاختلاف بين بيئة التعليم العام والتعليم الجامعي.</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marL="342900" marR="685800" lvl="0" indent="-342900" algn="just" rtl="1">
              <a:lnSpc>
                <a:spcPct val="107000"/>
              </a:lnSpc>
              <a:spcAft>
                <a:spcPts val="0"/>
              </a:spcAft>
              <a:buClr>
                <a:srgbClr val="000000"/>
              </a:buClr>
              <a:buFont typeface="Symbol" panose="05050102010706020507" pitchFamily="18" charset="2"/>
              <a:buChar char=""/>
            </a:pPr>
            <a:r>
              <a:rPr lang="ar-SA" dirty="0">
                <a:latin typeface="Calibri" panose="020F0502020204030204" pitchFamily="34" charset="0"/>
                <a:ea typeface="Times New Roman" panose="02020603050405020304" pitchFamily="18" charset="0"/>
              </a:rPr>
              <a:t>مفهوم الارشاد الأكاديمي واهدافه.</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marL="342900" marR="685800" lvl="0" indent="-342900" algn="just" rtl="1">
              <a:lnSpc>
                <a:spcPct val="107000"/>
              </a:lnSpc>
              <a:spcAft>
                <a:spcPts val="0"/>
              </a:spcAft>
              <a:buClr>
                <a:srgbClr val="000000"/>
              </a:buClr>
              <a:buFont typeface="Symbol" panose="05050102010706020507" pitchFamily="18" charset="2"/>
              <a:buChar char=""/>
            </a:pPr>
            <a:r>
              <a:rPr lang="ar-SA" dirty="0">
                <a:latin typeface="Calibri" panose="020F0502020204030204" pitchFamily="34" charset="0"/>
                <a:ea typeface="Times New Roman" panose="02020603050405020304" pitchFamily="18" charset="0"/>
              </a:rPr>
              <a:t>محاور الارشاد الأكاديمي (الطالب، المؤسسة التعليمية، المرشد الأكاديمي، عمادة القبول والتسجيل، القسم العلمي).</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marL="342900" marR="685800" lvl="0" indent="-342900" algn="just" rtl="1">
              <a:lnSpc>
                <a:spcPct val="107000"/>
              </a:lnSpc>
              <a:spcAft>
                <a:spcPts val="0"/>
              </a:spcAft>
              <a:buClr>
                <a:srgbClr val="000000"/>
              </a:buClr>
              <a:buFont typeface="Symbol" panose="05050102010706020507" pitchFamily="18" charset="2"/>
              <a:buChar char=""/>
            </a:pPr>
            <a:r>
              <a:rPr lang="ar-SA" dirty="0">
                <a:latin typeface="Calibri" panose="020F0502020204030204" pitchFamily="34" charset="0"/>
                <a:ea typeface="Times New Roman" panose="02020603050405020304" pitchFamily="18" charset="0"/>
              </a:rPr>
              <a:t>مجالات الارشاد الأكاديمي (الارشاد التعليمي، الارشاد النفسي، الارشاد الوقائي، الارشاد الوظيفي).</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marL="342900" marR="685800" lvl="0" indent="-342900" algn="just" rtl="1">
              <a:lnSpc>
                <a:spcPct val="107000"/>
              </a:lnSpc>
              <a:spcAft>
                <a:spcPts val="0"/>
              </a:spcAft>
              <a:buClr>
                <a:srgbClr val="000000"/>
              </a:buClr>
              <a:buFont typeface="Symbol" panose="05050102010706020507" pitchFamily="18" charset="2"/>
              <a:buChar char=""/>
            </a:pPr>
            <a:r>
              <a:rPr lang="ar-SA" dirty="0">
                <a:latin typeface="Calibri" panose="020F0502020204030204" pitchFamily="34" charset="0"/>
                <a:ea typeface="Times New Roman" panose="02020603050405020304" pitchFamily="18" charset="0"/>
              </a:rPr>
              <a:t>مهام ومهارات المرشد الأكاديمي.</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marL="342900" marR="685800" lvl="0" indent="-342900" algn="just" rtl="1">
              <a:lnSpc>
                <a:spcPct val="107000"/>
              </a:lnSpc>
              <a:spcAft>
                <a:spcPts val="0"/>
              </a:spcAft>
              <a:buClr>
                <a:srgbClr val="000000"/>
              </a:buClr>
              <a:buFont typeface="Symbol" panose="05050102010706020507" pitchFamily="18" charset="2"/>
              <a:buChar char=""/>
            </a:pPr>
            <a:r>
              <a:rPr lang="ar-SA" dirty="0">
                <a:latin typeface="Calibri" panose="020F0502020204030204" pitchFamily="34" charset="0"/>
                <a:ea typeface="Times New Roman" panose="02020603050405020304" pitchFamily="18" charset="0"/>
              </a:rPr>
              <a:t>كيف يستفيد طالب القانون من الارشاد الأكاديمي.</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marL="342900" marR="685800" lvl="0" indent="-342900" algn="just" rtl="1">
              <a:lnSpc>
                <a:spcPct val="107000"/>
              </a:lnSpc>
              <a:spcAft>
                <a:spcPts val="0"/>
              </a:spcAft>
              <a:buClr>
                <a:srgbClr val="000000"/>
              </a:buClr>
              <a:buFont typeface="Symbol" panose="05050102010706020507" pitchFamily="18" charset="2"/>
              <a:buChar char=""/>
            </a:pPr>
            <a:r>
              <a:rPr lang="ar-SA" dirty="0">
                <a:latin typeface="Calibri" panose="020F0502020204030204" pitchFamily="34" charset="0"/>
                <a:ea typeface="Times New Roman" panose="02020603050405020304" pitchFamily="18" charset="0"/>
              </a:rPr>
              <a:t>اهمية معرفة الطالب من هو مرشده الأكاديمي ومواعيد ساعاته المكتبية وتفاصيل التقويم الدراسي والمواعيد الحرجة التي تختص بالتسجيل والانسحاب والاعتذار والاستعانة بمرشده الأكاديمي في ذلك.</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marL="342900" marR="685800" lvl="0" indent="-342900" algn="just" rtl="1">
              <a:lnSpc>
                <a:spcPct val="107000"/>
              </a:lnSpc>
              <a:spcAft>
                <a:spcPts val="0"/>
              </a:spcAft>
              <a:buClr>
                <a:srgbClr val="000000"/>
              </a:buClr>
              <a:buFont typeface="Symbol" panose="05050102010706020507" pitchFamily="18" charset="2"/>
              <a:buChar char=""/>
            </a:pPr>
            <a:r>
              <a:rPr lang="ar-SA" dirty="0">
                <a:latin typeface="Calibri" panose="020F0502020204030204" pitchFamily="34" charset="0"/>
                <a:ea typeface="Times New Roman" panose="02020603050405020304" pitchFamily="18" charset="0"/>
              </a:rPr>
              <a:t>الانظمة واللوائح الجامعية (لائحة الاختبارات، لائحة الاعذار الطلابية).</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marL="342900" marR="685800" lvl="0" indent="-342900" algn="just" rtl="1">
              <a:lnSpc>
                <a:spcPct val="107000"/>
              </a:lnSpc>
              <a:spcAft>
                <a:spcPts val="0"/>
              </a:spcAft>
              <a:buClr>
                <a:srgbClr val="000000"/>
              </a:buClr>
              <a:buFont typeface="Symbol" panose="05050102010706020507" pitchFamily="18" charset="2"/>
              <a:buChar char=""/>
            </a:pPr>
            <a:r>
              <a:rPr lang="ar-SA" dirty="0">
                <a:latin typeface="Calibri" panose="020F0502020204030204" pitchFamily="34" charset="0"/>
                <a:ea typeface="Times New Roman" panose="02020603050405020304" pitchFamily="18" charset="0"/>
              </a:rPr>
              <a:t>الغياب عن المحاضرات وأثره على التحصيل العلمي.</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marL="342900" marR="685800" lvl="0" indent="-342900" algn="just" rtl="1">
              <a:lnSpc>
                <a:spcPct val="107000"/>
              </a:lnSpc>
              <a:spcAft>
                <a:spcPts val="800"/>
              </a:spcAft>
              <a:buClr>
                <a:srgbClr val="000000"/>
              </a:buClr>
              <a:buFont typeface="Symbol" panose="05050102010706020507" pitchFamily="18" charset="2"/>
              <a:buChar char=""/>
            </a:pPr>
            <a:r>
              <a:rPr lang="ar-SA" dirty="0">
                <a:latin typeface="Calibri" panose="020F0502020204030204" pitchFamily="34" charset="0"/>
                <a:ea typeface="Times New Roman" panose="02020603050405020304" pitchFamily="18" charset="0"/>
              </a:rPr>
              <a:t>اهمية إدراك الطالب لجدوي ما يطلب رأيه فيه وبخاصة ما يوزع من استبانات على الطلاب بهذا الشأن ووجوب تعامل الطالب بجدية مع هذه الاستطلاعات والاستبانات لأنها رؤية ثم شهادة منه يبني عليها عمل وخطط اصلاحية.</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marL="457200" algn="just" rtl="1">
              <a:lnSpc>
                <a:spcPct val="107000"/>
              </a:lnSpc>
              <a:spcAft>
                <a:spcPts val="800"/>
              </a:spcAft>
            </a:pPr>
            <a:r>
              <a:rPr lang="ar-SA" dirty="0">
                <a:latin typeface="Calibri" panose="020F0502020204030204" pitchFamily="34" charset="0"/>
                <a:ea typeface="Times New Roman" panose="02020603050405020304" pitchFamily="18" charset="0"/>
              </a:rPr>
              <a:t>واختتمت الورش بأهم مجالات العمل والتوظيف التي يمكن ان يعمل بها خريج القانون فيخدم نفسه ومجتمعه ووطنه وامته، ويذكر أن الورش لاقت حضور كثيف من طلبة قسم القانون.</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07000"/>
              </a:lnSpc>
              <a:spcAft>
                <a:spcPts val="800"/>
              </a:spcAft>
            </a:pPr>
            <a:r>
              <a:rPr lang="ar-SA" sz="2000" b="1" dirty="0">
                <a:solidFill>
                  <a:srgbClr val="0070C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07000"/>
              </a:lnSpc>
              <a:spcAft>
                <a:spcPts val="800"/>
              </a:spcAft>
            </a:pPr>
            <a:r>
              <a:rPr lang="ar-SA" sz="2000" b="1" dirty="0">
                <a:solidFill>
                  <a:srgbClr val="0070C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07000"/>
              </a:lnSpc>
              <a:spcAft>
                <a:spcPts val="800"/>
              </a:spcAft>
            </a:pPr>
            <a:r>
              <a:rPr lang="ar-SA" sz="2000" b="1" dirty="0">
                <a:solidFill>
                  <a:srgbClr val="0070C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07000"/>
              </a:lnSpc>
              <a:spcAft>
                <a:spcPts val="800"/>
              </a:spcAft>
            </a:pPr>
            <a:r>
              <a:rPr lang="ar-SA" sz="2000" b="1" dirty="0">
                <a:solidFill>
                  <a:srgbClr val="0070C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07000"/>
              </a:lnSpc>
              <a:spcAft>
                <a:spcPts val="800"/>
              </a:spcAft>
            </a:pPr>
            <a:r>
              <a:rPr lang="ar-SA" sz="2000" b="1" dirty="0">
                <a:solidFill>
                  <a:srgbClr val="0070C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07000"/>
              </a:lnSpc>
              <a:spcAft>
                <a:spcPts val="800"/>
              </a:spcAft>
            </a:pPr>
            <a:r>
              <a:rPr lang="ar-SA" sz="2000" b="1" dirty="0">
                <a:solidFill>
                  <a:srgbClr val="0070C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07000"/>
              </a:lnSpc>
              <a:spcAft>
                <a:spcPts val="800"/>
              </a:spcAft>
            </a:pPr>
            <a:r>
              <a:rPr lang="ar-SA" sz="2000" b="1" dirty="0">
                <a:solidFill>
                  <a:srgbClr val="0070C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07000"/>
              </a:lnSpc>
              <a:spcAft>
                <a:spcPts val="800"/>
              </a:spcAft>
            </a:pPr>
            <a:r>
              <a:rPr lang="ar-SA" sz="2000" b="1" dirty="0">
                <a:solidFill>
                  <a:srgbClr val="0070C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07000"/>
              </a:lnSpc>
              <a:spcAft>
                <a:spcPts val="800"/>
              </a:spcAft>
            </a:pPr>
            <a:r>
              <a:rPr lang="ar-SA" sz="2000" b="1" dirty="0">
                <a:solidFill>
                  <a:srgbClr val="0070C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07000"/>
              </a:lnSpc>
              <a:spcAft>
                <a:spcPts val="800"/>
              </a:spcAft>
            </a:pPr>
            <a:r>
              <a:rPr lang="ar-SA" sz="2000" b="1" dirty="0">
                <a:solidFill>
                  <a:srgbClr val="0070C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07000"/>
              </a:lnSpc>
              <a:spcAft>
                <a:spcPts val="800"/>
              </a:spcAft>
            </a:pPr>
            <a:r>
              <a:rPr lang="ar-SA" sz="2000" b="1" dirty="0">
                <a:solidFill>
                  <a:srgbClr val="0070C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07000"/>
              </a:lnSpc>
              <a:spcAft>
                <a:spcPts val="800"/>
              </a:spcAft>
            </a:pPr>
            <a:r>
              <a:rPr lang="ar-SA" sz="2000" b="1" dirty="0">
                <a:solidFill>
                  <a:srgbClr val="0070C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07000"/>
              </a:lnSpc>
              <a:spcAft>
                <a:spcPts val="800"/>
              </a:spcAft>
            </a:pPr>
            <a:r>
              <a:rPr lang="ar-SA" sz="2000" b="1" dirty="0">
                <a:solidFill>
                  <a:srgbClr val="0070C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07000"/>
              </a:lnSpc>
              <a:spcAft>
                <a:spcPts val="800"/>
              </a:spcAft>
            </a:pPr>
            <a:r>
              <a:rPr lang="ar-SA" sz="2000" b="1" dirty="0">
                <a:solidFill>
                  <a:srgbClr val="0070C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07000"/>
              </a:lnSpc>
              <a:spcAft>
                <a:spcPts val="800"/>
              </a:spcAft>
            </a:pPr>
            <a:r>
              <a:rPr lang="ar-SA" sz="2000" b="1" dirty="0">
                <a:solidFill>
                  <a:srgbClr val="0070C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07000"/>
              </a:lnSpc>
              <a:spcAft>
                <a:spcPts val="800"/>
              </a:spcAft>
            </a:pPr>
            <a:r>
              <a:rPr lang="ar-SA" sz="2000" b="1" dirty="0">
                <a:solidFill>
                  <a:srgbClr val="0070C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ctr" rtl="1">
              <a:lnSpc>
                <a:spcPct val="107000"/>
              </a:lnSpc>
              <a:spcAft>
                <a:spcPts val="800"/>
              </a:spcAft>
            </a:pPr>
            <a:r>
              <a:rPr lang="ar-SA" sz="2000" b="1" dirty="0">
                <a:solidFill>
                  <a:srgbClr val="FF000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ctr" rtl="1">
              <a:lnSpc>
                <a:spcPct val="107000"/>
              </a:lnSpc>
              <a:spcAft>
                <a:spcPts val="800"/>
              </a:spcAft>
            </a:pPr>
            <a:r>
              <a:rPr lang="ar-SA" sz="2000" b="1" dirty="0">
                <a:solidFill>
                  <a:srgbClr val="FF000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07000"/>
              </a:lnSpc>
              <a:spcAft>
                <a:spcPts val="800"/>
              </a:spcAft>
            </a:pPr>
            <a:r>
              <a:rPr lang="ar-SA" sz="2000" b="1" dirty="0">
                <a:solidFill>
                  <a:srgbClr val="FF000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07000"/>
              </a:lnSpc>
              <a:spcAft>
                <a:spcPts val="800"/>
              </a:spcAft>
            </a:pPr>
            <a:r>
              <a:rPr lang="ar-SA" sz="2000" b="1" dirty="0">
                <a:solidFill>
                  <a:srgbClr val="FF000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07000"/>
              </a:lnSpc>
              <a:spcAft>
                <a:spcPts val="800"/>
              </a:spcAft>
            </a:pPr>
            <a:r>
              <a:rPr lang="ar-SA" sz="2000" b="1" dirty="0">
                <a:solidFill>
                  <a:srgbClr val="FF000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07000"/>
              </a:lnSpc>
              <a:spcAft>
                <a:spcPts val="800"/>
              </a:spcAft>
            </a:pPr>
            <a:r>
              <a:rPr lang="ar-SA" sz="2000" b="1" dirty="0">
                <a:solidFill>
                  <a:srgbClr val="FF000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07000"/>
              </a:lnSpc>
              <a:spcAft>
                <a:spcPts val="800"/>
              </a:spcAft>
            </a:pPr>
            <a:r>
              <a:rPr lang="ar-SA" sz="2000" b="1" dirty="0">
                <a:solidFill>
                  <a:srgbClr val="FF000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07000"/>
              </a:lnSpc>
              <a:spcAft>
                <a:spcPts val="800"/>
              </a:spcAft>
            </a:pPr>
            <a:r>
              <a:rPr lang="ar-SA" sz="2000" b="1" dirty="0">
                <a:solidFill>
                  <a:srgbClr val="FF000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07000"/>
              </a:lnSpc>
              <a:spcAft>
                <a:spcPts val="800"/>
              </a:spcAft>
            </a:pPr>
            <a:r>
              <a:rPr lang="ar-SA" sz="2000" b="1" dirty="0">
                <a:solidFill>
                  <a:srgbClr val="FF000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07000"/>
              </a:lnSpc>
              <a:spcAft>
                <a:spcPts val="800"/>
              </a:spcAft>
            </a:pPr>
            <a:r>
              <a:rPr lang="ar-SA" sz="2000" b="1" dirty="0">
                <a:solidFill>
                  <a:srgbClr val="FF000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07000"/>
              </a:lnSpc>
              <a:spcAft>
                <a:spcPts val="800"/>
              </a:spcAft>
            </a:pPr>
            <a:r>
              <a:rPr lang="ar-SA" sz="2000" b="1" dirty="0">
                <a:solidFill>
                  <a:srgbClr val="FF000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07000"/>
              </a:lnSpc>
              <a:spcAft>
                <a:spcPts val="800"/>
              </a:spcAft>
            </a:pPr>
            <a:r>
              <a:rPr lang="ar-SA" sz="2000" b="1" dirty="0">
                <a:solidFill>
                  <a:srgbClr val="FF000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07000"/>
              </a:lnSpc>
              <a:spcAft>
                <a:spcPts val="800"/>
              </a:spcAft>
            </a:pPr>
            <a:r>
              <a:rPr lang="ar-SA" sz="2000" b="1" dirty="0">
                <a:solidFill>
                  <a:srgbClr val="FF000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07000"/>
              </a:lnSpc>
              <a:spcAft>
                <a:spcPts val="800"/>
              </a:spcAft>
            </a:pPr>
            <a:r>
              <a:rPr lang="ar-SA" sz="2000" b="1" dirty="0">
                <a:solidFill>
                  <a:srgbClr val="FF000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07000"/>
              </a:lnSpc>
              <a:spcAft>
                <a:spcPts val="800"/>
              </a:spcAft>
            </a:pPr>
            <a:r>
              <a:rPr lang="ar-SA" sz="2000" b="1" dirty="0">
                <a:solidFill>
                  <a:srgbClr val="FF000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07000"/>
              </a:lnSpc>
              <a:spcAft>
                <a:spcPts val="800"/>
              </a:spcAft>
            </a:pPr>
            <a:r>
              <a:rPr lang="ar-SA" sz="2000" b="1" dirty="0">
                <a:solidFill>
                  <a:srgbClr val="FF000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07000"/>
              </a:lnSpc>
              <a:spcAft>
                <a:spcPts val="800"/>
              </a:spcAft>
            </a:pPr>
            <a:r>
              <a:rPr lang="ar-SA" sz="2000" b="1" dirty="0">
                <a:solidFill>
                  <a:srgbClr val="FF000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07000"/>
              </a:lnSpc>
              <a:spcAft>
                <a:spcPts val="800"/>
              </a:spcAft>
            </a:pPr>
            <a:r>
              <a:rPr lang="ar-SA" sz="2000" b="1" dirty="0">
                <a:solidFill>
                  <a:srgbClr val="FF000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07000"/>
              </a:lnSpc>
              <a:spcAft>
                <a:spcPts val="800"/>
              </a:spcAft>
            </a:pPr>
            <a:r>
              <a:rPr lang="ar-SA" sz="2000" b="1" dirty="0">
                <a:solidFill>
                  <a:srgbClr val="FF000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07000"/>
              </a:lnSpc>
              <a:spcAft>
                <a:spcPts val="800"/>
              </a:spcAft>
            </a:pPr>
            <a:r>
              <a:rPr lang="ar-SA" sz="2000" b="1" dirty="0">
                <a:solidFill>
                  <a:srgbClr val="FF000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07000"/>
              </a:lnSpc>
              <a:spcAft>
                <a:spcPts val="800"/>
              </a:spcAft>
            </a:pPr>
            <a:r>
              <a:rPr lang="ar-SA" sz="2000" b="1" dirty="0">
                <a:solidFill>
                  <a:srgbClr val="FF000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07000"/>
              </a:lnSpc>
              <a:spcAft>
                <a:spcPts val="800"/>
              </a:spcAft>
            </a:pPr>
            <a:r>
              <a:rPr lang="ar-SA" sz="2000" b="1" dirty="0">
                <a:solidFill>
                  <a:srgbClr val="FF000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07000"/>
              </a:lnSpc>
              <a:spcAft>
                <a:spcPts val="800"/>
              </a:spcAft>
            </a:pPr>
            <a:r>
              <a:rPr lang="ar-SA" sz="2000" b="1" dirty="0">
                <a:solidFill>
                  <a:srgbClr val="FF000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07000"/>
              </a:lnSpc>
              <a:spcAft>
                <a:spcPts val="800"/>
              </a:spcAft>
            </a:pPr>
            <a:r>
              <a:rPr lang="ar-SA" sz="2000" b="1" dirty="0">
                <a:solidFill>
                  <a:srgbClr val="FF000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07000"/>
              </a:lnSpc>
              <a:spcAft>
                <a:spcPts val="800"/>
              </a:spcAft>
            </a:pPr>
            <a:r>
              <a:rPr lang="ar-SA" sz="2000" b="1" dirty="0">
                <a:solidFill>
                  <a:srgbClr val="FF000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07000"/>
              </a:lnSpc>
              <a:spcAft>
                <a:spcPts val="800"/>
              </a:spcAft>
            </a:pPr>
            <a:r>
              <a:rPr lang="ar-SA" sz="2000" b="1" dirty="0">
                <a:solidFill>
                  <a:srgbClr val="FF000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07000"/>
              </a:lnSpc>
              <a:spcAft>
                <a:spcPts val="800"/>
              </a:spcAft>
            </a:pPr>
            <a:r>
              <a:rPr lang="ar-SA" sz="2000" b="1" dirty="0">
                <a:solidFill>
                  <a:srgbClr val="FF000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07000"/>
              </a:lnSpc>
              <a:spcAft>
                <a:spcPts val="800"/>
              </a:spcAft>
            </a:pPr>
            <a:r>
              <a:rPr lang="ar-SA" sz="2000" b="1" dirty="0">
                <a:solidFill>
                  <a:srgbClr val="FF000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ctr" rtl="1">
              <a:lnSpc>
                <a:spcPct val="107000"/>
              </a:lnSpc>
              <a:spcAft>
                <a:spcPts val="800"/>
              </a:spcAft>
            </a:pPr>
            <a:r>
              <a:rPr lang="ar-SA" sz="2000" b="1" dirty="0">
                <a:solidFill>
                  <a:srgbClr val="FF000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ctr" rtl="1">
              <a:lnSpc>
                <a:spcPct val="107000"/>
              </a:lnSpc>
              <a:spcAft>
                <a:spcPts val="800"/>
              </a:spcAft>
            </a:pPr>
            <a:r>
              <a:rPr lang="ar-SA" sz="2000" b="1" dirty="0">
                <a:solidFill>
                  <a:srgbClr val="FF000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ctr" rtl="1">
              <a:lnSpc>
                <a:spcPct val="107000"/>
              </a:lnSpc>
              <a:spcAft>
                <a:spcPts val="800"/>
              </a:spcAft>
            </a:pPr>
            <a:r>
              <a:rPr lang="ar-SA" sz="2000" b="1" dirty="0">
                <a:solidFill>
                  <a:srgbClr val="FF000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ctr" rtl="1">
              <a:lnSpc>
                <a:spcPct val="107000"/>
              </a:lnSpc>
              <a:spcAft>
                <a:spcPts val="800"/>
              </a:spcAft>
            </a:pPr>
            <a:r>
              <a:rPr lang="ar-SA" sz="2000" b="1" dirty="0">
                <a:solidFill>
                  <a:srgbClr val="FF000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ctr" rtl="1">
              <a:lnSpc>
                <a:spcPct val="107000"/>
              </a:lnSpc>
              <a:spcAft>
                <a:spcPts val="800"/>
              </a:spcAft>
            </a:pPr>
            <a:r>
              <a:rPr lang="ar-SA" sz="2000" b="1" dirty="0">
                <a:solidFill>
                  <a:srgbClr val="FF0000"/>
                </a:solidFill>
                <a:latin typeface="Calibri" panose="020F0502020204030204" pitchFamily="34" charset="0"/>
                <a:ea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Arial" panose="020B0604020202020204" pitchFamily="34" charset="0"/>
            </a:endParaRPr>
          </a:p>
          <a:p>
            <a:pPr algn="ctr" rtl="1">
              <a:lnSpc>
                <a:spcPct val="107000"/>
              </a:lnSpc>
              <a:spcAft>
                <a:spcPts val="800"/>
              </a:spcAft>
            </a:pPr>
            <a:r>
              <a:rPr lang="ar-SA" sz="2000" b="1">
                <a:solidFill>
                  <a:srgbClr val="FF0000"/>
                </a:solidFill>
                <a:latin typeface="Calibri" panose="020F0502020204030204" pitchFamily="34" charset="0"/>
                <a:ea typeface="Times New Roman" panose="02020603050405020304" pitchFamily="18" charset="0"/>
              </a:rPr>
              <a:t> </a:t>
            </a:r>
            <a:endParaRPr lang="en-US" sz="140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760746339"/>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273</Words>
  <Application>Microsoft Office PowerPoint</Application>
  <PresentationFormat>ملء الشاشة</PresentationFormat>
  <Paragraphs>63</Paragraphs>
  <Slides>1</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1</vt:i4>
      </vt:variant>
    </vt:vector>
  </HeadingPairs>
  <TitlesOfParts>
    <vt:vector size="7" baseType="lpstr">
      <vt:lpstr>Arial</vt:lpstr>
      <vt:lpstr>Calibri</vt:lpstr>
      <vt:lpstr>Calibri Light</vt:lpstr>
      <vt:lpstr>Symbol</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2016-12-18T19:16:55Z</dcterms:created>
  <dcterms:modified xsi:type="dcterms:W3CDTF">2016-12-18T19:17:07Z</dcterms:modified>
</cp:coreProperties>
</file>