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2" d="100"/>
          <a:sy n="42" d="100"/>
        </p:scale>
        <p:origin x="924"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E3EE3ECD-CDC0-4931-A620-8031255C6E9D}" type="datetimeFigureOut">
              <a:rPr lang="en-US" smtClean="0"/>
              <a:t>11/27/2016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C683327-1884-4543-A239-5C49F5B61EE6}" type="slidenum">
              <a:rPr lang="en-US" smtClean="0"/>
              <a:t>‹#›</a:t>
            </a:fld>
            <a:endParaRPr lang="en-US"/>
          </a:p>
        </p:txBody>
      </p:sp>
    </p:spTree>
    <p:extLst>
      <p:ext uri="{BB962C8B-B14F-4D97-AF65-F5344CB8AC3E}">
        <p14:creationId xmlns:p14="http://schemas.microsoft.com/office/powerpoint/2010/main" val="1832164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3EE3ECD-CDC0-4931-A620-8031255C6E9D}" type="datetimeFigureOut">
              <a:rPr lang="en-US" smtClean="0"/>
              <a:t>11/27/2016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C683327-1884-4543-A239-5C49F5B61EE6}" type="slidenum">
              <a:rPr lang="en-US" smtClean="0"/>
              <a:t>‹#›</a:t>
            </a:fld>
            <a:endParaRPr lang="en-US"/>
          </a:p>
        </p:txBody>
      </p:sp>
    </p:spTree>
    <p:extLst>
      <p:ext uri="{BB962C8B-B14F-4D97-AF65-F5344CB8AC3E}">
        <p14:creationId xmlns:p14="http://schemas.microsoft.com/office/powerpoint/2010/main" val="1001393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3EE3ECD-CDC0-4931-A620-8031255C6E9D}" type="datetimeFigureOut">
              <a:rPr lang="en-US" smtClean="0"/>
              <a:t>11/27/2016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C683327-1884-4543-A239-5C49F5B61EE6}" type="slidenum">
              <a:rPr lang="en-US" smtClean="0"/>
              <a:t>‹#›</a:t>
            </a:fld>
            <a:endParaRPr lang="en-US"/>
          </a:p>
        </p:txBody>
      </p:sp>
    </p:spTree>
    <p:extLst>
      <p:ext uri="{BB962C8B-B14F-4D97-AF65-F5344CB8AC3E}">
        <p14:creationId xmlns:p14="http://schemas.microsoft.com/office/powerpoint/2010/main" val="1162414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3EE3ECD-CDC0-4931-A620-8031255C6E9D}" type="datetimeFigureOut">
              <a:rPr lang="en-US" smtClean="0"/>
              <a:t>11/27/2016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C683327-1884-4543-A239-5C49F5B61EE6}" type="slidenum">
              <a:rPr lang="en-US" smtClean="0"/>
              <a:t>‹#›</a:t>
            </a:fld>
            <a:endParaRPr lang="en-US"/>
          </a:p>
        </p:txBody>
      </p:sp>
    </p:spTree>
    <p:extLst>
      <p:ext uri="{BB962C8B-B14F-4D97-AF65-F5344CB8AC3E}">
        <p14:creationId xmlns:p14="http://schemas.microsoft.com/office/powerpoint/2010/main" val="354402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EE3ECD-CDC0-4931-A620-8031255C6E9D}" type="datetimeFigureOut">
              <a:rPr lang="en-US" smtClean="0"/>
              <a:t>11/27/2016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C683327-1884-4543-A239-5C49F5B61EE6}" type="slidenum">
              <a:rPr lang="en-US" smtClean="0"/>
              <a:t>‹#›</a:t>
            </a:fld>
            <a:endParaRPr lang="en-US"/>
          </a:p>
        </p:txBody>
      </p:sp>
    </p:spTree>
    <p:extLst>
      <p:ext uri="{BB962C8B-B14F-4D97-AF65-F5344CB8AC3E}">
        <p14:creationId xmlns:p14="http://schemas.microsoft.com/office/powerpoint/2010/main" val="3005133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E3EE3ECD-CDC0-4931-A620-8031255C6E9D}" type="datetimeFigureOut">
              <a:rPr lang="en-US" smtClean="0"/>
              <a:t>11/27/2016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0C683327-1884-4543-A239-5C49F5B61EE6}" type="slidenum">
              <a:rPr lang="en-US" smtClean="0"/>
              <a:t>‹#›</a:t>
            </a:fld>
            <a:endParaRPr lang="en-US"/>
          </a:p>
        </p:txBody>
      </p:sp>
    </p:spTree>
    <p:extLst>
      <p:ext uri="{BB962C8B-B14F-4D97-AF65-F5344CB8AC3E}">
        <p14:creationId xmlns:p14="http://schemas.microsoft.com/office/powerpoint/2010/main" val="3548877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E3EE3ECD-CDC0-4931-A620-8031255C6E9D}" type="datetimeFigureOut">
              <a:rPr lang="en-US" smtClean="0"/>
              <a:t>11/27/2016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0C683327-1884-4543-A239-5C49F5B61EE6}" type="slidenum">
              <a:rPr lang="en-US" smtClean="0"/>
              <a:t>‹#›</a:t>
            </a:fld>
            <a:endParaRPr lang="en-US"/>
          </a:p>
        </p:txBody>
      </p:sp>
    </p:spTree>
    <p:extLst>
      <p:ext uri="{BB962C8B-B14F-4D97-AF65-F5344CB8AC3E}">
        <p14:creationId xmlns:p14="http://schemas.microsoft.com/office/powerpoint/2010/main" val="4143528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E3EE3ECD-CDC0-4931-A620-8031255C6E9D}" type="datetimeFigureOut">
              <a:rPr lang="en-US" smtClean="0"/>
              <a:t>11/27/2016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0C683327-1884-4543-A239-5C49F5B61EE6}" type="slidenum">
              <a:rPr lang="en-US" smtClean="0"/>
              <a:t>‹#›</a:t>
            </a:fld>
            <a:endParaRPr lang="en-US"/>
          </a:p>
        </p:txBody>
      </p:sp>
    </p:spTree>
    <p:extLst>
      <p:ext uri="{BB962C8B-B14F-4D97-AF65-F5344CB8AC3E}">
        <p14:creationId xmlns:p14="http://schemas.microsoft.com/office/powerpoint/2010/main" val="3095940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EE3ECD-CDC0-4931-A620-8031255C6E9D}" type="datetimeFigureOut">
              <a:rPr lang="en-US" smtClean="0"/>
              <a:t>11/27/2016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0C683327-1884-4543-A239-5C49F5B61EE6}" type="slidenum">
              <a:rPr lang="en-US" smtClean="0"/>
              <a:t>‹#›</a:t>
            </a:fld>
            <a:endParaRPr lang="en-US"/>
          </a:p>
        </p:txBody>
      </p:sp>
    </p:spTree>
    <p:extLst>
      <p:ext uri="{BB962C8B-B14F-4D97-AF65-F5344CB8AC3E}">
        <p14:creationId xmlns:p14="http://schemas.microsoft.com/office/powerpoint/2010/main" val="308327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EE3ECD-CDC0-4931-A620-8031255C6E9D}" type="datetimeFigureOut">
              <a:rPr lang="en-US" smtClean="0"/>
              <a:t>11/27/2016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0C683327-1884-4543-A239-5C49F5B61EE6}" type="slidenum">
              <a:rPr lang="en-US" smtClean="0"/>
              <a:t>‹#›</a:t>
            </a:fld>
            <a:endParaRPr lang="en-US"/>
          </a:p>
        </p:txBody>
      </p:sp>
    </p:spTree>
    <p:extLst>
      <p:ext uri="{BB962C8B-B14F-4D97-AF65-F5344CB8AC3E}">
        <p14:creationId xmlns:p14="http://schemas.microsoft.com/office/powerpoint/2010/main" val="2266244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EE3ECD-CDC0-4931-A620-8031255C6E9D}" type="datetimeFigureOut">
              <a:rPr lang="en-US" smtClean="0"/>
              <a:t>11/27/2016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0C683327-1884-4543-A239-5C49F5B61EE6}" type="slidenum">
              <a:rPr lang="en-US" smtClean="0"/>
              <a:t>‹#›</a:t>
            </a:fld>
            <a:endParaRPr lang="en-US"/>
          </a:p>
        </p:txBody>
      </p:sp>
    </p:spTree>
    <p:extLst>
      <p:ext uri="{BB962C8B-B14F-4D97-AF65-F5344CB8AC3E}">
        <p14:creationId xmlns:p14="http://schemas.microsoft.com/office/powerpoint/2010/main" val="875634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EE3ECD-CDC0-4931-A620-8031255C6E9D}" type="datetimeFigureOut">
              <a:rPr lang="en-US" smtClean="0"/>
              <a:t>11/27/2016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683327-1884-4543-A239-5C49F5B61EE6}" type="slidenum">
              <a:rPr lang="en-US" smtClean="0"/>
              <a:t>‹#›</a:t>
            </a:fld>
            <a:endParaRPr lang="en-US"/>
          </a:p>
        </p:txBody>
      </p:sp>
    </p:spTree>
    <p:extLst>
      <p:ext uri="{BB962C8B-B14F-4D97-AF65-F5344CB8AC3E}">
        <p14:creationId xmlns:p14="http://schemas.microsoft.com/office/powerpoint/2010/main" val="1896245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048000" y="-1606994"/>
            <a:ext cx="6096000" cy="10071988"/>
          </a:xfrm>
          <a:prstGeom prst="rect">
            <a:avLst/>
          </a:prstGeom>
        </p:spPr>
        <p:txBody>
          <a:bodyPr>
            <a:spAutoFit/>
          </a:bodyPr>
          <a:lstStyle/>
          <a:p>
            <a:pPr algn="ctr" rtl="1">
              <a:lnSpc>
                <a:spcPct val="107000"/>
              </a:lnSpc>
              <a:spcAft>
                <a:spcPts val="800"/>
              </a:spcAft>
            </a:pPr>
            <a:r>
              <a:rPr lang="ar-SA" sz="3200" b="1" dirty="0">
                <a:latin typeface="Calibri" panose="020F0502020204030204" pitchFamily="34" charset="0"/>
                <a:ea typeface="Calibri" panose="020F0502020204030204" pitchFamily="34" charset="0"/>
              </a:rPr>
              <a:t>كلية إدارة الأعمال تقيم ورشة عمل بعنوان " تحليل نتائج قياس مخرجات التعلم وبناء خطط التحسين"</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dirty="0">
                <a:latin typeface="Calibri" panose="020F0502020204030204" pitchFamily="34" charset="0"/>
                <a:ea typeface="Calibri" panose="020F0502020204030204" pitchFamily="34" charset="0"/>
              </a:rPr>
              <a:t>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أقامت كلية إدارة الأعمال عمل بعنوان " تحليل نتائج قياس مخرجات التعلم وبناء خطط التحسين" الثلاثاء الموافق 22/2/1438 هـ بحضور سعادة عميد سعادة وكيل الكلية للتطوير والجودة الدكتور أحمد بن محمد الشمري، والتي شارك فيها كافة أعضاء هيئة التدريس في الكلية  وأقسام الطالبات وقدّمها  مستشار عمادة الجودة وتطوير المهارات ورئيس وحدة القياس والتقويم بالجامعة الدكتور د. محمود ثروت عزمي والتي تطرق فيها عن طريقة تحليل نتائج قياس مخرجات التعلم وعن المؤشرات الهامة التي يعطيها التقويم لمخرجات التعليم و عن مكونات مخرجات التعليم ومؤشراتها وبناء خطط التحسين ، وخرجت الورشة بمجموعة من التوصيات أبرزها:</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مسؤولية قياس مخرجات التعلم هي مسؤولية لجان المراجعة الداخلية بالأقسام</a:t>
            </a:r>
            <a:r>
              <a:rPr lang="en-US" dirty="0" smtClean="0">
                <a:effectLst/>
                <a:latin typeface="Calibri" panose="020F0502020204030204" pitchFamily="34" charset="0"/>
                <a:ea typeface="Calibri" panose="020F0502020204030204" pitchFamily="34" charset="0"/>
                <a:cs typeface="Arial" panose="020B0604020202020204" pitchFamily="34" charset="0"/>
              </a:rPr>
              <a:t>.</a:t>
            </a:r>
          </a:p>
          <a:p>
            <a:pPr algn="r" rtl="1">
              <a:spcAft>
                <a:spcPts val="0"/>
              </a:spcAft>
            </a:pPr>
            <a:r>
              <a:rPr lang="ar-SA" dirty="0">
                <a:latin typeface="Calibri" panose="020F0502020204030204" pitchFamily="34" charset="0"/>
                <a:ea typeface="Calibri" panose="020F0502020204030204" pitchFamily="34" charset="0"/>
              </a:rPr>
              <a:t>قيام لجنة المراجعة الداخلية في البرامج الثلاث بتحديد مؤشرات قياس مخرجات التعلم لكل برنامج من خلال تعبئة المصفوفة 9 من نماذج السياق البرامجي</a:t>
            </a:r>
            <a:r>
              <a:rPr lang="en-US" dirty="0" smtClean="0">
                <a:effectLst/>
                <a:latin typeface="Calibri" panose="020F0502020204030204" pitchFamily="34" charset="0"/>
                <a:ea typeface="Calibri" panose="020F0502020204030204" pitchFamily="34" charset="0"/>
                <a:cs typeface="Arial" panose="020B0604020202020204" pitchFamily="34" charset="0"/>
              </a:rPr>
              <a:t>.</a:t>
            </a:r>
          </a:p>
          <a:p>
            <a:pPr algn="r" rtl="1">
              <a:spcAft>
                <a:spcPts val="0"/>
              </a:spcAft>
            </a:pPr>
            <a:r>
              <a:rPr lang="ar-SA" dirty="0">
                <a:latin typeface="Calibri" panose="020F0502020204030204" pitchFamily="34" charset="0"/>
                <a:ea typeface="Calibri" panose="020F0502020204030204" pitchFamily="34" charset="0"/>
              </a:rPr>
              <a:t>كل رئيس لجنة مقرر مؤول عن إعداد مصفوفة رقم (16) من نماذج السياق البرامجي، وتسليمها للجنة المراجعة الداخلية لإعداد مصفوفة قياس مخرجات التعلم للبرنامج ككل، وفي حال وجود استفسارات من أي عضو هيئة تدريس مراجعة لجنة المراجعة الداخلية بالقسم</a:t>
            </a:r>
            <a:r>
              <a:rPr lang="en-US" dirty="0" smtClean="0">
                <a:effectLst/>
                <a:latin typeface="Calibri" panose="020F0502020204030204" pitchFamily="34" charset="0"/>
                <a:ea typeface="Calibri" panose="020F0502020204030204" pitchFamily="34" charset="0"/>
                <a:cs typeface="Arial" panose="020B0604020202020204" pitchFamily="34" charset="0"/>
              </a:rPr>
              <a:t>.</a:t>
            </a:r>
          </a:p>
          <a:p>
            <a:pPr algn="r" rtl="1">
              <a:spcAft>
                <a:spcPts val="0"/>
              </a:spcAft>
            </a:pPr>
            <a:r>
              <a:rPr lang="ar-SA" dirty="0">
                <a:latin typeface="Calibri" panose="020F0502020204030204" pitchFamily="34" charset="0"/>
                <a:ea typeface="Calibri" panose="020F0502020204030204" pitchFamily="34" charset="0"/>
              </a:rPr>
              <a:t>تقوم لجنة المراجعة الداخلية بتجميع مقترحات تحسين لكل المقررات وعرضها على مجلس القسم لاتخاذ القرارات المناسبة</a:t>
            </a:r>
            <a:r>
              <a:rPr lang="en-US" dirty="0" smtClean="0">
                <a:effectLst/>
                <a:latin typeface="Calibri" panose="020F0502020204030204" pitchFamily="34" charset="0"/>
                <a:ea typeface="Calibri" panose="020F0502020204030204" pitchFamily="34" charset="0"/>
                <a:cs typeface="Arial" panose="020B0604020202020204" pitchFamily="34" charset="0"/>
              </a:rPr>
              <a:t>.</a:t>
            </a:r>
          </a:p>
          <a:p>
            <a:pPr algn="r" rtl="1">
              <a:spcAft>
                <a:spcPts val="0"/>
              </a:spcAft>
            </a:pPr>
            <a:r>
              <a:rPr lang="ar-SA" dirty="0">
                <a:latin typeface="Calibri" panose="020F0502020204030204" pitchFamily="34" charset="0"/>
                <a:ea typeface="Calibri" panose="020F0502020204030204" pitchFamily="34" charset="0"/>
              </a:rPr>
              <a:t>عقد ورش عمل حول استخدام </a:t>
            </a:r>
            <a:r>
              <a:rPr lang="ar-SA" dirty="0" err="1">
                <a:latin typeface="Calibri" panose="020F0502020204030204" pitchFamily="34" charset="0"/>
                <a:ea typeface="Calibri" panose="020F0502020204030204" pitchFamily="34" charset="0"/>
              </a:rPr>
              <a:t>الإكسل</a:t>
            </a:r>
            <a:r>
              <a:rPr lang="ar-SA" dirty="0">
                <a:latin typeface="Calibri" panose="020F0502020204030204" pitchFamily="34" charset="0"/>
                <a:ea typeface="Calibri" panose="020F0502020204030204" pitchFamily="34" charset="0"/>
              </a:rPr>
              <a:t> بقياس مخرجات التعلم.</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بعدها شارك الحضور بمداخلات واستفسارات ساهمت في اثراء المحتوى العلمي لورشة العمل، وأجابت عن استفسارات الحضور.</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هذا ويتقدّم سعادة عميد الكلية الدكتور سعد بن محمد </a:t>
            </a:r>
            <a:r>
              <a:rPr lang="ar-SA" dirty="0" err="1">
                <a:latin typeface="Calibri" panose="020F0502020204030204" pitchFamily="34" charset="0"/>
                <a:ea typeface="Calibri" panose="020F0502020204030204" pitchFamily="34" charset="0"/>
              </a:rPr>
              <a:t>الفليِّح</a:t>
            </a:r>
            <a:r>
              <a:rPr lang="ar-SA" dirty="0">
                <a:latin typeface="Calibri" panose="020F0502020204030204" pitchFamily="34" charset="0"/>
                <a:ea typeface="Calibri" panose="020F0502020204030204" pitchFamily="34" charset="0"/>
              </a:rPr>
              <a:t> بالشكر لسعادة المشرف على عمادة الجودة وتطوير المهارات ومستشاريه على اهتمامهم ومتابعتهم المستمرة والتي تؤكد أواصر التعاون المشترك بين الكلية وعمادة الجودة وتطوير المهارات وعلى اهتمامهم وتقديمهم الدعم اللازم لحصول برامج الكلية على الاعتماد الأكاديمي مثمناً دور العمادة الريادي داخل الجامعة.</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dirty="0">
                <a:latin typeface="Calibri" panose="020F0502020204030204" pitchFamily="34" charset="0"/>
                <a:ea typeface="Calibri" panose="020F0502020204030204" pitchFamily="34" charset="0"/>
              </a:rPr>
              <a:t>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en-US" smtClean="0">
                <a:effectLst/>
                <a:latin typeface="Calibri" panose="020F0502020204030204" pitchFamily="34" charset="0"/>
                <a:ea typeface="Calibri" panose="020F0502020204030204" pitchFamily="34" charset="0"/>
                <a:cs typeface="Arial" panose="020B0604020202020204" pitchFamily="34" charset="0"/>
              </a:rPr>
              <a:t> </a:t>
            </a:r>
            <a:endParaRPr lang="en-US">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8926266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Words>
  <Application>Microsoft Office PowerPoint</Application>
  <PresentationFormat>ملء الشاشة</PresentationFormat>
  <Paragraphs>12</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2016-11-27T09:13:45Z</dcterms:created>
  <dcterms:modified xsi:type="dcterms:W3CDTF">2016-11-27T09:13:53Z</dcterms:modified>
</cp:coreProperties>
</file>