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52C6423-3E3D-4B86-9202-2898EDC4B80F}" type="datetimeFigureOut">
              <a:rPr lang="ar-SA" smtClean="0"/>
              <a:t>22/02/38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26AAAE8-CDA5-4012-9AED-9B97EFFB8C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7196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AAAE8-CDA5-4012-9AED-9B97EFFB8CF4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12644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DD64054-6675-431E-B18E-7C63BBED104B}" type="datetimeFigureOut">
              <a:rPr lang="ar-SA" smtClean="0"/>
              <a:t>22/02/38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E9E87D4-6834-48D4-87BF-D9A5A665880F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4054-6675-431E-B18E-7C63BBED104B}" type="datetimeFigureOut">
              <a:rPr lang="ar-SA" smtClean="0"/>
              <a:t>22/02/38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87D4-6834-48D4-87BF-D9A5A665880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4054-6675-431E-B18E-7C63BBED104B}" type="datetimeFigureOut">
              <a:rPr lang="ar-SA" smtClean="0"/>
              <a:t>22/02/38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87D4-6834-48D4-87BF-D9A5A665880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4054-6675-431E-B18E-7C63BBED104B}" type="datetimeFigureOut">
              <a:rPr lang="ar-SA" smtClean="0"/>
              <a:t>22/02/38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87D4-6834-48D4-87BF-D9A5A665880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4054-6675-431E-B18E-7C63BBED104B}" type="datetimeFigureOut">
              <a:rPr lang="ar-SA" smtClean="0"/>
              <a:t>22/02/38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87D4-6834-48D4-87BF-D9A5A665880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4054-6675-431E-B18E-7C63BBED104B}" type="datetimeFigureOut">
              <a:rPr lang="ar-SA" smtClean="0"/>
              <a:t>22/02/38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87D4-6834-48D4-87BF-D9A5A665880F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4054-6675-431E-B18E-7C63BBED104B}" type="datetimeFigureOut">
              <a:rPr lang="ar-SA" smtClean="0"/>
              <a:t>22/02/38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87D4-6834-48D4-87BF-D9A5A665880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4054-6675-431E-B18E-7C63BBED104B}" type="datetimeFigureOut">
              <a:rPr lang="ar-SA" smtClean="0"/>
              <a:t>22/02/38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87D4-6834-48D4-87BF-D9A5A665880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4054-6675-431E-B18E-7C63BBED104B}" type="datetimeFigureOut">
              <a:rPr lang="ar-SA" smtClean="0"/>
              <a:t>22/02/38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87D4-6834-48D4-87BF-D9A5A665880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4054-6675-431E-B18E-7C63BBED104B}" type="datetimeFigureOut">
              <a:rPr lang="ar-SA" smtClean="0"/>
              <a:t>22/02/38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87D4-6834-48D4-87BF-D9A5A665880F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4054-6675-431E-B18E-7C63BBED104B}" type="datetimeFigureOut">
              <a:rPr lang="ar-SA" smtClean="0"/>
              <a:t>22/02/38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E87D4-6834-48D4-87BF-D9A5A665880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DD64054-6675-431E-B18E-7C63BBED104B}" type="datetimeFigureOut">
              <a:rPr lang="ar-SA" smtClean="0"/>
              <a:t>22/02/38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E9E87D4-6834-48D4-87BF-D9A5A665880F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>
                <a:latin typeface="BrowalliaUPC" pitchFamily="34" charset="-34"/>
                <a:cs typeface="Diwani Bent" pitchFamily="2" charset="-78"/>
              </a:rPr>
              <a:t>آداب الحوار في الإسلام</a:t>
            </a:r>
            <a:endParaRPr lang="ar-SA" dirty="0">
              <a:latin typeface="BrowalliaUPC" pitchFamily="34" charset="-34"/>
              <a:cs typeface="Diwani Ben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8048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331640" y="408833"/>
            <a:ext cx="6400800" cy="1295400"/>
          </a:xfrm>
        </p:spPr>
        <p:txBody>
          <a:bodyPr>
            <a:normAutofit/>
          </a:bodyPr>
          <a:lstStyle/>
          <a:p>
            <a:r>
              <a:rPr lang="ar-SA" sz="32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Old Antic Decorative" pitchFamily="2" charset="-78"/>
              </a:rPr>
              <a:t>الإسلام دين حوار</a:t>
            </a:r>
            <a:endParaRPr lang="ar-SA" sz="3200" dirty="0">
              <a:solidFill>
                <a:schemeClr val="tx1">
                  <a:lumMod val="95000"/>
                  <a:lumOff val="5000"/>
                </a:schemeClr>
              </a:solidFill>
              <a:cs typeface="Old Antic Decorative" pitchFamily="2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04044" y="1484784"/>
            <a:ext cx="7973721" cy="69865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ar-SA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B0F0"/>
                </a:solidFill>
                <a:cs typeface="Akhbar MT" pitchFamily="2" charset="-78"/>
              </a:rPr>
              <a:t>الحوار منهج قرآني فقد كلم الله ملائكته واستمع منهم </a:t>
            </a:r>
            <a:r>
              <a:rPr lang="ar-SA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cs typeface="Akhbar MT" pitchFamily="2" charset="-78"/>
              </a:rPr>
              <a:t>:</a:t>
            </a:r>
            <a:endParaRPr lang="ar-SA" sz="28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B0F0"/>
              </a:solidFill>
              <a:cs typeface="Akhbar MT" pitchFamily="2" charset="-78"/>
            </a:endParaRPr>
          </a:p>
          <a:p>
            <a:r>
              <a:rPr lang="ar-SA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B0F0"/>
                </a:solidFill>
                <a:cs typeface="Akhbar MT" pitchFamily="2" charset="-78"/>
              </a:rPr>
              <a:t>(وإذ قال ربك للملائكة إني جاعل في الأرض خليفة قالوا أتجعل فيها من يفسد</a:t>
            </a:r>
          </a:p>
          <a:p>
            <a:r>
              <a:rPr lang="ar-SA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B0F0"/>
                </a:solidFill>
                <a:cs typeface="Akhbar MT" pitchFamily="2" charset="-78"/>
              </a:rPr>
              <a:t> فيها ويسفك الدماء)[البقرة:30] .</a:t>
            </a:r>
          </a:p>
          <a:p>
            <a:r>
              <a:rPr lang="ar-SA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B0F0"/>
                </a:solidFill>
                <a:cs typeface="Akhbar MT" pitchFamily="2" charset="-78"/>
              </a:rPr>
              <a:t>وحاور الرسل ، وحتى مع الكافرين ،ومع ابليس . قال تعالى</a:t>
            </a:r>
            <a:r>
              <a:rPr lang="ar-SA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B0F0"/>
                </a:solidFill>
                <a:cs typeface="Akhbar MT" pitchFamily="2" charset="-78"/>
                <a:sym typeface="Wingdings" pitchFamily="2" charset="2"/>
              </a:rPr>
              <a:t>:(وإذ قال الله يا عيسى</a:t>
            </a:r>
          </a:p>
          <a:p>
            <a:r>
              <a:rPr lang="ar-SA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B0F0"/>
                </a:solidFill>
                <a:cs typeface="Akhbar MT" pitchFamily="2" charset="-78"/>
                <a:sym typeface="Wingdings" pitchFamily="2" charset="2"/>
              </a:rPr>
              <a:t> ابن مريم أأنت قلت للناس اتخذوني وأمي إلهين من دون الله )</a:t>
            </a:r>
          </a:p>
          <a:p>
            <a:r>
              <a:rPr lang="ar-SA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B0F0"/>
                </a:solidFill>
                <a:cs typeface="Akhbar MT" pitchFamily="2" charset="-78"/>
                <a:sym typeface="Wingdings" pitchFamily="2" charset="2"/>
              </a:rPr>
              <a:t>وقال تعالى:(قال ربي لما حشرتني أعمى وقد كنت بصيراً* قال كذلك أتتك آياتنا </a:t>
            </a:r>
          </a:p>
          <a:p>
            <a:r>
              <a:rPr lang="ar-SA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B0F0"/>
                </a:solidFill>
                <a:cs typeface="Akhbar MT" pitchFamily="2" charset="-78"/>
                <a:sym typeface="Wingdings" pitchFamily="2" charset="2"/>
              </a:rPr>
              <a:t>فنسيتها وكذلك اليوم تنسى)</a:t>
            </a:r>
            <a:endParaRPr lang="ar-SA" sz="28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B0F0"/>
              </a:solidFill>
              <a:cs typeface="Akhbar MT" pitchFamily="2" charset="-78"/>
            </a:endParaRPr>
          </a:p>
          <a:p>
            <a:r>
              <a:rPr lang="ar-SA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B0F0"/>
                </a:solidFill>
                <a:cs typeface="Akhbar MT" pitchFamily="2" charset="-78"/>
              </a:rPr>
              <a:t>والقرآن مليء بمحاورات الرسل مع أقوامهم:</a:t>
            </a:r>
          </a:p>
          <a:p>
            <a:r>
              <a:rPr lang="ar-SA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B0F0"/>
                </a:solidFill>
                <a:cs typeface="Akhbar MT" pitchFamily="2" charset="-78"/>
              </a:rPr>
              <a:t>كحوار إبراهيم عليه السلام مع مدعي الربوبية ، وحوار موسى مع فرعون</a:t>
            </a:r>
          </a:p>
          <a:p>
            <a:r>
              <a:rPr lang="ar-SA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B0F0"/>
                </a:solidFill>
                <a:cs typeface="Akhbar MT" pitchFamily="2" charset="-78"/>
              </a:rPr>
              <a:t>مدعي الألوهية والربوبية ،  وحوار النبي صلى اله عليه وسلم مع الكافرين </a:t>
            </a:r>
          </a:p>
          <a:p>
            <a:r>
              <a:rPr lang="ar-SA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B0F0"/>
                </a:solidFill>
                <a:cs typeface="Akhbar MT" pitchFamily="2" charset="-78"/>
              </a:rPr>
              <a:t>ومع أهل الكتاب ،وحواره صلى الله عليه مع امرأة  في قوله تعالى :( قد سمع</a:t>
            </a:r>
          </a:p>
          <a:p>
            <a:r>
              <a:rPr lang="ar-SA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B0F0"/>
                </a:solidFill>
                <a:cs typeface="Akhbar MT" pitchFamily="2" charset="-78"/>
              </a:rPr>
              <a:t>الله قول التي تجادلك في زوجها وتشتكي إلى الله والله يسمع تحاوركما إن الله </a:t>
            </a:r>
          </a:p>
          <a:p>
            <a:r>
              <a:rPr lang="ar-SA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B0F0"/>
                </a:solidFill>
                <a:cs typeface="Akhbar MT" pitchFamily="2" charset="-78"/>
              </a:rPr>
              <a:t>سميع بصير) (المجادلة :1).</a:t>
            </a:r>
          </a:p>
          <a:p>
            <a:endParaRPr lang="ar-SA" sz="28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B0F0"/>
              </a:solidFill>
              <a:cs typeface="Akhbar MT" pitchFamily="2" charset="-78"/>
            </a:endParaRPr>
          </a:p>
          <a:p>
            <a:endParaRPr lang="ar-SA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B0F0"/>
              </a:solidFill>
              <a:cs typeface="Akhbar MT" pitchFamily="2" charset="-78"/>
            </a:endParaRPr>
          </a:p>
          <a:p>
            <a:endParaRPr lang="ar-SA" sz="28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B0F0"/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37085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latin typeface="Cooper Black" pitchFamily="18" charset="0"/>
                <a:cs typeface="Diwani Bent" pitchFamily="2" charset="-78"/>
              </a:rPr>
              <a:t>تعريف الحوار –الغاية منه</a:t>
            </a:r>
            <a:endParaRPr lang="ar-SA" b="1" dirty="0">
              <a:latin typeface="Cooper Black" pitchFamily="18" charset="0"/>
              <a:cs typeface="Diwani Ben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0">
              <a:buNone/>
            </a:pPr>
            <a:r>
              <a:rPr lang="ar-SA" dirty="0" smtClean="0">
                <a:solidFill>
                  <a:srgbClr val="0070C0"/>
                </a:solidFill>
              </a:rPr>
              <a:t> الحوار في اللغة :  من المحاورة وهو المراجعة في الكلام ، ويطلق على ما يجري بين اثنين  فأكثر حول موضوع  معين، للوصول إلى هدف محدد دون وجود خصومة .</a:t>
            </a:r>
          </a:p>
          <a:p>
            <a:pPr indent="0">
              <a:buNone/>
            </a:pPr>
            <a:r>
              <a:rPr lang="ar-SA" dirty="0" smtClean="0">
                <a:solidFill>
                  <a:srgbClr val="0070C0"/>
                </a:solidFill>
              </a:rPr>
              <a:t>ومن مرادفاته : المناظرة – المجادلة – المناقشة .</a:t>
            </a:r>
          </a:p>
          <a:p>
            <a:pPr indent="0">
              <a:buNone/>
            </a:pPr>
            <a:r>
              <a:rPr lang="ar-SA" dirty="0" smtClean="0">
                <a:solidFill>
                  <a:srgbClr val="0070C0"/>
                </a:solidFill>
              </a:rPr>
              <a:t>ويعتبر الحوار في مفهومه العام حاجة انسانية بشرية  حتمية  في كثير من القضايا ، فقد  أصبح علم يدرس ومهارة تكتسب  .</a:t>
            </a:r>
          </a:p>
          <a:p>
            <a:pPr indent="0">
              <a:buNone/>
            </a:pPr>
            <a:r>
              <a:rPr lang="ar-SA" dirty="0" smtClean="0">
                <a:solidFill>
                  <a:srgbClr val="0070C0"/>
                </a:solidFill>
              </a:rPr>
              <a:t>والغاية منه : اقامة الحجة ، ودفع الشبهة  ، والفاسد من القول  والرأي للتوصل إلى معرفة الحقيقة  .</a:t>
            </a:r>
            <a:endParaRPr lang="ar-SA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50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أهم أهداف الحوار في الإسلام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608" y="2204864"/>
            <a:ext cx="6777317" cy="4203829"/>
          </a:xfrm>
        </p:spPr>
        <p:txBody>
          <a:bodyPr/>
          <a:lstStyle/>
          <a:p>
            <a:r>
              <a:rPr lang="ar-SA" dirty="0" smtClean="0"/>
              <a:t>الدعوة إلى الإسلام وعبادة الله وحده لا شريك له  .</a:t>
            </a:r>
          </a:p>
          <a:p>
            <a:r>
              <a:rPr lang="ar-SA" dirty="0" smtClean="0"/>
              <a:t>تحقيق وظيفة الإنسان في الأرض : وهي الخلافة وعمارة الأرض .</a:t>
            </a:r>
          </a:p>
          <a:p>
            <a:r>
              <a:rPr lang="ar-SA" dirty="0" smtClean="0"/>
              <a:t>تبادل العلوم النافعة ،وحل الإشكالات القائمة والتعاون على الخير .   </a:t>
            </a:r>
          </a:p>
          <a:p>
            <a:r>
              <a:rPr lang="ar-SA" dirty="0" smtClean="0"/>
              <a:t>وهناك أهداف باطلة من الحوار :</a:t>
            </a:r>
          </a:p>
          <a:p>
            <a:r>
              <a:rPr lang="ar-SA" dirty="0" smtClean="0"/>
              <a:t>الدعوة إلى موالاة  الكفار ومودتهم من دون المؤمنين .</a:t>
            </a:r>
          </a:p>
          <a:p>
            <a:r>
              <a:rPr lang="ar-SA" dirty="0" smtClean="0"/>
              <a:t>الدعوات المغرضة لوحدة الأديان التي تساوي الإسلام  بغيره من الديانات وخلط الحق بالباطل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4442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cs typeface="Diwani Bent" pitchFamily="2" charset="-78"/>
              </a:rPr>
              <a:t>أهمية الحوار</a:t>
            </a:r>
            <a:endParaRPr lang="ar-SA" b="1" dirty="0">
              <a:cs typeface="Diwani Ben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547664" y="2204864"/>
            <a:ext cx="6400800" cy="3744416"/>
          </a:xfrm>
        </p:spPr>
        <p:txBody>
          <a:bodyPr>
            <a:normAutofit fontScale="92500"/>
          </a:bodyPr>
          <a:lstStyle/>
          <a:p>
            <a:pPr marL="342900" indent="-342900">
              <a:buFont typeface="+mj-lt"/>
              <a:buAutoNum type="arabicPeriod"/>
            </a:pPr>
            <a:endParaRPr lang="ar-SA" dirty="0" smtClean="0">
              <a:solidFill>
                <a:srgbClr val="00B0F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ar-SA" dirty="0" smtClean="0">
                <a:solidFill>
                  <a:srgbClr val="00B0F0"/>
                </a:solidFill>
              </a:rPr>
              <a:t>أنه حاجة إنسانية يتواصل فيها الإنسان مع غيره لنقل آرائه وأفكاره وتجاربه ،كما أنه وسيلة لنقل الحضارات بين الشعوب .</a:t>
            </a:r>
          </a:p>
          <a:p>
            <a:pPr indent="0">
              <a:buNone/>
            </a:pPr>
            <a:r>
              <a:rPr lang="ar-SA" dirty="0" smtClean="0">
                <a:solidFill>
                  <a:srgbClr val="00B0F0"/>
                </a:solidFill>
              </a:rPr>
              <a:t>2- أنه يقوي الجانب الاجتماعي في شخصية الفرد من خلال حواره مع الآخرين وتواصله معهم .</a:t>
            </a:r>
          </a:p>
          <a:p>
            <a:pPr indent="0">
              <a:buNone/>
            </a:pPr>
            <a:r>
              <a:rPr lang="ar-SA" dirty="0" smtClean="0">
                <a:solidFill>
                  <a:srgbClr val="00B0F0"/>
                </a:solidFill>
              </a:rPr>
              <a:t>3 – أنه يعمل علي تحجيم ثقافة أحادية التفكير  والإقصاء الذي يمارسه البعض تجاه الآخر .</a:t>
            </a:r>
          </a:p>
          <a:p>
            <a:pPr indent="0">
              <a:buNone/>
            </a:pPr>
            <a:r>
              <a:rPr lang="ar-SA" dirty="0" smtClean="0">
                <a:solidFill>
                  <a:srgbClr val="00B0F0"/>
                </a:solidFill>
              </a:rPr>
              <a:t>4- أنه  من خلاله يمكن التعرف على وجهات نظر الأطراف المتحاورة  وتقديم حل وسط</a:t>
            </a:r>
          </a:p>
          <a:p>
            <a:pPr indent="0">
              <a:buNone/>
            </a:pPr>
            <a:endParaRPr lang="ar-SA" dirty="0" smtClean="0">
              <a:solidFill>
                <a:srgbClr val="00B0F0"/>
              </a:solidFill>
            </a:endParaRPr>
          </a:p>
          <a:p>
            <a:pPr indent="0">
              <a:buNone/>
            </a:pPr>
            <a:endParaRPr lang="ar-SA" dirty="0" smtClean="0">
              <a:solidFill>
                <a:srgbClr val="00B0F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ar-SA" dirty="0" smtClean="0">
              <a:solidFill>
                <a:srgbClr val="00B0F0"/>
              </a:solidFill>
            </a:endParaRPr>
          </a:p>
          <a:p>
            <a:pPr indent="0">
              <a:buNone/>
            </a:pPr>
            <a:endParaRPr lang="ar-SA" dirty="0" smtClean="0">
              <a:solidFill>
                <a:srgbClr val="00B0F0"/>
              </a:solidFill>
            </a:endParaRPr>
          </a:p>
          <a:p>
            <a:pPr indent="0">
              <a:buNone/>
            </a:pPr>
            <a:endParaRPr lang="ar-SA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07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75656" y="1412776"/>
            <a:ext cx="6400800" cy="685800"/>
          </a:xfrm>
        </p:spPr>
        <p:txBody>
          <a:bodyPr>
            <a:normAutofit fontScale="90000"/>
          </a:bodyPr>
          <a:lstStyle/>
          <a:p>
            <a:r>
              <a:rPr lang="ar-SA" b="1" dirty="0" smtClean="0">
                <a:cs typeface="Diwani Bent" pitchFamily="2" charset="-78"/>
              </a:rPr>
              <a:t>عناصر الحوار</a:t>
            </a:r>
            <a:endParaRPr lang="ar-SA" b="1" dirty="0">
              <a:cs typeface="Diwani Ben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ar-SA" dirty="0" smtClean="0">
                <a:solidFill>
                  <a:srgbClr val="00B0F0"/>
                </a:solidFill>
              </a:rPr>
              <a:t>المرسل : وهو الذي يقوم بعملية الحوار ،أو من يقوم بطرح موضوع للحوار  .</a:t>
            </a:r>
            <a:endParaRPr lang="ar-SA" dirty="0">
              <a:solidFill>
                <a:srgbClr val="00B0F0"/>
              </a:solidFill>
            </a:endParaRPr>
          </a:p>
          <a:p>
            <a:pPr indent="0">
              <a:buNone/>
            </a:pPr>
            <a:r>
              <a:rPr lang="ar-SA" dirty="0" smtClean="0">
                <a:solidFill>
                  <a:srgbClr val="00B0F0"/>
                </a:solidFill>
              </a:rPr>
              <a:t>2- المستقبل : وهو أما أن يكون دوره سلبي  بالاستقبال فقط  أو أ يكون صاحب فكرة . </a:t>
            </a:r>
          </a:p>
          <a:p>
            <a:pPr indent="0">
              <a:buNone/>
            </a:pPr>
            <a:r>
              <a:rPr lang="ar-SA" dirty="0" smtClean="0">
                <a:solidFill>
                  <a:srgbClr val="00B0F0"/>
                </a:solidFill>
              </a:rPr>
              <a:t>3- الرسالة : وهي الموضوع محل الحوار والنقاش .</a:t>
            </a:r>
          </a:p>
          <a:p>
            <a:pPr indent="0">
              <a:buNone/>
            </a:pPr>
            <a:r>
              <a:rPr lang="ar-SA" dirty="0" smtClean="0">
                <a:solidFill>
                  <a:srgbClr val="00B0F0"/>
                </a:solidFill>
              </a:rPr>
              <a:t>4 – وسيلة ايصال الرسالة  : وهي تختلف بحسب أنواع الحوار وشكله ، وأنواع الحوار  كثيرة منها :- الحوار الوطني –الديني – التربوي – السياسي – الأمني – الاجتماعي .</a:t>
            </a:r>
          </a:p>
          <a:p>
            <a:pPr indent="0">
              <a:buNone/>
            </a:pPr>
            <a:r>
              <a:rPr lang="ar-SA" dirty="0" smtClean="0">
                <a:solidFill>
                  <a:srgbClr val="00B0F0"/>
                </a:solidFill>
              </a:rPr>
              <a:t>5- متابعي الحوار : (الجمهور الذي يستمع أو يشاهد الحوار ) .</a:t>
            </a:r>
            <a:endParaRPr lang="ar-SA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55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>
                <a:cs typeface="Diwani Bent" pitchFamily="2" charset="-78"/>
              </a:rPr>
              <a:t> :</a:t>
            </a:r>
            <a:br>
              <a:rPr lang="ar-SA" b="1" dirty="0" smtClean="0">
                <a:cs typeface="Diwani Bent" pitchFamily="2" charset="-78"/>
              </a:rPr>
            </a:br>
            <a:r>
              <a:rPr lang="ar-SA" b="1" dirty="0" smtClean="0">
                <a:cs typeface="Diwani Bent" pitchFamily="2" charset="-78"/>
              </a:rPr>
              <a:t>مسلمات هامة قبل البدء في الحوار</a:t>
            </a:r>
            <a:endParaRPr lang="ar-SA" b="1" dirty="0">
              <a:cs typeface="Diwani Ben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71600" y="2420888"/>
            <a:ext cx="6400800" cy="3672408"/>
          </a:xfrm>
          <a:noFill/>
        </p:spPr>
        <p:txBody>
          <a:bodyPr>
            <a:normAutofit fontScale="85000" lnSpcReduction="20000"/>
          </a:bodyPr>
          <a:lstStyle/>
          <a:p>
            <a:pPr indent="0">
              <a:buNone/>
            </a:pPr>
            <a:r>
              <a:rPr lang="ar-SA" dirty="0" smtClean="0">
                <a:solidFill>
                  <a:srgbClr val="0070C0"/>
                </a:solidFill>
              </a:rPr>
              <a:t>1- أن الخلاف طبيعة بشرية (ولو شاء ربك لجعل الناس أمة واحدة ولايزالون مختلفين )        </a:t>
            </a:r>
          </a:p>
          <a:p>
            <a:pPr indent="0">
              <a:buNone/>
            </a:pPr>
            <a:r>
              <a:rPr lang="ar-SA" dirty="0">
                <a:solidFill>
                  <a:srgbClr val="0070C0"/>
                </a:solidFill>
              </a:rPr>
              <a:t> </a:t>
            </a:r>
            <a:r>
              <a:rPr lang="ar-SA" dirty="0" smtClean="0">
                <a:solidFill>
                  <a:srgbClr val="0070C0"/>
                </a:solidFill>
              </a:rPr>
              <a:t>2-أن الاختلاف في الرأي هو نتيجة  تباين في الثقافات وتراكم في الخبرات .</a:t>
            </a:r>
          </a:p>
          <a:p>
            <a:pPr indent="0">
              <a:buNone/>
            </a:pPr>
            <a:r>
              <a:rPr lang="ar-SA" dirty="0" smtClean="0">
                <a:solidFill>
                  <a:srgbClr val="0070C0"/>
                </a:solidFill>
              </a:rPr>
              <a:t>3- ليس من السهل في الحوار الاعتراف بالخطأ والتسليم للرأي الآخر.</a:t>
            </a:r>
          </a:p>
          <a:p>
            <a:pPr indent="0">
              <a:buNone/>
            </a:pPr>
            <a:r>
              <a:rPr lang="ar-SA" dirty="0" smtClean="0">
                <a:solidFill>
                  <a:srgbClr val="0070C0"/>
                </a:solidFill>
              </a:rPr>
              <a:t>4- أن اجتماع الناس على رأي واحد من المستحيلات .</a:t>
            </a:r>
          </a:p>
          <a:p>
            <a:pPr indent="0">
              <a:buNone/>
            </a:pPr>
            <a:r>
              <a:rPr lang="ar-SA" dirty="0" smtClean="0">
                <a:solidFill>
                  <a:srgbClr val="0070C0"/>
                </a:solidFill>
              </a:rPr>
              <a:t>5-  أن الخطأ والصاح أمرٌ نسبي في معظم الأحيان  وليس أمراً مطلقاً في كل الأحوال .</a:t>
            </a:r>
          </a:p>
          <a:p>
            <a:pPr indent="0">
              <a:buNone/>
            </a:pPr>
            <a:r>
              <a:rPr lang="ar-SA" dirty="0" smtClean="0">
                <a:solidFill>
                  <a:srgbClr val="0070C0"/>
                </a:solidFill>
              </a:rPr>
              <a:t>6- أن يعلم المتحاورون أن  اختلاف وجهات  النظر لا تفسد للود قضية    .  </a:t>
            </a:r>
          </a:p>
          <a:p>
            <a:pPr indent="0">
              <a:buNone/>
            </a:pPr>
            <a:r>
              <a:rPr lang="ar-SA" dirty="0" smtClean="0">
                <a:solidFill>
                  <a:srgbClr val="0070C0"/>
                </a:solidFill>
              </a:rPr>
              <a:t>7-  أن يعلم المتحاورون أن الحق أبلج وأن السلعة الجيدة  لابد أن تفرض نفسها .          </a:t>
            </a:r>
          </a:p>
          <a:p>
            <a:pPr indent="0">
              <a:buNone/>
            </a:pPr>
            <a:endParaRPr lang="ar-SA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11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آداب الحوار في لإسلام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1652"/>
          </a:xfrm>
        </p:spPr>
        <p:txBody>
          <a:bodyPr>
            <a:normAutofit fontScale="92500"/>
          </a:bodyPr>
          <a:lstStyle/>
          <a:p>
            <a:r>
              <a:rPr lang="ar-SA" dirty="0" smtClean="0"/>
              <a:t>1-حسن القصد من الحوار :وذلك بالإخلاص لله والرغبة في طلب الحق .</a:t>
            </a:r>
          </a:p>
          <a:p>
            <a:r>
              <a:rPr lang="ar-SA" dirty="0" smtClean="0"/>
              <a:t>2-العلم : فلا حوار بلا  علم، وقد ذم الله تعالى المجادل بغير .</a:t>
            </a:r>
          </a:p>
          <a:p>
            <a:r>
              <a:rPr lang="ar-SA" dirty="0" smtClean="0"/>
              <a:t>3-التزام القول الحسن ، وتجنب منهج التحدي </a:t>
            </a:r>
            <a:r>
              <a:rPr lang="ar-SA" dirty="0" err="1" smtClean="0"/>
              <a:t>والإفحام</a:t>
            </a:r>
            <a:r>
              <a:rPr lang="ar-SA" dirty="0" smtClean="0"/>
              <a:t> .</a:t>
            </a:r>
          </a:p>
          <a:p>
            <a:r>
              <a:rPr lang="ar-SA" dirty="0" smtClean="0"/>
              <a:t>4-التواضع :والرفق واللين من المحاور وحسن الاستماع وعدم المقاطعة من المحاور .</a:t>
            </a:r>
          </a:p>
          <a:p>
            <a:r>
              <a:rPr lang="ar-SA" dirty="0" smtClean="0"/>
              <a:t>عدم الإساءة الي الآخرين  بالعبارات أو الإشارات .    </a:t>
            </a:r>
          </a:p>
          <a:p>
            <a:pPr marL="68580" indent="0">
              <a:buNone/>
            </a:pPr>
            <a:r>
              <a:rPr lang="ar-SA" dirty="0" smtClean="0"/>
              <a:t>6- الحلم والصبر : فالمحاور يجب أن لا يغضب لأتفه الأسباب لأن ذلك يؤدي إلي النفرة منه والابتعاد عنه 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5769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/>
              <a:t>7</a:t>
            </a:r>
            <a:r>
              <a:rPr lang="ar-SA" dirty="0" smtClean="0"/>
              <a:t>-العدل والإنصاف : فيجب على المحاور أن يكون منصفاً فلا يرد حقاً ،بل يجب عليه أن يبدي إعجابه بالأفكار الصحيحة .</a:t>
            </a:r>
          </a:p>
          <a:p>
            <a:r>
              <a:rPr lang="ar-SA" dirty="0" smtClean="0"/>
              <a:t>الشجاعة : فيجب على المحاور التحلي بالشجاعة في تقبل الرأي الآخر ،وعدم الإساءة للآخرين .</a:t>
            </a:r>
          </a:p>
          <a:p>
            <a:r>
              <a:rPr lang="ar-SA" dirty="0"/>
              <a:t>9</a:t>
            </a:r>
            <a:r>
              <a:rPr lang="ar-SA" dirty="0" smtClean="0"/>
              <a:t>-الموضوعية : يجب أن يكون الحوار موضوعياً ومحققاً للهدف وليس من أجل الانصار الشخصي   .</a:t>
            </a:r>
          </a:p>
          <a:p>
            <a:r>
              <a:rPr lang="ar-SA" smtClean="0"/>
              <a:t>10-حضور </a:t>
            </a:r>
            <a:r>
              <a:rPr lang="ar-SA" dirty="0" smtClean="0"/>
              <a:t>الذهن :أن يكون المحاور حاضر الذهن مركزاً في الطرح ،ملتزماً بموضوع الحوار لا يخرج عنه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6090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708</TotalTime>
  <Words>718</Words>
  <Application>Microsoft Office PowerPoint</Application>
  <PresentationFormat>عرض على الشاشة (3:4)‏</PresentationFormat>
  <Paragraphs>63</Paragraphs>
  <Slides>9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أوستن</vt:lpstr>
      <vt:lpstr>آداب الحوار في الإسلام</vt:lpstr>
      <vt:lpstr>الإسلام دين حوار</vt:lpstr>
      <vt:lpstr>تعريف الحوار –الغاية منه</vt:lpstr>
      <vt:lpstr>أهم أهداف الحوار في الإسلام</vt:lpstr>
      <vt:lpstr>أهمية الحوار</vt:lpstr>
      <vt:lpstr>عناصر الحوار</vt:lpstr>
      <vt:lpstr> : مسلمات هامة قبل البدء في الحوار</vt:lpstr>
      <vt:lpstr>آداب الحوار في لإسلام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ACER</dc:creator>
  <cp:lastModifiedBy>MAX</cp:lastModifiedBy>
  <cp:revision>67</cp:revision>
  <dcterms:created xsi:type="dcterms:W3CDTF">2015-09-10T15:47:19Z</dcterms:created>
  <dcterms:modified xsi:type="dcterms:W3CDTF">2016-11-22T12:15:03Z</dcterms:modified>
</cp:coreProperties>
</file>