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3" d="100"/>
          <a:sy n="43" d="100"/>
        </p:scale>
        <p:origin x="82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B191EE-054B-4D02-A54D-CB930D0613B4}"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2506924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191EE-054B-4D02-A54D-CB930D0613B4}"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327624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191EE-054B-4D02-A54D-CB930D0613B4}"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137171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B191EE-054B-4D02-A54D-CB930D0613B4}"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22137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B191EE-054B-4D02-A54D-CB930D0613B4}" type="datetimeFigureOut">
              <a:rPr lang="en-US" smtClean="0"/>
              <a:t>4/18/2016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3860138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B191EE-054B-4D02-A54D-CB930D0613B4}"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3115800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B191EE-054B-4D02-A54D-CB930D0613B4}" type="datetimeFigureOut">
              <a:rPr lang="en-US" smtClean="0"/>
              <a:t>4/18/2016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2467763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B191EE-054B-4D02-A54D-CB930D0613B4}" type="datetimeFigureOut">
              <a:rPr lang="en-US" smtClean="0"/>
              <a:t>4/18/2016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105903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B191EE-054B-4D02-A54D-CB930D0613B4}" type="datetimeFigureOut">
              <a:rPr lang="en-US" smtClean="0"/>
              <a:t>4/18/2016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55896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B191EE-054B-4D02-A54D-CB930D0613B4}"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55298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B191EE-054B-4D02-A54D-CB930D0613B4}" type="datetimeFigureOut">
              <a:rPr lang="en-US" smtClean="0"/>
              <a:t>4/18/2016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74C863-8BC0-4DD8-AA05-E04D8A251E55}" type="slidenum">
              <a:rPr lang="en-US" smtClean="0"/>
              <a:t>‹#›</a:t>
            </a:fld>
            <a:endParaRPr lang="en-US"/>
          </a:p>
        </p:txBody>
      </p:sp>
    </p:spTree>
    <p:extLst>
      <p:ext uri="{BB962C8B-B14F-4D97-AF65-F5344CB8AC3E}">
        <p14:creationId xmlns:p14="http://schemas.microsoft.com/office/powerpoint/2010/main" val="211469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191EE-054B-4D02-A54D-CB930D0613B4}" type="datetimeFigureOut">
              <a:rPr lang="en-US" smtClean="0"/>
              <a:t>4/18/2016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74C863-8BC0-4DD8-AA05-E04D8A251E55}" type="slidenum">
              <a:rPr lang="en-US" smtClean="0"/>
              <a:t>‹#›</a:t>
            </a:fld>
            <a:endParaRPr lang="en-US"/>
          </a:p>
        </p:txBody>
      </p:sp>
    </p:spTree>
    <p:extLst>
      <p:ext uri="{BB962C8B-B14F-4D97-AF65-F5344CB8AC3E}">
        <p14:creationId xmlns:p14="http://schemas.microsoft.com/office/powerpoint/2010/main" val="526734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47024" y="-33255"/>
            <a:ext cx="9144000" cy="1655762"/>
          </a:xfrm>
        </p:spPr>
        <p:txBody>
          <a:bodyPr>
            <a:noAutofit/>
          </a:bodyPr>
          <a:lstStyle/>
          <a:p>
            <a:pPr rtl="1"/>
            <a:r>
              <a:rPr lang="ar-SA" sz="1600" b="1" u="sng" dirty="0"/>
              <a:t>دورة بعنوان "طرق وأساليب التــدريـس الجـامـعـي الفعّال"</a:t>
            </a:r>
            <a:endParaRPr lang="en-US" sz="1600" dirty="0"/>
          </a:p>
          <a:p>
            <a:pPr rtl="1"/>
            <a:r>
              <a:rPr lang="ar-SA" sz="1600" dirty="0"/>
              <a:t>بتوجيه من سعادة عميد كلية العلوم والدراسات الانسانية بالغاط الدكتور خالد بن عبدالله الشافي أقيمت دورة تدريبية لأعضاء هيئة التدريس بالكلية بعنوان "طرق وأساليب التــدريـس الجـامـعـي الفعّال" تحت رعاية وكالة الكلية للتطوير والجودة- وحدة التدريب وذلك يوم الثلاثاء الموافق 27/6/1437هـ  حيث تناولت الدورة المحاور التالية:</a:t>
            </a:r>
            <a:endParaRPr lang="en-US" sz="1600" dirty="0"/>
          </a:p>
          <a:p>
            <a:pPr lvl="0" rtl="1"/>
            <a:r>
              <a:rPr lang="ar-SA" sz="1600" dirty="0"/>
              <a:t>مقدمه عن التدريس الفعّال</a:t>
            </a:r>
            <a:endParaRPr lang="en-US" sz="1600" dirty="0"/>
          </a:p>
          <a:p>
            <a:pPr lvl="0" rtl="1"/>
            <a:r>
              <a:rPr lang="ar-SA" sz="1600" dirty="0"/>
              <a:t>مفهوم الطريقة والأسلوب والاستراتيجية </a:t>
            </a:r>
            <a:endParaRPr lang="en-US" sz="1600" dirty="0"/>
          </a:p>
          <a:p>
            <a:pPr lvl="0" rtl="1"/>
            <a:r>
              <a:rPr lang="ar-SA" sz="1600" dirty="0"/>
              <a:t>مفهوم التعليم والتدريس </a:t>
            </a:r>
            <a:endParaRPr lang="en-US" sz="1600" dirty="0"/>
          </a:p>
          <a:p>
            <a:pPr lvl="0" rtl="1"/>
            <a:r>
              <a:rPr lang="ar-SA" sz="1600" dirty="0"/>
              <a:t>معايير الطريقة الجيدة في التدريس  </a:t>
            </a:r>
            <a:endParaRPr lang="en-US" sz="1600" dirty="0"/>
          </a:p>
          <a:p>
            <a:pPr lvl="0" rtl="1"/>
            <a:r>
              <a:rPr lang="ar-SA" sz="1600" dirty="0"/>
              <a:t>العوامل المؤثرة في اختيار الطريقة و الأسلوب</a:t>
            </a:r>
            <a:endParaRPr lang="en-US" sz="1600" dirty="0"/>
          </a:p>
          <a:p>
            <a:pPr lvl="0" rtl="1"/>
            <a:r>
              <a:rPr lang="ar-SA" sz="1600" dirty="0"/>
              <a:t>الاتجاه التقليدي والاتجاه الحديث في طرق التدريس وميزة كل واحدة عن الاخري</a:t>
            </a:r>
            <a:endParaRPr lang="en-US" sz="1600" dirty="0"/>
          </a:p>
          <a:p>
            <a:pPr lvl="0" rtl="1"/>
            <a:r>
              <a:rPr lang="ar-IQ" sz="1600" dirty="0"/>
              <a:t>تصنيف طرق التدريس</a:t>
            </a:r>
            <a:endParaRPr lang="en-US" sz="1600" dirty="0"/>
          </a:p>
          <a:p>
            <a:pPr lvl="0" rtl="1"/>
            <a:r>
              <a:rPr lang="ar-IQ" sz="1600" dirty="0"/>
              <a:t>مبادئ وملاحظات عامة  في تحقيق التدريس الافضل</a:t>
            </a:r>
            <a:endParaRPr lang="en-US" sz="1600" dirty="0"/>
          </a:p>
          <a:p>
            <a:pPr lvl="0" rtl="1"/>
            <a:r>
              <a:rPr lang="ar-IQ" sz="1600" dirty="0"/>
              <a:t>طرق التدريس الجامعي وتتلخص بأربع طرق وهي: </a:t>
            </a:r>
            <a:endParaRPr lang="en-US" sz="1600" dirty="0"/>
          </a:p>
          <a:p>
            <a:pPr rtl="1"/>
            <a:r>
              <a:rPr lang="ar-SA" sz="1600" dirty="0"/>
              <a:t>1- طريقة المحاضرة </a:t>
            </a:r>
            <a:r>
              <a:rPr lang="ar-IQ" sz="1600" dirty="0"/>
              <a:t>. </a:t>
            </a:r>
            <a:endParaRPr lang="en-US" sz="1600" dirty="0"/>
          </a:p>
          <a:p>
            <a:pPr rtl="1"/>
            <a:r>
              <a:rPr lang="ar-SA" sz="1600" dirty="0"/>
              <a:t>2- طريقة المناقشة. </a:t>
            </a:r>
            <a:endParaRPr lang="en-US" sz="1600" dirty="0"/>
          </a:p>
          <a:p>
            <a:pPr rtl="1"/>
            <a:r>
              <a:rPr lang="ar-SA" sz="1600" dirty="0"/>
              <a:t>3- طريقة الاستكشاف.</a:t>
            </a:r>
            <a:endParaRPr lang="en-US" sz="1600" dirty="0"/>
          </a:p>
          <a:p>
            <a:pPr rtl="1"/>
            <a:r>
              <a:rPr lang="ar-IQ" sz="1600" dirty="0"/>
              <a:t>4- طريقة العصف الذهني.</a:t>
            </a:r>
            <a:endParaRPr lang="en-US" sz="1600" dirty="0"/>
          </a:p>
          <a:p>
            <a:pPr rtl="1"/>
            <a:r>
              <a:rPr lang="ar-SA" sz="1600" dirty="0"/>
              <a:t>وبنهاية الدورة اصبح المتدربين قادرين علي الاختيار والتنوع في استراتيجيات التدريس الفعالة التي تتناسب مع مقدرات الطلاب وتكون متسقة مع مخرجات التعلم للمقرر الذي يقوم بتدريسه عضو هيئة التدريس والذي يهدف الى الارتقاء بجودة التدريس والعملية التعليمية بالكلية والجامعة.</a:t>
            </a:r>
            <a:endParaRPr lang="en-US" sz="1600" dirty="0"/>
          </a:p>
          <a:p>
            <a:pPr rtl="1"/>
            <a:r>
              <a:rPr lang="ar-SA" sz="1600" dirty="0"/>
              <a:t>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a:t>
            </a:r>
            <a:endParaRPr lang="en-US" sz="1600" dirty="0"/>
          </a:p>
          <a:p>
            <a:r>
              <a:rPr lang="ar-SA" sz="1600" dirty="0"/>
              <a:t>وقد عبٌر عميد الكلية د. خالد بن عبدالله الشافي عن شكره للدكتور فيصل محمد نافع ، على مشاركته في اقامة مثل هذه الدورة.</a:t>
            </a:r>
            <a:endParaRPr lang="en-US" sz="1600" dirty="0"/>
          </a:p>
          <a:p>
            <a:pPr rtl="1"/>
            <a:r>
              <a:rPr lang="ar-SA" sz="1600" dirty="0"/>
              <a:t> </a:t>
            </a:r>
            <a:endParaRPr lang="en-US" sz="1600" dirty="0"/>
          </a:p>
          <a:p>
            <a:pPr rtl="1"/>
            <a:r>
              <a:rPr lang="ar-SA" sz="1600" dirty="0"/>
              <a:t> </a:t>
            </a:r>
            <a:endParaRPr lang="en-US" sz="1600" dirty="0"/>
          </a:p>
          <a:p>
            <a:endParaRPr lang="en-US" sz="1600" dirty="0"/>
          </a:p>
        </p:txBody>
      </p:sp>
    </p:spTree>
    <p:extLst>
      <p:ext uri="{BB962C8B-B14F-4D97-AF65-F5344CB8AC3E}">
        <p14:creationId xmlns:p14="http://schemas.microsoft.com/office/powerpoint/2010/main" val="2262010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222</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cp:revision>
  <dcterms:created xsi:type="dcterms:W3CDTF">2016-04-18T04:54:18Z</dcterms:created>
  <dcterms:modified xsi:type="dcterms:W3CDTF">2016-04-18T04:55:36Z</dcterms:modified>
</cp:coreProperties>
</file>