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73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544080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930535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88843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387390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6CBEA3-CC05-4B47-AD0F-C1B080A9DB9A}" type="datetimeFigureOut">
              <a:rPr lang="en-US" smtClean="0"/>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645839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6CBEA3-CC05-4B47-AD0F-C1B080A9DB9A}" type="datetimeFigureOut">
              <a:rPr lang="en-US" smtClean="0"/>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450268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6CBEA3-CC05-4B47-AD0F-C1B080A9DB9A}" type="datetimeFigureOut">
              <a:rPr lang="en-US" smtClean="0"/>
              <a:t>3/6/2016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769044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6CBEA3-CC05-4B47-AD0F-C1B080A9DB9A}" type="datetimeFigureOut">
              <a:rPr lang="en-US" smtClean="0"/>
              <a:t>3/6/2016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747534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6CBEA3-CC05-4B47-AD0F-C1B080A9DB9A}" type="datetimeFigureOut">
              <a:rPr lang="en-US" smtClean="0"/>
              <a:t>3/6/2016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921794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CBEA3-CC05-4B47-AD0F-C1B080A9DB9A}" type="datetimeFigureOut">
              <a:rPr lang="en-US" smtClean="0"/>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448112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CBEA3-CC05-4B47-AD0F-C1B080A9DB9A}" type="datetimeFigureOut">
              <a:rPr lang="en-US" smtClean="0"/>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686504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6CBEA3-CC05-4B47-AD0F-C1B080A9DB9A}" type="datetimeFigureOut">
              <a:rPr lang="en-US" smtClean="0"/>
              <a:t>3/6/2016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39009-4B58-4596-BC00-64404A17F22C}" type="slidenum">
              <a:rPr lang="en-US" smtClean="0"/>
              <a:t>‹#›</a:t>
            </a:fld>
            <a:endParaRPr lang="en-US"/>
          </a:p>
        </p:txBody>
      </p:sp>
    </p:spTree>
    <p:extLst>
      <p:ext uri="{BB962C8B-B14F-4D97-AF65-F5344CB8AC3E}">
        <p14:creationId xmlns:p14="http://schemas.microsoft.com/office/powerpoint/2010/main" val="1630936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806968616"/>
              </p:ext>
            </p:extLst>
          </p:nvPr>
        </p:nvGraphicFramePr>
        <p:xfrm>
          <a:off x="2750794" y="3736435"/>
          <a:ext cx="5897880" cy="820420"/>
        </p:xfrm>
        <a:graphic>
          <a:graphicData uri="http://schemas.openxmlformats.org/drawingml/2006/table">
            <a:tbl>
              <a:tblPr rtl="1" firstRow="1" firstCol="1" bandRow="1">
                <a:tableStyleId>{5C22544A-7EE6-4342-B048-85BDC9FD1C3A}</a:tableStyleId>
              </a:tblPr>
              <a:tblGrid>
                <a:gridCol w="2948940"/>
                <a:gridCol w="2948940"/>
              </a:tblGrid>
              <a:tr h="296545">
                <a:tc gridSpan="2">
                  <a:txBody>
                    <a:bodyPr/>
                    <a:lstStyle/>
                    <a:p>
                      <a:pPr algn="ctr" rtl="1">
                        <a:lnSpc>
                          <a:spcPct val="115000"/>
                        </a:lnSpc>
                        <a:spcAft>
                          <a:spcPts val="0"/>
                        </a:spcAft>
                      </a:pPr>
                      <a:r>
                        <a:rPr lang="ar-SA" sz="1400" dirty="0">
                          <a:effectLst/>
                        </a:rPr>
                        <a:t>المشتركين بالسوق الخيري</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n-US"/>
                    </a:p>
                  </a:txBody>
                  <a:tcPr/>
                </a:tc>
              </a:tr>
              <a:tr h="255905">
                <a:tc>
                  <a:txBody>
                    <a:bodyPr/>
                    <a:lstStyle/>
                    <a:p>
                      <a:pPr algn="ctr" rtl="1">
                        <a:lnSpc>
                          <a:spcPct val="115000"/>
                        </a:lnSpc>
                        <a:spcAft>
                          <a:spcPts val="0"/>
                        </a:spcAft>
                      </a:pPr>
                      <a:r>
                        <a:rPr lang="ar-SA" sz="1400">
                          <a:effectLst/>
                        </a:rPr>
                        <a:t>المشتركات من الطالبات</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15000"/>
                        </a:lnSpc>
                        <a:spcAft>
                          <a:spcPts val="0"/>
                        </a:spcAft>
                      </a:pPr>
                      <a:r>
                        <a:rPr lang="ar-SA" sz="1400">
                          <a:effectLst/>
                        </a:rPr>
                        <a:t>10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67970">
                <a:tc>
                  <a:txBody>
                    <a:bodyPr/>
                    <a:lstStyle/>
                    <a:p>
                      <a:pPr algn="ctr" rtl="1">
                        <a:lnSpc>
                          <a:spcPct val="115000"/>
                        </a:lnSpc>
                        <a:spcAft>
                          <a:spcPts val="0"/>
                        </a:spcAft>
                      </a:pPr>
                      <a:r>
                        <a:rPr lang="ar-SA" sz="1400" dirty="0">
                          <a:effectLst/>
                        </a:rPr>
                        <a:t>الأسر المنتجة</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15000"/>
                        </a:lnSpc>
                        <a:spcAft>
                          <a:spcPts val="0"/>
                        </a:spcAft>
                      </a:pPr>
                      <a:r>
                        <a:rPr lang="ar-SA" sz="1400" dirty="0">
                          <a:effectLst/>
                        </a:rPr>
                        <a:t>15</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
        <p:nvSpPr>
          <p:cNvPr id="6" name="Rectangle 6"/>
          <p:cNvSpPr>
            <a:spLocks noChangeArrowheads="1"/>
          </p:cNvSpPr>
          <p:nvPr/>
        </p:nvSpPr>
        <p:spPr bwMode="auto">
          <a:xfrm>
            <a:off x="2025747" y="0"/>
            <a:ext cx="7347975" cy="3570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A" altLang="en-US" sz="2800" b="1" i="0" u="sng" strike="noStrike" cap="none" normalizeH="0" baseline="0" dirty="0" smtClean="0">
                <a:ln>
                  <a:noFill/>
                </a:ln>
                <a:solidFill>
                  <a:srgbClr val="FF0000"/>
                </a:solidFill>
                <a:effectLst/>
                <a:latin typeface="Al-Mohanad"/>
                <a:ea typeface="Times New Roman" panose="02020603050405020304" pitchFamily="18" charset="0"/>
                <a:cs typeface="Arial" panose="020B0604020202020204" pitchFamily="34" charset="0"/>
              </a:rPr>
              <a:t>إبداعات طلابية في البازار السنوي</a:t>
            </a:r>
            <a:endParaRPr kumimoji="0" lang="en-US" altLang="en-US" sz="1400" b="0" i="0" u="none" strike="noStrike" cap="none" normalizeH="0" baseline="0" dirty="0" smtClean="0">
              <a:ln>
                <a:noFill/>
              </a:ln>
              <a:solidFill>
                <a:schemeClr val="tx1"/>
              </a:solidFill>
              <a:effectLst/>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تكمن أهمية الإبداع كما يقول ( هارول أندرسون ) في كونه عملية إنتاج تشهد كل لحظة من لحظاتها ولادة جوهرة ذات قيمة آنية , ليس ذلك فحسب بل تكمن الأهمية في كون الإبداع ضرورة من ضرورات الحياة ..  </a:t>
            </a:r>
            <a:r>
              <a:rPr kumimoji="0" lang="ar-SA" altLang="en-US"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Arial" panose="020B0604020202020204" pitchFamily="34" charset="0"/>
              </a:rPr>
              <a:t>بتوجيه من سعادة عميد كلية العلوم والدراسات الانسانية بالغاط الدكتور خالد بن عبدالله الشافي ومتابعة سعادة وكيلة الكلية لأقسام الطالبات الاستاذة سمية الزهراني</a:t>
            </a:r>
            <a:r>
              <a:rPr kumimoji="0" lang="ar-SA"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أقامت الكلية –أقسام الطالبات يوم الثلاثاء الموافق 14/5/1437 هـ  بازارها السنوي .</a:t>
            </a:r>
            <a:endParaRPr kumimoji="0" lang="en-US" altLang="en-US" sz="1400" b="0" i="0" u="none" strike="noStrike" cap="none" normalizeH="0" baseline="0" dirty="0" smtClean="0">
              <a:ln>
                <a:noFill/>
              </a:ln>
              <a:solidFill>
                <a:schemeClr val="tx1"/>
              </a:solidFill>
              <a:effectLst/>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وكانت الكلية قد أعلنت أن البازار سوف يشمل هذا العام خدمة المجتمع وقد أعلنت وحدة النشاط الطلابي عن فتح باب حجز الطاولات للأسر المنتجة في البازار إلى جانب العديد من طالبات الكلية ,</a:t>
            </a:r>
            <a:endParaRPr kumimoji="0" lang="en-US" altLang="en-US" sz="1400" b="0" i="0" u="none" strike="noStrike" cap="none" normalizeH="0" baseline="0" dirty="0" smtClean="0">
              <a:ln>
                <a:noFill/>
              </a:ln>
              <a:solidFill>
                <a:schemeClr val="tx1"/>
              </a:solidFill>
              <a:effectLst/>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وقد شمل السوق الخيري مبيعات ( مأكولات شعبيه , أنواع من الحلا السعودي ’ مأكولات سوريه ’ أكسسوارات نسائية ’ أدوات تجميل ) ,</a:t>
            </a:r>
            <a:endParaRPr kumimoji="0" lang="en-US" altLang="en-US" sz="1400" b="0" i="0" u="none" strike="noStrike" cap="none" normalizeH="0" baseline="0" dirty="0" smtClean="0">
              <a:ln>
                <a:noFill/>
              </a:ln>
              <a:solidFill>
                <a:schemeClr val="tx1"/>
              </a:solidFill>
              <a:effectLst/>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استمر السوق الخيري لمدة خمس ساعات من الساعة 8 صباحا حتى الساعة الواحدة ظهرا..</a:t>
            </a:r>
            <a:endParaRPr kumimoji="0" lang="en-US" altLang="en-US" sz="1400" b="0" i="0" u="none" strike="noStrike" cap="none" normalizeH="0" baseline="0" dirty="0" smtClean="0">
              <a:ln>
                <a:noFill/>
              </a:ln>
              <a:solidFill>
                <a:schemeClr val="tx1"/>
              </a:solidFill>
              <a:effectLst/>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en-US"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7" name="Rectangle 6"/>
          <p:cNvSpPr/>
          <p:nvPr/>
        </p:nvSpPr>
        <p:spPr>
          <a:xfrm>
            <a:off x="2025747" y="4723082"/>
            <a:ext cx="8149884" cy="1692771"/>
          </a:xfrm>
          <a:prstGeom prst="rect">
            <a:avLst/>
          </a:prstGeom>
        </p:spPr>
        <p:txBody>
          <a:bodyPr wrap="square">
            <a:spAutoFit/>
          </a:bodyPr>
          <a:lstStyle/>
          <a:p>
            <a:pPr lvl="0" algn="ctr" rtl="1" eaLnBrk="0" fontAlgn="base" hangingPunct="0">
              <a:spcBef>
                <a:spcPct val="0"/>
              </a:spcBef>
              <a:spcAft>
                <a:spcPct val="0"/>
              </a:spcAft>
            </a:pPr>
            <a:endParaRPr lang="en-US" altLang="en-US" sz="1400" dirty="0"/>
          </a:p>
          <a:p>
            <a:pPr lvl="0" algn="ctr" rtl="1" eaLnBrk="0" fontAlgn="base" hangingPunct="0">
              <a:spcBef>
                <a:spcPct val="0"/>
              </a:spcBef>
              <a:spcAft>
                <a:spcPct val="0"/>
              </a:spcAft>
            </a:pPr>
            <a:r>
              <a:rPr lang="ar-SA" altLang="en-US" dirty="0">
                <a:latin typeface="Calibri" panose="020F0502020204030204" pitchFamily="34" charset="0"/>
                <a:ea typeface="Calibri" panose="020F0502020204030204" pitchFamily="34" charset="0"/>
              </a:rPr>
              <a:t>وقد زار السوق الخيري أكثر من عشرين أسره من محافظة الغاط إلى جانب طالبات الكلية .</a:t>
            </a:r>
            <a:endParaRPr lang="en-US" altLang="en-US" sz="1400" dirty="0"/>
          </a:p>
          <a:p>
            <a:pPr lvl="0" algn="ctr" rtl="1" eaLnBrk="0" fontAlgn="base" hangingPunct="0">
              <a:spcBef>
                <a:spcPct val="0"/>
              </a:spcBef>
              <a:spcAft>
                <a:spcPct val="0"/>
              </a:spcAft>
            </a:pPr>
            <a:r>
              <a:rPr lang="ar-SA" altLang="en-US" dirty="0">
                <a:latin typeface="Calibri" panose="020F0502020204030204" pitchFamily="34" charset="0"/>
                <a:ea typeface="Calibri" panose="020F0502020204030204" pitchFamily="34" charset="0"/>
              </a:rPr>
              <a:t>وقد حقق البازار نجاحا ملموسا و نأمل تكراره كل عام ..</a:t>
            </a:r>
            <a:endParaRPr lang="en-US" altLang="en-US" sz="1400" dirty="0"/>
          </a:p>
          <a:p>
            <a:pPr lvl="0" algn="ctr" rtl="1" eaLnBrk="0" fontAlgn="base" hangingPunct="0">
              <a:spcBef>
                <a:spcPct val="0"/>
              </a:spcBef>
              <a:spcAft>
                <a:spcPct val="0"/>
              </a:spcAft>
            </a:pPr>
            <a:r>
              <a:rPr lang="ar-SA" altLang="en-US" dirty="0">
                <a:latin typeface="Calibri" panose="020F0502020204030204" pitchFamily="34" charset="0"/>
                <a:ea typeface="Calibri" panose="020F0502020204030204" pitchFamily="34" charset="0"/>
              </a:rPr>
              <a:t>هذا وقد نوه سعادة عميد الكلية الدكتور : خالد بن عبدالله الشافي بهذا البازار المتميز وقدم شكره وتقديره لجميع المشاركين على جهودهم المبدعة ، وعلى رأسهم سعادة وكيلة الكلية الأستاذة : سمية الزهراني ، وعلى كل من ساهم في انجاح هذا العمل.</a:t>
            </a:r>
            <a:endParaRPr lang="en-US" altLang="en-US" sz="1400" dirty="0"/>
          </a:p>
        </p:txBody>
      </p:sp>
    </p:spTree>
    <p:extLst>
      <p:ext uri="{BB962C8B-B14F-4D97-AF65-F5344CB8AC3E}">
        <p14:creationId xmlns:p14="http://schemas.microsoft.com/office/powerpoint/2010/main" val="878862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232</Words>
  <Application>Microsoft Office PowerPoint</Application>
  <PresentationFormat>Widescreen</PresentationFormat>
  <Paragraphs>15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Al-Mohanad</vt: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دورة: " استعمال نظام D2L بطريقة احترافية "   حرصا من وحدة تقنيات التعليم بكلية العلوم والدراسات الانسانية بالغاط على تدريب الطلاب المسجلين في المقررات التعليمية عن بعد على استعمال نظام التعليم الإلكتروني (D2L)  بطريقة احترافية قدم الاستاذ/ حسان نصر حمودة المشرف على الوحدة و المدرب المعتمد لدى عمادة التعليم الالكتروني و التعلم عن بعد دورة تدريبية لمدة يومين و ذلك يومي الأحد الموافق  21-04-1437هـ  ويوم الاثنين الموافق  22-04-1437هـ  من الساعة 11 إلى الساعة 1 ظهرا. وتهدف هذه الدورة إلى  : 1.  معرفة كيفية الدخول على نظام   D2L  2.  معرفة جميع عناصر الصفحة الرئيسية للنظام  3.  معرفة كيفية تغيير المعلومات الشخصية والاشعارات واعدادات الحساب 4.  معرفة كيفية اختيار مقرر معين واكتشاف جميع الأدوات 5.  استعمال أداة المحتوى لاستظهار محتوى المقرر  6. استعمال أداة المناقشات و المشاركة في المنتدى  7. استعمال أداة مجلد التسليم و تحميل ملف الواجبات ثم الإجابة عن الأسئلة و رفع ملف الإجابات على النظام 8.  استعمال أداة التحاور للدردشة مع زملاء الفصل بخصوص المقرر   9 استعمال أداة الاختبارات و الإجابة عن أسئلة الاختبار و معرفة الدرجة. هذا وقد أكد عميد الكلية د. خالد بن عبدالله الشافي على أن هذه الدورات تأتي ضمن استعدادات الكلية للكثير من الانشطة والبرامج والفعاليات التي تستهدف ابنائها الطلاب, كما أكد سعادته على توفير كل ما يحتاجه الطلاب من دورات لتطوير قدراتهم, ونوه بحرص  طلاب وطالبات الكلية على المشاركة في الأنشطة والبرامج التي تقدمها الكلية, وذلك لما تعود عليهم هذه المشاركات بالفوائد العلمية والعملية, وحثهم على إبراز قدراتهم ومواهبهم. وقد عبٌر عميد الكلية د. خالد بن عبدالله الشافي عن شكره للأستاذ حسان حمودة ، على مشاركته في اقامة مثل هذه الدورة، والتي هي نموذج من نماذج مشاركة أعضاء هيئة التدريس في برامج الانشطة الطلابية بالكلية.</dc:title>
  <dc:creator>alrc</dc:creator>
  <cp:lastModifiedBy>alrc</cp:lastModifiedBy>
  <cp:revision>6</cp:revision>
  <dcterms:created xsi:type="dcterms:W3CDTF">2016-02-16T20:14:57Z</dcterms:created>
  <dcterms:modified xsi:type="dcterms:W3CDTF">2016-03-05T23:22:10Z</dcterms:modified>
</cp:coreProperties>
</file>