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12"/>
  </p:notesMasterIdLst>
  <p:sldIdLst>
    <p:sldId id="256" r:id="rId2"/>
    <p:sldId id="362" r:id="rId3"/>
    <p:sldId id="363" r:id="rId4"/>
    <p:sldId id="361" r:id="rId5"/>
    <p:sldId id="354" r:id="rId6"/>
    <p:sldId id="356" r:id="rId7"/>
    <p:sldId id="295" r:id="rId8"/>
    <p:sldId id="358" r:id="rId9"/>
    <p:sldId id="359" r:id="rId10"/>
    <p:sldId id="360"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BE0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نمط ذو نسُق 1 - تميي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CFA57B-5F8E-41C9-AC08-F4FF3039A142}" type="datetimeFigureOut">
              <a:rPr lang="en-US" smtClean="0"/>
              <a:pPr/>
              <a:t>2/25/2016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86F1AC-7CCA-4C7E-9565-E328C40F9BE9}" type="slidenum">
              <a:rPr lang="en-US" smtClean="0"/>
              <a:pPr/>
              <a:t>‹N°›</a:t>
            </a:fld>
            <a:endParaRPr lang="en-US"/>
          </a:p>
        </p:txBody>
      </p:sp>
    </p:spTree>
    <p:extLst>
      <p:ext uri="{BB962C8B-B14F-4D97-AF65-F5344CB8AC3E}">
        <p14:creationId xmlns="" xmlns:p14="http://schemas.microsoft.com/office/powerpoint/2010/main" val="15119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D186F1AC-7CCA-4C7E-9565-E328C40F9BE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7EF9EAC7-F023-4EC9-B1E9-C2DD651E070C}" type="datetime1">
              <a:rPr lang="ar-SA" smtClean="0"/>
              <a:pPr/>
              <a:t>17/05/1437</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475418B-2F34-4458-9BAF-073642AFBD82}" type="slidenum">
              <a:rPr lang="ar-SA" smtClean="0"/>
              <a:pPr/>
              <a:t>‹N°›</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2221F53-C2C1-4A59-BCD1-11A9EDF9CE25}" type="datetime1">
              <a:rPr lang="ar-SA" smtClean="0"/>
              <a:pPr/>
              <a:t>17/05/1437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75418B-2F34-4458-9BAF-073642AFBD82}"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B475418B-2F34-4458-9BAF-073642AFBD82}" type="slidenum">
              <a:rPr lang="ar-SA" smtClean="0"/>
              <a:pPr/>
              <a:t>‹N°›</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F25E7FB-62A3-43D7-BB56-F58E0901B678}" type="datetime1">
              <a:rPr lang="ar-SA" smtClean="0"/>
              <a:pPr/>
              <a:t>17/05/1437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BF3DF8D3-B983-41E5-9A76-B9FC194F2373}" type="datetime1">
              <a:rPr lang="ar-SA" smtClean="0"/>
              <a:pPr/>
              <a:t>17/05/1437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B475418B-2F34-4458-9BAF-073642AFBD82}" type="slidenum">
              <a:rPr lang="ar-SA" smtClean="0"/>
              <a:pPr/>
              <a:t>‹N°›</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9FDD7158-CE56-4503-9A7E-092D36CF3DBB}" type="datetime1">
              <a:rPr lang="ar-SA" smtClean="0"/>
              <a:pPr/>
              <a:t>17/05/1437</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475418B-2F34-4458-9BAF-073642AFBD82}" type="slidenum">
              <a:rPr lang="ar-SA" smtClean="0"/>
              <a:pPr/>
              <a:t>‹N°›</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968C7E9B-995F-415C-8C42-EBCC0C37D9B5}" type="datetime1">
              <a:rPr lang="ar-SA" smtClean="0"/>
              <a:pPr/>
              <a:t>17/05/1437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75418B-2F34-4458-9BAF-073642AFBD82}" type="slidenum">
              <a:rPr lang="ar-SA" smtClean="0"/>
              <a:pPr/>
              <a:t>‹N°›</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94B448B1-9E62-40A2-964F-ED71FA9D1480}" type="datetime1">
              <a:rPr lang="ar-SA" smtClean="0"/>
              <a:pPr/>
              <a:t>17/05/1437</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B475418B-2F34-4458-9BAF-073642AFBD82}" type="slidenum">
              <a:rPr lang="ar-SA" smtClean="0"/>
              <a:pPr/>
              <a:t>‹N°›</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F1F6C22-7321-4D05-8A49-868CC7B06ACB}" type="datetime1">
              <a:rPr lang="ar-SA" smtClean="0"/>
              <a:pPr/>
              <a:t>17/05/1437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B475418B-2F34-4458-9BAF-073642AFBD8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CAEC2D04-64A5-4D58-9221-E5ABBA2ADE56}" type="datetime1">
              <a:rPr lang="ar-SA" smtClean="0"/>
              <a:pPr/>
              <a:t>17/05/1437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475418B-2F34-4458-9BAF-073642AFBD8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475418B-2F34-4458-9BAF-073642AFBD82}" type="slidenum">
              <a:rPr lang="ar-SA" smtClean="0"/>
              <a:pPr/>
              <a:t>‹N°›</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B9947496-6DC0-438E-B7D3-A688E776FC19}" type="datetime1">
              <a:rPr lang="ar-SA" smtClean="0"/>
              <a:pPr/>
              <a:t>17/05/1437</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B475418B-2F34-4458-9BAF-073642AFBD82}" type="slidenum">
              <a:rPr lang="ar-SA" smtClean="0"/>
              <a:pPr/>
              <a:t>‹N°›</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BF7755DF-BD70-413E-AB19-B5E9F23C2900}" type="datetime1">
              <a:rPr lang="ar-SA" smtClean="0"/>
              <a:pPr/>
              <a:t>17/05/1437</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C57D4A9-1D14-4793-B633-B0F87E37F918}" type="datetime1">
              <a:rPr lang="ar-SA" smtClean="0"/>
              <a:pPr/>
              <a:t>17/05/1437</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475418B-2F34-4458-9BAF-073642AFBD82}" type="slidenum">
              <a:rPr lang="ar-SA" smtClean="0"/>
              <a:pPr/>
              <a:t>‹N°›</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3214686"/>
            <a:ext cx="8072494" cy="2000264"/>
          </a:xfrm>
        </p:spPr>
        <p:txBody>
          <a:bodyPr>
            <a:noAutofit/>
          </a:bodyPr>
          <a:lstStyle/>
          <a:p>
            <a:r>
              <a:rPr lang="ar-SA" sz="6000" kern="10" spc="0" dirty="0" smtClean="0">
                <a:ln w="3175">
                  <a:solidFill>
                    <a:srgbClr val="76923C"/>
                  </a:solidFill>
                  <a:round/>
                  <a:headEnd/>
                  <a:tailEnd/>
                </a:ln>
                <a:solidFill>
                  <a:srgbClr val="76923C"/>
                </a:solidFill>
                <a:latin typeface="Arabic Typesetting"/>
                <a:cs typeface="Arabic Typesetting"/>
              </a:rPr>
              <a:t>آلية إجراء المعادلات للمقبولين </a:t>
            </a:r>
          </a:p>
          <a:p>
            <a:r>
              <a:rPr lang="ar-SA" sz="6000" kern="10" spc="0" dirty="0" smtClean="0">
                <a:ln w="3175">
                  <a:solidFill>
                    <a:srgbClr val="76923C"/>
                  </a:solidFill>
                  <a:round/>
                  <a:headEnd/>
                  <a:tailEnd/>
                </a:ln>
                <a:solidFill>
                  <a:srgbClr val="76923C"/>
                </a:solidFill>
                <a:latin typeface="Arabic Typesetting"/>
                <a:cs typeface="Arabic Typesetting"/>
              </a:rPr>
              <a:t>في برامج التجسير</a:t>
            </a:r>
          </a:p>
        </p:txBody>
      </p:sp>
      <p:pic>
        <p:nvPicPr>
          <p:cNvPr id="6" name="Picture 1"/>
          <p:cNvPicPr/>
          <p:nvPr/>
        </p:nvPicPr>
        <p:blipFill>
          <a:blip r:embed="rId3" cstate="print"/>
          <a:srcRect/>
          <a:stretch>
            <a:fillRect/>
          </a:stretch>
        </p:blipFill>
        <p:spPr bwMode="auto">
          <a:xfrm>
            <a:off x="6072198" y="285728"/>
            <a:ext cx="2786082" cy="2000264"/>
          </a:xfrm>
          <a:prstGeom prst="rect">
            <a:avLst/>
          </a:prstGeom>
          <a:noFill/>
          <a:ln w="9525">
            <a:noFill/>
            <a:miter lim="800000"/>
            <a:headEnd/>
            <a:tailEnd/>
          </a:ln>
        </p:spPr>
      </p:pic>
      <p:pic>
        <p:nvPicPr>
          <p:cNvPr id="7" name="Picture 2" descr="C:\Users\JAMEL SMIDA\Desktop\شعار الكلية ‫‬.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520" y="240292"/>
            <a:ext cx="3467684" cy="209113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B475418B-2F34-4458-9BAF-073642AFBD82}" type="slidenum">
              <a:rPr lang="ar-SA" smtClean="0"/>
              <a:pPr/>
              <a:t>10</a:t>
            </a:fld>
            <a:endParaRPr lang="ar-SA"/>
          </a:p>
        </p:txBody>
      </p:sp>
      <p:pic>
        <p:nvPicPr>
          <p:cNvPr id="12" name="Picture 1"/>
          <p:cNvPicPr/>
          <p:nvPr/>
        </p:nvPicPr>
        <p:blipFill>
          <a:blip r:embed="rId2" cstate="print"/>
          <a:srcRect/>
          <a:stretch>
            <a:fillRect/>
          </a:stretch>
        </p:blipFill>
        <p:spPr bwMode="auto">
          <a:xfrm>
            <a:off x="7358082" y="214290"/>
            <a:ext cx="1571636" cy="1000132"/>
          </a:xfrm>
          <a:prstGeom prst="rect">
            <a:avLst/>
          </a:prstGeom>
          <a:noFill/>
          <a:ln w="9525">
            <a:noFill/>
            <a:miter lim="800000"/>
            <a:headEnd/>
            <a:tailEnd/>
          </a:ln>
        </p:spPr>
      </p:pic>
      <p:pic>
        <p:nvPicPr>
          <p:cNvPr id="13" name="Picture 2" descr="C:\Users\JAMEL SMIDA\Desktop\شعار الكلية ‫‬.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840" y="213891"/>
            <a:ext cx="1629856" cy="98286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363626" y="1764099"/>
            <a:ext cx="8534182" cy="3416320"/>
          </a:xfrm>
          <a:prstGeom prst="rect">
            <a:avLst/>
          </a:prstGeom>
        </p:spPr>
        <p:txBody>
          <a:bodyPr wrap="square">
            <a:spAutoFit/>
          </a:bodyPr>
          <a:lstStyle/>
          <a:p>
            <a:pPr marL="457200" lvl="0" indent="-457200" algn="just">
              <a:buFont typeface="Wingdings" panose="05000000000000000000" pitchFamily="2" charset="2"/>
              <a:buChar char="q"/>
            </a:pPr>
            <a:r>
              <a:rPr lang="en-US" sz="3600" dirty="0"/>
              <a:t> </a:t>
            </a:r>
            <a:r>
              <a:rPr lang="ar-SA" sz="3600" dirty="0"/>
              <a:t>أن تكون حصيلة ما يدرسه الطالب في برنامج الدبلوم (أو برنامج الشهادة الجامعية المتوسطة) وبرنامج التجسير مستوفية للحد الأدنى من المتطلبات المتعارف عليها في التخصص بما في ذلك اجتياز فترة امتياز لمدة لا تقل عن ستة أشهر بعد إنهاء المتطلبات الأكاديمية كافة لبرنامج التجسير</a:t>
            </a:r>
            <a:r>
              <a:rPr lang="en-US" sz="3600" dirty="0" smtClean="0"/>
              <a:t>.</a:t>
            </a:r>
            <a:endParaRPr lang="en-US" sz="3600" dirty="0"/>
          </a:p>
        </p:txBody>
      </p:sp>
      <p:sp>
        <p:nvSpPr>
          <p:cNvPr id="8" name="عنوان 1"/>
          <p:cNvSpPr txBox="1">
            <a:spLocks/>
          </p:cNvSpPr>
          <p:nvPr/>
        </p:nvSpPr>
        <p:spPr>
          <a:xfrm>
            <a:off x="395318" y="260648"/>
            <a:ext cx="8534400" cy="758952"/>
          </a:xfrm>
          <a:prstGeom prst="rect">
            <a:avLst/>
          </a:prstGeom>
        </p:spPr>
        <p:txBody>
          <a:bodyPr vert="horz" anchor="b">
            <a:noAutofit/>
          </a:bodyPr>
          <a:lstStyle>
            <a:lvl1pPr algn="ctr" rtl="1" eaLnBrk="1" latinLnBrk="0" hangingPunct="1">
              <a:spcBef>
                <a:spcPct val="0"/>
              </a:spcBef>
              <a:buNone/>
              <a:defRPr kumimoji="0" sz="3300" kern="1200">
                <a:solidFill>
                  <a:schemeClr val="accent3">
                    <a:shade val="75000"/>
                  </a:schemeClr>
                </a:solidFill>
                <a:latin typeface="+mj-lt"/>
                <a:ea typeface="+mj-ea"/>
                <a:cs typeface="+mj-cs"/>
              </a:defRPr>
            </a:lvl1pPr>
          </a:lstStyle>
          <a:p>
            <a:r>
              <a:rPr lang="ar-SA" sz="2000" b="1" u="sng" dirty="0"/>
              <a:t>ضوابط إعداد برامج «التجسير» </a:t>
            </a:r>
            <a:r>
              <a:rPr lang="en-US" sz="2000" dirty="0"/>
              <a:t/>
            </a:r>
            <a:br>
              <a:rPr lang="en-US" sz="2000" dirty="0"/>
            </a:br>
            <a:r>
              <a:rPr lang="ar-SA" sz="2000" b="1" u="sng" dirty="0"/>
              <a:t>للحصول على البكالوريوس في التخصصات الصحية</a:t>
            </a:r>
            <a:endParaRPr lang="en-US" sz="2000" dirty="0"/>
          </a:p>
        </p:txBody>
      </p:sp>
    </p:spTree>
    <p:extLst>
      <p:ext uri="{BB962C8B-B14F-4D97-AF65-F5344CB8AC3E}">
        <p14:creationId xmlns="" xmlns:p14="http://schemas.microsoft.com/office/powerpoint/2010/main" val="79604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B475418B-2F34-4458-9BAF-073642AFBD82}" type="slidenum">
              <a:rPr lang="ar-SA" smtClean="0"/>
              <a:pPr/>
              <a:t>2</a:t>
            </a:fld>
            <a:endParaRPr lang="ar-SA"/>
          </a:p>
        </p:txBody>
      </p:sp>
      <p:pic>
        <p:nvPicPr>
          <p:cNvPr id="12" name="Picture 1"/>
          <p:cNvPicPr/>
          <p:nvPr/>
        </p:nvPicPr>
        <p:blipFill>
          <a:blip r:embed="rId2" cstate="print"/>
          <a:srcRect/>
          <a:stretch>
            <a:fillRect/>
          </a:stretch>
        </p:blipFill>
        <p:spPr bwMode="auto">
          <a:xfrm>
            <a:off x="7358082" y="214290"/>
            <a:ext cx="1571636" cy="1000132"/>
          </a:xfrm>
          <a:prstGeom prst="rect">
            <a:avLst/>
          </a:prstGeom>
          <a:noFill/>
          <a:ln w="9525">
            <a:noFill/>
            <a:miter lim="800000"/>
            <a:headEnd/>
            <a:tailEnd/>
          </a:ln>
        </p:spPr>
      </p:pic>
      <p:pic>
        <p:nvPicPr>
          <p:cNvPr id="13" name="Picture 2" descr="C:\Users\JAMEL SMIDA\Desktop\شعار الكلية ‫‬.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840" y="213891"/>
            <a:ext cx="1629856" cy="98286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363626" y="1764099"/>
            <a:ext cx="8534182" cy="3970318"/>
          </a:xfrm>
          <a:prstGeom prst="rect">
            <a:avLst/>
          </a:prstGeom>
        </p:spPr>
        <p:txBody>
          <a:bodyPr wrap="square">
            <a:spAutoFit/>
          </a:bodyPr>
          <a:lstStyle/>
          <a:p>
            <a:pPr algn="just"/>
            <a:r>
              <a:rPr lang="ar-SA" sz="3600" dirty="0"/>
              <a:t>من إجل تحقيق التوافق مع الإطار الوطني للمؤهلات  </a:t>
            </a:r>
            <a:r>
              <a:rPr lang="ar-SA" sz="3600" dirty="0" smtClean="0"/>
              <a:t/>
            </a:r>
            <a:br>
              <a:rPr lang="ar-SA" sz="3600" dirty="0" smtClean="0"/>
            </a:br>
            <a:r>
              <a:rPr lang="ar-SA" sz="3600" dirty="0" smtClean="0"/>
              <a:t>(</a:t>
            </a:r>
            <a:r>
              <a:rPr lang="ar-SA" sz="3600" dirty="0">
                <a:solidFill>
                  <a:srgbClr val="FF0000"/>
                </a:solidFill>
              </a:rPr>
              <a:t>الإعتراف </a:t>
            </a:r>
            <a:r>
              <a:rPr lang="ar-SA" sz="3600" dirty="0" smtClean="0">
                <a:solidFill>
                  <a:srgbClr val="FF0000"/>
                </a:solidFill>
              </a:rPr>
              <a:t>بالتعلم </a:t>
            </a:r>
            <a:r>
              <a:rPr lang="ar-SA" sz="3600" dirty="0">
                <a:solidFill>
                  <a:srgbClr val="FF0000"/>
                </a:solidFill>
              </a:rPr>
              <a:t>السابق </a:t>
            </a:r>
            <a:r>
              <a:rPr lang="ar-SA" sz="3600" dirty="0" smtClean="0">
                <a:solidFill>
                  <a:srgbClr val="FF0000"/>
                </a:solidFill>
              </a:rPr>
              <a:t>فقرة 3.3 من </a:t>
            </a:r>
            <a:r>
              <a:rPr lang="ar-SA" sz="3600" dirty="0">
                <a:solidFill>
                  <a:srgbClr val="FF0000"/>
                </a:solidFill>
              </a:rPr>
              <a:t>الإطار الوطني للمؤهلات</a:t>
            </a:r>
            <a:r>
              <a:rPr lang="ar-SA" sz="3600" dirty="0"/>
              <a:t>) </a:t>
            </a:r>
            <a:r>
              <a:rPr lang="ar-SA" sz="3600" dirty="0" smtClean="0"/>
              <a:t>يتم </a:t>
            </a:r>
            <a:r>
              <a:rPr lang="ar-SA" sz="3600" dirty="0"/>
              <a:t>إعتبار الطلبة المقبولين في </a:t>
            </a:r>
            <a:r>
              <a:rPr lang="ar-SA" sz="3600" dirty="0" smtClean="0"/>
              <a:t>برامج التجسير كمحولين </a:t>
            </a:r>
            <a:r>
              <a:rPr lang="ar-SA" sz="3600" dirty="0"/>
              <a:t>الى برنامج بكالوريوس </a:t>
            </a:r>
            <a:r>
              <a:rPr lang="ar-SA" sz="3600" dirty="0" smtClean="0"/>
              <a:t>قائم بالقسم المعني، </a:t>
            </a:r>
            <a:r>
              <a:rPr lang="ar-SA" sz="3600" dirty="0"/>
              <a:t>و </a:t>
            </a:r>
            <a:r>
              <a:rPr lang="ar-SA" sz="3600" dirty="0" smtClean="0"/>
              <a:t>يتم </a:t>
            </a:r>
            <a:r>
              <a:rPr lang="ar-SA" sz="3600" dirty="0"/>
              <a:t>معادلة كل المقررات </a:t>
            </a:r>
            <a:r>
              <a:rPr lang="ar-SA" sz="3600" dirty="0" smtClean="0"/>
              <a:t>التي درسها الطالب في مرحلة الدبلوم والتي </a:t>
            </a:r>
            <a:r>
              <a:rPr lang="ar-SA" sz="3600" dirty="0"/>
              <a:t>تعادل بشكل كبير المقرراتِ الموجودة ضمن الخطة الدراسية القائمة وفق الشروط التالية</a:t>
            </a:r>
            <a:r>
              <a:rPr lang="ar-SA" sz="3600" dirty="0" smtClean="0"/>
              <a:t>:</a:t>
            </a:r>
            <a:endParaRPr lang="en-US" sz="3600" dirty="0"/>
          </a:p>
        </p:txBody>
      </p:sp>
      <p:sp>
        <p:nvSpPr>
          <p:cNvPr id="8" name="عنوان 1"/>
          <p:cNvSpPr txBox="1">
            <a:spLocks/>
          </p:cNvSpPr>
          <p:nvPr/>
        </p:nvSpPr>
        <p:spPr>
          <a:xfrm>
            <a:off x="395318" y="260648"/>
            <a:ext cx="8534400" cy="758952"/>
          </a:xfrm>
          <a:prstGeom prst="rect">
            <a:avLst/>
          </a:prstGeom>
        </p:spPr>
        <p:txBody>
          <a:bodyPr vert="horz" anchor="b">
            <a:noAutofit/>
          </a:bodyPr>
          <a:lstStyle>
            <a:lvl1pPr algn="ctr" rtl="1" eaLnBrk="1" latinLnBrk="0" hangingPunct="1">
              <a:spcBef>
                <a:spcPct val="0"/>
              </a:spcBef>
              <a:buNone/>
              <a:defRPr kumimoji="0" sz="3300" kern="1200">
                <a:solidFill>
                  <a:schemeClr val="accent3">
                    <a:shade val="75000"/>
                  </a:schemeClr>
                </a:solidFill>
                <a:latin typeface="+mj-lt"/>
                <a:ea typeface="+mj-ea"/>
                <a:cs typeface="+mj-cs"/>
              </a:defRPr>
            </a:lvl1pPr>
          </a:lstStyle>
          <a:p>
            <a:r>
              <a:rPr lang="ar-SA" sz="3600" b="1" dirty="0" smtClean="0"/>
              <a:t>برامج البكالوريوس بنظام </a:t>
            </a:r>
            <a:r>
              <a:rPr lang="ar-SA" sz="3600" b="1" dirty="0"/>
              <a:t>تجسير</a:t>
            </a:r>
            <a:endParaRPr lang="en-US" sz="3600" b="1" dirty="0"/>
          </a:p>
        </p:txBody>
      </p:sp>
    </p:spTree>
    <p:extLst>
      <p:ext uri="{BB962C8B-B14F-4D97-AF65-F5344CB8AC3E}">
        <p14:creationId xmlns="" xmlns:p14="http://schemas.microsoft.com/office/powerpoint/2010/main" val="2962038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B475418B-2F34-4458-9BAF-073642AFBD82}" type="slidenum">
              <a:rPr lang="ar-SA" smtClean="0"/>
              <a:pPr/>
              <a:t>3</a:t>
            </a:fld>
            <a:endParaRPr lang="ar-SA"/>
          </a:p>
        </p:txBody>
      </p:sp>
      <p:pic>
        <p:nvPicPr>
          <p:cNvPr id="12" name="Picture 1"/>
          <p:cNvPicPr/>
          <p:nvPr/>
        </p:nvPicPr>
        <p:blipFill>
          <a:blip r:embed="rId2" cstate="print"/>
          <a:srcRect/>
          <a:stretch>
            <a:fillRect/>
          </a:stretch>
        </p:blipFill>
        <p:spPr bwMode="auto">
          <a:xfrm>
            <a:off x="7358082" y="214290"/>
            <a:ext cx="1571636" cy="1000132"/>
          </a:xfrm>
          <a:prstGeom prst="rect">
            <a:avLst/>
          </a:prstGeom>
          <a:noFill/>
          <a:ln w="9525">
            <a:noFill/>
            <a:miter lim="800000"/>
            <a:headEnd/>
            <a:tailEnd/>
          </a:ln>
        </p:spPr>
      </p:pic>
      <p:pic>
        <p:nvPicPr>
          <p:cNvPr id="13" name="Picture 2" descr="C:\Users\JAMEL SMIDA\Desktop\شعار الكلية ‫‬.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840" y="213891"/>
            <a:ext cx="1629856" cy="98286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363626" y="1628800"/>
            <a:ext cx="8534182" cy="4708981"/>
          </a:xfrm>
          <a:prstGeom prst="rect">
            <a:avLst/>
          </a:prstGeom>
        </p:spPr>
        <p:txBody>
          <a:bodyPr wrap="square">
            <a:spAutoFit/>
          </a:bodyPr>
          <a:lstStyle/>
          <a:p>
            <a:pPr marL="457200" lvl="0" indent="-457200" algn="just">
              <a:buFont typeface="Wingdings" panose="05000000000000000000" pitchFamily="2" charset="2"/>
              <a:buChar char="q"/>
            </a:pPr>
            <a:r>
              <a:rPr lang="ar-SA" sz="3000" dirty="0" smtClean="0"/>
              <a:t>ان </a:t>
            </a:r>
            <a:r>
              <a:rPr lang="ar-SA" sz="3000" dirty="0"/>
              <a:t>لا يقل </a:t>
            </a:r>
            <a:r>
              <a:rPr lang="ar-SA" sz="3000" dirty="0">
                <a:solidFill>
                  <a:srgbClr val="FF0000"/>
                </a:solidFill>
              </a:rPr>
              <a:t>عدد الساعات المعتمدة للمقرر </a:t>
            </a:r>
            <a:r>
              <a:rPr lang="ar-SA" sz="3000" dirty="0"/>
              <a:t>المعادل الذي درسه الطالب في مرحلة الدبلوم عن عدد الساعات المعتمدة للمقرر في الخطة الدراسية.</a:t>
            </a:r>
            <a:endParaRPr lang="en-US" sz="3000" dirty="0"/>
          </a:p>
          <a:p>
            <a:pPr marL="457200" indent="-457200" algn="just">
              <a:buFont typeface="Wingdings" panose="05000000000000000000" pitchFamily="2" charset="2"/>
              <a:buChar char="q"/>
            </a:pPr>
            <a:r>
              <a:rPr lang="ar-SA" sz="3000" dirty="0" smtClean="0"/>
              <a:t>أن </a:t>
            </a:r>
            <a:r>
              <a:rPr lang="ar-SA" sz="3000" dirty="0"/>
              <a:t>تغطي </a:t>
            </a:r>
            <a:r>
              <a:rPr lang="ar-SA" sz="3000" dirty="0">
                <a:solidFill>
                  <a:srgbClr val="FF0000"/>
                </a:solidFill>
              </a:rPr>
              <a:t>أهداف و محتويات المقرر </a:t>
            </a:r>
            <a:r>
              <a:rPr lang="ar-SA" sz="3000" dirty="0"/>
              <a:t>المعادل أهداف ومحتويات المقرر حسب الخطة الدراسية.</a:t>
            </a:r>
            <a:endParaRPr lang="en-US" sz="3000" dirty="0"/>
          </a:p>
          <a:p>
            <a:pPr marL="457200" lvl="0" indent="-457200" algn="just">
              <a:buFont typeface="Wingdings" panose="05000000000000000000" pitchFamily="2" charset="2"/>
              <a:buChar char="q"/>
            </a:pPr>
            <a:r>
              <a:rPr lang="ar-SA" sz="3000" dirty="0"/>
              <a:t>تعطى الأولوية في المعادلة </a:t>
            </a:r>
            <a:r>
              <a:rPr lang="ar-SA" sz="3000" dirty="0">
                <a:solidFill>
                  <a:srgbClr val="FF0000"/>
                </a:solidFill>
              </a:rPr>
              <a:t>للمواد العامة </a:t>
            </a:r>
            <a:r>
              <a:rPr lang="ar-SA" sz="3000" dirty="0"/>
              <a:t>ثم </a:t>
            </a:r>
            <a:r>
              <a:rPr lang="ar-SA" sz="3000" dirty="0">
                <a:solidFill>
                  <a:srgbClr val="FF0000"/>
                </a:solidFill>
              </a:rPr>
              <a:t>المواد الأساسية </a:t>
            </a:r>
            <a:r>
              <a:rPr lang="ar-SA" sz="3000" dirty="0"/>
              <a:t>ثم </a:t>
            </a:r>
            <a:r>
              <a:rPr lang="ar-SA" sz="3000" dirty="0">
                <a:solidFill>
                  <a:srgbClr val="FF0000"/>
                </a:solidFill>
              </a:rPr>
              <a:t>المواد التخصصية</a:t>
            </a:r>
            <a:r>
              <a:rPr lang="en-US" sz="3000" dirty="0" smtClean="0">
                <a:solidFill>
                  <a:srgbClr val="FF0000"/>
                </a:solidFill>
              </a:rPr>
              <a:t>.</a:t>
            </a:r>
            <a:endParaRPr lang="ar-SA" sz="3000" dirty="0" smtClean="0">
              <a:solidFill>
                <a:srgbClr val="FF0000"/>
              </a:solidFill>
            </a:endParaRPr>
          </a:p>
          <a:p>
            <a:pPr marL="457200" indent="-457200" algn="just">
              <a:buFont typeface="Wingdings" panose="05000000000000000000" pitchFamily="2" charset="2"/>
              <a:buChar char="q"/>
            </a:pPr>
            <a:r>
              <a:rPr lang="ar-SA" sz="3000" dirty="0">
                <a:solidFill>
                  <a:srgbClr val="7030A0"/>
                </a:solidFill>
              </a:rPr>
              <a:t>تُوكل للمؤسسة التعليمية، التي يرغب الطلاب في التسجيل فيها، مسؤوليةُ </a:t>
            </a:r>
            <a:r>
              <a:rPr lang="ar-SA" sz="3000" dirty="0" smtClean="0">
                <a:solidFill>
                  <a:srgbClr val="7030A0"/>
                </a:solidFill>
              </a:rPr>
              <a:t>تحديد الأهلية </a:t>
            </a:r>
            <a:r>
              <a:rPr lang="ar-SA" sz="3000" dirty="0">
                <a:solidFill>
                  <a:srgbClr val="7030A0"/>
                </a:solidFill>
              </a:rPr>
              <a:t>للقبول في البرامج وعدد ما يحتسب من الساعات المعتمدة التي درست سابقاً.</a:t>
            </a:r>
            <a:endParaRPr lang="en-US" sz="3000" dirty="0" smtClean="0">
              <a:solidFill>
                <a:srgbClr val="7030A0"/>
              </a:solidFill>
            </a:endParaRPr>
          </a:p>
        </p:txBody>
      </p:sp>
      <p:sp>
        <p:nvSpPr>
          <p:cNvPr id="8" name="عنوان 1"/>
          <p:cNvSpPr txBox="1">
            <a:spLocks/>
          </p:cNvSpPr>
          <p:nvPr/>
        </p:nvSpPr>
        <p:spPr>
          <a:xfrm>
            <a:off x="395318" y="260648"/>
            <a:ext cx="8534400" cy="758952"/>
          </a:xfrm>
          <a:prstGeom prst="rect">
            <a:avLst/>
          </a:prstGeom>
        </p:spPr>
        <p:txBody>
          <a:bodyPr vert="horz" anchor="b">
            <a:noAutofit/>
          </a:bodyPr>
          <a:lstStyle>
            <a:lvl1pPr algn="ctr" rtl="1" eaLnBrk="1" latinLnBrk="0" hangingPunct="1">
              <a:spcBef>
                <a:spcPct val="0"/>
              </a:spcBef>
              <a:buNone/>
              <a:defRPr kumimoji="0" sz="3300" kern="1200">
                <a:solidFill>
                  <a:schemeClr val="accent3">
                    <a:shade val="75000"/>
                  </a:schemeClr>
                </a:solidFill>
                <a:latin typeface="+mj-lt"/>
                <a:ea typeface="+mj-ea"/>
                <a:cs typeface="+mj-cs"/>
              </a:defRPr>
            </a:lvl1pPr>
          </a:lstStyle>
          <a:p>
            <a:r>
              <a:rPr lang="ar-SA" sz="3600" b="1" dirty="0" smtClean="0"/>
              <a:t>برامج البكالوريوس بنظام </a:t>
            </a:r>
            <a:r>
              <a:rPr lang="ar-SA" sz="3600" b="1" dirty="0"/>
              <a:t>تجسير</a:t>
            </a:r>
            <a:endParaRPr lang="en-US" sz="3600" b="1" dirty="0"/>
          </a:p>
        </p:txBody>
      </p:sp>
    </p:spTree>
    <p:extLst>
      <p:ext uri="{BB962C8B-B14F-4D97-AF65-F5344CB8AC3E}">
        <p14:creationId xmlns="" xmlns:p14="http://schemas.microsoft.com/office/powerpoint/2010/main" val="3305528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200" b="1" dirty="0" smtClean="0"/>
              <a:t>إجراءات المعادلة</a:t>
            </a:r>
            <a:endParaRPr lang="en-US" sz="3200" dirty="0"/>
          </a:p>
        </p:txBody>
      </p:sp>
      <p:sp>
        <p:nvSpPr>
          <p:cNvPr id="11" name="Slide Number Placeholder 10"/>
          <p:cNvSpPr>
            <a:spLocks noGrp="1"/>
          </p:cNvSpPr>
          <p:nvPr>
            <p:ph type="sldNum" sz="quarter" idx="12"/>
          </p:nvPr>
        </p:nvSpPr>
        <p:spPr/>
        <p:txBody>
          <a:bodyPr/>
          <a:lstStyle/>
          <a:p>
            <a:fld id="{B475418B-2F34-4458-9BAF-073642AFBD82}" type="slidenum">
              <a:rPr lang="ar-SA" smtClean="0"/>
              <a:pPr/>
              <a:t>4</a:t>
            </a:fld>
            <a:endParaRPr lang="ar-SA"/>
          </a:p>
        </p:txBody>
      </p:sp>
      <p:pic>
        <p:nvPicPr>
          <p:cNvPr id="12" name="Picture 1"/>
          <p:cNvPicPr/>
          <p:nvPr/>
        </p:nvPicPr>
        <p:blipFill>
          <a:blip r:embed="rId2" cstate="print"/>
          <a:srcRect/>
          <a:stretch>
            <a:fillRect/>
          </a:stretch>
        </p:blipFill>
        <p:spPr bwMode="auto">
          <a:xfrm>
            <a:off x="7358082" y="214290"/>
            <a:ext cx="1571636" cy="1000132"/>
          </a:xfrm>
          <a:prstGeom prst="rect">
            <a:avLst/>
          </a:prstGeom>
          <a:noFill/>
          <a:ln w="9525">
            <a:noFill/>
            <a:miter lim="800000"/>
            <a:headEnd/>
            <a:tailEnd/>
          </a:ln>
        </p:spPr>
      </p:pic>
      <p:pic>
        <p:nvPicPr>
          <p:cNvPr id="13" name="Picture 2" descr="C:\Users\JAMEL SMIDA\Desktop\شعار الكلية ‫‬.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840" y="213891"/>
            <a:ext cx="1629856" cy="98286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395536" y="1772816"/>
            <a:ext cx="8534182" cy="4247317"/>
          </a:xfrm>
          <a:prstGeom prst="rect">
            <a:avLst/>
          </a:prstGeom>
        </p:spPr>
        <p:txBody>
          <a:bodyPr wrap="square">
            <a:spAutoFit/>
          </a:bodyPr>
          <a:lstStyle/>
          <a:p>
            <a:pPr algn="just"/>
            <a:r>
              <a:rPr lang="ar-SA" sz="3000" dirty="0" smtClean="0"/>
              <a:t>للقيام بمعادلة المقررات الدراسية التي درسها </a:t>
            </a:r>
            <a:r>
              <a:rPr lang="ar-SA" sz="3000" dirty="0"/>
              <a:t>الطالب في مرحلة الدبلوم </a:t>
            </a:r>
            <a:r>
              <a:rPr lang="ar-SA" sz="3000" dirty="0" smtClean="0"/>
              <a:t>يتم </a:t>
            </a:r>
            <a:r>
              <a:rPr lang="ar-SA" sz="3000" dirty="0" smtClean="0">
                <a:solidFill>
                  <a:srgbClr val="FF0000"/>
                </a:solidFill>
              </a:rPr>
              <a:t>تكوين </a:t>
            </a:r>
            <a:r>
              <a:rPr lang="ar-SA" sz="3000" dirty="0">
                <a:solidFill>
                  <a:srgbClr val="FF0000"/>
                </a:solidFill>
              </a:rPr>
              <a:t>لجنة أكاديمية من القسم </a:t>
            </a:r>
            <a:r>
              <a:rPr lang="ar-SA" sz="3000" dirty="0"/>
              <a:t>المعني للقيام بعمليات </a:t>
            </a:r>
            <a:r>
              <a:rPr lang="ar-SA" sz="3000" dirty="0" smtClean="0"/>
              <a:t>المعادلة وتكون مهامها كما يلي:</a:t>
            </a:r>
            <a:endParaRPr lang="ar-SA" sz="3000" dirty="0"/>
          </a:p>
          <a:p>
            <a:pPr marL="342900" lvl="0" indent="-342900" algn="just">
              <a:buFont typeface="Wingdings" panose="05000000000000000000" pitchFamily="2" charset="2"/>
              <a:buChar char="q"/>
            </a:pPr>
            <a:r>
              <a:rPr lang="ar-SA" sz="3000" dirty="0" smtClean="0"/>
              <a:t>الإطلاع على </a:t>
            </a:r>
            <a:r>
              <a:rPr lang="ar-SA" sz="3000" dirty="0" smtClean="0">
                <a:solidFill>
                  <a:srgbClr val="FF0000"/>
                </a:solidFill>
              </a:rPr>
              <a:t>توصيف برنامج </a:t>
            </a:r>
            <a:r>
              <a:rPr lang="ar-SA" sz="3000" dirty="0" smtClean="0"/>
              <a:t>الدبلوم</a:t>
            </a:r>
            <a:r>
              <a:rPr lang="ar-SA" sz="3000" dirty="0" smtClean="0">
                <a:solidFill>
                  <a:srgbClr val="FF0000"/>
                </a:solidFill>
              </a:rPr>
              <a:t> </a:t>
            </a:r>
            <a:r>
              <a:rPr lang="ar-SA" sz="3000" dirty="0" smtClean="0"/>
              <a:t>الذي حصل عليه الطالب المتقدم الى برنامج البكالوريوس بنظام التجسير والتأكد من أن </a:t>
            </a:r>
            <a:r>
              <a:rPr lang="ar-SA" sz="3000" dirty="0" smtClean="0">
                <a:solidFill>
                  <a:srgbClr val="FF0000"/>
                </a:solidFill>
              </a:rPr>
              <a:t>تخصص الدبلوم يتوافق مع تخصص البكالوريوس</a:t>
            </a:r>
          </a:p>
          <a:p>
            <a:pPr marL="342900" lvl="0" indent="-342900" algn="just">
              <a:buFont typeface="Wingdings" panose="05000000000000000000" pitchFamily="2" charset="2"/>
              <a:buChar char="q"/>
            </a:pPr>
            <a:r>
              <a:rPr lang="ar-SA" sz="3000" dirty="0" smtClean="0"/>
              <a:t>الإطلاع على </a:t>
            </a:r>
            <a:r>
              <a:rPr lang="ar-SA" sz="3000" dirty="0" smtClean="0">
                <a:solidFill>
                  <a:srgbClr val="FF0000"/>
                </a:solidFill>
              </a:rPr>
              <a:t>توصيف المقررات</a:t>
            </a:r>
            <a:r>
              <a:rPr lang="ar-SA" sz="3000" dirty="0" smtClean="0"/>
              <a:t> الدراسية لخطة برنامج الدبلوم ومقارنتها بالمقررات المناظرة في خطة برنامج البكالوريوس </a:t>
            </a:r>
          </a:p>
          <a:p>
            <a:pPr marL="342900" lvl="0" indent="-342900" algn="just">
              <a:buFont typeface="Wingdings" panose="05000000000000000000" pitchFamily="2" charset="2"/>
              <a:buChar char="q"/>
            </a:pPr>
            <a:r>
              <a:rPr lang="ar-SA" sz="3000" dirty="0" smtClean="0">
                <a:solidFill>
                  <a:srgbClr val="FF0000"/>
                </a:solidFill>
              </a:rPr>
              <a:t>إعداد نماذج المعادلة وإعتمادها من القسم و من عميد الكلية</a:t>
            </a:r>
          </a:p>
        </p:txBody>
      </p:sp>
    </p:spTree>
    <p:extLst>
      <p:ext uri="{BB962C8B-B14F-4D97-AF65-F5344CB8AC3E}">
        <p14:creationId xmlns="" xmlns:p14="http://schemas.microsoft.com/office/powerpoint/2010/main" val="3023330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lvl="0"/>
            <a:r>
              <a:rPr lang="ar-SA" sz="2400" b="1" dirty="0" smtClean="0"/>
              <a:t> مثال برنامج بكالوريوس</a:t>
            </a:r>
            <a:br>
              <a:rPr lang="ar-SA" sz="2400" b="1" dirty="0" smtClean="0"/>
            </a:br>
            <a:r>
              <a:rPr lang="ar-SA" sz="2400" b="1" dirty="0" smtClean="0"/>
              <a:t> تكنولوجيا الأجهزة الطبية بنظام تجسير</a:t>
            </a:r>
            <a:endParaRPr lang="ar-SA" sz="2400" dirty="0">
              <a:solidFill>
                <a:schemeClr val="accent4">
                  <a:lumMod val="75000"/>
                </a:schemeClr>
              </a:solidFill>
            </a:endParaRPr>
          </a:p>
        </p:txBody>
      </p:sp>
      <p:sp>
        <p:nvSpPr>
          <p:cNvPr id="11" name="Slide Number Placeholder 10"/>
          <p:cNvSpPr>
            <a:spLocks noGrp="1"/>
          </p:cNvSpPr>
          <p:nvPr>
            <p:ph type="sldNum" sz="quarter" idx="12"/>
          </p:nvPr>
        </p:nvSpPr>
        <p:spPr/>
        <p:txBody>
          <a:bodyPr/>
          <a:lstStyle/>
          <a:p>
            <a:fld id="{B475418B-2F34-4458-9BAF-073642AFBD82}" type="slidenum">
              <a:rPr lang="ar-SA" smtClean="0"/>
              <a:pPr/>
              <a:t>5</a:t>
            </a:fld>
            <a:endParaRPr lang="ar-SA"/>
          </a:p>
        </p:txBody>
      </p:sp>
      <p:pic>
        <p:nvPicPr>
          <p:cNvPr id="12" name="Picture 1"/>
          <p:cNvPicPr/>
          <p:nvPr/>
        </p:nvPicPr>
        <p:blipFill>
          <a:blip r:embed="rId2" cstate="print"/>
          <a:srcRect/>
          <a:stretch>
            <a:fillRect/>
          </a:stretch>
        </p:blipFill>
        <p:spPr bwMode="auto">
          <a:xfrm>
            <a:off x="7358082" y="214290"/>
            <a:ext cx="1571636" cy="1000132"/>
          </a:xfrm>
          <a:prstGeom prst="rect">
            <a:avLst/>
          </a:prstGeom>
          <a:noFill/>
          <a:ln w="9525">
            <a:noFill/>
            <a:miter lim="800000"/>
            <a:headEnd/>
            <a:tailEnd/>
          </a:ln>
        </p:spPr>
      </p:pic>
      <p:pic>
        <p:nvPicPr>
          <p:cNvPr id="13" name="Picture 2" descr="C:\Users\JAMEL SMIDA\Desktop\شعار الكلية ‫‬.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840" y="213891"/>
            <a:ext cx="1629856" cy="982861"/>
          </a:xfrm>
          <a:prstGeom prst="rect">
            <a:avLst/>
          </a:prstGeom>
          <a:noFill/>
          <a:extLst>
            <a:ext uri="{909E8E84-426E-40DD-AFC4-6F175D3DCCD1}">
              <a14:hiddenFill xmlns="" xmlns:a14="http://schemas.microsoft.com/office/drawing/2010/main">
                <a:solidFill>
                  <a:srgbClr val="FFFFFF"/>
                </a:solidFill>
              </a14:hiddenFill>
            </a:ext>
          </a:extLst>
        </p:spPr>
      </p:pic>
      <p:sp>
        <p:nvSpPr>
          <p:cNvPr id="3" name="Rectangle 2"/>
          <p:cNvSpPr/>
          <p:nvPr/>
        </p:nvSpPr>
        <p:spPr>
          <a:xfrm>
            <a:off x="1496646" y="1599183"/>
            <a:ext cx="6243706" cy="461665"/>
          </a:xfrm>
          <a:prstGeom prst="rect">
            <a:avLst/>
          </a:prstGeom>
        </p:spPr>
        <p:txBody>
          <a:bodyPr wrap="square">
            <a:spAutoFit/>
          </a:bodyPr>
          <a:lstStyle/>
          <a:p>
            <a:r>
              <a:rPr lang="ar-SA" altLang="en-US" sz="2400" b="1" dirty="0">
                <a:solidFill>
                  <a:srgbClr val="FF0000"/>
                </a:solidFill>
              </a:rPr>
              <a:t>الخطة الدراسية لبرنامج بكالوريوس تكنولوجيا الأجهزة الطبية</a:t>
            </a:r>
            <a:endParaRPr lang="en-US" sz="2400" dirty="0">
              <a:solidFill>
                <a:srgbClr val="FF0000"/>
              </a:solidFill>
            </a:endParaRPr>
          </a:p>
        </p:txBody>
      </p:sp>
      <p:sp>
        <p:nvSpPr>
          <p:cNvPr id="8" name="Rectangle 1"/>
          <p:cNvSpPr>
            <a:spLocks noChangeArrowheads="1"/>
          </p:cNvSpPr>
          <p:nvPr/>
        </p:nvSpPr>
        <p:spPr bwMode="auto">
          <a:xfrm>
            <a:off x="439405" y="2060848"/>
            <a:ext cx="8358188"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justLow" eaLnBrk="1" hangingPunct="1"/>
            <a:r>
              <a:rPr lang="ar-SA" altLang="en-US" sz="2400" dirty="0">
                <a:ea typeface="Calibri" pitchFamily="34" charset="0"/>
                <a:cs typeface="AL-Mohanad" pitchFamily="2" charset="-78"/>
              </a:rPr>
              <a:t>للحصول على درجة البكالوريوس في تكنولوجيا الأجهزة الطبية, على الطالب أن يجتاز بنجاح (</a:t>
            </a:r>
            <a:r>
              <a:rPr lang="ar-SA" altLang="en-US" sz="2400" dirty="0">
                <a:ea typeface="Calibri" pitchFamily="34" charset="0"/>
                <a:cs typeface="+mn-cs"/>
              </a:rPr>
              <a:t>140</a:t>
            </a:r>
            <a:r>
              <a:rPr lang="ar-SA" altLang="en-US" sz="2400" dirty="0">
                <a:ea typeface="Calibri" pitchFamily="34" charset="0"/>
                <a:cs typeface="AL-Mohanad" pitchFamily="2" charset="-78"/>
              </a:rPr>
              <a:t>) ساعة معتمدة موزعة حسب الجدول التالي:</a:t>
            </a:r>
            <a:endParaRPr lang="ar-SA" altLang="en-US" sz="4000" dirty="0">
              <a:ea typeface="Calibri" pitchFamily="34" charset="0"/>
              <a:cs typeface="AL-Mohanad" pitchFamily="2" charset="-78"/>
            </a:endParaRPr>
          </a:p>
        </p:txBody>
      </p:sp>
      <p:graphicFrame>
        <p:nvGraphicFramePr>
          <p:cNvPr id="9" name="جدول 4"/>
          <p:cNvGraphicFramePr>
            <a:graphicFrameLocks noGrp="1"/>
          </p:cNvGraphicFramePr>
          <p:nvPr>
            <p:extLst>
              <p:ext uri="{D42A27DB-BD31-4B8C-83A1-F6EECF244321}">
                <p14:modId xmlns="" xmlns:p14="http://schemas.microsoft.com/office/powerpoint/2010/main" val="1309811298"/>
              </p:ext>
            </p:extLst>
          </p:nvPr>
        </p:nvGraphicFramePr>
        <p:xfrm>
          <a:off x="714375" y="2988145"/>
          <a:ext cx="7929563" cy="3105151"/>
        </p:xfrm>
        <a:graphic>
          <a:graphicData uri="http://schemas.openxmlformats.org/drawingml/2006/table">
            <a:tbl>
              <a:tblPr rtl="1"/>
              <a:tblGrid>
                <a:gridCol w="442909"/>
                <a:gridCol w="5539156"/>
                <a:gridCol w="1947498"/>
              </a:tblGrid>
              <a:tr h="443593">
                <a:tc>
                  <a:txBody>
                    <a:bodyPr/>
                    <a:lstStyle/>
                    <a:p>
                      <a:pPr marL="53340" algn="ctr" rtl="1">
                        <a:spcBef>
                          <a:spcPts val="600"/>
                        </a:spcBef>
                        <a:spcAft>
                          <a:spcPts val="600"/>
                        </a:spcAft>
                      </a:pPr>
                      <a:r>
                        <a:rPr lang="ar-SA" sz="2000" b="1" dirty="0">
                          <a:latin typeface="Calibri"/>
                          <a:cs typeface="AL-Mohanad"/>
                        </a:rPr>
                        <a:t>م</a:t>
                      </a:r>
                      <a:endParaRPr lang="en-US" sz="20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31445" algn="ctr" rtl="1">
                        <a:spcBef>
                          <a:spcPts val="600"/>
                        </a:spcBef>
                        <a:spcAft>
                          <a:spcPts val="600"/>
                        </a:spcAft>
                      </a:pPr>
                      <a:r>
                        <a:rPr lang="ar-SA" sz="2000" b="1" dirty="0">
                          <a:latin typeface="Calibri"/>
                          <a:cs typeface="AL-Mohanad"/>
                        </a:rPr>
                        <a:t>المقررات المطلوبة لبرنامج تقنية الأجهزة الطبية</a:t>
                      </a:r>
                      <a:endParaRPr lang="en-US" sz="20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spcBef>
                          <a:spcPts val="600"/>
                        </a:spcBef>
                        <a:spcAft>
                          <a:spcPts val="600"/>
                        </a:spcAft>
                      </a:pPr>
                      <a:r>
                        <a:rPr lang="ar-SA" sz="2000" b="1">
                          <a:latin typeface="Calibri"/>
                          <a:cs typeface="AL-Mohanad"/>
                        </a:rPr>
                        <a:t>الساعات المعتمدة</a:t>
                      </a:r>
                      <a:endParaRPr lang="en-US" sz="20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443593">
                <a:tc>
                  <a:txBody>
                    <a:bodyPr/>
                    <a:lstStyle/>
                    <a:p>
                      <a:pPr marL="53340" rtl="1">
                        <a:spcBef>
                          <a:spcPts val="600"/>
                        </a:spcBef>
                        <a:spcAft>
                          <a:spcPts val="600"/>
                        </a:spcAft>
                      </a:pPr>
                      <a:r>
                        <a:rPr lang="ar-SA" sz="2000" b="1">
                          <a:latin typeface="Calibri"/>
                          <a:cs typeface="AL-Mohanad"/>
                        </a:rPr>
                        <a:t>1</a:t>
                      </a:r>
                      <a:endParaRPr lang="en-US" sz="20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31445" rtl="1">
                        <a:spcBef>
                          <a:spcPts val="600"/>
                        </a:spcBef>
                        <a:spcAft>
                          <a:spcPts val="600"/>
                        </a:spcAft>
                      </a:pPr>
                      <a:r>
                        <a:rPr lang="ar-SA" sz="2000" dirty="0">
                          <a:latin typeface="Calibri"/>
                          <a:cs typeface="AL-Mohanad"/>
                        </a:rPr>
                        <a:t>المقررات العامة لجامعة المجمعة</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rtl="1">
                        <a:spcBef>
                          <a:spcPts val="600"/>
                        </a:spcBef>
                        <a:spcAft>
                          <a:spcPts val="600"/>
                        </a:spcAft>
                      </a:pPr>
                      <a:r>
                        <a:rPr lang="ar-SA" sz="2400" kern="1200" dirty="0">
                          <a:solidFill>
                            <a:schemeClr val="tx1"/>
                          </a:solidFill>
                          <a:latin typeface="Arial" charset="0"/>
                          <a:ea typeface="Calibri" pitchFamily="34" charset="0"/>
                          <a:cs typeface="+mn-cs"/>
                        </a:rPr>
                        <a:t>12</a:t>
                      </a:r>
                      <a:endParaRPr lang="en-US" sz="2400" kern="1200" dirty="0">
                        <a:solidFill>
                          <a:schemeClr val="tx1"/>
                        </a:solidFill>
                        <a:latin typeface="Arial" charset="0"/>
                        <a:ea typeface="Calibri"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93">
                <a:tc>
                  <a:txBody>
                    <a:bodyPr/>
                    <a:lstStyle/>
                    <a:p>
                      <a:pPr marL="53340" rtl="1">
                        <a:spcBef>
                          <a:spcPts val="600"/>
                        </a:spcBef>
                        <a:spcAft>
                          <a:spcPts val="600"/>
                        </a:spcAft>
                      </a:pPr>
                      <a:r>
                        <a:rPr lang="ar-SA" sz="2000" b="1">
                          <a:latin typeface="Calibri"/>
                          <a:cs typeface="AL-Mohanad"/>
                        </a:rPr>
                        <a:t>2</a:t>
                      </a:r>
                      <a:endParaRPr lang="en-US" sz="20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31445" rtl="1">
                        <a:spcBef>
                          <a:spcPts val="600"/>
                        </a:spcBef>
                        <a:spcAft>
                          <a:spcPts val="600"/>
                        </a:spcAft>
                      </a:pPr>
                      <a:r>
                        <a:rPr lang="ar-SA" sz="2000" dirty="0">
                          <a:latin typeface="Calibri"/>
                          <a:cs typeface="AL-Mohanad"/>
                        </a:rPr>
                        <a:t>مقررات كلية العلوم الطبية التطبيقية العامة</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rtl="1">
                        <a:spcBef>
                          <a:spcPts val="600"/>
                        </a:spcBef>
                        <a:spcAft>
                          <a:spcPts val="600"/>
                        </a:spcAft>
                      </a:pPr>
                      <a:r>
                        <a:rPr lang="ar-SA" sz="2400" kern="1200" dirty="0">
                          <a:solidFill>
                            <a:schemeClr val="tx1"/>
                          </a:solidFill>
                          <a:latin typeface="Arial" charset="0"/>
                          <a:ea typeface="Calibri" pitchFamily="34" charset="0"/>
                          <a:cs typeface="+mn-cs"/>
                        </a:rPr>
                        <a:t>26</a:t>
                      </a:r>
                      <a:endParaRPr lang="en-US" sz="2400" kern="1200" dirty="0">
                        <a:solidFill>
                          <a:schemeClr val="tx1"/>
                        </a:solidFill>
                        <a:latin typeface="Arial" charset="0"/>
                        <a:ea typeface="Calibri"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93">
                <a:tc>
                  <a:txBody>
                    <a:bodyPr/>
                    <a:lstStyle/>
                    <a:p>
                      <a:pPr marL="53340" rtl="1">
                        <a:spcBef>
                          <a:spcPts val="600"/>
                        </a:spcBef>
                        <a:spcAft>
                          <a:spcPts val="600"/>
                        </a:spcAft>
                      </a:pPr>
                      <a:r>
                        <a:rPr lang="ar-SA" sz="2000" b="1">
                          <a:latin typeface="Calibri"/>
                          <a:cs typeface="AL-Mohanad"/>
                        </a:rPr>
                        <a:t>3</a:t>
                      </a:r>
                      <a:endParaRPr lang="en-US" sz="20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31445" rtl="1">
                        <a:spcBef>
                          <a:spcPts val="600"/>
                        </a:spcBef>
                        <a:spcAft>
                          <a:spcPts val="600"/>
                        </a:spcAft>
                      </a:pPr>
                      <a:r>
                        <a:rPr lang="ar-SA" sz="2000" dirty="0">
                          <a:latin typeface="Calibri"/>
                          <a:cs typeface="AL-Mohanad"/>
                        </a:rPr>
                        <a:t>مقررات كلية العلوم الطبية التطبيقية الأساسية للتخصص</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rtl="1">
                        <a:spcBef>
                          <a:spcPts val="600"/>
                        </a:spcBef>
                        <a:spcAft>
                          <a:spcPts val="600"/>
                        </a:spcAft>
                      </a:pPr>
                      <a:r>
                        <a:rPr lang="ar-SA" sz="2400" kern="1200" dirty="0">
                          <a:solidFill>
                            <a:schemeClr val="tx1"/>
                          </a:solidFill>
                          <a:latin typeface="Arial" charset="0"/>
                          <a:ea typeface="Calibri" pitchFamily="34" charset="0"/>
                          <a:cs typeface="+mn-cs"/>
                        </a:rPr>
                        <a:t>12</a:t>
                      </a:r>
                      <a:endParaRPr lang="en-US" sz="2400" kern="1200" dirty="0">
                        <a:solidFill>
                          <a:schemeClr val="tx1"/>
                        </a:solidFill>
                        <a:latin typeface="Arial" charset="0"/>
                        <a:ea typeface="Calibri"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93">
                <a:tc>
                  <a:txBody>
                    <a:bodyPr/>
                    <a:lstStyle/>
                    <a:p>
                      <a:pPr marL="53340" rtl="1">
                        <a:spcBef>
                          <a:spcPts val="600"/>
                        </a:spcBef>
                        <a:spcAft>
                          <a:spcPts val="600"/>
                        </a:spcAft>
                      </a:pPr>
                      <a:r>
                        <a:rPr lang="ar-SA" sz="2000" b="1">
                          <a:latin typeface="Calibri"/>
                          <a:cs typeface="AL-Mohanad"/>
                        </a:rPr>
                        <a:t>4</a:t>
                      </a:r>
                      <a:endParaRPr lang="en-US" sz="20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31445" rtl="1">
                        <a:spcBef>
                          <a:spcPts val="600"/>
                        </a:spcBef>
                        <a:spcAft>
                          <a:spcPts val="600"/>
                        </a:spcAft>
                      </a:pPr>
                      <a:r>
                        <a:rPr lang="ar-SA" sz="2000" dirty="0">
                          <a:latin typeface="Calibri"/>
                          <a:cs typeface="AL-Mohanad"/>
                        </a:rPr>
                        <a:t>مقررات تخصص تقنية الأجهزة الطبية</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rtl="1">
                        <a:spcBef>
                          <a:spcPts val="600"/>
                        </a:spcBef>
                        <a:spcAft>
                          <a:spcPts val="600"/>
                        </a:spcAft>
                      </a:pPr>
                      <a:r>
                        <a:rPr lang="ar-SA" sz="2400" kern="1200" dirty="0">
                          <a:solidFill>
                            <a:schemeClr val="tx1"/>
                          </a:solidFill>
                          <a:latin typeface="Arial" charset="0"/>
                          <a:ea typeface="Calibri" pitchFamily="34" charset="0"/>
                          <a:cs typeface="+mn-cs"/>
                        </a:rPr>
                        <a:t>90</a:t>
                      </a:r>
                      <a:endParaRPr lang="en-US" sz="2400" kern="1200" dirty="0">
                        <a:solidFill>
                          <a:schemeClr val="tx1"/>
                        </a:solidFill>
                        <a:latin typeface="Arial" charset="0"/>
                        <a:ea typeface="Calibri"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93">
                <a:tc>
                  <a:txBody>
                    <a:bodyPr/>
                    <a:lstStyle/>
                    <a:p>
                      <a:pPr marL="53340" rtl="1">
                        <a:spcBef>
                          <a:spcPts val="600"/>
                        </a:spcBef>
                        <a:spcAft>
                          <a:spcPts val="600"/>
                        </a:spcAft>
                      </a:pPr>
                      <a:r>
                        <a:rPr lang="ar-SA" sz="2000" b="1">
                          <a:latin typeface="Calibri"/>
                          <a:cs typeface="AL-Mohanad"/>
                        </a:rPr>
                        <a:t>5</a:t>
                      </a:r>
                      <a:endParaRPr lang="en-US" sz="20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31445" rtl="1">
                        <a:spcBef>
                          <a:spcPts val="600"/>
                        </a:spcBef>
                        <a:spcAft>
                          <a:spcPts val="600"/>
                        </a:spcAft>
                      </a:pPr>
                      <a:r>
                        <a:rPr lang="ar-SA" sz="2000" dirty="0">
                          <a:latin typeface="Calibri"/>
                          <a:cs typeface="AL-Mohanad"/>
                        </a:rPr>
                        <a:t>تدريب الامتياز</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rtl="1">
                        <a:spcBef>
                          <a:spcPts val="600"/>
                        </a:spcBef>
                        <a:spcAft>
                          <a:spcPts val="600"/>
                        </a:spcAft>
                      </a:pPr>
                      <a:r>
                        <a:rPr lang="ar-SA" sz="2400" kern="1200" dirty="0">
                          <a:solidFill>
                            <a:schemeClr val="tx1"/>
                          </a:solidFill>
                          <a:latin typeface="Arial" charset="0"/>
                          <a:ea typeface="Calibri" pitchFamily="34" charset="0"/>
                          <a:cs typeface="+mn-cs"/>
                        </a:rPr>
                        <a:t>0</a:t>
                      </a:r>
                      <a:endParaRPr lang="en-US" sz="2400" kern="1200" dirty="0">
                        <a:solidFill>
                          <a:schemeClr val="tx1"/>
                        </a:solidFill>
                        <a:latin typeface="Arial" charset="0"/>
                        <a:ea typeface="Calibri"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93">
                <a:tc>
                  <a:txBody>
                    <a:bodyPr/>
                    <a:lstStyle/>
                    <a:p>
                      <a:pPr marL="53340" rtl="1">
                        <a:spcBef>
                          <a:spcPts val="600"/>
                        </a:spcBef>
                        <a:spcAft>
                          <a:spcPts val="600"/>
                        </a:spcAft>
                      </a:pPr>
                      <a:r>
                        <a:rPr lang="ar-SA" sz="2000" b="1">
                          <a:latin typeface="Calibri"/>
                          <a:cs typeface="AL-Mohanad"/>
                        </a:rPr>
                        <a:t>6</a:t>
                      </a:r>
                      <a:endParaRPr lang="en-US" sz="20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31445" rtl="1">
                        <a:spcBef>
                          <a:spcPts val="600"/>
                        </a:spcBef>
                        <a:spcAft>
                          <a:spcPts val="600"/>
                        </a:spcAft>
                      </a:pPr>
                      <a:r>
                        <a:rPr lang="ar-SA" sz="2000" b="1" dirty="0">
                          <a:latin typeface="Calibri"/>
                          <a:cs typeface="AL-Mohanad"/>
                        </a:rPr>
                        <a:t>المجموع الكلي للساعات المعتمدة</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rtl="1">
                        <a:spcBef>
                          <a:spcPts val="600"/>
                        </a:spcBef>
                        <a:spcAft>
                          <a:spcPts val="600"/>
                        </a:spcAft>
                      </a:pPr>
                      <a:r>
                        <a:rPr lang="ar-SA" sz="2400" kern="1200" dirty="0">
                          <a:solidFill>
                            <a:schemeClr val="tx1"/>
                          </a:solidFill>
                          <a:latin typeface="Arial" charset="0"/>
                          <a:ea typeface="Calibri" pitchFamily="34" charset="0"/>
                          <a:cs typeface="+mn-cs"/>
                        </a:rPr>
                        <a:t>140</a:t>
                      </a:r>
                      <a:endParaRPr lang="en-US" sz="2400" kern="1200" dirty="0">
                        <a:solidFill>
                          <a:schemeClr val="tx1"/>
                        </a:solidFill>
                        <a:latin typeface="Arial" charset="0"/>
                        <a:ea typeface="Calibri"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2852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B475418B-2F34-4458-9BAF-073642AFBD82}" type="slidenum">
              <a:rPr lang="ar-SA" smtClean="0"/>
              <a:pPr/>
              <a:t>6</a:t>
            </a:fld>
            <a:endParaRPr lang="ar-SA"/>
          </a:p>
        </p:txBody>
      </p:sp>
      <p:pic>
        <p:nvPicPr>
          <p:cNvPr id="12" name="Picture 1"/>
          <p:cNvPicPr/>
          <p:nvPr/>
        </p:nvPicPr>
        <p:blipFill>
          <a:blip r:embed="rId2" cstate="print"/>
          <a:srcRect/>
          <a:stretch>
            <a:fillRect/>
          </a:stretch>
        </p:blipFill>
        <p:spPr bwMode="auto">
          <a:xfrm>
            <a:off x="7358082" y="214290"/>
            <a:ext cx="1571636" cy="1000132"/>
          </a:xfrm>
          <a:prstGeom prst="rect">
            <a:avLst/>
          </a:prstGeom>
          <a:noFill/>
          <a:ln w="9525">
            <a:noFill/>
            <a:miter lim="800000"/>
            <a:headEnd/>
            <a:tailEnd/>
          </a:ln>
        </p:spPr>
      </p:pic>
      <p:pic>
        <p:nvPicPr>
          <p:cNvPr id="13" name="Picture 2" descr="C:\Users\JAMEL SMIDA\Desktop\شعار الكلية ‫‬.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840" y="213891"/>
            <a:ext cx="1629856" cy="982861"/>
          </a:xfrm>
          <a:prstGeom prst="rect">
            <a:avLst/>
          </a:prstGeom>
          <a:noFill/>
          <a:extLst>
            <a:ext uri="{909E8E84-426E-40DD-AFC4-6F175D3DCCD1}">
              <a14:hiddenFill xmlns="" xmlns:a14="http://schemas.microsoft.com/office/drawing/2010/main">
                <a:solidFill>
                  <a:srgbClr val="FFFFFF"/>
                </a:solidFill>
              </a14:hiddenFill>
            </a:ext>
          </a:extLst>
        </p:spPr>
      </p:pic>
      <p:sp>
        <p:nvSpPr>
          <p:cNvPr id="8" name="عنوان 1"/>
          <p:cNvSpPr>
            <a:spLocks noGrp="1"/>
          </p:cNvSpPr>
          <p:nvPr>
            <p:ph type="title"/>
          </p:nvPr>
        </p:nvSpPr>
        <p:spPr>
          <a:xfrm>
            <a:off x="301625" y="228600"/>
            <a:ext cx="8534400" cy="758825"/>
          </a:xfrm>
        </p:spPr>
        <p:txBody>
          <a:bodyPr/>
          <a:lstStyle/>
          <a:p>
            <a:pPr eaLnBrk="1" hangingPunct="1"/>
            <a:r>
              <a:rPr lang="ar-SA" altLang="en-US" sz="3600" b="1" dirty="0" smtClean="0">
                <a:solidFill>
                  <a:srgbClr val="919671"/>
                </a:solidFill>
              </a:rPr>
              <a:t>تدريب الامتياز</a:t>
            </a:r>
            <a:endParaRPr lang="en-US" altLang="en-US" sz="3600" dirty="0" smtClean="0">
              <a:solidFill>
                <a:srgbClr val="919671"/>
              </a:solidFill>
              <a:cs typeface="Arial" charset="0"/>
            </a:endParaRPr>
          </a:p>
        </p:txBody>
      </p:sp>
      <p:sp>
        <p:nvSpPr>
          <p:cNvPr id="9" name="Rectangle 1"/>
          <p:cNvSpPr>
            <a:spLocks noChangeArrowheads="1"/>
          </p:cNvSpPr>
          <p:nvPr/>
        </p:nvSpPr>
        <p:spPr bwMode="auto">
          <a:xfrm>
            <a:off x="428625" y="2071688"/>
            <a:ext cx="8358188" cy="354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just" eaLnBrk="1" hangingPunct="1"/>
            <a:r>
              <a:rPr lang="ar-SA" altLang="en-US" sz="3200" dirty="0">
                <a:ea typeface="Calibri" pitchFamily="34" charset="0"/>
                <a:cs typeface="AL-Mohanad" pitchFamily="2" charset="-78"/>
              </a:rPr>
              <a:t>بعد أن يكمل الطالب المقررات الأكاديمية (</a:t>
            </a:r>
            <a:r>
              <a:rPr lang="ar-SA" altLang="en-US" sz="3200" dirty="0">
                <a:ea typeface="Calibri" pitchFamily="34" charset="0"/>
                <a:cs typeface="+mn-cs"/>
              </a:rPr>
              <a:t>140</a:t>
            </a:r>
            <a:r>
              <a:rPr lang="ar-SA" altLang="en-US" sz="3200" dirty="0">
                <a:ea typeface="Calibri" pitchFamily="34" charset="0"/>
                <a:cs typeface="AL-Mohanad" pitchFamily="2" charset="-78"/>
              </a:rPr>
              <a:t> ساعة مقررة) بالقسم، عليه أن ينهي فترة تدريب (امتياز) لمدة (</a:t>
            </a:r>
            <a:r>
              <a:rPr lang="ar-SA" altLang="en-US" sz="3200" dirty="0">
                <a:ea typeface="Calibri" pitchFamily="34" charset="0"/>
                <a:cs typeface="+mn-cs"/>
              </a:rPr>
              <a:t>12</a:t>
            </a:r>
            <a:r>
              <a:rPr lang="ar-SA" altLang="en-US" sz="3200" dirty="0">
                <a:ea typeface="Calibri" pitchFamily="34" charset="0"/>
                <a:cs typeface="AL-Mohanad" pitchFamily="2" charset="-78"/>
              </a:rPr>
              <a:t>) شهراً في المستشفيات أو الإدارات الصحية المعنية وذلك وفق برنامج تدريبي موافق عليه من القسم وبإشراف مشترك بين الكلية والجهة التي يتم التدريب فيها، ويمنح بعد نهاية فترة الامتياز بنجاح شهادة بكالوريوس في تكنولوجيا الأجهزة الطبية تخول له ممارسة المهنة.</a:t>
            </a:r>
            <a:endParaRPr lang="en-US" altLang="en-US" sz="3200" dirty="0">
              <a:ea typeface="Calibri" pitchFamily="34" charset="0"/>
              <a:cs typeface="AL-Mohanad" pitchFamily="2" charset="-78"/>
            </a:endParaRPr>
          </a:p>
        </p:txBody>
      </p:sp>
    </p:spTree>
    <p:extLst>
      <p:ext uri="{BB962C8B-B14F-4D97-AF65-F5344CB8AC3E}">
        <p14:creationId xmlns="" xmlns:p14="http://schemas.microsoft.com/office/powerpoint/2010/main" val="788293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000" b="1" u="sng" dirty="0"/>
              <a:t>ضوابط إعداد برامج «التجسير» </a:t>
            </a:r>
            <a:r>
              <a:rPr lang="en-US" sz="2000" dirty="0"/>
              <a:t/>
            </a:r>
            <a:br>
              <a:rPr lang="en-US" sz="2000" dirty="0"/>
            </a:br>
            <a:r>
              <a:rPr lang="ar-SA" sz="2000" b="1" u="sng" dirty="0"/>
              <a:t>للحصول على البكالوريوس في التخصصات الصحية</a:t>
            </a:r>
            <a:endParaRPr lang="en-US" sz="2000" dirty="0"/>
          </a:p>
        </p:txBody>
      </p:sp>
      <p:sp>
        <p:nvSpPr>
          <p:cNvPr id="11" name="Slide Number Placeholder 10"/>
          <p:cNvSpPr>
            <a:spLocks noGrp="1"/>
          </p:cNvSpPr>
          <p:nvPr>
            <p:ph type="sldNum" sz="quarter" idx="12"/>
          </p:nvPr>
        </p:nvSpPr>
        <p:spPr/>
        <p:txBody>
          <a:bodyPr/>
          <a:lstStyle/>
          <a:p>
            <a:fld id="{B475418B-2F34-4458-9BAF-073642AFBD82}" type="slidenum">
              <a:rPr lang="ar-SA" smtClean="0"/>
              <a:pPr/>
              <a:t>7</a:t>
            </a:fld>
            <a:endParaRPr lang="ar-SA"/>
          </a:p>
        </p:txBody>
      </p:sp>
      <p:pic>
        <p:nvPicPr>
          <p:cNvPr id="12" name="Picture 1"/>
          <p:cNvPicPr/>
          <p:nvPr/>
        </p:nvPicPr>
        <p:blipFill>
          <a:blip r:embed="rId2" cstate="print"/>
          <a:srcRect/>
          <a:stretch>
            <a:fillRect/>
          </a:stretch>
        </p:blipFill>
        <p:spPr bwMode="auto">
          <a:xfrm>
            <a:off x="7358082" y="214290"/>
            <a:ext cx="1571636" cy="1000132"/>
          </a:xfrm>
          <a:prstGeom prst="rect">
            <a:avLst/>
          </a:prstGeom>
          <a:noFill/>
          <a:ln w="9525">
            <a:noFill/>
            <a:miter lim="800000"/>
            <a:headEnd/>
            <a:tailEnd/>
          </a:ln>
        </p:spPr>
      </p:pic>
      <p:pic>
        <p:nvPicPr>
          <p:cNvPr id="13" name="Picture 2" descr="C:\Users\JAMEL SMIDA\Desktop\شعار الكلية ‫‬.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840" y="213891"/>
            <a:ext cx="1629856" cy="98286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395536" y="1772816"/>
            <a:ext cx="8534182" cy="4401205"/>
          </a:xfrm>
          <a:prstGeom prst="rect">
            <a:avLst/>
          </a:prstGeom>
        </p:spPr>
        <p:txBody>
          <a:bodyPr wrap="square">
            <a:spAutoFit/>
          </a:bodyPr>
          <a:lstStyle/>
          <a:p>
            <a:r>
              <a:rPr lang="ar-SA" sz="2800" dirty="0"/>
              <a:t>يجب أن يراعى في تصميم برامج التجسير ما يأتي</a:t>
            </a:r>
            <a:r>
              <a:rPr lang="en-US" sz="2800" dirty="0"/>
              <a:t>:</a:t>
            </a:r>
          </a:p>
          <a:p>
            <a:r>
              <a:rPr lang="en-US" sz="2800" b="1" dirty="0"/>
              <a:t> </a:t>
            </a:r>
            <a:endParaRPr lang="en-US" sz="2800" dirty="0"/>
          </a:p>
          <a:p>
            <a:pPr marL="342900" lvl="0" indent="-342900" algn="just">
              <a:buFont typeface="Wingdings" panose="05000000000000000000" pitchFamily="2" charset="2"/>
              <a:buChar char="q"/>
            </a:pPr>
            <a:r>
              <a:rPr lang="ar-SA" sz="2800" dirty="0"/>
              <a:t>ألا يقل ما يدرسه خريجو المعاهد الحكومية والأهلية حملة درجة الدبلوم (</a:t>
            </a:r>
            <a:r>
              <a:rPr lang="ar-SA" sz="2800" dirty="0">
                <a:solidFill>
                  <a:srgbClr val="FF0000"/>
                </a:solidFill>
              </a:rPr>
              <a:t>دبلوم سنتين بعد الثانوية</a:t>
            </a:r>
            <a:r>
              <a:rPr lang="ar-SA" sz="2800" dirty="0"/>
              <a:t>) في برنامج التجسير عن </a:t>
            </a:r>
            <a:r>
              <a:rPr lang="ar-SA" sz="2800" dirty="0">
                <a:solidFill>
                  <a:srgbClr val="FF0000"/>
                </a:solidFill>
              </a:rPr>
              <a:t>60 </a:t>
            </a:r>
            <a:r>
              <a:rPr lang="ar-SA" sz="2800" dirty="0" smtClean="0">
                <a:solidFill>
                  <a:srgbClr val="FF0000"/>
                </a:solidFill>
              </a:rPr>
              <a:t>% </a:t>
            </a:r>
            <a:r>
              <a:rPr lang="ar-SA" sz="2800" dirty="0"/>
              <a:t>من متطلبات الحصول على درجة البكالوريوس، وفقاً للنظام المعمول به لدى المؤسسة المانحة للشهادة</a:t>
            </a:r>
            <a:r>
              <a:rPr lang="en-US" sz="2800" dirty="0" smtClean="0"/>
              <a:t>.</a:t>
            </a:r>
            <a:endParaRPr lang="ar-SA" sz="2800" dirty="0" smtClean="0"/>
          </a:p>
          <a:p>
            <a:pPr marL="342900" indent="-342900" algn="just">
              <a:buFont typeface="Wingdings" panose="05000000000000000000" pitchFamily="2" charset="2"/>
              <a:buChar char="q"/>
            </a:pPr>
            <a:r>
              <a:rPr lang="ar-SA" sz="2800" dirty="0"/>
              <a:t>ألا يقل ما يدرسه خريجو الكليات الحكومية حملة الشهادة الجامعية المتوسطة </a:t>
            </a:r>
            <a:r>
              <a:rPr lang="en-US" sz="2800" dirty="0"/>
              <a:t>) </a:t>
            </a:r>
            <a:r>
              <a:rPr lang="ar-SA" sz="2800" dirty="0">
                <a:solidFill>
                  <a:srgbClr val="FF0000"/>
                </a:solidFill>
              </a:rPr>
              <a:t>دبلوم ثلاث سنوات بعد الثانوية</a:t>
            </a:r>
            <a:r>
              <a:rPr lang="ar-SA" sz="2800" dirty="0"/>
              <a:t>) في برنامج </a:t>
            </a:r>
            <a:r>
              <a:rPr lang="ar-SA" sz="2800" dirty="0" smtClean="0"/>
              <a:t>التجسيرعن</a:t>
            </a:r>
            <a:br>
              <a:rPr lang="ar-SA" sz="2800" dirty="0" smtClean="0"/>
            </a:br>
            <a:r>
              <a:rPr lang="ar-SA" sz="2800" dirty="0" smtClean="0"/>
              <a:t> </a:t>
            </a:r>
            <a:r>
              <a:rPr lang="ar-SA" sz="2800" dirty="0" smtClean="0">
                <a:solidFill>
                  <a:srgbClr val="FF0000"/>
                </a:solidFill>
              </a:rPr>
              <a:t>50 % </a:t>
            </a:r>
            <a:r>
              <a:rPr lang="ar-SA" sz="2800" dirty="0" smtClean="0"/>
              <a:t>من </a:t>
            </a:r>
            <a:r>
              <a:rPr lang="ar-SA" sz="2800" dirty="0"/>
              <a:t>متطلبات الحصول على درجة البكالوريوس، وفقاً للنظام المعمول به لدى المؤسسة المانحة للشهادة</a:t>
            </a:r>
            <a:r>
              <a:rPr lang="en-US" sz="2800"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B475418B-2F34-4458-9BAF-073642AFBD82}" type="slidenum">
              <a:rPr lang="ar-SA" smtClean="0"/>
              <a:pPr/>
              <a:t>8</a:t>
            </a:fld>
            <a:endParaRPr lang="ar-SA"/>
          </a:p>
        </p:txBody>
      </p:sp>
      <p:pic>
        <p:nvPicPr>
          <p:cNvPr id="12" name="Picture 1"/>
          <p:cNvPicPr/>
          <p:nvPr/>
        </p:nvPicPr>
        <p:blipFill>
          <a:blip r:embed="rId2" cstate="print"/>
          <a:srcRect/>
          <a:stretch>
            <a:fillRect/>
          </a:stretch>
        </p:blipFill>
        <p:spPr bwMode="auto">
          <a:xfrm>
            <a:off x="7358082" y="214290"/>
            <a:ext cx="1571636" cy="1000132"/>
          </a:xfrm>
          <a:prstGeom prst="rect">
            <a:avLst/>
          </a:prstGeom>
          <a:noFill/>
          <a:ln w="9525">
            <a:noFill/>
            <a:miter lim="800000"/>
            <a:headEnd/>
            <a:tailEnd/>
          </a:ln>
        </p:spPr>
      </p:pic>
      <p:pic>
        <p:nvPicPr>
          <p:cNvPr id="13" name="Picture 2" descr="C:\Users\JAMEL SMIDA\Desktop\شعار الكلية ‫‬.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840" y="213891"/>
            <a:ext cx="1629856" cy="98286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363626" y="1764099"/>
            <a:ext cx="8534182" cy="2862322"/>
          </a:xfrm>
          <a:prstGeom prst="rect">
            <a:avLst/>
          </a:prstGeom>
        </p:spPr>
        <p:txBody>
          <a:bodyPr wrap="square">
            <a:spAutoFit/>
          </a:bodyPr>
          <a:lstStyle/>
          <a:p>
            <a:pPr marL="342900" indent="-342900" algn="just">
              <a:buFont typeface="Wingdings" panose="05000000000000000000" pitchFamily="2" charset="2"/>
              <a:buChar char="q"/>
            </a:pPr>
            <a:r>
              <a:rPr lang="ar-SA" sz="3600" dirty="0" smtClean="0"/>
              <a:t>أن </a:t>
            </a:r>
            <a:r>
              <a:rPr lang="ar-SA" sz="3600" dirty="0"/>
              <a:t>يكون برنامج التجسير معداً لخريجي الدبلوم أو الشهادة الجامعية المتوسطة في التخصص ذاته من دون سواه من التخصصات، مع مراعاة أن ذلك لا ينطبق على تخصصي الطب وطب الأسنان، لعدم وجود برامج دون البكالوريوس في هذين التخصصين</a:t>
            </a:r>
            <a:r>
              <a:rPr lang="en-US" sz="3600" dirty="0"/>
              <a:t>.</a:t>
            </a:r>
          </a:p>
        </p:txBody>
      </p:sp>
      <p:sp>
        <p:nvSpPr>
          <p:cNvPr id="8" name="عنوان 1"/>
          <p:cNvSpPr txBox="1">
            <a:spLocks/>
          </p:cNvSpPr>
          <p:nvPr/>
        </p:nvSpPr>
        <p:spPr>
          <a:xfrm>
            <a:off x="395318" y="260648"/>
            <a:ext cx="8534400" cy="758952"/>
          </a:xfrm>
          <a:prstGeom prst="rect">
            <a:avLst/>
          </a:prstGeom>
        </p:spPr>
        <p:txBody>
          <a:bodyPr vert="horz" anchor="b">
            <a:noAutofit/>
          </a:bodyPr>
          <a:lstStyle>
            <a:lvl1pPr algn="ctr" rtl="1" eaLnBrk="1" latinLnBrk="0" hangingPunct="1">
              <a:spcBef>
                <a:spcPct val="0"/>
              </a:spcBef>
              <a:buNone/>
              <a:defRPr kumimoji="0" sz="3300" kern="1200">
                <a:solidFill>
                  <a:schemeClr val="accent3">
                    <a:shade val="75000"/>
                  </a:schemeClr>
                </a:solidFill>
                <a:latin typeface="+mj-lt"/>
                <a:ea typeface="+mj-ea"/>
                <a:cs typeface="+mj-cs"/>
              </a:defRPr>
            </a:lvl1pPr>
          </a:lstStyle>
          <a:p>
            <a:r>
              <a:rPr lang="ar-SA" sz="2000" b="1" u="sng" dirty="0"/>
              <a:t>ضوابط إعداد برامج «التجسير» </a:t>
            </a:r>
            <a:r>
              <a:rPr lang="en-US" sz="2000" dirty="0"/>
              <a:t/>
            </a:r>
            <a:br>
              <a:rPr lang="en-US" sz="2000" dirty="0"/>
            </a:br>
            <a:r>
              <a:rPr lang="ar-SA" sz="2000" b="1" u="sng" dirty="0"/>
              <a:t>للحصول على البكالوريوس في التخصصات الصحية</a:t>
            </a:r>
            <a:endParaRPr lang="en-US" sz="2000" dirty="0"/>
          </a:p>
        </p:txBody>
      </p:sp>
    </p:spTree>
    <p:extLst>
      <p:ext uri="{BB962C8B-B14F-4D97-AF65-F5344CB8AC3E}">
        <p14:creationId xmlns="" xmlns:p14="http://schemas.microsoft.com/office/powerpoint/2010/main" val="2418272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B475418B-2F34-4458-9BAF-073642AFBD82}" type="slidenum">
              <a:rPr lang="ar-SA" smtClean="0"/>
              <a:pPr/>
              <a:t>9</a:t>
            </a:fld>
            <a:endParaRPr lang="ar-SA"/>
          </a:p>
        </p:txBody>
      </p:sp>
      <p:pic>
        <p:nvPicPr>
          <p:cNvPr id="12" name="Picture 1"/>
          <p:cNvPicPr/>
          <p:nvPr/>
        </p:nvPicPr>
        <p:blipFill>
          <a:blip r:embed="rId2" cstate="print"/>
          <a:srcRect/>
          <a:stretch>
            <a:fillRect/>
          </a:stretch>
        </p:blipFill>
        <p:spPr bwMode="auto">
          <a:xfrm>
            <a:off x="7358082" y="214290"/>
            <a:ext cx="1571636" cy="1000132"/>
          </a:xfrm>
          <a:prstGeom prst="rect">
            <a:avLst/>
          </a:prstGeom>
          <a:noFill/>
          <a:ln w="9525">
            <a:noFill/>
            <a:miter lim="800000"/>
            <a:headEnd/>
            <a:tailEnd/>
          </a:ln>
        </p:spPr>
      </p:pic>
      <p:pic>
        <p:nvPicPr>
          <p:cNvPr id="13" name="Picture 2" descr="C:\Users\JAMEL SMIDA\Desktop\شعار الكلية ‫‬.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840" y="213891"/>
            <a:ext cx="1629856" cy="98286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363626" y="1764099"/>
            <a:ext cx="8534182" cy="4401205"/>
          </a:xfrm>
          <a:prstGeom prst="rect">
            <a:avLst/>
          </a:prstGeom>
        </p:spPr>
        <p:txBody>
          <a:bodyPr wrap="square">
            <a:spAutoFit/>
          </a:bodyPr>
          <a:lstStyle/>
          <a:p>
            <a:pPr marL="457200" lvl="0" indent="-457200" algn="just">
              <a:buFont typeface="Wingdings" panose="05000000000000000000" pitchFamily="2" charset="2"/>
              <a:buChar char="q"/>
            </a:pPr>
            <a:r>
              <a:rPr lang="ar-SA" sz="2800" dirty="0"/>
              <a:t>أن يراعى في إجمالي ما يدرسه الطالب للحصول على درجة البكالوريوس (الدراسات السابقة + برنامج التجسير) استيفاء النسب الآتية</a:t>
            </a:r>
            <a:r>
              <a:rPr lang="en-US" sz="2800" dirty="0"/>
              <a:t>:</a:t>
            </a:r>
          </a:p>
          <a:p>
            <a:pPr marL="1371600" lvl="2" indent="-457200" algn="just">
              <a:buFont typeface="Wingdings" panose="05000000000000000000" pitchFamily="2" charset="2"/>
              <a:buChar char="q"/>
            </a:pPr>
            <a:r>
              <a:rPr lang="en-US" sz="2800" dirty="0" smtClean="0"/>
              <a:t> 50</a:t>
            </a:r>
            <a:r>
              <a:rPr lang="ar-SA" sz="2800" dirty="0" smtClean="0"/>
              <a:t>% من </a:t>
            </a:r>
            <a:r>
              <a:rPr lang="ar-SA" sz="2800" dirty="0"/>
              <a:t>إجمالي الساعات المعتمدة تكون مخصصة لمواد التخصص</a:t>
            </a:r>
            <a:r>
              <a:rPr lang="en-US" sz="2800" dirty="0"/>
              <a:t>.</a:t>
            </a:r>
          </a:p>
          <a:p>
            <a:pPr marL="1371600" lvl="2" indent="-457200" algn="just">
              <a:buFont typeface="Wingdings" panose="05000000000000000000" pitchFamily="2" charset="2"/>
              <a:buChar char="q"/>
            </a:pPr>
            <a:r>
              <a:rPr lang="en-US" sz="2800" dirty="0" smtClean="0"/>
              <a:t>30 </a:t>
            </a:r>
            <a:r>
              <a:rPr lang="ar-SA" sz="2800" dirty="0" smtClean="0"/>
              <a:t> % من </a:t>
            </a:r>
            <a:r>
              <a:rPr lang="ar-SA" sz="2800" dirty="0"/>
              <a:t>إجمالي الساعات المعتمدة تكون مخصصة للمواد الأساسية</a:t>
            </a:r>
            <a:r>
              <a:rPr lang="en-US" sz="2800" dirty="0"/>
              <a:t>.</a:t>
            </a:r>
          </a:p>
          <a:p>
            <a:pPr marL="1371600" lvl="2" indent="-457200" algn="just">
              <a:buFont typeface="Wingdings" panose="05000000000000000000" pitchFamily="2" charset="2"/>
              <a:buChar char="q"/>
            </a:pPr>
            <a:r>
              <a:rPr lang="en-US" sz="2800" dirty="0"/>
              <a:t> </a:t>
            </a:r>
            <a:r>
              <a:rPr lang="en-US" sz="2800" dirty="0" smtClean="0"/>
              <a:t>20 </a:t>
            </a:r>
            <a:r>
              <a:rPr lang="ar-SA" sz="2800" dirty="0"/>
              <a:t>%</a:t>
            </a:r>
            <a:r>
              <a:rPr lang="ar-SA" sz="2800" dirty="0" smtClean="0"/>
              <a:t> </a:t>
            </a:r>
            <a:r>
              <a:rPr lang="ar-SA" sz="2800" dirty="0"/>
              <a:t>من إجمالي الساعات المعتمدة تكون مخصصة للمواد العامة</a:t>
            </a:r>
            <a:r>
              <a:rPr lang="en-US" sz="2800" dirty="0"/>
              <a:t>.</a:t>
            </a:r>
          </a:p>
          <a:p>
            <a:pPr marL="457200" indent="-457200" algn="just">
              <a:buFont typeface="Wingdings" panose="05000000000000000000" pitchFamily="2" charset="2"/>
              <a:buChar char="q"/>
            </a:pPr>
            <a:endParaRPr lang="ar-SA" sz="2800" dirty="0"/>
          </a:p>
        </p:txBody>
      </p:sp>
      <p:sp>
        <p:nvSpPr>
          <p:cNvPr id="8" name="عنوان 1"/>
          <p:cNvSpPr txBox="1">
            <a:spLocks/>
          </p:cNvSpPr>
          <p:nvPr/>
        </p:nvSpPr>
        <p:spPr>
          <a:xfrm>
            <a:off x="395318" y="260648"/>
            <a:ext cx="8534400" cy="758952"/>
          </a:xfrm>
          <a:prstGeom prst="rect">
            <a:avLst/>
          </a:prstGeom>
        </p:spPr>
        <p:txBody>
          <a:bodyPr vert="horz" anchor="b">
            <a:noAutofit/>
          </a:bodyPr>
          <a:lstStyle>
            <a:lvl1pPr algn="ctr" rtl="1" eaLnBrk="1" latinLnBrk="0" hangingPunct="1">
              <a:spcBef>
                <a:spcPct val="0"/>
              </a:spcBef>
              <a:buNone/>
              <a:defRPr kumimoji="0" sz="3300" kern="1200">
                <a:solidFill>
                  <a:schemeClr val="accent3">
                    <a:shade val="75000"/>
                  </a:schemeClr>
                </a:solidFill>
                <a:latin typeface="+mj-lt"/>
                <a:ea typeface="+mj-ea"/>
                <a:cs typeface="+mj-cs"/>
              </a:defRPr>
            </a:lvl1pPr>
          </a:lstStyle>
          <a:p>
            <a:r>
              <a:rPr lang="ar-SA" sz="2000" b="1" u="sng" dirty="0" smtClean="0"/>
              <a:t>ضوابط إعداد برامج «التجسير» </a:t>
            </a:r>
            <a:r>
              <a:rPr lang="en-US" sz="2000" dirty="0" smtClean="0"/>
              <a:t/>
            </a:r>
            <a:br>
              <a:rPr lang="en-US" sz="2000" dirty="0" smtClean="0"/>
            </a:br>
            <a:r>
              <a:rPr lang="ar-SA" sz="2000" b="1" u="sng" dirty="0" smtClean="0"/>
              <a:t>للحصول على البكالوريوس في التخصصات الصحية</a:t>
            </a:r>
            <a:endParaRPr lang="en-US" sz="2000" dirty="0"/>
          </a:p>
        </p:txBody>
      </p:sp>
    </p:spTree>
    <p:extLst>
      <p:ext uri="{BB962C8B-B14F-4D97-AF65-F5344CB8AC3E}">
        <p14:creationId xmlns="" xmlns:p14="http://schemas.microsoft.com/office/powerpoint/2010/main" val="35618936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1213</TotalTime>
  <Words>507</Words>
  <Application>Microsoft Office PowerPoint</Application>
  <PresentationFormat>Affichage à l'écran (4:3)</PresentationFormat>
  <Paragraphs>64</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مدني</vt:lpstr>
      <vt:lpstr>Diapositive 1</vt:lpstr>
      <vt:lpstr>Diapositive 2</vt:lpstr>
      <vt:lpstr>Diapositive 3</vt:lpstr>
      <vt:lpstr>إجراءات المعادلة</vt:lpstr>
      <vt:lpstr> مثال برنامج بكالوريوس  تكنولوجيا الأجهزة الطبية بنظام تجسير</vt:lpstr>
      <vt:lpstr>تدريب الامتياز</vt:lpstr>
      <vt:lpstr>ضوابط إعداد برامج «التجسير»  للحصول على البكالوريوس في التخصصات الصحية</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Jamel SMIDA</dc:creator>
  <cp:lastModifiedBy>amor</cp:lastModifiedBy>
  <cp:revision>193</cp:revision>
  <cp:lastPrinted>2012-09-11T06:39:09Z</cp:lastPrinted>
  <dcterms:created xsi:type="dcterms:W3CDTF">2011-05-22T09:52:04Z</dcterms:created>
  <dcterms:modified xsi:type="dcterms:W3CDTF">2016-02-25T07:01:14Z</dcterms:modified>
</cp:coreProperties>
</file>