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Lst>
  <p:sldSz cx="12192000" cy="6858000"/>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snapToGrid="0">
      <p:cViewPr varScale="1">
        <p:scale>
          <a:sx n="42" d="100"/>
          <a:sy n="42" d="100"/>
        </p:scale>
        <p:origin x="92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2387600"/>
          </a:xfrm>
        </p:spPr>
        <p:txBody>
          <a:bodyPr anchor="b"/>
          <a:lstStyle>
            <a:lvl1pPr algn="ctr">
              <a:defRPr sz="6000"/>
            </a:lvl1p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BA67AADF-B4AA-42DF-8DEE-5F947548D801}" type="datetimeFigureOut">
              <a:rPr lang="ar-SA" smtClean="0"/>
              <a:t>16/05/37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92C22550-BE0A-4D09-ACDA-F9CEE893E947}" type="slidenum">
              <a:rPr lang="ar-SA" smtClean="0"/>
              <a:t>‹#›</a:t>
            </a:fld>
            <a:endParaRPr lang="ar-SA"/>
          </a:p>
        </p:txBody>
      </p:sp>
    </p:spTree>
    <p:extLst>
      <p:ext uri="{BB962C8B-B14F-4D97-AF65-F5344CB8AC3E}">
        <p14:creationId xmlns:p14="http://schemas.microsoft.com/office/powerpoint/2010/main" val="100685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BA67AADF-B4AA-42DF-8DEE-5F947548D801}" type="datetimeFigureOut">
              <a:rPr lang="ar-SA" smtClean="0"/>
              <a:t>16/05/37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92C22550-BE0A-4D09-ACDA-F9CEE893E947}" type="slidenum">
              <a:rPr lang="ar-SA" smtClean="0"/>
              <a:t>‹#›</a:t>
            </a:fld>
            <a:endParaRPr lang="ar-SA"/>
          </a:p>
        </p:txBody>
      </p:sp>
    </p:spTree>
    <p:extLst>
      <p:ext uri="{BB962C8B-B14F-4D97-AF65-F5344CB8AC3E}">
        <p14:creationId xmlns:p14="http://schemas.microsoft.com/office/powerpoint/2010/main" val="633561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724900" y="365125"/>
            <a:ext cx="2628900" cy="5811838"/>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838200" y="365125"/>
            <a:ext cx="7734300" cy="5811838"/>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BA67AADF-B4AA-42DF-8DEE-5F947548D801}" type="datetimeFigureOut">
              <a:rPr lang="ar-SA" smtClean="0"/>
              <a:t>16/05/37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92C22550-BE0A-4D09-ACDA-F9CEE893E947}" type="slidenum">
              <a:rPr lang="ar-SA" smtClean="0"/>
              <a:t>‹#›</a:t>
            </a:fld>
            <a:endParaRPr lang="ar-SA"/>
          </a:p>
        </p:txBody>
      </p:sp>
    </p:spTree>
    <p:extLst>
      <p:ext uri="{BB962C8B-B14F-4D97-AF65-F5344CB8AC3E}">
        <p14:creationId xmlns:p14="http://schemas.microsoft.com/office/powerpoint/2010/main" val="3382051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BA67AADF-B4AA-42DF-8DEE-5F947548D801}" type="datetimeFigureOut">
              <a:rPr lang="ar-SA" smtClean="0"/>
              <a:t>16/05/37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92C22550-BE0A-4D09-ACDA-F9CEE893E947}" type="slidenum">
              <a:rPr lang="ar-SA" smtClean="0"/>
              <a:t>‹#›</a:t>
            </a:fld>
            <a:endParaRPr lang="ar-SA"/>
          </a:p>
        </p:txBody>
      </p:sp>
    </p:spTree>
    <p:extLst>
      <p:ext uri="{BB962C8B-B14F-4D97-AF65-F5344CB8AC3E}">
        <p14:creationId xmlns:p14="http://schemas.microsoft.com/office/powerpoint/2010/main" val="14707080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831850" y="1709738"/>
            <a:ext cx="10515600" cy="2852737"/>
          </a:xfrm>
        </p:spPr>
        <p:txBody>
          <a:bodyPr anchor="b"/>
          <a:lstStyle>
            <a:lvl1pPr>
              <a:defRPr sz="6000"/>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BA67AADF-B4AA-42DF-8DEE-5F947548D801}" type="datetimeFigureOut">
              <a:rPr lang="ar-SA" smtClean="0"/>
              <a:t>16/05/37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92C22550-BE0A-4D09-ACDA-F9CEE893E947}" type="slidenum">
              <a:rPr lang="ar-SA" smtClean="0"/>
              <a:t>‹#›</a:t>
            </a:fld>
            <a:endParaRPr lang="ar-SA"/>
          </a:p>
        </p:txBody>
      </p:sp>
    </p:spTree>
    <p:extLst>
      <p:ext uri="{BB962C8B-B14F-4D97-AF65-F5344CB8AC3E}">
        <p14:creationId xmlns:p14="http://schemas.microsoft.com/office/powerpoint/2010/main" val="217635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838200" y="1825625"/>
            <a:ext cx="5181600" cy="435133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6172200" y="1825625"/>
            <a:ext cx="5181600" cy="435133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BA67AADF-B4AA-42DF-8DEE-5F947548D801}" type="datetimeFigureOut">
              <a:rPr lang="ar-SA" smtClean="0"/>
              <a:t>16/05/37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92C22550-BE0A-4D09-ACDA-F9CEE893E947}" type="slidenum">
              <a:rPr lang="ar-SA" smtClean="0"/>
              <a:t>‹#›</a:t>
            </a:fld>
            <a:endParaRPr lang="ar-SA"/>
          </a:p>
        </p:txBody>
      </p:sp>
    </p:spTree>
    <p:extLst>
      <p:ext uri="{BB962C8B-B14F-4D97-AF65-F5344CB8AC3E}">
        <p14:creationId xmlns:p14="http://schemas.microsoft.com/office/powerpoint/2010/main" val="25555213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365125"/>
            <a:ext cx="10515600" cy="1325563"/>
          </a:xfrm>
        </p:spPr>
        <p:txBody>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839788" y="2505075"/>
            <a:ext cx="5157787" cy="368458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6172200" y="2505075"/>
            <a:ext cx="5183188" cy="368458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BA67AADF-B4AA-42DF-8DEE-5F947548D801}" type="datetimeFigureOut">
              <a:rPr lang="ar-SA" smtClean="0"/>
              <a:t>16/05/37</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92C22550-BE0A-4D09-ACDA-F9CEE893E947}" type="slidenum">
              <a:rPr lang="ar-SA" smtClean="0"/>
              <a:t>‹#›</a:t>
            </a:fld>
            <a:endParaRPr lang="ar-SA"/>
          </a:p>
        </p:txBody>
      </p:sp>
    </p:spTree>
    <p:extLst>
      <p:ext uri="{BB962C8B-B14F-4D97-AF65-F5344CB8AC3E}">
        <p14:creationId xmlns:p14="http://schemas.microsoft.com/office/powerpoint/2010/main" val="5635799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BA67AADF-B4AA-42DF-8DEE-5F947548D801}" type="datetimeFigureOut">
              <a:rPr lang="ar-SA" smtClean="0"/>
              <a:t>16/05/37</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92C22550-BE0A-4D09-ACDA-F9CEE893E947}" type="slidenum">
              <a:rPr lang="ar-SA" smtClean="0"/>
              <a:t>‹#›</a:t>
            </a:fld>
            <a:endParaRPr lang="ar-SA"/>
          </a:p>
        </p:txBody>
      </p:sp>
    </p:spTree>
    <p:extLst>
      <p:ext uri="{BB962C8B-B14F-4D97-AF65-F5344CB8AC3E}">
        <p14:creationId xmlns:p14="http://schemas.microsoft.com/office/powerpoint/2010/main" val="21911488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BA67AADF-B4AA-42DF-8DEE-5F947548D801}" type="datetimeFigureOut">
              <a:rPr lang="ar-SA" smtClean="0"/>
              <a:t>16/05/37</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92C22550-BE0A-4D09-ACDA-F9CEE893E947}" type="slidenum">
              <a:rPr lang="ar-SA" smtClean="0"/>
              <a:t>‹#›</a:t>
            </a:fld>
            <a:endParaRPr lang="ar-SA"/>
          </a:p>
        </p:txBody>
      </p:sp>
    </p:spTree>
    <p:extLst>
      <p:ext uri="{BB962C8B-B14F-4D97-AF65-F5344CB8AC3E}">
        <p14:creationId xmlns:p14="http://schemas.microsoft.com/office/powerpoint/2010/main" val="2602006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BA67AADF-B4AA-42DF-8DEE-5F947548D801}" type="datetimeFigureOut">
              <a:rPr lang="ar-SA" smtClean="0"/>
              <a:t>16/05/37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92C22550-BE0A-4D09-ACDA-F9CEE893E947}" type="slidenum">
              <a:rPr lang="ar-SA" smtClean="0"/>
              <a:t>‹#›</a:t>
            </a:fld>
            <a:endParaRPr lang="ar-SA"/>
          </a:p>
        </p:txBody>
      </p:sp>
    </p:spTree>
    <p:extLst>
      <p:ext uri="{BB962C8B-B14F-4D97-AF65-F5344CB8AC3E}">
        <p14:creationId xmlns:p14="http://schemas.microsoft.com/office/powerpoint/2010/main" val="10672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BA67AADF-B4AA-42DF-8DEE-5F947548D801}" type="datetimeFigureOut">
              <a:rPr lang="ar-SA" smtClean="0"/>
              <a:t>16/05/37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92C22550-BE0A-4D09-ACDA-F9CEE893E947}" type="slidenum">
              <a:rPr lang="ar-SA" smtClean="0"/>
              <a:t>‹#›</a:t>
            </a:fld>
            <a:endParaRPr lang="ar-SA"/>
          </a:p>
        </p:txBody>
      </p:sp>
    </p:spTree>
    <p:extLst>
      <p:ext uri="{BB962C8B-B14F-4D97-AF65-F5344CB8AC3E}">
        <p14:creationId xmlns:p14="http://schemas.microsoft.com/office/powerpoint/2010/main" val="41105811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A67AADF-B4AA-42DF-8DEE-5F947548D801}" type="datetimeFigureOut">
              <a:rPr lang="ar-SA" smtClean="0"/>
              <a:t>16/05/37</a:t>
            </a:fld>
            <a:endParaRPr lang="ar-SA"/>
          </a:p>
        </p:txBody>
      </p:sp>
      <p:sp>
        <p:nvSpPr>
          <p:cNvPr id="5" name="عنصر نائب للتذييل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92C22550-BE0A-4D09-ACDA-F9CEE893E947}" type="slidenum">
              <a:rPr lang="ar-SA" smtClean="0"/>
              <a:t>‹#›</a:t>
            </a:fld>
            <a:endParaRPr lang="ar-SA"/>
          </a:p>
        </p:txBody>
      </p:sp>
    </p:spTree>
    <p:extLst>
      <p:ext uri="{BB962C8B-B14F-4D97-AF65-F5344CB8AC3E}">
        <p14:creationId xmlns:p14="http://schemas.microsoft.com/office/powerpoint/2010/main" val="21277407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182880" y="409891"/>
            <a:ext cx="11772900" cy="6394956"/>
          </a:xfrm>
          <a:prstGeom prst="rect">
            <a:avLst/>
          </a:prstGeom>
        </p:spPr>
        <p:txBody>
          <a:bodyPr wrap="square">
            <a:spAutoFit/>
          </a:bodyPr>
          <a:lstStyle/>
          <a:p>
            <a:pPr algn="ctr">
              <a:lnSpc>
                <a:spcPct val="107000"/>
              </a:lnSpc>
            </a:pPr>
            <a:r>
              <a:rPr lang="ar-SA" sz="3200" b="1" u="none" strike="noStrike" dirty="0" smtClean="0">
                <a:solidFill>
                  <a:srgbClr val="666666"/>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ctr">
              <a:lnSpc>
                <a:spcPct val="107000"/>
              </a:lnSpc>
            </a:pPr>
            <a:r>
              <a:rPr lang="ar-SA" sz="3200" b="1" u="none" strike="noStrike" dirty="0" smtClean="0">
                <a:solidFill>
                  <a:srgbClr val="666666"/>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ctr">
              <a:lnSpc>
                <a:spcPct val="107000"/>
              </a:lnSpc>
            </a:pPr>
            <a:r>
              <a:rPr lang="ar-SA" sz="3200" b="1" u="sng" dirty="0" smtClean="0">
                <a:solidFill>
                  <a:srgbClr val="666666"/>
                </a:solidFill>
                <a:effectLst/>
                <a:latin typeface="Calibri" panose="020F0502020204030204" pitchFamily="34" charset="0"/>
                <a:ea typeface="Times New Roman" panose="02020603050405020304" pitchFamily="18" charset="0"/>
                <a:cs typeface="Times New Roman" panose="02020603050405020304" pitchFamily="18" charset="0"/>
              </a:rPr>
              <a:t>سعادة عميد الكلية يشارك في الحضور مع ممثلي هيئة الاعتماد </a:t>
            </a:r>
            <a:r>
              <a:rPr lang="en-US" sz="3200" b="1" u="sng" dirty="0" smtClean="0">
                <a:solidFill>
                  <a:srgbClr val="666666"/>
                </a:solidFill>
                <a:effectLst/>
                <a:latin typeface="Times New Roman" panose="02020603050405020304" pitchFamily="18" charset="0"/>
                <a:ea typeface="Times New Roman" panose="02020603050405020304" pitchFamily="18" charset="0"/>
                <a:cs typeface="Arial" panose="020B0604020202020204" pitchFamily="34" charset="0"/>
              </a:rPr>
              <a:t>AACSB</a:t>
            </a:r>
            <a:r>
              <a:rPr lang="ar-SA" sz="3200" b="1" u="sng" dirty="0" smtClean="0">
                <a:solidFill>
                  <a:srgbClr val="666666"/>
                </a:solidFill>
                <a:effectLst/>
                <a:latin typeface="Calibri" panose="020F0502020204030204" pitchFamily="34" charset="0"/>
                <a:ea typeface="Times New Roman" panose="02020603050405020304" pitchFamily="18" charset="0"/>
                <a:cs typeface="Times New Roman" panose="02020603050405020304" pitchFamily="18" charset="0"/>
              </a:rPr>
              <a:t> في جامعة الملك فهد للبترول والمعادن</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ts val="1575"/>
              </a:lnSpc>
            </a:pPr>
            <a:r>
              <a:rPr lang="ar-SA" sz="1400" dirty="0" smtClean="0">
                <a:solidFill>
                  <a:srgbClr val="666666"/>
                </a:solidFill>
                <a:effectLst/>
                <a:latin typeface="Calibri" panose="020F0502020204030204" pitchFamily="34" charset="0"/>
                <a:ea typeface="Times New Roman" panose="02020603050405020304" pitchFamily="18" charset="0"/>
                <a:cs typeface="Tahoma" panose="020B0604030504040204" pitchFamily="34" charset="0"/>
              </a:rPr>
              <a:t> </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ts val="1575"/>
              </a:lnSpc>
            </a:pPr>
            <a:r>
              <a:rPr lang="ar-SA" sz="2800" dirty="0" smtClean="0">
                <a:solidFill>
                  <a:srgbClr val="666666"/>
                </a:solidFill>
                <a:effectLst/>
                <a:latin typeface="Calibri" panose="020F0502020204030204" pitchFamily="34" charset="0"/>
                <a:ea typeface="Times New Roman" panose="02020603050405020304" pitchFamily="18" charset="0"/>
                <a:cs typeface="Times New Roman" panose="02020603050405020304" pitchFamily="18" charset="0"/>
              </a:rPr>
              <a:t>ضمن جهود الكلية في السعي نحو التقدم للحصول على الاعتماد الخارجي لبرامج الكلية ورفع جودة مخرجاتها بما يتلاءم مع متطلبات سوق العمل ومعايير التعليم في كليات الأعمال في العالم</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ts val="1575"/>
              </a:lnSpc>
            </a:pPr>
            <a:r>
              <a:rPr lang="ar-SA" sz="2800" dirty="0" smtClean="0">
                <a:solidFill>
                  <a:srgbClr val="666666"/>
                </a:solidFill>
                <a:effectLst/>
                <a:latin typeface="Calibri" panose="020F0502020204030204" pitchFamily="34" charset="0"/>
                <a:ea typeface="Times New Roman" panose="02020603050405020304" pitchFamily="18" charset="0"/>
                <a:cs typeface="Times New Roman" panose="02020603050405020304" pitchFamily="18" charset="0"/>
              </a:rPr>
              <a:t>حضر سعادة عميد الكلية الدكتور سعد بن محمد </a:t>
            </a:r>
            <a:r>
              <a:rPr lang="ar-SA" sz="2800" dirty="0" err="1" smtClean="0">
                <a:solidFill>
                  <a:srgbClr val="666666"/>
                </a:solidFill>
                <a:effectLst/>
                <a:latin typeface="Calibri" panose="020F0502020204030204" pitchFamily="34" charset="0"/>
                <a:ea typeface="Times New Roman" panose="02020603050405020304" pitchFamily="18" charset="0"/>
                <a:cs typeface="Times New Roman" panose="02020603050405020304" pitchFamily="18" charset="0"/>
              </a:rPr>
              <a:t>الفليح</a:t>
            </a:r>
            <a:r>
              <a:rPr lang="ar-SA" sz="2800" dirty="0" smtClean="0">
                <a:solidFill>
                  <a:srgbClr val="666666"/>
                </a:solidFill>
                <a:effectLst/>
                <a:latin typeface="Calibri" panose="020F0502020204030204" pitchFamily="34" charset="0"/>
                <a:ea typeface="Times New Roman" panose="02020603050405020304" pitchFamily="18" charset="0"/>
                <a:cs typeface="Times New Roman" panose="02020603050405020304" pitchFamily="18" charset="0"/>
              </a:rPr>
              <a:t> اللقاء المطول مع هيئة الاعتماد الخارجي </a:t>
            </a:r>
            <a:r>
              <a:rPr lang="en-US" sz="2800" dirty="0" smtClean="0">
                <a:solidFill>
                  <a:srgbClr val="666666"/>
                </a:solidFill>
                <a:effectLst/>
                <a:latin typeface="Times New Roman" panose="02020603050405020304" pitchFamily="18" charset="0"/>
                <a:ea typeface="Times New Roman" panose="02020603050405020304" pitchFamily="18" charset="0"/>
                <a:cs typeface="Arial" panose="020B0604020202020204" pitchFamily="34" charset="0"/>
              </a:rPr>
              <a:t>AACSB </a:t>
            </a:r>
            <a:r>
              <a:rPr lang="ar-SA" sz="2800" dirty="0">
                <a:solidFill>
                  <a:srgbClr val="666666"/>
                </a:solidFill>
                <a:latin typeface="Times New Roman" panose="02020603050405020304" pitchFamily="18" charset="0"/>
                <a:ea typeface="Times New Roman" panose="02020603050405020304" pitchFamily="18" charset="0"/>
              </a:rPr>
              <a:t>والذي</a:t>
            </a:r>
            <a:r>
              <a:rPr lang="ar-SA" sz="2800" dirty="0" smtClean="0">
                <a:solidFill>
                  <a:srgbClr val="666666"/>
                </a:solidFill>
                <a:effectLst/>
                <a:latin typeface="Calibri" panose="020F0502020204030204" pitchFamily="34" charset="0"/>
                <a:ea typeface="Times New Roman" panose="02020603050405020304" pitchFamily="18" charset="0"/>
                <a:cs typeface="Times New Roman" panose="02020603050405020304" pitchFamily="18" charset="0"/>
              </a:rPr>
              <a:t> استضافته كلية الإدارة الصناعية بجامعة الملك فهد للبترول والمعادن يوم الأحد الموافق 21 فبراير 2016م والذي التقى سعادته فيه مع المدير التنفيذي لمكتب   </a:t>
            </a:r>
            <a:r>
              <a:rPr lang="en-US" sz="2800" dirty="0" smtClean="0">
                <a:solidFill>
                  <a:srgbClr val="666666"/>
                </a:solidFill>
                <a:effectLst/>
                <a:latin typeface="Times New Roman" panose="02020603050405020304" pitchFamily="18" charset="0"/>
                <a:ea typeface="Times New Roman" panose="02020603050405020304" pitchFamily="18" charset="0"/>
                <a:cs typeface="Arial" panose="020B0604020202020204" pitchFamily="34" charset="0"/>
              </a:rPr>
              <a:t>AACSB</a:t>
            </a:r>
            <a:r>
              <a:rPr lang="ar-SA" sz="2800" dirty="0" smtClean="0">
                <a:solidFill>
                  <a:srgbClr val="666666"/>
                </a:solidFill>
                <a:effectLst/>
                <a:latin typeface="Calibri" panose="020F0502020204030204" pitchFamily="34" charset="0"/>
                <a:ea typeface="Times New Roman" panose="02020603050405020304" pitchFamily="18" charset="0"/>
                <a:cs typeface="Times New Roman" panose="02020603050405020304" pitchFamily="18" charset="0"/>
              </a:rPr>
              <a:t> في أوروبا وأفريقيا والشرق الأوسط ومع المستشار الخاص لرئيس منظمة </a:t>
            </a:r>
            <a:r>
              <a:rPr lang="en-US" sz="2800" dirty="0" smtClean="0">
                <a:solidFill>
                  <a:srgbClr val="666666"/>
                </a:solidFill>
                <a:effectLst/>
                <a:latin typeface="Times New Roman" panose="02020603050405020304" pitchFamily="18" charset="0"/>
                <a:ea typeface="Times New Roman" panose="02020603050405020304" pitchFamily="18" charset="0"/>
                <a:cs typeface="Arial" panose="020B0604020202020204" pitchFamily="34" charset="0"/>
              </a:rPr>
              <a:t>AACSB</a:t>
            </a:r>
            <a:r>
              <a:rPr lang="ar-SA" sz="2800" dirty="0" smtClean="0">
                <a:solidFill>
                  <a:srgbClr val="666666"/>
                </a:solidFill>
                <a:effectLst/>
                <a:latin typeface="Calibri" panose="020F0502020204030204" pitchFamily="34" charset="0"/>
                <a:ea typeface="Times New Roman" panose="02020603050405020304" pitchFamily="18" charset="0"/>
                <a:cs typeface="Times New Roman" panose="02020603050405020304" pitchFamily="18" charset="0"/>
              </a:rPr>
              <a:t> إضافة الى لقاء خاص بين ممثلي </a:t>
            </a:r>
            <a:r>
              <a:rPr lang="en-US" sz="2800" dirty="0" smtClean="0">
                <a:solidFill>
                  <a:srgbClr val="666666"/>
                </a:solidFill>
                <a:effectLst/>
                <a:latin typeface="Times New Roman" panose="02020603050405020304" pitchFamily="18" charset="0"/>
                <a:ea typeface="Times New Roman" panose="02020603050405020304" pitchFamily="18" charset="0"/>
                <a:cs typeface="Arial" panose="020B0604020202020204" pitchFamily="34" charset="0"/>
              </a:rPr>
              <a:t>AACSB </a:t>
            </a:r>
            <a:r>
              <a:rPr lang="ar-SA" sz="2800" dirty="0">
                <a:solidFill>
                  <a:srgbClr val="666666"/>
                </a:solidFill>
                <a:latin typeface="Times New Roman" panose="02020603050405020304" pitchFamily="18" charset="0"/>
                <a:ea typeface="Times New Roman" panose="02020603050405020304" pitchFamily="18" charset="0"/>
              </a:rPr>
              <a:t>وسعادته بهدف تسليط الضوء على ما يمكن ان تقدمه هيئة الاعتماد الخارجي </a:t>
            </a:r>
            <a:r>
              <a:rPr lang="en-US" sz="2800" dirty="0" smtClean="0">
                <a:solidFill>
                  <a:srgbClr val="666666"/>
                </a:solidFill>
                <a:effectLst/>
                <a:latin typeface="Times New Roman" panose="02020603050405020304" pitchFamily="18" charset="0"/>
                <a:ea typeface="Times New Roman" panose="02020603050405020304" pitchFamily="18" charset="0"/>
                <a:cs typeface="Arial" panose="020B0604020202020204" pitchFamily="34" charset="0"/>
              </a:rPr>
              <a:t>AACSB</a:t>
            </a:r>
            <a:r>
              <a:rPr lang="ar-SA" sz="2800" dirty="0" smtClean="0">
                <a:solidFill>
                  <a:srgbClr val="666666"/>
                </a:solidFill>
                <a:effectLst/>
                <a:latin typeface="Calibri" panose="020F0502020204030204" pitchFamily="34" charset="0"/>
                <a:ea typeface="Times New Roman" panose="02020603050405020304" pitchFamily="18" charset="0"/>
                <a:cs typeface="Times New Roman" panose="02020603050405020304" pitchFamily="18" charset="0"/>
              </a:rPr>
              <a:t> لدعم الكلية. وكذلك تقديم المشورة في كيفية البدء في عملية الحصول على الاعتماد الأكاديمي، وقد شارك باللقاء أكثر من ١٠ عمداء لكليات ادارة الاعمال بالمملكة بالإضافة لمسؤولي الاعتماد الأكاديمي وفي ختام اللقاء استقبل معالي مدير جامعة</a:t>
            </a:r>
            <a:r>
              <a:rPr lang="ar-SA" sz="2000" dirty="0">
                <a:latin typeface="Calibri" panose="020F0502020204030204" pitchFamily="34" charset="0"/>
                <a:ea typeface="Calibri" panose="020F0502020204030204" pitchFamily="34" charset="0"/>
              </a:rPr>
              <a:t> </a:t>
            </a:r>
            <a:r>
              <a:rPr lang="ar-SA" sz="2800" dirty="0" smtClean="0">
                <a:solidFill>
                  <a:srgbClr val="666666"/>
                </a:solidFill>
                <a:effectLst/>
                <a:latin typeface="Calibri" panose="020F0502020204030204" pitchFamily="34" charset="0"/>
                <a:ea typeface="Times New Roman" panose="02020603050405020304" pitchFamily="18" charset="0"/>
                <a:cs typeface="Times New Roman" panose="02020603050405020304" pitchFamily="18" charset="0"/>
              </a:rPr>
              <a:t>الملك فهد للبترول والمعادن المشاركين باللقاء حيث أكد معاليه على اهمية هذا الاعتماد واهمية الارتقاء بكليات إدارة الأعمال وتطويرها باستمرار لتقدم أفضل المخرجات.</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ts val="1575"/>
              </a:lnSpc>
            </a:pPr>
            <a:r>
              <a:rPr lang="ar-SA" sz="2800" dirty="0" smtClean="0">
                <a:solidFill>
                  <a:srgbClr val="666666"/>
                </a:solidFill>
                <a:effectLst/>
                <a:latin typeface="Calibri" panose="020F0502020204030204" pitchFamily="34" charset="0"/>
                <a:ea typeface="Times New Roman" panose="02020603050405020304" pitchFamily="18" charset="0"/>
                <a:cs typeface="Times New Roman" panose="02020603050405020304" pitchFamily="18" charset="0"/>
              </a:rPr>
              <a:t>وأشار سعادة العميد أن هيئة الاعتماد الأكاديمي الدولي لبرامج كليات إدارة الأعمال</a:t>
            </a:r>
            <a:r>
              <a:rPr lang="en-US" sz="2800" dirty="0" smtClean="0">
                <a:solidFill>
                  <a:srgbClr val="666666"/>
                </a:solidFill>
                <a:effectLst/>
                <a:latin typeface="Times New Roman" panose="02020603050405020304" pitchFamily="18" charset="0"/>
                <a:ea typeface="Times New Roman" panose="02020603050405020304" pitchFamily="18" charset="0"/>
                <a:cs typeface="Arial" panose="020B0604020202020204" pitchFamily="34" charset="0"/>
              </a:rPr>
              <a:t> (AACSB) </a:t>
            </a:r>
            <a:r>
              <a:rPr lang="ar-SA" sz="2800" dirty="0" smtClean="0">
                <a:solidFill>
                  <a:srgbClr val="666666"/>
                </a:solidFill>
                <a:effectLst/>
                <a:latin typeface="Calibri" panose="020F0502020204030204" pitchFamily="34" charset="0"/>
                <a:ea typeface="Times New Roman" panose="02020603050405020304" pitchFamily="18" charset="0"/>
                <a:cs typeface="Times New Roman" panose="02020603050405020304" pitchFamily="18" charset="0"/>
              </a:rPr>
              <a:t>تأسست في العام 1916، وتضم حالياً أكثر من 1200 عضواً موزعين على 75 دولة ومنطقة، وتنظر كليات إدارة الأعمال في العالم إلى اعتماد</a:t>
            </a:r>
            <a:r>
              <a:rPr lang="en-US" sz="2800" dirty="0" smtClean="0">
                <a:solidFill>
                  <a:srgbClr val="666666"/>
                </a:solidFill>
                <a:effectLst/>
                <a:latin typeface="Times New Roman" panose="02020603050405020304" pitchFamily="18" charset="0"/>
                <a:ea typeface="Times New Roman" panose="02020603050405020304" pitchFamily="18" charset="0"/>
                <a:cs typeface="Arial" panose="020B0604020202020204" pitchFamily="34" charset="0"/>
              </a:rPr>
              <a:t> AACSB </a:t>
            </a:r>
            <a:r>
              <a:rPr lang="ar-SA" sz="2800" dirty="0" smtClean="0">
                <a:solidFill>
                  <a:srgbClr val="666666"/>
                </a:solidFill>
                <a:effectLst/>
                <a:latin typeface="Calibri" panose="020F0502020204030204" pitchFamily="34" charset="0"/>
                <a:ea typeface="Times New Roman" panose="02020603050405020304" pitchFamily="18" charset="0"/>
                <a:cs typeface="Times New Roman" panose="02020603050405020304" pitchFamily="18" charset="0"/>
              </a:rPr>
              <a:t>على أنه أفضل اعتماد دولي لكليات الأعمال</a:t>
            </a:r>
            <a:r>
              <a:rPr lang="en-US" sz="2800" dirty="0" smtClean="0">
                <a:solidFill>
                  <a:srgbClr val="666666"/>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ts val="1575"/>
              </a:lnSpc>
            </a:pPr>
            <a:r>
              <a:rPr lang="ar-SA" sz="2800" dirty="0" smtClean="0">
                <a:solidFill>
                  <a:srgbClr val="666666"/>
                </a:solidFill>
                <a:effectLst/>
                <a:latin typeface="Calibri" panose="020F0502020204030204" pitchFamily="34" charset="0"/>
                <a:ea typeface="Times New Roman" panose="02020603050405020304" pitchFamily="18" charset="0"/>
                <a:cs typeface="Times New Roman" panose="02020603050405020304" pitchFamily="18" charset="0"/>
              </a:rPr>
              <a:t>وأبان أن الاعتماد الأكاديمي</a:t>
            </a:r>
            <a:r>
              <a:rPr lang="en-US" sz="2800" dirty="0" smtClean="0">
                <a:solidFill>
                  <a:srgbClr val="666666"/>
                </a:solidFill>
                <a:effectLst/>
                <a:latin typeface="Times New Roman" panose="02020603050405020304" pitchFamily="18" charset="0"/>
                <a:ea typeface="Times New Roman" panose="02020603050405020304" pitchFamily="18" charset="0"/>
                <a:cs typeface="Arial" panose="020B0604020202020204" pitchFamily="34" charset="0"/>
              </a:rPr>
              <a:t> AACSB</a:t>
            </a:r>
            <a:r>
              <a:rPr lang="ar-SA" sz="2800" dirty="0" smtClean="0">
                <a:solidFill>
                  <a:srgbClr val="666666"/>
                </a:solidFill>
                <a:effectLst/>
                <a:latin typeface="Calibri" panose="020F0502020204030204" pitchFamily="34" charset="0"/>
                <a:ea typeface="Times New Roman" panose="02020603050405020304" pitchFamily="18" charset="0"/>
                <a:cs typeface="Times New Roman" panose="02020603050405020304" pitchFamily="18" charset="0"/>
              </a:rPr>
              <a:t>يُعد أعلى معايير الانجاز لكليات الأعمال في العالم، وحصلت أقل من 5% من برامج الأعمال في العالم على ذات الاعتماد مشيراً إلى أهمية مثل هذه الاعتمادات في سبيل تحقيق التطلعات من كليات الأعمال في المملكة</a:t>
            </a:r>
            <a:r>
              <a:rPr lang="en-US" sz="2800" dirty="0" smtClean="0">
                <a:solidFill>
                  <a:srgbClr val="666666"/>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ts val="1575"/>
              </a:lnSpc>
            </a:pPr>
            <a:r>
              <a:rPr lang="en-US" sz="1400" dirty="0" smtClean="0">
                <a:solidFill>
                  <a:srgbClr val="666666"/>
                </a:solidFill>
                <a:effectLst/>
                <a:latin typeface="Tahoma" panose="020B0604030504040204" pitchFamily="34" charset="0"/>
                <a:ea typeface="Times New Roman" panose="02020603050405020304" pitchFamily="18" charset="0"/>
                <a:cs typeface="Arial" panose="020B0604020202020204" pitchFamily="34" charset="0"/>
              </a:rPr>
              <a:t> </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2000" dirty="0" smtClean="0">
                <a:effectLst/>
                <a:latin typeface="Calibri" panose="020F0502020204030204" pitchFamily="34" charset="0"/>
                <a:ea typeface="Calibri" panose="020F0502020204030204" pitchFamily="34" charset="0"/>
                <a:cs typeface="Arial" panose="020B0604020202020204" pitchFamily="34" charset="0"/>
              </a:rPr>
              <a:t> </a:t>
            </a: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176164010"/>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ملء الشاشة</PresentationFormat>
  <Paragraphs>10</Paragraphs>
  <Slides>1</Slides>
  <Notes>0</Notes>
  <HiddenSlides>0</HiddenSlides>
  <MMClips>0</MMClips>
  <ScaleCrop>false</ScaleCrop>
  <HeadingPairs>
    <vt:vector size="6" baseType="variant">
      <vt:variant>
        <vt:lpstr>الخطوط المستخدمة</vt:lpstr>
      </vt:variant>
      <vt:variant>
        <vt:i4>5</vt:i4>
      </vt:variant>
      <vt:variant>
        <vt:lpstr>نسق</vt:lpstr>
      </vt:variant>
      <vt:variant>
        <vt:i4>1</vt:i4>
      </vt:variant>
      <vt:variant>
        <vt:lpstr>عناوين الشرائح</vt:lpstr>
      </vt:variant>
      <vt:variant>
        <vt:i4>1</vt:i4>
      </vt:variant>
    </vt:vector>
  </HeadingPairs>
  <TitlesOfParts>
    <vt:vector size="7" baseType="lpstr">
      <vt:lpstr>Arial</vt:lpstr>
      <vt:lpstr>Calibri</vt:lpstr>
      <vt:lpstr>Calibri Light</vt:lpstr>
      <vt:lpstr>Tahoma</vt:lpstr>
      <vt:lpstr>Times New Roman</vt:lpstr>
      <vt:lpstr>نسق Office</vt:lpstr>
      <vt:lpstr>عرض تقديمي في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HAMADA ADEL</dc:creator>
  <cp:lastModifiedBy>HAMADA ADEL</cp:lastModifiedBy>
  <cp:revision>1</cp:revision>
  <dcterms:created xsi:type="dcterms:W3CDTF">2016-02-24T16:29:02Z</dcterms:created>
  <dcterms:modified xsi:type="dcterms:W3CDTF">2016-02-24T16:29:35Z</dcterms:modified>
</cp:coreProperties>
</file>