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9" d="100"/>
          <a:sy n="39" d="100"/>
        </p:scale>
        <p:origin x="34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634662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28538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36046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2E8525-F731-4E9D-86BE-91B6F1920D9E}"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006047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2E8525-F731-4E9D-86BE-91B6F1920D9E}" type="datetimeFigureOut">
              <a:rPr lang="en-US" smtClean="0"/>
              <a:t>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993618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2E8525-F731-4E9D-86BE-91B6F1920D9E}"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656194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2E8525-F731-4E9D-86BE-91B6F1920D9E}" type="datetimeFigureOut">
              <a:rPr lang="en-US" smtClean="0"/>
              <a:t>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3269161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2E8525-F731-4E9D-86BE-91B6F1920D9E}" type="datetimeFigureOut">
              <a:rPr lang="en-US" smtClean="0"/>
              <a:t>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4068178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E8525-F731-4E9D-86BE-91B6F1920D9E}" type="datetimeFigureOut">
              <a:rPr lang="en-US" smtClean="0"/>
              <a:t>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515474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21568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2E8525-F731-4E9D-86BE-91B6F1920D9E}" type="datetimeFigureOut">
              <a:rPr lang="en-US" smtClean="0"/>
              <a:t>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929819-3664-418F-812F-2521AAA4187A}" type="slidenum">
              <a:rPr lang="en-US" smtClean="0"/>
              <a:t>‹#›</a:t>
            </a:fld>
            <a:endParaRPr lang="en-US"/>
          </a:p>
        </p:txBody>
      </p:sp>
    </p:spTree>
    <p:extLst>
      <p:ext uri="{BB962C8B-B14F-4D97-AF65-F5344CB8AC3E}">
        <p14:creationId xmlns:p14="http://schemas.microsoft.com/office/powerpoint/2010/main" val="1251368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E8525-F731-4E9D-86BE-91B6F1920D9E}" type="datetimeFigureOut">
              <a:rPr lang="en-US" smtClean="0"/>
              <a:t>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929819-3664-418F-812F-2521AAA4187A}" type="slidenum">
              <a:rPr lang="en-US" smtClean="0"/>
              <a:t>‹#›</a:t>
            </a:fld>
            <a:endParaRPr lang="en-US"/>
          </a:p>
        </p:txBody>
      </p:sp>
    </p:spTree>
    <p:extLst>
      <p:ext uri="{BB962C8B-B14F-4D97-AF65-F5344CB8AC3E}">
        <p14:creationId xmlns:p14="http://schemas.microsoft.com/office/powerpoint/2010/main" val="172752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7054" y="123562"/>
            <a:ext cx="10801865" cy="5979255"/>
          </a:xfrm>
        </p:spPr>
        <p:txBody>
          <a:bodyPr>
            <a:noAutofit/>
          </a:bodyPr>
          <a:lstStyle/>
          <a:p>
            <a:pPr marL="0" indent="0" algn="ctr">
              <a:buNone/>
            </a:pPr>
            <a:r>
              <a:rPr lang="ar-SA" sz="3200" b="1" u="sng" dirty="0">
                <a:solidFill>
                  <a:srgbClr val="FF0000"/>
                </a:solidFill>
              </a:rPr>
              <a:t>الدورة التدريبية لكيفية كتابة نواتج التعلم</a:t>
            </a:r>
            <a:endParaRPr lang="en-US" sz="3200" dirty="0">
              <a:solidFill>
                <a:srgbClr val="FF0000"/>
              </a:solidFill>
            </a:endParaRPr>
          </a:p>
          <a:p>
            <a:pPr marL="0" indent="0" algn="r">
              <a:buNone/>
            </a:pPr>
            <a:r>
              <a:rPr lang="ar-SA" sz="2000" b="1" dirty="0"/>
              <a:t>أقامت كلية العلوم والدراسات الانسانية بالغاط دورة تدريبية بعنوان " كيفية كتابة مخرجات التعلم" يوم الخميس 7/3/1437هـ</a:t>
            </a:r>
            <a:r>
              <a:rPr lang="en-US" sz="2000" b="1" dirty="0"/>
              <a:t>.</a:t>
            </a:r>
            <a:endParaRPr lang="en-US" sz="2000" dirty="0"/>
          </a:p>
          <a:p>
            <a:pPr marL="0" indent="0" algn="r">
              <a:buNone/>
            </a:pPr>
            <a:r>
              <a:rPr lang="ar-SA" sz="2000" b="1" dirty="0"/>
              <a:t>حيث بدأ الدورة بكلمة من وكيل الكلية للتطوير والجودة الأستاذ عادل بن حميدان الشمري حول أهمية قياس نواتج التعلم في ورقة الأسئلة لضمان جودة المقررات.</a:t>
            </a:r>
            <a:endParaRPr lang="en-US" sz="2000" dirty="0"/>
          </a:p>
          <a:p>
            <a:pPr marL="0" indent="0" algn="r">
              <a:buNone/>
            </a:pPr>
            <a:r>
              <a:rPr lang="ar-SA" sz="2000" b="1" dirty="0"/>
              <a:t>ثم قدم الدكتور فيصل نافع الأستاذ المساعد في قسم علوم الحاسب عرض حول كيفية كتابة نواتج التعلم والتي تناولت مايلي:</a:t>
            </a:r>
            <a:endParaRPr lang="en-US" sz="2000" dirty="0"/>
          </a:p>
          <a:p>
            <a:pPr marL="0" lvl="0" indent="0" algn="r">
              <a:buNone/>
            </a:pPr>
            <a:r>
              <a:rPr lang="ar-SA" sz="2000" b="1" dirty="0"/>
              <a:t>كيفية صياغة نواتج التعلم</a:t>
            </a:r>
            <a:endParaRPr lang="en-US" sz="2000" dirty="0"/>
          </a:p>
          <a:p>
            <a:pPr marL="0" lvl="0" indent="0" algn="r">
              <a:buNone/>
            </a:pPr>
            <a:r>
              <a:rPr lang="ar-SA" sz="2000" b="1" dirty="0"/>
              <a:t>نواتج التعلم في الاطار الوطني للمؤهلات</a:t>
            </a:r>
            <a:endParaRPr lang="en-US" sz="2000" dirty="0"/>
          </a:p>
          <a:p>
            <a:pPr marL="0" lvl="0" indent="0" algn="r">
              <a:buNone/>
            </a:pPr>
            <a:r>
              <a:rPr lang="ar-SA" sz="2000" b="1" dirty="0"/>
              <a:t>الربط بين مخرجات التعلم واستراتيجيات التدريس والتقييم</a:t>
            </a:r>
            <a:endParaRPr lang="en-US" sz="2000" dirty="0"/>
          </a:p>
          <a:p>
            <a:pPr marL="0" lvl="0" indent="0" algn="r">
              <a:buNone/>
            </a:pPr>
            <a:r>
              <a:rPr lang="ar-SA" sz="2000" b="1" dirty="0"/>
              <a:t>مؤشرات جودة مخرجات التعلم</a:t>
            </a:r>
            <a:endParaRPr lang="en-US" sz="2000" dirty="0"/>
          </a:p>
          <a:p>
            <a:pPr marL="0" indent="0" algn="r">
              <a:buNone/>
            </a:pPr>
            <a:r>
              <a:rPr lang="ar-SA" sz="2000" b="1" dirty="0"/>
              <a:t> </a:t>
            </a:r>
            <a:endParaRPr lang="en-US" sz="2000" dirty="0"/>
          </a:p>
          <a:p>
            <a:pPr marL="0" indent="0" algn="r">
              <a:buNone/>
            </a:pPr>
            <a:r>
              <a:rPr lang="ar-SA" sz="2000" b="1" dirty="0"/>
              <a:t>ثم قدم الدكتور توفيق المصري مشرف وحدة القياس والتقويم عرض حول تقييم نواتج التعلم في ضوء الاتجاهات المعاصرة للتقييم وجودة التعلم.</a:t>
            </a:r>
            <a:endParaRPr lang="en-US" sz="2000" dirty="0"/>
          </a:p>
          <a:p>
            <a:pPr marL="0" indent="0" algn="r">
              <a:buNone/>
            </a:pPr>
            <a:r>
              <a:rPr lang="ar-SA" sz="2000" b="1" dirty="0"/>
              <a:t>وقد عبٌر عميد الكلية د. خالد بن عبد الله الشافي عن شكره وتقديره لوكيل الكلية للشؤون التعليمية الدكتور عمر بن محمد العمر ولوكيل الكلية للتطوير والجودة الأستاذ عادل بن حميدان الشمري والزملاء الدكتور فيصل نافع والدكتور توفيق المصري على مشاركتهم في إقامة مثل هذه الدورة، والتي هي نموذج من نماذج مشاركة الوحدات في الكلية نحو التحسين المستمر للبرامج في الكلية وتقويم جودتها. </a:t>
            </a:r>
            <a:endParaRPr lang="en-US" sz="2000" dirty="0"/>
          </a:p>
        </p:txBody>
      </p:sp>
    </p:spTree>
    <p:extLst>
      <p:ext uri="{BB962C8B-B14F-4D97-AF65-F5344CB8AC3E}">
        <p14:creationId xmlns:p14="http://schemas.microsoft.com/office/powerpoint/2010/main" val="3634591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2995</TotalTime>
  <Words>93</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13</cp:revision>
  <dcterms:created xsi:type="dcterms:W3CDTF">2015-12-26T20:00:13Z</dcterms:created>
  <dcterms:modified xsi:type="dcterms:W3CDTF">2016-01-12T02:51:35Z</dcterms:modified>
</cp:coreProperties>
</file>