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054" y="123562"/>
            <a:ext cx="10801865" cy="5979255"/>
          </a:xfrm>
        </p:spPr>
        <p:txBody>
          <a:bodyPr>
            <a:noAutofit/>
          </a:bodyPr>
          <a:lstStyle/>
          <a:p>
            <a:pPr marL="0" indent="0" algn="r">
              <a:buNone/>
            </a:pPr>
            <a:r>
              <a:rPr lang="ar-SA" sz="2000" b="1" u="sng" dirty="0"/>
              <a:t>استطلاعات الرأي الكترونياً لطلاب ومنسوبي وخريجي الكلية وأصحاب العمل من المجتمع المحلي</a:t>
            </a:r>
            <a:endParaRPr lang="en-US" sz="2000" dirty="0"/>
          </a:p>
          <a:p>
            <a:pPr marL="0" indent="0" algn="r">
              <a:buNone/>
            </a:pPr>
            <a:r>
              <a:rPr lang="ar-SA" sz="2000" dirty="0"/>
              <a:t>إيمانا من الكلية بأهمية استطلاع آراء المستفيدين من طلبة وأعضاء هيئة تدريس وخريجين وأصحاب العمل من المجتمع المحلي, حيث تعتبر التغذية الراجعة مهمة لتحسين جودة المقررات الدراسية وتطوير البرامج والخدمات والأنشطة المقدمة في الكلية</a:t>
            </a:r>
            <a:r>
              <a:rPr lang="en-US" sz="2000" dirty="0"/>
              <a:t>.</a:t>
            </a:r>
          </a:p>
          <a:p>
            <a:pPr marL="0" indent="0" algn="r">
              <a:buNone/>
            </a:pPr>
            <a:r>
              <a:rPr lang="ar-SA" sz="2000" dirty="0"/>
              <a:t>حيث تم في المرحلة الأولى توجيه الطلبة لتعبئة مجموعة من الاستبانات الكترونياً في نهاية الفصل الدراسي الأول وهي على النحو التالي:</a:t>
            </a:r>
            <a:endParaRPr lang="en-US" sz="2000" dirty="0"/>
          </a:p>
          <a:p>
            <a:pPr marL="0" lvl="0" indent="0" algn="r">
              <a:buNone/>
            </a:pPr>
            <a:r>
              <a:rPr lang="ar-SA" sz="2000" dirty="0"/>
              <a:t>استبانات خاصة بتقويم المقرر و خبرة الطالب و تقويم البرنامج وجودة الاختبارات</a:t>
            </a:r>
            <a:endParaRPr lang="en-US" sz="2000" dirty="0"/>
          </a:p>
          <a:p>
            <a:pPr marL="0" lvl="0" indent="0" algn="r">
              <a:buNone/>
            </a:pPr>
            <a:r>
              <a:rPr lang="ar-SA" sz="2000" dirty="0"/>
              <a:t>استبانات استطلاع آراء الطلبة في خدمتي التسجيل والإرشاد الأكاديمي وجودة الخدمات والأنشطة الطلابية</a:t>
            </a:r>
            <a:endParaRPr lang="en-US" sz="2000" dirty="0"/>
          </a:p>
          <a:p>
            <a:pPr marL="0" lvl="0" indent="0" algn="r">
              <a:buNone/>
            </a:pPr>
            <a:r>
              <a:rPr lang="ar-SA" sz="2000" dirty="0"/>
              <a:t>استبانات استطلاع اراء الطلبة حول الرؤية والرسالة والأهداف للبرامج المسجلين فيها</a:t>
            </a:r>
            <a:endParaRPr lang="en-US" sz="2000" dirty="0"/>
          </a:p>
          <a:p>
            <a:pPr marL="0" indent="0" algn="r">
              <a:buNone/>
            </a:pPr>
            <a:r>
              <a:rPr lang="ar-SA" sz="2000" dirty="0"/>
              <a:t>وفي المرحلة الثانية تم استطلاع آراء أعضاء هيئة التدريس في الكلية حول البحث العلمي واستبانه أخرى في تقييم جودة مصادر التعلم , وتم الحصول على ارائهم من خلال استبانه حول الرؤية والرسالة والأهداف الخاصة ببرامجهم وأيضا تم تقييم جودة الخدمات التعليمية. كذلك شمل الاستطلاع الوكلاء ورؤساء الأقسام لتقييم رأي القيادات في جودة الخدمات التعليمية في الكلية.</a:t>
            </a:r>
            <a:endParaRPr lang="en-US" sz="2000" dirty="0"/>
          </a:p>
          <a:p>
            <a:pPr marL="0" indent="0" algn="r">
              <a:buNone/>
            </a:pPr>
            <a:r>
              <a:rPr lang="ar-SA" sz="2000" dirty="0"/>
              <a:t>وفي المرحلة الثالثة يتم استطلاع الخريجين لتقييم تجربة الخريج في الجامعة ومدى تهيئته للانضمام لسوق العمل, وعلى أثرها يتم استطلاع رأي جهة التوظيف عن الخريجين للتعرف على مرئيات المؤسسات الموظِفة حول جودة أداء خريجي الكلية لتأهيل الطلبة الحاليين والمستقبليين ليكونوا على أهبة الاستعداد لتحمل الأعباء المهنية والوظيفية</a:t>
            </a:r>
            <a:r>
              <a:rPr lang="en-US" sz="2000" dirty="0"/>
              <a:t>.</a:t>
            </a:r>
          </a:p>
          <a:p>
            <a:pPr marL="0" indent="0" algn="r">
              <a:buNone/>
            </a:pPr>
            <a:r>
              <a:rPr lang="ar-SA" sz="2000" dirty="0"/>
              <a:t>هذا وقد قدم سعادة عميد الكلية الدكتور خالد بن عبدالله الشافي شكره وتقديره للأستاذ عادل بن حميدان الشمري وكيل الكلية للتطوير والجودة والفريق العامل معه في الوكالة على هذه المبادرة في تحويل العمل نحو الاستبانات الالكترونية وزيادة حجم العينة من الطلبة  لتشمل جميع البرامج في الكلية والتنوع في الاستطلاعات مقارنة بالأعوام السابقة بهدف تطوير أداء برامج الكلية في ضوء معايير الجودة والاعتماد الأكاديمي, وقد اكد سعادة عميد الكلية على المضي في العمل الإلكتروني لما فيه توفيرمن حيث التكلفة والوقت مقارنة بالاستبانات الورقية خاصة إذا شملت عينة كبيرة الحجم, وايضاَ سهولة تحليلها من خلال عملية إدخال البيانات لمعظم الاستبانات وجدولتها مع أي حزمة من تطبيقات البرامج كقاعدة البيانات والجداول الحسابية مثل برنامج  </a:t>
            </a:r>
            <a:r>
              <a:rPr lang="en-US" sz="2000" dirty="0"/>
              <a:t>SPSS</a:t>
            </a:r>
            <a:r>
              <a:rPr lang="ar-SA" sz="2000" dirty="0"/>
              <a:t>.</a:t>
            </a:r>
            <a:endParaRPr lang="en-US" sz="20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2995</TotalTime>
  <Words>328</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12</cp:revision>
  <dcterms:created xsi:type="dcterms:W3CDTF">2015-12-26T20:00:13Z</dcterms:created>
  <dcterms:modified xsi:type="dcterms:W3CDTF">2016-01-09T23:42:11Z</dcterms:modified>
</cp:coreProperties>
</file>