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5" r:id="rId3"/>
    <p:sldId id="274" r:id="rId4"/>
    <p:sldId id="257" r:id="rId5"/>
    <p:sldId id="258" r:id="rId6"/>
    <p:sldId id="260" r:id="rId7"/>
    <p:sldId id="259" r:id="rId8"/>
    <p:sldId id="261" r:id="rId9"/>
    <p:sldId id="262" r:id="rId10"/>
    <p:sldId id="263" r:id="rId11"/>
    <p:sldId id="264" r:id="rId12"/>
    <p:sldId id="265" r:id="rId13"/>
    <p:sldId id="266" r:id="rId14"/>
    <p:sldId id="273" r:id="rId15"/>
    <p:sldId id="267" r:id="rId16"/>
    <p:sldId id="268" r:id="rId17"/>
    <p:sldId id="269" r:id="rId18"/>
    <p:sldId id="270" r:id="rId19"/>
    <p:sldId id="271" r:id="rId20"/>
    <p:sldId id="272"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744445C-6524-457E-831B-7E3E22888A96}" type="datetimeFigureOut">
              <a:rPr lang="ar-SA" smtClean="0"/>
              <a:t>20/06/36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341273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44445C-6524-457E-831B-7E3E22888A96}" type="datetimeFigureOut">
              <a:rPr lang="ar-SA" smtClean="0"/>
              <a:t>20/06/36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126499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44445C-6524-457E-831B-7E3E22888A96}" type="datetimeFigureOut">
              <a:rPr lang="ar-SA" smtClean="0"/>
              <a:t>20/06/36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132600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44445C-6524-457E-831B-7E3E22888A96}" type="datetimeFigureOut">
              <a:rPr lang="ar-SA" smtClean="0"/>
              <a:t>20/06/36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304588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744445C-6524-457E-831B-7E3E22888A96}" type="datetimeFigureOut">
              <a:rPr lang="ar-SA" smtClean="0"/>
              <a:t>20/06/36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80823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744445C-6524-457E-831B-7E3E22888A96}" type="datetimeFigureOut">
              <a:rPr lang="ar-SA" smtClean="0"/>
              <a:t>20/06/36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264354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744445C-6524-457E-831B-7E3E22888A96}" type="datetimeFigureOut">
              <a:rPr lang="ar-SA" smtClean="0"/>
              <a:t>20/06/36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399257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744445C-6524-457E-831B-7E3E22888A96}" type="datetimeFigureOut">
              <a:rPr lang="ar-SA" smtClean="0"/>
              <a:t>20/06/36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277523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744445C-6524-457E-831B-7E3E22888A96}" type="datetimeFigureOut">
              <a:rPr lang="ar-SA" smtClean="0"/>
              <a:t>20/06/36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348795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744445C-6524-457E-831B-7E3E22888A96}" type="datetimeFigureOut">
              <a:rPr lang="ar-SA" smtClean="0"/>
              <a:t>20/06/36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108425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744445C-6524-457E-831B-7E3E22888A96}" type="datetimeFigureOut">
              <a:rPr lang="ar-SA" smtClean="0"/>
              <a:t>20/06/36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E950E7C-11A6-449D-8D95-C3EE73631DED}" type="slidenum">
              <a:rPr lang="ar-SA" smtClean="0"/>
              <a:t>‹#›</a:t>
            </a:fld>
            <a:endParaRPr lang="ar-SA"/>
          </a:p>
        </p:txBody>
      </p:sp>
    </p:spTree>
    <p:extLst>
      <p:ext uri="{BB962C8B-B14F-4D97-AF65-F5344CB8AC3E}">
        <p14:creationId xmlns:p14="http://schemas.microsoft.com/office/powerpoint/2010/main" val="339314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744445C-6524-457E-831B-7E3E22888A96}" type="datetimeFigureOut">
              <a:rPr lang="ar-SA" smtClean="0"/>
              <a:t>20/06/36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E950E7C-11A6-449D-8D95-C3EE73631DED}" type="slidenum">
              <a:rPr lang="ar-SA" smtClean="0"/>
              <a:t>‹#›</a:t>
            </a:fld>
            <a:endParaRPr lang="ar-SA"/>
          </a:p>
        </p:txBody>
      </p:sp>
    </p:spTree>
    <p:extLst>
      <p:ext uri="{BB962C8B-B14F-4D97-AF65-F5344CB8AC3E}">
        <p14:creationId xmlns:p14="http://schemas.microsoft.com/office/powerpoint/2010/main" val="418520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groups.itu.int/stocktaking/WSISProjectPrizes2015/WSISProjectPrizes2015Voting.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5">
          <a:fgClr>
            <a:srgbClr val="92D050"/>
          </a:fgClr>
          <a:bgClr>
            <a:schemeClr val="bg1"/>
          </a:bgClr>
        </a:patt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1259632" y="3501008"/>
            <a:ext cx="6658599" cy="122413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smtClean="0">
                <a:cs typeface="AL-Mateen" pitchFamily="2" charset="-78"/>
              </a:rPr>
              <a:t>طريقة </a:t>
            </a:r>
            <a:r>
              <a:rPr lang="ar-SA" sz="2400" dirty="0">
                <a:cs typeface="AL-Mateen" pitchFamily="2" charset="-78"/>
              </a:rPr>
              <a:t>التصويت لمشاريع الجامعة بمسابقة القمة العالمية لمجتمع المعلومات</a:t>
            </a:r>
          </a:p>
        </p:txBody>
      </p:sp>
      <p:pic>
        <p:nvPicPr>
          <p:cNvPr id="1026" name="Picture 2" descr="C:\Users\jow-alh\Desktop\تنزي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0549"/>
            <a:ext cx="4697451" cy="2187203"/>
          </a:xfrm>
          <a:prstGeom prst="round2DiagRect">
            <a:avLst>
              <a:gd name="adj1" fmla="val 16667"/>
              <a:gd name="adj2" fmla="val 0"/>
            </a:avLst>
          </a:prstGeom>
          <a:ln w="57150" cap="sq">
            <a:solidFill>
              <a:srgbClr val="92D05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0276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5364088" y="4293096"/>
            <a:ext cx="2520280" cy="792088"/>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ستظهر لك هذه الصفحة قم بالضغط على </a:t>
            </a:r>
            <a:r>
              <a:rPr lang="en-US" b="1" dirty="0" smtClean="0">
                <a:solidFill>
                  <a:srgbClr val="FF0000"/>
                </a:solidFill>
                <a:cs typeface="AL-Mateen" pitchFamily="2" charset="-78"/>
              </a:rPr>
              <a:t>Vote</a:t>
            </a:r>
            <a:endParaRPr lang="ar-SA" b="1" dirty="0">
              <a:solidFill>
                <a:srgbClr val="FF0000"/>
              </a:solidFill>
              <a:cs typeface="AL-Mateen" pitchFamily="2" charset="-78"/>
            </a:endParaRPr>
          </a:p>
        </p:txBody>
      </p:sp>
      <p:cxnSp>
        <p:nvCxnSpPr>
          <p:cNvPr id="4" name="رابط كسهم مستقيم 3"/>
          <p:cNvCxnSpPr/>
          <p:nvPr/>
        </p:nvCxnSpPr>
        <p:spPr>
          <a:xfrm flipH="1" flipV="1">
            <a:off x="1835696" y="2060848"/>
            <a:ext cx="3528392" cy="23042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0185547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ln/>
          <a:extLst/>
        </p:spPr>
        <p:style>
          <a:lnRef idx="1">
            <a:schemeClr val="accent3"/>
          </a:lnRef>
          <a:fillRef idx="2">
            <a:schemeClr val="accent3"/>
          </a:fillRef>
          <a:effectRef idx="1">
            <a:schemeClr val="accent3"/>
          </a:effectRef>
          <a:fontRef idx="minor">
            <a:schemeClr val="dk1"/>
          </a:fontRef>
        </p:style>
      </p:pic>
      <p:sp>
        <p:nvSpPr>
          <p:cNvPr id="2" name="مستطيل مستدير الزوايا 1"/>
          <p:cNvSpPr/>
          <p:nvPr/>
        </p:nvSpPr>
        <p:spPr>
          <a:xfrm>
            <a:off x="6660232" y="1988840"/>
            <a:ext cx="2376264" cy="61206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أدخل القطاع الذي تعمل به يفضل التنويع بالقطاعات</a:t>
            </a:r>
            <a:endParaRPr lang="ar-SA" dirty="0">
              <a:cs typeface="AL-Mateen" pitchFamily="2" charset="-78"/>
            </a:endParaRPr>
          </a:p>
        </p:txBody>
      </p:sp>
      <p:cxnSp>
        <p:nvCxnSpPr>
          <p:cNvPr id="4" name="رابط كسهم مستقيم 3"/>
          <p:cNvCxnSpPr/>
          <p:nvPr/>
        </p:nvCxnSpPr>
        <p:spPr>
          <a:xfrm flipH="1">
            <a:off x="5652120" y="2600908"/>
            <a:ext cx="1115616" cy="11881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مستطيل مستدير الزوايا 6"/>
          <p:cNvSpPr/>
          <p:nvPr/>
        </p:nvSpPr>
        <p:spPr>
          <a:xfrm>
            <a:off x="6660232" y="3194974"/>
            <a:ext cx="2376264" cy="61206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من القائمة المنسدلة اختر       </a:t>
            </a:r>
            <a:r>
              <a:rPr lang="en-US" b="1" dirty="0" smtClean="0">
                <a:solidFill>
                  <a:srgbClr val="FF0000"/>
                </a:solidFill>
              </a:rPr>
              <a:t>Civil society entities</a:t>
            </a:r>
            <a:endParaRPr lang="ar-SA" b="1" dirty="0">
              <a:solidFill>
                <a:srgbClr val="FF0000"/>
              </a:solidFill>
            </a:endParaRPr>
          </a:p>
        </p:txBody>
      </p:sp>
      <p:cxnSp>
        <p:nvCxnSpPr>
          <p:cNvPr id="8" name="رابط كسهم مستقيم 7"/>
          <p:cNvCxnSpPr/>
          <p:nvPr/>
        </p:nvCxnSpPr>
        <p:spPr>
          <a:xfrm flipH="1">
            <a:off x="5508104" y="3717032"/>
            <a:ext cx="1152128" cy="57606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مستطيل مستدير الزوايا 10"/>
          <p:cNvSpPr/>
          <p:nvPr/>
        </p:nvSpPr>
        <p:spPr>
          <a:xfrm>
            <a:off x="6767736" y="5229200"/>
            <a:ext cx="2261864" cy="61206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من القائمة المنسدلة اختر الدولة التي تسكن بها </a:t>
            </a:r>
            <a:endParaRPr lang="ar-SA" dirty="0">
              <a:cs typeface="AL-Mateen" pitchFamily="2" charset="-78"/>
            </a:endParaRPr>
          </a:p>
        </p:txBody>
      </p:sp>
      <p:cxnSp>
        <p:nvCxnSpPr>
          <p:cNvPr id="12" name="رابط كسهم مستقيم 11"/>
          <p:cNvCxnSpPr>
            <a:stCxn id="11" idx="1"/>
          </p:cNvCxnSpPr>
          <p:nvPr/>
        </p:nvCxnSpPr>
        <p:spPr>
          <a:xfrm flipH="1" flipV="1">
            <a:off x="4572002" y="4797152"/>
            <a:ext cx="2195734" cy="73808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مستطيل مستدير الزوايا 13"/>
          <p:cNvSpPr/>
          <p:nvPr/>
        </p:nvSpPr>
        <p:spPr>
          <a:xfrm>
            <a:off x="323528" y="5538010"/>
            <a:ext cx="2376264" cy="61206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ثم أضغط على كلمة </a:t>
            </a:r>
            <a:r>
              <a:rPr lang="ar-SA" dirty="0" smtClean="0">
                <a:solidFill>
                  <a:srgbClr val="FF0000"/>
                </a:solidFill>
                <a:cs typeface="AL-Mateen" pitchFamily="2" charset="-78"/>
              </a:rPr>
              <a:t>أرسال</a:t>
            </a:r>
            <a:endParaRPr lang="ar-SA" dirty="0">
              <a:solidFill>
                <a:srgbClr val="FF0000"/>
              </a:solidFill>
              <a:cs typeface="AL-Mateen" pitchFamily="2" charset="-78"/>
            </a:endParaRPr>
          </a:p>
        </p:txBody>
      </p:sp>
      <p:cxnSp>
        <p:nvCxnSpPr>
          <p:cNvPr id="15" name="رابط كسهم مستقيم 14"/>
          <p:cNvCxnSpPr>
            <a:stCxn id="14" idx="3"/>
          </p:cNvCxnSpPr>
          <p:nvPr/>
        </p:nvCxnSpPr>
        <p:spPr>
          <a:xfrm flipV="1">
            <a:off x="2699792" y="5229200"/>
            <a:ext cx="1584176" cy="6148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3484181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1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1115616" y="5373216"/>
            <a:ext cx="2376264" cy="86409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1600" dirty="0" smtClean="0">
                <a:cs typeface="AL-Mateen" pitchFamily="2" charset="-78"/>
              </a:rPr>
              <a:t>أضغط على كلمة </a:t>
            </a:r>
            <a:r>
              <a:rPr lang="en-US" sz="1600" b="1" dirty="0" smtClean="0">
                <a:solidFill>
                  <a:srgbClr val="FF0000"/>
                </a:solidFill>
                <a:cs typeface="AL-Mateen" pitchFamily="2" charset="-78"/>
              </a:rPr>
              <a:t>Vote</a:t>
            </a:r>
            <a:endParaRPr lang="ar-SA" sz="1600" b="1" dirty="0">
              <a:solidFill>
                <a:srgbClr val="FF0000"/>
              </a:solidFill>
              <a:cs typeface="AL-Mateen" pitchFamily="2" charset="-78"/>
            </a:endParaRPr>
          </a:p>
        </p:txBody>
      </p:sp>
      <p:cxnSp>
        <p:nvCxnSpPr>
          <p:cNvPr id="4" name="رابط كسهم مستقيم 3"/>
          <p:cNvCxnSpPr>
            <a:stCxn id="2" idx="0"/>
          </p:cNvCxnSpPr>
          <p:nvPr/>
        </p:nvCxnSpPr>
        <p:spPr>
          <a:xfrm flipH="1" flipV="1">
            <a:off x="2051720" y="4293096"/>
            <a:ext cx="252028" cy="108012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3742294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20173" cy="673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شكل بيضاوي 1"/>
          <p:cNvSpPr/>
          <p:nvPr/>
        </p:nvSpPr>
        <p:spPr>
          <a:xfrm>
            <a:off x="1403648" y="2204864"/>
            <a:ext cx="6120680"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مستدير الزوايا 2"/>
          <p:cNvSpPr/>
          <p:nvPr/>
        </p:nvSpPr>
        <p:spPr>
          <a:xfrm>
            <a:off x="6588224" y="836712"/>
            <a:ext cx="2376264" cy="882098"/>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sz="1600" dirty="0" smtClean="0">
                <a:cs typeface="AL-Mateen" pitchFamily="2" charset="-78"/>
              </a:rPr>
              <a:t>أرقام الفئات من </a:t>
            </a:r>
            <a:r>
              <a:rPr lang="en-US" sz="1600" b="1" dirty="0" smtClean="0">
                <a:solidFill>
                  <a:srgbClr val="FF0000"/>
                </a:solidFill>
                <a:cs typeface="AL-Mateen" pitchFamily="2" charset="-78"/>
              </a:rPr>
              <a:t>1</a:t>
            </a:r>
            <a:r>
              <a:rPr lang="ar-SA" sz="1600" dirty="0" smtClean="0">
                <a:cs typeface="AL-Mateen" pitchFamily="2" charset="-78"/>
              </a:rPr>
              <a:t> الى </a:t>
            </a:r>
            <a:r>
              <a:rPr lang="en-US" sz="1600" b="1" dirty="0" smtClean="0">
                <a:solidFill>
                  <a:srgbClr val="FF0000"/>
                </a:solidFill>
                <a:cs typeface="AL-Mateen" pitchFamily="2" charset="-78"/>
              </a:rPr>
              <a:t>18</a:t>
            </a:r>
            <a:r>
              <a:rPr lang="ar-SA" sz="1600" dirty="0" smtClean="0">
                <a:cs typeface="AL-Mateen" pitchFamily="2" charset="-78"/>
              </a:rPr>
              <a:t> يجب التصويت عليها جميعاً</a:t>
            </a:r>
            <a:endParaRPr lang="ar-SA" sz="1600" dirty="0">
              <a:cs typeface="AL-Mateen" pitchFamily="2" charset="-78"/>
            </a:endParaRPr>
          </a:p>
        </p:txBody>
      </p:sp>
      <p:sp>
        <p:nvSpPr>
          <p:cNvPr id="4" name="مستطيل مستدير الزوايا 3"/>
          <p:cNvSpPr/>
          <p:nvPr/>
        </p:nvSpPr>
        <p:spPr>
          <a:xfrm>
            <a:off x="2843808" y="4365104"/>
            <a:ext cx="3168352" cy="1296144"/>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just"/>
            <a:r>
              <a:rPr lang="ar-SA" sz="1600" dirty="0" smtClean="0">
                <a:cs typeface="AL-Mateen" pitchFamily="2" charset="-78"/>
              </a:rPr>
              <a:t>الفئات التي بها مشاريع الجامعة</a:t>
            </a:r>
          </a:p>
          <a:p>
            <a:pPr algn="just"/>
            <a:r>
              <a:rPr lang="en-US" sz="1600" dirty="0" smtClean="0">
                <a:solidFill>
                  <a:srgbClr val="FF0000"/>
                </a:solidFill>
                <a:cs typeface="AL-Mateen" pitchFamily="2" charset="-78"/>
              </a:rPr>
              <a:t>14</a:t>
            </a:r>
            <a:r>
              <a:rPr lang="en-US" sz="1600" dirty="0" smtClean="0">
                <a:cs typeface="AL-Mateen" pitchFamily="2" charset="-78"/>
              </a:rPr>
              <a:t>,</a:t>
            </a:r>
            <a:r>
              <a:rPr lang="en-US" sz="1600" dirty="0" smtClean="0">
                <a:solidFill>
                  <a:srgbClr val="FF0000"/>
                </a:solidFill>
                <a:cs typeface="AL-Mateen" pitchFamily="2" charset="-78"/>
              </a:rPr>
              <a:t>12</a:t>
            </a:r>
            <a:r>
              <a:rPr lang="en-US" sz="1600" dirty="0" smtClean="0">
                <a:cs typeface="AL-Mateen" pitchFamily="2" charset="-78"/>
              </a:rPr>
              <a:t>,</a:t>
            </a:r>
            <a:r>
              <a:rPr lang="en-US" sz="1600" dirty="0" smtClean="0">
                <a:solidFill>
                  <a:srgbClr val="FF0000"/>
                </a:solidFill>
                <a:cs typeface="AL-Mateen" pitchFamily="2" charset="-78"/>
              </a:rPr>
              <a:t>9</a:t>
            </a:r>
            <a:r>
              <a:rPr lang="en-US" sz="1600" dirty="0" smtClean="0">
                <a:cs typeface="AL-Mateen" pitchFamily="2" charset="-78"/>
              </a:rPr>
              <a:t>,</a:t>
            </a:r>
            <a:r>
              <a:rPr lang="en-US" sz="1600" dirty="0" smtClean="0">
                <a:solidFill>
                  <a:srgbClr val="FF0000"/>
                </a:solidFill>
                <a:cs typeface="AL-Mateen" pitchFamily="2" charset="-78"/>
              </a:rPr>
              <a:t>7</a:t>
            </a:r>
            <a:r>
              <a:rPr lang="ar-SA" sz="1600" dirty="0" smtClean="0">
                <a:cs typeface="AL-Mateen" pitchFamily="2" charset="-78"/>
              </a:rPr>
              <a:t> يجب تحري الدقة باختيار اسم المشروع بهذه الفئات والفئات المتبقية يتم التصويت عشوائي </a:t>
            </a:r>
            <a:endParaRPr lang="ar-SA" sz="1600" dirty="0">
              <a:cs typeface="AL-Mateen" pitchFamily="2" charset="-78"/>
            </a:endParaRPr>
          </a:p>
        </p:txBody>
      </p:sp>
      <p:cxnSp>
        <p:nvCxnSpPr>
          <p:cNvPr id="6" name="رابط كسهم مستقيم 5"/>
          <p:cNvCxnSpPr/>
          <p:nvPr/>
        </p:nvCxnSpPr>
        <p:spPr>
          <a:xfrm flipH="1" flipV="1">
            <a:off x="3563888" y="2708920"/>
            <a:ext cx="288032" cy="165618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 name="رابط كسهم مستقيم 7"/>
          <p:cNvCxnSpPr/>
          <p:nvPr/>
        </p:nvCxnSpPr>
        <p:spPr>
          <a:xfrm flipH="1" flipV="1">
            <a:off x="3995936" y="2708920"/>
            <a:ext cx="144016" cy="165618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رابط كسهم مستقيم 9"/>
          <p:cNvCxnSpPr/>
          <p:nvPr/>
        </p:nvCxnSpPr>
        <p:spPr>
          <a:xfrm flipH="1" flipV="1">
            <a:off x="5004048" y="2708920"/>
            <a:ext cx="72008" cy="165618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رابط كسهم مستقيم 11"/>
          <p:cNvCxnSpPr/>
          <p:nvPr/>
        </p:nvCxnSpPr>
        <p:spPr>
          <a:xfrm flipV="1">
            <a:off x="5580112" y="2708920"/>
            <a:ext cx="72008" cy="165618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رابط كسهم مستقيم 13"/>
          <p:cNvCxnSpPr>
            <a:stCxn id="3" idx="1"/>
          </p:cNvCxnSpPr>
          <p:nvPr/>
        </p:nvCxnSpPr>
        <p:spPr>
          <a:xfrm flipH="1">
            <a:off x="5652120" y="1277761"/>
            <a:ext cx="936104" cy="92710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3219476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15" name="مستطيل مستدير الزوايا 14"/>
          <p:cNvSpPr/>
          <p:nvPr/>
        </p:nvSpPr>
        <p:spPr>
          <a:xfrm>
            <a:off x="2110302" y="548680"/>
            <a:ext cx="5355444" cy="122413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smtClean="0">
                <a:latin typeface="Monotype Koufi" pitchFamily="2" charset="-78"/>
                <a:ea typeface="Monotype Koufi" pitchFamily="2" charset="-78"/>
                <a:cs typeface="Monotype Koufi" pitchFamily="2" charset="-78"/>
              </a:rPr>
              <a:t>أسماء المشاريع ورقم الفئة التي بها المشروع </a:t>
            </a:r>
            <a:endParaRPr lang="ar-SA" sz="2400" dirty="0">
              <a:latin typeface="Monotype Koufi" pitchFamily="2" charset="-78"/>
              <a:ea typeface="Monotype Koufi" pitchFamily="2" charset="-78"/>
              <a:cs typeface="Monotype Koufi" pitchFamily="2" charset="-78"/>
            </a:endParaRPr>
          </a:p>
        </p:txBody>
      </p:sp>
      <p:sp>
        <p:nvSpPr>
          <p:cNvPr id="2" name="مستطيل مستدير الزوايا 1"/>
          <p:cNvSpPr/>
          <p:nvPr/>
        </p:nvSpPr>
        <p:spPr>
          <a:xfrm>
            <a:off x="1763688" y="5661248"/>
            <a:ext cx="6336704" cy="64807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rtlCol="1" anchor="ctr"/>
          <a:lstStyle/>
          <a:p>
            <a:pPr algn="ctr"/>
            <a:r>
              <a:rPr lang="en-US" sz="3200" dirty="0" smtClean="0">
                <a:cs typeface="AL-Mateen" pitchFamily="2" charset="-78"/>
              </a:rPr>
              <a:t>* </a:t>
            </a:r>
            <a:r>
              <a:rPr lang="ar-SA" sz="3200" dirty="0" smtClean="0">
                <a:cs typeface="AL-Mateen" pitchFamily="2" charset="-78"/>
              </a:rPr>
              <a:t> لا يسمح بالتصويت بأكثر من مره بنفس الأيميل </a:t>
            </a:r>
            <a:endParaRPr lang="ar-SA" sz="3200" dirty="0">
              <a:cs typeface="AL-Mateen" pitchFamily="2" charset="-78"/>
            </a:endParaRPr>
          </a:p>
        </p:txBody>
      </p:sp>
      <p:pic>
        <p:nvPicPr>
          <p:cNvPr id="6" name="صورة 5"/>
          <p:cNvPicPr>
            <a:picLocks noChangeAspect="1"/>
          </p:cNvPicPr>
          <p:nvPr/>
        </p:nvPicPr>
        <p:blipFill>
          <a:blip r:embed="rId2"/>
          <a:stretch>
            <a:fillRect/>
          </a:stretch>
        </p:blipFill>
        <p:spPr>
          <a:xfrm>
            <a:off x="683569" y="2348880"/>
            <a:ext cx="7416824" cy="2555295"/>
          </a:xfrm>
          <a:prstGeom prst="rect">
            <a:avLst/>
          </a:prstGeom>
        </p:spPr>
      </p:pic>
    </p:spTree>
    <p:extLst>
      <p:ext uri="{BB962C8B-B14F-4D97-AF65-F5344CB8AC3E}">
        <p14:creationId xmlns:p14="http://schemas.microsoft.com/office/powerpoint/2010/main" val="14062461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6444208" y="1052700"/>
            <a:ext cx="2448272" cy="576064"/>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سنقوم بالتصويت على مشروع الفئة </a:t>
            </a:r>
            <a:r>
              <a:rPr lang="en-US" sz="2000" b="1" dirty="0" smtClean="0">
                <a:solidFill>
                  <a:srgbClr val="FF0000"/>
                </a:solidFill>
                <a:cs typeface="AL-Mateen" pitchFamily="2" charset="-78"/>
              </a:rPr>
              <a:t>7</a:t>
            </a:r>
            <a:endParaRPr lang="ar-SA" b="1" dirty="0">
              <a:solidFill>
                <a:srgbClr val="FF0000"/>
              </a:solidFill>
              <a:cs typeface="AL-Mateen" pitchFamily="2" charset="-78"/>
            </a:endParaRPr>
          </a:p>
        </p:txBody>
      </p:sp>
      <p:sp>
        <p:nvSpPr>
          <p:cNvPr id="3" name="شكل بيضاوي 2"/>
          <p:cNvSpPr/>
          <p:nvPr/>
        </p:nvSpPr>
        <p:spPr>
          <a:xfrm>
            <a:off x="7524328" y="2968316"/>
            <a:ext cx="648072" cy="576064"/>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200" b="1" dirty="0" smtClean="0">
                <a:solidFill>
                  <a:srgbClr val="FF0000"/>
                </a:solidFill>
              </a:rPr>
              <a:t>1</a:t>
            </a:r>
            <a:endParaRPr lang="ar-SA" sz="3200" b="1" dirty="0">
              <a:solidFill>
                <a:srgbClr val="FF0000"/>
              </a:solidFill>
            </a:endParaRPr>
          </a:p>
        </p:txBody>
      </p:sp>
      <p:cxnSp>
        <p:nvCxnSpPr>
          <p:cNvPr id="5" name="رابط كسهم مستقيم 4"/>
          <p:cNvCxnSpPr/>
          <p:nvPr/>
        </p:nvCxnSpPr>
        <p:spPr>
          <a:xfrm flipH="1" flipV="1">
            <a:off x="3635896" y="2348880"/>
            <a:ext cx="3888432" cy="90746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99272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مستدير الزوايا 2"/>
          <p:cNvSpPr/>
          <p:nvPr/>
        </p:nvSpPr>
        <p:spPr>
          <a:xfrm>
            <a:off x="107504" y="2492896"/>
            <a:ext cx="1440160" cy="648072"/>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اسم المشروع </a:t>
            </a:r>
            <a:endParaRPr lang="ar-SA" dirty="0">
              <a:cs typeface="AL-Mateen" pitchFamily="2" charset="-78"/>
            </a:endParaRPr>
          </a:p>
        </p:txBody>
      </p:sp>
      <p:cxnSp>
        <p:nvCxnSpPr>
          <p:cNvPr id="5" name="رابط كسهم مستقيم 4"/>
          <p:cNvCxnSpPr/>
          <p:nvPr/>
        </p:nvCxnSpPr>
        <p:spPr>
          <a:xfrm flipV="1">
            <a:off x="1043608" y="1738119"/>
            <a:ext cx="792088" cy="75477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 name="مستطيل مستدير الزوايا 5"/>
          <p:cNvSpPr/>
          <p:nvPr/>
        </p:nvSpPr>
        <p:spPr>
          <a:xfrm>
            <a:off x="7956376" y="692224"/>
            <a:ext cx="899592" cy="648544"/>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يتبع </a:t>
            </a:r>
            <a:endParaRPr lang="ar-SA" dirty="0">
              <a:cs typeface="AL-Mateen" pitchFamily="2" charset="-78"/>
            </a:endParaRPr>
          </a:p>
        </p:txBody>
      </p:sp>
      <p:sp>
        <p:nvSpPr>
          <p:cNvPr id="9" name="وسيلة شرح بيضاوية 8"/>
          <p:cNvSpPr/>
          <p:nvPr/>
        </p:nvSpPr>
        <p:spPr>
          <a:xfrm>
            <a:off x="611560" y="1268760"/>
            <a:ext cx="828092" cy="864096"/>
          </a:xfrm>
          <a:prstGeom prst="wedgeEllipseCallout">
            <a:avLst>
              <a:gd name="adj1" fmla="val -28952"/>
              <a:gd name="adj2" fmla="val 82731"/>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200" b="1" dirty="0" smtClean="0">
                <a:solidFill>
                  <a:srgbClr val="FF0000"/>
                </a:solidFill>
              </a:rPr>
              <a:t>2</a:t>
            </a:r>
            <a:endParaRPr lang="ar-SA" b="1" dirty="0">
              <a:solidFill>
                <a:srgbClr val="FF0000"/>
              </a:solidFill>
            </a:endParaRPr>
          </a:p>
        </p:txBody>
      </p:sp>
      <p:sp>
        <p:nvSpPr>
          <p:cNvPr id="11" name="مستطيل مستدير الزوايا 10"/>
          <p:cNvSpPr/>
          <p:nvPr/>
        </p:nvSpPr>
        <p:spPr>
          <a:xfrm>
            <a:off x="1979712" y="3429000"/>
            <a:ext cx="1440160" cy="648072"/>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نضغط على </a:t>
            </a:r>
            <a:endParaRPr lang="ar-SA" dirty="0">
              <a:cs typeface="AL-Mateen" pitchFamily="2" charset="-78"/>
            </a:endParaRPr>
          </a:p>
        </p:txBody>
      </p:sp>
      <p:sp>
        <p:nvSpPr>
          <p:cNvPr id="16" name="وسيلة شرح بيضاوية 15"/>
          <p:cNvSpPr/>
          <p:nvPr/>
        </p:nvSpPr>
        <p:spPr>
          <a:xfrm>
            <a:off x="2195736" y="2204864"/>
            <a:ext cx="828092" cy="864096"/>
          </a:xfrm>
          <a:prstGeom prst="wedgeEllipseCallout">
            <a:avLst>
              <a:gd name="adj1" fmla="val -28952"/>
              <a:gd name="adj2" fmla="val 82731"/>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200" b="1" dirty="0" smtClean="0">
                <a:solidFill>
                  <a:srgbClr val="FF0000"/>
                </a:solidFill>
              </a:rPr>
              <a:t>3</a:t>
            </a:r>
            <a:endParaRPr lang="ar-SA" sz="3200" b="1" dirty="0">
              <a:solidFill>
                <a:srgbClr val="FF0000"/>
              </a:solidFill>
            </a:endParaRPr>
          </a:p>
        </p:txBody>
      </p:sp>
      <p:cxnSp>
        <p:nvCxnSpPr>
          <p:cNvPr id="17" name="رابط كسهم مستقيم 16"/>
          <p:cNvCxnSpPr/>
          <p:nvPr/>
        </p:nvCxnSpPr>
        <p:spPr>
          <a:xfrm flipV="1">
            <a:off x="3347864" y="2348880"/>
            <a:ext cx="2160240" cy="108012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49428230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7092280" y="692696"/>
            <a:ext cx="1800200" cy="576064"/>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يتبع : ستظهر لنا هذه الصفحة </a:t>
            </a:r>
            <a:endParaRPr lang="ar-SA" dirty="0">
              <a:cs typeface="AL-Mateen" pitchFamily="2" charset="-78"/>
            </a:endParaRPr>
          </a:p>
        </p:txBody>
      </p:sp>
      <p:sp>
        <p:nvSpPr>
          <p:cNvPr id="3" name="مستطيل مستدير الزوايا 2"/>
          <p:cNvSpPr/>
          <p:nvPr/>
        </p:nvSpPr>
        <p:spPr>
          <a:xfrm>
            <a:off x="7380312" y="2924944"/>
            <a:ext cx="1296144" cy="648072"/>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نضغط على </a:t>
            </a:r>
            <a:r>
              <a:rPr lang="en-US" b="1" dirty="0" smtClean="0">
                <a:solidFill>
                  <a:srgbClr val="FF0000"/>
                </a:solidFill>
                <a:cs typeface="AL-Mateen" pitchFamily="2" charset="-78"/>
              </a:rPr>
              <a:t>Confirm</a:t>
            </a:r>
            <a:endParaRPr lang="ar-SA" b="1" dirty="0">
              <a:solidFill>
                <a:srgbClr val="FF0000"/>
              </a:solidFill>
              <a:cs typeface="AL-Mateen" pitchFamily="2" charset="-78"/>
            </a:endParaRPr>
          </a:p>
        </p:txBody>
      </p:sp>
      <p:cxnSp>
        <p:nvCxnSpPr>
          <p:cNvPr id="5" name="رابط كسهم مستقيم 4"/>
          <p:cNvCxnSpPr/>
          <p:nvPr/>
        </p:nvCxnSpPr>
        <p:spPr>
          <a:xfrm flipH="1">
            <a:off x="6109855" y="3248980"/>
            <a:ext cx="1270457" cy="10320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 name="وسيلة شرح بيضاوية 7"/>
          <p:cNvSpPr/>
          <p:nvPr/>
        </p:nvSpPr>
        <p:spPr>
          <a:xfrm>
            <a:off x="7818403" y="1700808"/>
            <a:ext cx="828092" cy="864096"/>
          </a:xfrm>
          <a:prstGeom prst="wedgeEllipseCallout">
            <a:avLst>
              <a:gd name="adj1" fmla="val -28952"/>
              <a:gd name="adj2" fmla="val 82731"/>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200" b="1" dirty="0">
                <a:solidFill>
                  <a:srgbClr val="FF0000"/>
                </a:solidFill>
              </a:rPr>
              <a:t>4</a:t>
            </a:r>
            <a:endParaRPr lang="ar-SA" sz="3200" b="1" dirty="0">
              <a:solidFill>
                <a:srgbClr val="FF0000"/>
              </a:solidFill>
            </a:endParaRPr>
          </a:p>
        </p:txBody>
      </p:sp>
      <p:sp>
        <p:nvSpPr>
          <p:cNvPr id="9" name="مستطيل مستدير الزوايا 8"/>
          <p:cNvSpPr/>
          <p:nvPr/>
        </p:nvSpPr>
        <p:spPr>
          <a:xfrm>
            <a:off x="3275856" y="5160258"/>
            <a:ext cx="2304256" cy="861029"/>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solidFill>
                  <a:srgbClr val="FF0000"/>
                </a:solidFill>
                <a:cs typeface="AL-Mateen" pitchFamily="2" charset="-78"/>
              </a:rPr>
              <a:t>انتهينا من عملية التصويت. يتم تطبيق الخطوات السابقة بكل مشروع </a:t>
            </a:r>
            <a:endParaRPr lang="ar-SA" dirty="0">
              <a:solidFill>
                <a:srgbClr val="FF0000"/>
              </a:solidFill>
              <a:cs typeface="AL-Mateen" pitchFamily="2" charset="-78"/>
            </a:endParaRPr>
          </a:p>
        </p:txBody>
      </p:sp>
    </p:spTree>
    <p:extLst>
      <p:ext uri="{BB962C8B-B14F-4D97-AF65-F5344CB8AC3E}">
        <p14:creationId xmlns:p14="http://schemas.microsoft.com/office/powerpoint/2010/main" val="28651742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3995936" y="980728"/>
            <a:ext cx="3888432" cy="1008112"/>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سيعيدك مره أخرة لفئات المشاريع لاحظ نقلك للفئة التالية تلقائياً قم بالضغط على أرقام الفئات التي بها </a:t>
            </a:r>
            <a:r>
              <a:rPr lang="ar-SA" dirty="0" smtClean="0">
                <a:solidFill>
                  <a:srgbClr val="FF0000"/>
                </a:solidFill>
                <a:cs typeface="AL-Mateen" pitchFamily="2" charset="-78"/>
              </a:rPr>
              <a:t>مشاريع الجامعة </a:t>
            </a:r>
            <a:r>
              <a:rPr lang="ar-SA" dirty="0" smtClean="0">
                <a:cs typeface="AL-Mateen" pitchFamily="2" charset="-78"/>
              </a:rPr>
              <a:t>أولاً وبعد ذلك صوت عشوائياً </a:t>
            </a:r>
            <a:endParaRPr lang="ar-SA" dirty="0">
              <a:cs typeface="AL-Mateen" pitchFamily="2" charset="-78"/>
            </a:endParaRPr>
          </a:p>
        </p:txBody>
      </p:sp>
      <p:sp>
        <p:nvSpPr>
          <p:cNvPr id="3" name="مستطيل مستدير الزوايا 2"/>
          <p:cNvSpPr/>
          <p:nvPr/>
        </p:nvSpPr>
        <p:spPr>
          <a:xfrm>
            <a:off x="5148064" y="4437112"/>
            <a:ext cx="2016224" cy="86409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لاحظ تم تعطيل رقم فئة المشروع الذي قمنا بالتصويت عليه مسبقاً. </a:t>
            </a:r>
            <a:endParaRPr lang="ar-SA" dirty="0">
              <a:cs typeface="AL-Mateen" pitchFamily="2" charset="-78"/>
            </a:endParaRPr>
          </a:p>
        </p:txBody>
      </p:sp>
      <p:cxnSp>
        <p:nvCxnSpPr>
          <p:cNvPr id="5" name="رابط كسهم مستقيم 4"/>
          <p:cNvCxnSpPr/>
          <p:nvPr/>
        </p:nvCxnSpPr>
        <p:spPr>
          <a:xfrm flipH="1" flipV="1">
            <a:off x="3563888" y="4149080"/>
            <a:ext cx="1584176" cy="72008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 name="مستطيل مستدير الزوايا 5"/>
          <p:cNvSpPr/>
          <p:nvPr/>
        </p:nvSpPr>
        <p:spPr>
          <a:xfrm>
            <a:off x="467544" y="980728"/>
            <a:ext cx="2160240" cy="720080"/>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هنا مجموع المشاريع التي قمت بالتصويت عليها </a:t>
            </a:r>
            <a:endParaRPr lang="ar-SA" dirty="0">
              <a:cs typeface="AL-Mateen" pitchFamily="2" charset="-78"/>
            </a:endParaRPr>
          </a:p>
        </p:txBody>
      </p:sp>
      <p:cxnSp>
        <p:nvCxnSpPr>
          <p:cNvPr id="8" name="رابط كسهم مستقيم 7"/>
          <p:cNvCxnSpPr/>
          <p:nvPr/>
        </p:nvCxnSpPr>
        <p:spPr>
          <a:xfrm>
            <a:off x="1691680" y="1700808"/>
            <a:ext cx="936104" cy="13681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6764457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9144000" cy="683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6012160" y="980728"/>
            <a:ext cx="2880320" cy="1152128"/>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بعد الانتهاء من التصويت على جميع الفئات ستظهر لك هذه الصفحة أضغط على </a:t>
            </a:r>
            <a:r>
              <a:rPr lang="en-US" dirty="0" smtClean="0">
                <a:cs typeface="AL-Mateen" pitchFamily="2" charset="-78"/>
              </a:rPr>
              <a:t> </a:t>
            </a:r>
            <a:r>
              <a:rPr lang="ar-SA" dirty="0">
                <a:cs typeface="AL-Mateen" pitchFamily="2" charset="-78"/>
              </a:rPr>
              <a:t> </a:t>
            </a:r>
            <a:r>
              <a:rPr lang="en-US" dirty="0" smtClean="0">
                <a:cs typeface="AL-Mateen" pitchFamily="2" charset="-78"/>
              </a:rPr>
              <a:t> </a:t>
            </a:r>
            <a:r>
              <a:rPr lang="en-US" b="1" dirty="0" smtClean="0">
                <a:solidFill>
                  <a:srgbClr val="FF0000"/>
                </a:solidFill>
                <a:cs typeface="AL-Mateen" pitchFamily="2" charset="-78"/>
              </a:rPr>
              <a:t>My votes</a:t>
            </a:r>
            <a:endParaRPr lang="ar-SA" b="1" dirty="0">
              <a:solidFill>
                <a:srgbClr val="FF0000"/>
              </a:solidFill>
              <a:cs typeface="AL-Mateen" pitchFamily="2" charset="-78"/>
            </a:endParaRPr>
          </a:p>
        </p:txBody>
      </p:sp>
      <p:cxnSp>
        <p:nvCxnSpPr>
          <p:cNvPr id="4" name="رابط كسهم مستقيم 3"/>
          <p:cNvCxnSpPr/>
          <p:nvPr/>
        </p:nvCxnSpPr>
        <p:spPr>
          <a:xfrm flipH="1">
            <a:off x="4788024" y="2076001"/>
            <a:ext cx="1296144" cy="236111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24921294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mConfetti">
          <a:fgClr>
            <a:srgbClr val="92D050"/>
          </a:fgClr>
          <a:bgClr>
            <a:schemeClr val="bg1"/>
          </a:bgClr>
        </a:pattFill>
        <a:effectLst/>
      </p:bgPr>
    </p:bg>
    <p:spTree>
      <p:nvGrpSpPr>
        <p:cNvPr id="1" name=""/>
        <p:cNvGrpSpPr/>
        <p:nvPr/>
      </p:nvGrpSpPr>
      <p:grpSpPr>
        <a:xfrm>
          <a:off x="0" y="0"/>
          <a:ext cx="0" cy="0"/>
          <a:chOff x="0" y="0"/>
          <a:chExt cx="0" cy="0"/>
        </a:xfrm>
      </p:grpSpPr>
      <p:sp>
        <p:nvSpPr>
          <p:cNvPr id="4" name="مستطيل 3"/>
          <p:cNvSpPr/>
          <p:nvPr/>
        </p:nvSpPr>
        <p:spPr>
          <a:xfrm>
            <a:off x="1513136" y="2492896"/>
            <a:ext cx="6840760" cy="2554545"/>
          </a:xfrm>
          <a:prstGeom prst="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r-SA" sz="2000" dirty="0">
                <a:cs typeface="AL-Mohanad" pitchFamily="2" charset="-78"/>
              </a:rPr>
              <a:t>القمة العالمية حول مجتمع المعلومات </a:t>
            </a:r>
            <a:r>
              <a:rPr lang="en-US" sz="2000" dirty="0">
                <a:cs typeface="AL-Mohanad" pitchFamily="2" charset="-78"/>
              </a:rPr>
              <a:t>WSIS</a:t>
            </a:r>
            <a:r>
              <a:rPr lang="ar-SA" sz="2000" dirty="0">
                <a:cs typeface="AL-Mohanad" pitchFamily="2" charset="-78"/>
              </a:rPr>
              <a:t> هو مؤتمر برعاية </a:t>
            </a:r>
            <a:r>
              <a:rPr lang="ar-SA" sz="2000">
                <a:cs typeface="AL-Mohanad" pitchFamily="2" charset="-78"/>
              </a:rPr>
              <a:t>لأمم </a:t>
            </a:r>
            <a:r>
              <a:rPr lang="ar-SA" sz="2000" smtClean="0">
                <a:cs typeface="AL-Mohanad" pitchFamily="2" charset="-78"/>
              </a:rPr>
              <a:t>المتحدة عن </a:t>
            </a:r>
            <a:r>
              <a:rPr lang="ar-SA" sz="2000" dirty="0">
                <a:cs typeface="AL-Mohanad" pitchFamily="2" charset="-78"/>
              </a:rPr>
              <a:t>المعلومات </a:t>
            </a:r>
            <a:r>
              <a:rPr lang="ar-SA" sz="2000" dirty="0" smtClean="0">
                <a:cs typeface="AL-Mohanad" pitchFamily="2" charset="-78"/>
              </a:rPr>
              <a:t>والاتصالات حيث </a:t>
            </a:r>
            <a:r>
              <a:rPr lang="ar-SA" sz="2000" dirty="0">
                <a:cs typeface="AL-Mohanad" pitchFamily="2" charset="-78"/>
              </a:rPr>
              <a:t>تعتبر قمة لزعماء العالم الملتزمين بتسخير إمكانات الثورة الرقمية في تكنولوجيا المعلومات والاتصالات لخدمة البشرية. وهي تمثل عملية تعددية حقيقية لأصحاب المصلحة الذين يشملون الحكومات والمنظمات الدولية الحكومية والمنظمات غير الحكومية والقطاع الخاص والمجتمع المدني. وهدف القمة هو "بناء مجتمع معلومات</a:t>
            </a:r>
            <a:r>
              <a:rPr lang="ar-EG" sz="2000" dirty="0">
                <a:cs typeface="AL-Mohanad" pitchFamily="2" charset="-78"/>
              </a:rPr>
              <a:t> جامع</a:t>
            </a:r>
            <a:r>
              <a:rPr lang="ar-SA" sz="2000" dirty="0">
                <a:cs typeface="AL-Mohanad" pitchFamily="2" charset="-78"/>
              </a:rPr>
              <a:t> هدفه الإنسان ويتجه نحو </a:t>
            </a:r>
            <a:r>
              <a:rPr lang="ar-SA" sz="2000" dirty="0" smtClean="0">
                <a:cs typeface="AL-Mohanad" pitchFamily="2" charset="-78"/>
              </a:rPr>
              <a:t>التنمية.</a:t>
            </a:r>
            <a:endParaRPr lang="en-US" sz="2000" dirty="0">
              <a:cs typeface="AL-Mohanad" pitchFamily="2" charset="-78"/>
            </a:endParaRPr>
          </a:p>
          <a:p>
            <a:pPr algn="just"/>
            <a:r>
              <a:rPr lang="ar-SA" sz="2000" dirty="0" smtClean="0">
                <a:cs typeface="AL-Mohanad" pitchFamily="2" charset="-78"/>
              </a:rPr>
              <a:t>وقد شاركت </a:t>
            </a:r>
            <a:r>
              <a:rPr lang="ar-SA" sz="2000" dirty="0">
                <a:cs typeface="AL-Mohanad" pitchFamily="2" charset="-78"/>
              </a:rPr>
              <a:t>جامعة المجمعة بعدد ستة مشاريع وتم بفضل الله ترشيح أربعة مشاريع لمرحلة التصويت الفاصلة عن الفوز بأحد جوائز القمة.</a:t>
            </a:r>
            <a:endParaRPr lang="en-US" sz="2000" dirty="0">
              <a:cs typeface="AL-Mohanad" pitchFamily="2" charset="-78"/>
            </a:endParaRPr>
          </a:p>
        </p:txBody>
      </p:sp>
      <p:sp>
        <p:nvSpPr>
          <p:cNvPr id="5" name="مستطيل مستدير الزوايا 4"/>
          <p:cNvSpPr/>
          <p:nvPr/>
        </p:nvSpPr>
        <p:spPr>
          <a:xfrm>
            <a:off x="7097081" y="836712"/>
            <a:ext cx="1440160" cy="43204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rtlCol="1" anchor="ctr"/>
          <a:lstStyle/>
          <a:p>
            <a:pPr algn="ctr"/>
            <a:r>
              <a:rPr lang="ar-SA" sz="2400" dirty="0" smtClean="0">
                <a:cs typeface="AL-Mateen" pitchFamily="2" charset="-78"/>
              </a:rPr>
              <a:t>مقدمة </a:t>
            </a:r>
            <a:endParaRPr lang="ar-SA" dirty="0">
              <a:cs typeface="AL-Mateen" pitchFamily="2" charset="-78"/>
            </a:endParaRPr>
          </a:p>
        </p:txBody>
      </p:sp>
      <p:pic>
        <p:nvPicPr>
          <p:cNvPr id="1026" name="Picture 2" descr="C:\Users\am.alsubaie\Desktop\prizes_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49" y="188640"/>
            <a:ext cx="4781567" cy="20162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5163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 y="0"/>
            <a:ext cx="91487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5652120" y="620688"/>
            <a:ext cx="3312368" cy="1008112"/>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ستظهر لك هذه الصفحة بها جميع المشاريع التي قمت بالتصويت عليها مسبقاً</a:t>
            </a:r>
            <a:endParaRPr lang="ar-SA" dirty="0">
              <a:cs typeface="AL-Mateen" pitchFamily="2" charset="-78"/>
            </a:endParaRPr>
          </a:p>
        </p:txBody>
      </p:sp>
    </p:spTree>
    <p:extLst>
      <p:ext uri="{BB962C8B-B14F-4D97-AF65-F5344CB8AC3E}">
        <p14:creationId xmlns:p14="http://schemas.microsoft.com/office/powerpoint/2010/main" val="130455634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4" name="مستطيل 3"/>
          <p:cNvSpPr/>
          <p:nvPr/>
        </p:nvSpPr>
        <p:spPr>
          <a:xfrm>
            <a:off x="179512" y="3105835"/>
            <a:ext cx="8784976" cy="369332"/>
          </a:xfrm>
          <a:prstGeom prst="rect">
            <a:avLst/>
          </a:prstGeom>
        </p:spPr>
        <p:txBody>
          <a:bodyPr wrap="square">
            <a:spAutoFit/>
          </a:bodyPr>
          <a:lstStyle/>
          <a:p>
            <a:r>
              <a:rPr lang="en-US" u="sng" dirty="0">
                <a:hlinkClick r:id="rId2"/>
              </a:rPr>
              <a:t>http://groups.itu.int/stocktaking/WSISProjectPrizes2015/WSISProjectPrizes2015Voting.aspx</a:t>
            </a:r>
            <a:endParaRPr lang="en-US" dirty="0"/>
          </a:p>
        </p:txBody>
      </p:sp>
      <p:sp>
        <p:nvSpPr>
          <p:cNvPr id="5" name="مستطيل مستدير الزوايا 4"/>
          <p:cNvSpPr/>
          <p:nvPr/>
        </p:nvSpPr>
        <p:spPr>
          <a:xfrm>
            <a:off x="1835696" y="620688"/>
            <a:ext cx="5472608" cy="1008112"/>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أولاً نقوم بالدخول لموقع المسابقة بالضغط على هذا الرابط </a:t>
            </a:r>
            <a:endParaRPr lang="ar-SA" dirty="0">
              <a:cs typeface="AL-Mateen" pitchFamily="2" charset="-78"/>
            </a:endParaRPr>
          </a:p>
        </p:txBody>
      </p:sp>
      <p:cxnSp>
        <p:nvCxnSpPr>
          <p:cNvPr id="7" name="رابط كسهم مستقيم 6"/>
          <p:cNvCxnSpPr>
            <a:stCxn id="5" idx="2"/>
          </p:cNvCxnSpPr>
          <p:nvPr/>
        </p:nvCxnSpPr>
        <p:spPr>
          <a:xfrm>
            <a:off x="4572000" y="1628800"/>
            <a:ext cx="0" cy="12961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2772257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9"/>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مستدير الزوايا 4"/>
          <p:cNvSpPr/>
          <p:nvPr/>
        </p:nvSpPr>
        <p:spPr>
          <a:xfrm>
            <a:off x="4860032" y="3762563"/>
            <a:ext cx="3168352" cy="1440160"/>
          </a:xfrm>
          <a:prstGeom prst="roundRect">
            <a:avLst/>
          </a:prstGeom>
          <a:ln w="57150">
            <a:solidFill>
              <a:srgbClr val="92D050"/>
            </a:solidFill>
            <a:prstDash val="sysDot"/>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طريقة التسجيل بالموقع : قم بالضغط على كلمة </a:t>
            </a:r>
            <a:r>
              <a:rPr lang="en-US" dirty="0" smtClean="0">
                <a:solidFill>
                  <a:srgbClr val="FF0000"/>
                </a:solidFill>
                <a:cs typeface="AL-Mateen" pitchFamily="2" charset="-78"/>
              </a:rPr>
              <a:t>Click here</a:t>
            </a:r>
            <a:endParaRPr lang="ar-SA" dirty="0">
              <a:solidFill>
                <a:srgbClr val="FF0000"/>
              </a:solidFill>
              <a:cs typeface="AL-Mateen" pitchFamily="2" charset="-78"/>
            </a:endParaRPr>
          </a:p>
        </p:txBody>
      </p:sp>
      <p:cxnSp>
        <p:nvCxnSpPr>
          <p:cNvPr id="7" name="رابط كسهم مستقيم 6"/>
          <p:cNvCxnSpPr/>
          <p:nvPr/>
        </p:nvCxnSpPr>
        <p:spPr>
          <a:xfrm flipH="1" flipV="1">
            <a:off x="1547664" y="2852936"/>
            <a:ext cx="3312368" cy="1629707"/>
          </a:xfrm>
          <a:prstGeom prst="straightConnector1">
            <a:avLst/>
          </a:prstGeom>
          <a:ln>
            <a:solidFill>
              <a:srgbClr val="92D05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69404050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مستدير الزوايا 2"/>
          <p:cNvSpPr/>
          <p:nvPr/>
        </p:nvSpPr>
        <p:spPr>
          <a:xfrm>
            <a:off x="6012160" y="2564904"/>
            <a:ext cx="1944216" cy="50405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ادخل اسم المستخدم </a:t>
            </a:r>
            <a:endParaRPr lang="ar-SA" dirty="0">
              <a:cs typeface="AL-Mateen" pitchFamily="2" charset="-78"/>
            </a:endParaRPr>
          </a:p>
        </p:txBody>
      </p:sp>
      <p:cxnSp>
        <p:nvCxnSpPr>
          <p:cNvPr id="5" name="رابط كسهم مستقيم 4"/>
          <p:cNvCxnSpPr/>
          <p:nvPr/>
        </p:nvCxnSpPr>
        <p:spPr>
          <a:xfrm flipH="1">
            <a:off x="3563888" y="2852936"/>
            <a:ext cx="244827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مستطيل مستدير الزوايا 6"/>
          <p:cNvSpPr/>
          <p:nvPr/>
        </p:nvSpPr>
        <p:spPr>
          <a:xfrm>
            <a:off x="6012160" y="3212976"/>
            <a:ext cx="1944216" cy="50405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ادخل كلمة المرور</a:t>
            </a:r>
            <a:endParaRPr lang="ar-SA" dirty="0">
              <a:cs typeface="AL-Mateen" pitchFamily="2" charset="-78"/>
            </a:endParaRPr>
          </a:p>
        </p:txBody>
      </p:sp>
      <p:cxnSp>
        <p:nvCxnSpPr>
          <p:cNvPr id="8" name="رابط كسهم مستقيم 7"/>
          <p:cNvCxnSpPr/>
          <p:nvPr/>
        </p:nvCxnSpPr>
        <p:spPr>
          <a:xfrm flipH="1">
            <a:off x="3563888" y="3429000"/>
            <a:ext cx="244827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مستطيل مستدير الزوايا 8"/>
          <p:cNvSpPr/>
          <p:nvPr/>
        </p:nvSpPr>
        <p:spPr>
          <a:xfrm>
            <a:off x="6012160" y="3861048"/>
            <a:ext cx="1944216" cy="50405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أعد كتابة كلمة المرور</a:t>
            </a:r>
            <a:endParaRPr lang="ar-SA" dirty="0">
              <a:cs typeface="AL-Mateen" pitchFamily="2" charset="-78"/>
            </a:endParaRPr>
          </a:p>
        </p:txBody>
      </p:sp>
      <p:cxnSp>
        <p:nvCxnSpPr>
          <p:cNvPr id="10" name="رابط كسهم مستقيم 9"/>
          <p:cNvCxnSpPr/>
          <p:nvPr/>
        </p:nvCxnSpPr>
        <p:spPr>
          <a:xfrm flipH="1">
            <a:off x="3563888" y="3933056"/>
            <a:ext cx="244827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مستطيل مستدير الزوايا 10"/>
          <p:cNvSpPr/>
          <p:nvPr/>
        </p:nvSpPr>
        <p:spPr>
          <a:xfrm>
            <a:off x="6012160" y="4509120"/>
            <a:ext cx="1944216" cy="50405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ادخل البريد الإلكتروني</a:t>
            </a:r>
            <a:endParaRPr lang="ar-SA" dirty="0">
              <a:cs typeface="AL-Mateen" pitchFamily="2" charset="-78"/>
            </a:endParaRPr>
          </a:p>
        </p:txBody>
      </p:sp>
      <p:cxnSp>
        <p:nvCxnSpPr>
          <p:cNvPr id="12" name="رابط كسهم مستقيم 11"/>
          <p:cNvCxnSpPr/>
          <p:nvPr/>
        </p:nvCxnSpPr>
        <p:spPr>
          <a:xfrm flipH="1" flipV="1">
            <a:off x="3347864" y="4509120"/>
            <a:ext cx="2664296" cy="2520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مستطيل مستدير الزوايا 13"/>
          <p:cNvSpPr/>
          <p:nvPr/>
        </p:nvSpPr>
        <p:spPr>
          <a:xfrm>
            <a:off x="6012160" y="5761202"/>
            <a:ext cx="1944216" cy="50405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ثم قم بالضغط على </a:t>
            </a:r>
            <a:r>
              <a:rPr lang="en-US" b="1" dirty="0" smtClean="0">
                <a:solidFill>
                  <a:srgbClr val="FF0000"/>
                </a:solidFill>
                <a:cs typeface="AL-Mateen" pitchFamily="2" charset="-78"/>
              </a:rPr>
              <a:t>Register</a:t>
            </a:r>
            <a:endParaRPr lang="ar-SA" b="1" dirty="0">
              <a:solidFill>
                <a:srgbClr val="FF0000"/>
              </a:solidFill>
              <a:cs typeface="AL-Mateen" pitchFamily="2" charset="-78"/>
            </a:endParaRPr>
          </a:p>
        </p:txBody>
      </p:sp>
      <p:cxnSp>
        <p:nvCxnSpPr>
          <p:cNvPr id="15" name="رابط كسهم مستقيم 14"/>
          <p:cNvCxnSpPr>
            <a:stCxn id="14" idx="1"/>
          </p:cNvCxnSpPr>
          <p:nvPr/>
        </p:nvCxnSpPr>
        <p:spPr>
          <a:xfrm flipH="1" flipV="1">
            <a:off x="1691680" y="4761148"/>
            <a:ext cx="4320480" cy="125208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4013125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5436096" y="2204864"/>
            <a:ext cx="3312368" cy="936104"/>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تم أرسال رابط التفعيل لبريدك قم بفتح البريد لتفعيل الحساب </a:t>
            </a:r>
            <a:endParaRPr lang="ar-SA" dirty="0">
              <a:cs typeface="AL-Mateen" pitchFamily="2" charset="-78"/>
            </a:endParaRPr>
          </a:p>
        </p:txBody>
      </p:sp>
      <p:cxnSp>
        <p:nvCxnSpPr>
          <p:cNvPr id="6" name="رابط كسهم مستقيم 5"/>
          <p:cNvCxnSpPr>
            <a:stCxn id="2" idx="1"/>
          </p:cNvCxnSpPr>
          <p:nvPr/>
        </p:nvCxnSpPr>
        <p:spPr>
          <a:xfrm flipH="1">
            <a:off x="3563888" y="2672916"/>
            <a:ext cx="1872208"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مستطيل مستدير الزوايا 6"/>
          <p:cNvSpPr/>
          <p:nvPr/>
        </p:nvSpPr>
        <p:spPr>
          <a:xfrm>
            <a:off x="5436096" y="3425552"/>
            <a:ext cx="3312368" cy="86409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بعد الانتهاء من تفعيل الحساب قم بالضغط على </a:t>
            </a:r>
            <a:r>
              <a:rPr lang="en-US" b="1" dirty="0" err="1" smtClean="0">
                <a:solidFill>
                  <a:srgbClr val="FF0000"/>
                </a:solidFill>
                <a:cs typeface="AL-Mateen" pitchFamily="2" charset="-78"/>
              </a:rPr>
              <a:t>Clic</a:t>
            </a:r>
            <a:r>
              <a:rPr lang="en-US" b="1" dirty="0" smtClean="0">
                <a:solidFill>
                  <a:srgbClr val="FF0000"/>
                </a:solidFill>
                <a:cs typeface="AL-Mateen" pitchFamily="2" charset="-78"/>
              </a:rPr>
              <a:t> here</a:t>
            </a:r>
            <a:r>
              <a:rPr lang="ar-SA" b="1" dirty="0" smtClean="0">
                <a:solidFill>
                  <a:srgbClr val="FF0000"/>
                </a:solidFill>
                <a:cs typeface="AL-Mateen" pitchFamily="2" charset="-78"/>
              </a:rPr>
              <a:t> </a:t>
            </a:r>
            <a:r>
              <a:rPr lang="ar-SA" dirty="0" smtClean="0">
                <a:cs typeface="AL-Mateen" pitchFamily="2" charset="-78"/>
              </a:rPr>
              <a:t>لتسجيل الدخول</a:t>
            </a:r>
            <a:endParaRPr lang="ar-SA" dirty="0">
              <a:cs typeface="AL-Mateen" pitchFamily="2" charset="-78"/>
            </a:endParaRPr>
          </a:p>
        </p:txBody>
      </p:sp>
      <p:cxnSp>
        <p:nvCxnSpPr>
          <p:cNvPr id="11" name="رابط كسهم مستقيم 10"/>
          <p:cNvCxnSpPr>
            <a:stCxn id="7" idx="1"/>
          </p:cNvCxnSpPr>
          <p:nvPr/>
        </p:nvCxnSpPr>
        <p:spPr>
          <a:xfrm flipH="1" flipV="1">
            <a:off x="3707904" y="3212976"/>
            <a:ext cx="1728192" cy="6446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2901986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2843808" y="4797152"/>
            <a:ext cx="4314836" cy="86409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قم بالضغط على رابط التفعيل الذي ارسل لبريدك المسجل بالموقع</a:t>
            </a:r>
            <a:endParaRPr lang="ar-SA" dirty="0">
              <a:cs typeface="AL-Mateen" pitchFamily="2" charset="-78"/>
            </a:endParaRPr>
          </a:p>
        </p:txBody>
      </p:sp>
      <p:cxnSp>
        <p:nvCxnSpPr>
          <p:cNvPr id="4" name="رابط كسهم مستقيم 3"/>
          <p:cNvCxnSpPr>
            <a:stCxn id="2" idx="0"/>
          </p:cNvCxnSpPr>
          <p:nvPr/>
        </p:nvCxnSpPr>
        <p:spPr>
          <a:xfrm flipH="1" flipV="1">
            <a:off x="4932040" y="3356992"/>
            <a:ext cx="69186" cy="144016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0673362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2"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2843808" y="3356992"/>
            <a:ext cx="5040560" cy="864096"/>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بعد الضغط على رابط التفعيل ستظهر لك هذه الرسالة تأكد تفعيل حسابك </a:t>
            </a:r>
            <a:endParaRPr lang="ar-SA" dirty="0">
              <a:cs typeface="AL-Mateen" pitchFamily="2" charset="-78"/>
            </a:endParaRPr>
          </a:p>
        </p:txBody>
      </p:sp>
      <p:cxnSp>
        <p:nvCxnSpPr>
          <p:cNvPr id="4" name="رابط كسهم مستقيم 3"/>
          <p:cNvCxnSpPr/>
          <p:nvPr/>
        </p:nvCxnSpPr>
        <p:spPr>
          <a:xfrm flipH="1" flipV="1">
            <a:off x="3923928" y="1628800"/>
            <a:ext cx="1764196" cy="172819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7338218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648"/>
            <a:ext cx="9144000" cy="685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مستدير الزوايا 2"/>
          <p:cNvSpPr/>
          <p:nvPr/>
        </p:nvSpPr>
        <p:spPr>
          <a:xfrm>
            <a:off x="6228184" y="2996952"/>
            <a:ext cx="1872208" cy="360040"/>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أدخل اسم المستخدم</a:t>
            </a:r>
            <a:endParaRPr lang="ar-SA" dirty="0">
              <a:cs typeface="AL-Mateen" pitchFamily="2" charset="-78"/>
            </a:endParaRPr>
          </a:p>
        </p:txBody>
      </p:sp>
      <p:sp>
        <p:nvSpPr>
          <p:cNvPr id="7" name="مستطيل مستدير الزوايا 6"/>
          <p:cNvSpPr/>
          <p:nvPr/>
        </p:nvSpPr>
        <p:spPr>
          <a:xfrm>
            <a:off x="6228184" y="3501008"/>
            <a:ext cx="1872208" cy="360040"/>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أدخل كلمة المرور</a:t>
            </a:r>
            <a:endParaRPr lang="ar-SA" dirty="0">
              <a:cs typeface="AL-Mateen" pitchFamily="2" charset="-78"/>
            </a:endParaRPr>
          </a:p>
        </p:txBody>
      </p:sp>
      <p:cxnSp>
        <p:nvCxnSpPr>
          <p:cNvPr id="5" name="رابط كسهم مستقيم 4"/>
          <p:cNvCxnSpPr>
            <a:stCxn id="3" idx="1"/>
          </p:cNvCxnSpPr>
          <p:nvPr/>
        </p:nvCxnSpPr>
        <p:spPr>
          <a:xfrm flipH="1">
            <a:off x="3131840" y="3176972"/>
            <a:ext cx="3096344" cy="0"/>
          </a:xfrm>
          <a:prstGeom prst="straightConnector1">
            <a:avLst/>
          </a:prstGeom>
          <a:ln>
            <a:solidFill>
              <a:srgbClr val="92D050"/>
            </a:solidFill>
            <a:tailEnd type="arrow"/>
          </a:ln>
        </p:spPr>
        <p:style>
          <a:lnRef idx="2">
            <a:schemeClr val="accent3"/>
          </a:lnRef>
          <a:fillRef idx="0">
            <a:schemeClr val="accent3"/>
          </a:fillRef>
          <a:effectRef idx="1">
            <a:schemeClr val="accent3"/>
          </a:effectRef>
          <a:fontRef idx="minor">
            <a:schemeClr val="tx1"/>
          </a:fontRef>
        </p:style>
      </p:cxnSp>
      <p:cxnSp>
        <p:nvCxnSpPr>
          <p:cNvPr id="10" name="رابط كسهم مستقيم 9"/>
          <p:cNvCxnSpPr/>
          <p:nvPr/>
        </p:nvCxnSpPr>
        <p:spPr>
          <a:xfrm flipH="1">
            <a:off x="3131840" y="3645024"/>
            <a:ext cx="3096344" cy="0"/>
          </a:xfrm>
          <a:prstGeom prst="straightConnector1">
            <a:avLst/>
          </a:prstGeom>
          <a:ln>
            <a:solidFill>
              <a:srgbClr val="92D050"/>
            </a:solidFill>
            <a:tailEnd type="arrow"/>
          </a:ln>
        </p:spPr>
        <p:style>
          <a:lnRef idx="2">
            <a:schemeClr val="accent3"/>
          </a:lnRef>
          <a:fillRef idx="0">
            <a:schemeClr val="accent3"/>
          </a:fillRef>
          <a:effectRef idx="1">
            <a:schemeClr val="accent3"/>
          </a:effectRef>
          <a:fontRef idx="minor">
            <a:schemeClr val="tx1"/>
          </a:fontRef>
        </p:style>
      </p:cxnSp>
      <p:sp>
        <p:nvSpPr>
          <p:cNvPr id="6" name="مستطيل مستدير الزوايا 5"/>
          <p:cNvSpPr/>
          <p:nvPr/>
        </p:nvSpPr>
        <p:spPr>
          <a:xfrm>
            <a:off x="5364088" y="1844824"/>
            <a:ext cx="3600400" cy="576064"/>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r>
              <a:rPr lang="ar-SA" dirty="0" smtClean="0">
                <a:cs typeface="AL-Mateen" pitchFamily="2" charset="-78"/>
              </a:rPr>
              <a:t>بعد الانتهاء من تفعيل الحساب قم بتسجيل الدخول</a:t>
            </a:r>
            <a:endParaRPr lang="ar-SA" dirty="0">
              <a:cs typeface="AL-Mateen" pitchFamily="2" charset="-78"/>
            </a:endParaRPr>
          </a:p>
        </p:txBody>
      </p:sp>
      <p:sp>
        <p:nvSpPr>
          <p:cNvPr id="12" name="مستطيل مستدير الزوايا 11"/>
          <p:cNvSpPr/>
          <p:nvPr/>
        </p:nvSpPr>
        <p:spPr>
          <a:xfrm>
            <a:off x="6257559" y="4077072"/>
            <a:ext cx="1872208" cy="360040"/>
          </a:xfrm>
          <a:prstGeom prst="roundRect">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cs typeface="AL-Mateen" pitchFamily="2" charset="-78"/>
              </a:rPr>
              <a:t>قم بالضغط على </a:t>
            </a:r>
            <a:endParaRPr lang="ar-SA" dirty="0">
              <a:cs typeface="AL-Mateen" pitchFamily="2" charset="-78"/>
            </a:endParaRPr>
          </a:p>
        </p:txBody>
      </p:sp>
      <p:cxnSp>
        <p:nvCxnSpPr>
          <p:cNvPr id="9" name="رابط كسهم مستقيم 8"/>
          <p:cNvCxnSpPr/>
          <p:nvPr/>
        </p:nvCxnSpPr>
        <p:spPr>
          <a:xfrm flipH="1" flipV="1">
            <a:off x="1763688" y="4077072"/>
            <a:ext cx="4536504" cy="180020"/>
          </a:xfrm>
          <a:prstGeom prst="straightConnector1">
            <a:avLst/>
          </a:prstGeom>
          <a:ln>
            <a:solidFill>
              <a:srgbClr val="92D05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1199546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389</Words>
  <Application>Microsoft Office PowerPoint</Application>
  <PresentationFormat>عرض على الشاشة (3:4)‏</PresentationFormat>
  <Paragraphs>47</Paragraphs>
  <Slides>20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20</vt:i4>
      </vt:variant>
    </vt:vector>
  </HeadingPairs>
  <TitlesOfParts>
    <vt:vector size="27" baseType="lpstr">
      <vt:lpstr>AL-Mateen</vt:lpstr>
      <vt:lpstr>AL-Mohanad</vt:lpstr>
      <vt:lpstr>Arial</vt:lpstr>
      <vt:lpstr>Calibri</vt:lpstr>
      <vt:lpstr>Monotype Koufi</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jow-alh</dc:creator>
  <cp:lastModifiedBy>ka.alotaibi</cp:lastModifiedBy>
  <cp:revision>38</cp:revision>
  <dcterms:created xsi:type="dcterms:W3CDTF">2015-03-21T09:21:10Z</dcterms:created>
  <dcterms:modified xsi:type="dcterms:W3CDTF">2015-04-09T10:16:34Z</dcterms:modified>
</cp:coreProperties>
</file>