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notesMasterIdLst>
    <p:notesMasterId r:id="rId40"/>
  </p:notesMasterIdLst>
  <p:sldIdLst>
    <p:sldId id="256" r:id="rId2"/>
    <p:sldId id="257" r:id="rId3"/>
    <p:sldId id="258" r:id="rId4"/>
    <p:sldId id="272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59" r:id="rId21"/>
    <p:sldId id="260" r:id="rId22"/>
    <p:sldId id="261" r:id="rId23"/>
    <p:sldId id="263" r:id="rId24"/>
    <p:sldId id="262" r:id="rId25"/>
    <p:sldId id="264" r:id="rId26"/>
    <p:sldId id="265" r:id="rId27"/>
    <p:sldId id="266" r:id="rId28"/>
    <p:sldId id="268" r:id="rId29"/>
    <p:sldId id="269" r:id="rId30"/>
    <p:sldId id="270" r:id="rId31"/>
    <p:sldId id="288" r:id="rId32"/>
    <p:sldId id="289" r:id="rId33"/>
    <p:sldId id="290" r:id="rId34"/>
    <p:sldId id="291" r:id="rId35"/>
    <p:sldId id="287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3A52470-F26A-4126-A63D-4EF4B46CA062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E447FC8-914E-41CE-96E4-183DA80175D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200" b="1" dirty="0" smtClean="0"/>
              <a:t>- لسان العرب (5-65) - </a:t>
            </a:r>
            <a:r>
              <a:rPr lang="ar-SA" sz="1200" b="1" dirty="0" smtClean="0">
                <a:solidFill>
                  <a:schemeClr val="tx1"/>
                </a:solidFill>
              </a:rPr>
              <a:t>تكملة المعاجم العربية (11/ 40)</a:t>
            </a:r>
            <a:endParaRPr lang="en-US" sz="1200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47FC8-914E-41CE-96E4-183DA80175DA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47FC8-914E-41CE-96E4-183DA80175DA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اما باعتبار</a:t>
            </a:r>
            <a:r>
              <a:rPr lang="ar-SA" baseline="0" dirty="0" smtClean="0"/>
              <a:t> التركيب </a:t>
            </a:r>
            <a:r>
              <a:rPr lang="ar-SA" dirty="0" smtClean="0"/>
              <a:t>قابلية</a:t>
            </a:r>
            <a:r>
              <a:rPr lang="ar-SA" baseline="0" dirty="0" smtClean="0"/>
              <a:t> </a:t>
            </a:r>
            <a:r>
              <a:rPr lang="ar-SA" dirty="0" smtClean="0"/>
              <a:t>قول فيرا بيفر التفكير الايجابي هو الانتفاع ب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47FC8-914E-41CE-96E4-183DA80175DA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- خرجه أحمد في المسند (38-474) ح رقم 23489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47FC8-914E-41CE-96E4-183DA80175DA}" type="slidenum">
              <a:rPr lang="ar-SA" smtClean="0"/>
              <a:pPr/>
              <a:t>22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- البخاري – كتاب الأدب -  بَابُ مَا يُنْهَى مِنَ السِّبَابِ وَاللَّعْنِ (8-16) برقم 6050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47FC8-914E-41CE-96E4-183DA80175DA}" type="slidenum">
              <a:rPr lang="ar-SA" smtClean="0"/>
              <a:pPr/>
              <a:t>24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- مسلم</a:t>
            </a:r>
            <a:r>
              <a:rPr lang="ar-SA" dirty="0" smtClean="0"/>
              <a:t> – </a:t>
            </a:r>
            <a:r>
              <a:rPr lang="ar-SA" b="1" dirty="0" smtClean="0"/>
              <a:t>كتاب السلام</a:t>
            </a:r>
            <a:r>
              <a:rPr lang="ar-SA" dirty="0" smtClean="0"/>
              <a:t> - </a:t>
            </a:r>
            <a:r>
              <a:rPr lang="ar-SA" b="1" dirty="0" smtClean="0"/>
              <a:t>بَابُ اسْتِحْبَابِ السَّلَامِ عَلَى الصِّبْيَانِ (4-1708) برقم 2168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47FC8-914E-41CE-96E4-183DA80175DA}" type="slidenum">
              <a:rPr lang="ar-SA" smtClean="0"/>
              <a:pPr/>
              <a:t>26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- مسلم – باب الصلاة على القبر (2-659) برقم 956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47FC8-914E-41CE-96E4-183DA80175DA}" type="slidenum">
              <a:rPr lang="ar-SA" smtClean="0"/>
              <a:pPr/>
              <a:t>29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90CE0-BB42-4386-8333-6F2EBD1B2F09}" type="datetimeFigureOut">
              <a:rPr lang="ar-SA" smtClean="0"/>
              <a:pPr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E9BD-A3D2-4780-BC3C-1A622DF36A1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b="1" dirty="0" smtClean="0"/>
              <a:t>التفكير الايجابي في السنة النبوية</a:t>
            </a:r>
            <a:endParaRPr lang="ar-S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918" y="4000504"/>
            <a:ext cx="5572164" cy="178595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endParaRPr lang="ar-SA" sz="3600" dirty="0" smtClean="0">
              <a:solidFill>
                <a:schemeClr val="tx1"/>
              </a:solidFill>
            </a:endParaRPr>
          </a:p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اعداد : د. مشاعر عبد الرحيم أحمد </a:t>
            </a:r>
          </a:p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: د. هالة فضل الله الأمين</a:t>
            </a:r>
            <a:endParaRPr lang="ar-SA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 spd="med">
    <p:wedg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 smtClean="0"/>
              <a:t>وقد وردت مشتقات </a:t>
            </a:r>
            <a:r>
              <a:rPr lang="ar-SA" b="1" dirty="0" smtClean="0"/>
              <a:t>العقل</a:t>
            </a:r>
            <a:r>
              <a:rPr lang="ar-SA" dirty="0" smtClean="0"/>
              <a:t> في القرآن الكريم (49) مرة ،وأما  مشتقات </a:t>
            </a:r>
            <a:r>
              <a:rPr lang="ar-SA" b="1" dirty="0" smtClean="0"/>
              <a:t>الفكر وردت </a:t>
            </a:r>
            <a:r>
              <a:rPr lang="ar-SA" dirty="0" smtClean="0"/>
              <a:t>فيه (18) مرة . </a:t>
            </a:r>
            <a:endParaRPr lang="en-US" dirty="0" smtClean="0"/>
          </a:p>
          <a:p>
            <a:r>
              <a:rPr lang="ar-SA" b="1" dirty="0" smtClean="0"/>
              <a:t>فعلى هذا التفكير هو :</a:t>
            </a:r>
            <a:r>
              <a:rPr lang="ar-SA" dirty="0" smtClean="0"/>
              <a:t>دراسة الأشياء وتحليلها ،ومن ثم ربطها بالحقائق الموضوعية ، بما يتناسب مع العقل والمنطق الصحيحين ، وبالتالي يتوافق ويتطابق مع العلوم الصحيحة على اختلافها 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ransition>
    <p:strips dir="rd"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58204" cy="4740277"/>
          </a:xfr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ar-SA" b="1" u="sng" dirty="0" smtClean="0"/>
              <a:t>أ</a:t>
            </a:r>
            <a:r>
              <a:rPr lang="ar-SA" b="1" dirty="0" smtClean="0"/>
              <a:t>نماط التفكير في القرآن والسنة :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 من خشية الله وتلك الأمثال نضربها للناس لعلهم يتفكرون )   الحشر : 21</a:t>
            </a:r>
            <a:endParaRPr lang="en-US" dirty="0" smtClean="0"/>
          </a:p>
          <a:p>
            <a:r>
              <a:rPr lang="ar-SA" dirty="0" smtClean="0"/>
              <a:t>أصل الخير والشر من قبل التفكير ، والفكر إعماله فيما يصلح حال الإنسان أو يفسده ، وأنفع أنواع التفكير على أربعة أقسام :</a:t>
            </a:r>
            <a:endParaRPr lang="en-US" dirty="0" smtClean="0"/>
          </a:p>
          <a:p>
            <a:pPr marL="514350" lvl="0" indent="-514350">
              <a:buNone/>
            </a:pPr>
            <a:r>
              <a:rPr lang="ar-SA" b="1" dirty="0" smtClean="0"/>
              <a:t>   التفكير في صفات الله وأفعاله لا في ذاته : </a:t>
            </a:r>
            <a:r>
              <a:rPr lang="ar-SA" dirty="0" smtClean="0"/>
              <a:t>يستحب التفكر في صفات الله وفي مخلوقاته انطلاقا من المنهج الذي رسمه القرآن الكريم والسنة النبوية والسلف الصالح ، ويحرم </a:t>
            </a:r>
            <a:r>
              <a:rPr lang="ar-SA" b="1" dirty="0" smtClean="0"/>
              <a:t> </a:t>
            </a:r>
            <a:r>
              <a:rPr lang="ar-SA" dirty="0" smtClean="0"/>
              <a:t>التفكر في ذات الله وكيفيته ، لأن ذلك لا يؤدي بالإنسان</a:t>
            </a:r>
            <a:r>
              <a:rPr lang="ar-SA" b="1" dirty="0" smtClean="0"/>
              <a:t> </a:t>
            </a:r>
            <a:r>
              <a:rPr lang="ar-SA" dirty="0" smtClean="0"/>
              <a:t>إلى نتيجة أو علم ، فإذا كان الإنسان عاجز عن معرفة كنه الروح التي هي إحدى مخلوقاته ، فكيف يستطيع إدراك كنه ذات الله تعالى 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txBody>
          <a:bodyPr>
            <a:normAutofit lnSpcReduction="10000"/>
          </a:bodyPr>
          <a:lstStyle/>
          <a:p>
            <a:pPr marL="514350" lvl="0" indent="-514350"/>
            <a:r>
              <a:rPr lang="ar-SA" b="1" dirty="0" smtClean="0"/>
              <a:t>التفكر في الكتاب العزيز : </a:t>
            </a:r>
            <a:r>
              <a:rPr lang="ar-SA" dirty="0" smtClean="0"/>
              <a:t>الله سبحانه وتعالى يدعو عباده إلى تدبر كتابه والتفكر في معانيه </a:t>
            </a:r>
            <a:r>
              <a:rPr lang="ar-SA" b="1" dirty="0" smtClean="0"/>
              <a:t>:</a:t>
            </a:r>
            <a:r>
              <a:rPr lang="ar-SA" dirty="0" smtClean="0"/>
              <a:t> ( أفلا يتدبرون القرآن ولو كان من عند غير الله لوجدوا فيه اختلافا كثيرا ) النساء :82</a:t>
            </a:r>
            <a:endParaRPr lang="en-US" dirty="0" smtClean="0"/>
          </a:p>
          <a:p>
            <a:pPr lvl="0"/>
            <a:r>
              <a:rPr lang="ar-SA" b="1" dirty="0" smtClean="0"/>
              <a:t> التفكر في أمور الآخرة : </a:t>
            </a:r>
            <a:r>
              <a:rPr lang="ar-SA" dirty="0" smtClean="0"/>
              <a:t>التفكر في الآخرة وشرفها ودوامها ، وفي الدنيا وخستها وفنائها ، يثمر الرغبة في الآخرة والزهد في الدنيا ، وكلما ازداد علمنا بتفاصيل اليوم الآخر مالت قلوبنا نحو الصلاح واجتهدت جوارحنا في فعل الخيرات وترك المنكرات 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ar-SA" sz="4000" b="1" dirty="0" smtClean="0"/>
              <a:t>التفكر في</a:t>
            </a:r>
            <a:r>
              <a:rPr lang="ar-SA" sz="4000" b="1" dirty="0" smtClean="0">
                <a:latin typeface="Simplified Arabic" pitchFamily="18" charset="-78"/>
                <a:cs typeface="Simplified Arabic" pitchFamily="18" charset="-78"/>
              </a:rPr>
              <a:t> الموجودات </a:t>
            </a:r>
            <a:r>
              <a:rPr lang="ar-SA" sz="4000" b="1" dirty="0" smtClean="0"/>
              <a:t>:</a:t>
            </a:r>
            <a:r>
              <a:rPr lang="ar-SA" sz="4000" dirty="0" smtClean="0"/>
              <a:t> الكون كتاب مفتوح يورث التفكر في اليقين بعظمة خالقه ويوثق الصلة بالله تعالى ، والاتصال بالله تعالى يسبب الاستقامة .</a:t>
            </a:r>
            <a:endParaRPr lang="en-US" sz="4000" dirty="0" smtClean="0"/>
          </a:p>
          <a:p>
            <a:pPr>
              <a:buNone/>
            </a:pPr>
            <a:endParaRPr lang="ar-SA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4525963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/>
              <a:t>السنة تدعو إلى التفكير الإيجابي :</a:t>
            </a:r>
            <a:endParaRPr lang="en-US" dirty="0" smtClean="0"/>
          </a:p>
          <a:p>
            <a:r>
              <a:rPr lang="ar-SA" dirty="0" smtClean="0"/>
              <a:t>الإنسان عادة يميل إلى التمسك بما هو مألوف لديه وبما جرى عليه العرف والتقاليد ويصبح تخليه عن عاداته القديمة أمر يحتاج إلى قدر من الجهد والإرادة والعزم ، ولما كان جمود التفكير مضر أكبر الضرر بالإنسان ، لأنه يفقده الاستفادة من الخاصية الرئيسية التي خصه الله بها وميزه بها عن الحيوان.</a:t>
            </a: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 smtClean="0"/>
              <a:t>لذلك حث القرآن الكريم الناس على التحرر من القيود التي تكبل تفكيرهم وتعطل عقولهم ، فقد حارب التقليد والتمسك بالآ راء القديمة دون التفكير فيها والتحقق من صحتها . كما وجه نقدا لاذعا إلى المشركين الذين كانو يقلدون آباءهم في أفكارهم وعقائدهم ويلغون عقولهم ويعطلون تفكيرهم فيقومون برفض كل فكرة جديدة دون أن يحاولوا التفكير فيها ، وهذا كان سببا في عدم قبولهم دين التوحيد الذي دعاهم إليه الأنبياء والرسل ، قال تعالى : ( قالوا أجئتنا لتلفتنا عما وجدنا عليه أباءنا ...) </a:t>
            </a:r>
            <a:endParaRPr lang="ar-SA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329642" cy="404337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SA" sz="3600" dirty="0" smtClean="0"/>
              <a:t> كما حذر الرسول صلى الله عليه وسلم من اتباع أراء الغير وتقليدهم في أعمالهم تقليدا أعمى دون روية وتفكير . فعن حذيفة أن رسول الله صلى الله عليه وسلم قال : (</a:t>
            </a:r>
            <a:r>
              <a:rPr lang="ar-SA" sz="3600" b="1" dirty="0" smtClean="0"/>
              <a:t> لا تكونون إمعة إن أحسن الناس أحسنا ، وإن ظلموا ظلمنا ، ولكن وطنوا أنفسكم إن أحسن الناس أن تحسنوا ، وإن أساءوا فلا تظلموا </a:t>
            </a:r>
            <a:r>
              <a:rPr lang="ar-SA" sz="3600" dirty="0" smtClean="0"/>
              <a:t>).</a:t>
            </a:r>
            <a:endParaRPr lang="ar-SA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/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 smtClean="0"/>
              <a:t>كما حرص القرآن أيضا على دعوة الناس إلى التحرر من الأوهام والخرافات التي تعطل التفكير وتعوقه عن معرفة الحقيقة . فقد كان للعرب في الجاهلية بعض الخرافات التي تتعلق بنوع وعدد نسل الإبل والغنم ، فإذا نسلت عددا معينا أو إذا نسلت إناثا فقط أو ذكورا وإناثا معا فإنهم كانوا بناءا على ذلك يطلقون سراحها ، أو يمتنعون عن  لبنها ، وقد نهى القرآن الكريم الأخذ بهذه الخرافات ، قال تعالى (</a:t>
            </a:r>
            <a:endParaRPr lang="ar-SA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03367"/>
            <a:ext cx="8229600" cy="4525963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ar-SA" dirty="0" smtClean="0"/>
              <a:t>( </a:t>
            </a:r>
            <a:r>
              <a:rPr lang="ar-SA" b="1" dirty="0" smtClean="0"/>
              <a:t>ما جعل الله من بحيرة ولا سائبة ولا وصيلة ولا حام ولكن الذين كفروا يفترون على الله الكذب وأكثرهم لا يعقلون </a:t>
            </a:r>
            <a:r>
              <a:rPr lang="ar-SA" dirty="0" smtClean="0"/>
              <a:t>) .</a:t>
            </a:r>
            <a:endParaRPr lang="en-US" dirty="0" smtClean="0"/>
          </a:p>
          <a:p>
            <a:r>
              <a:rPr lang="ar-SA" dirty="0" smtClean="0"/>
              <a:t>وكذلك حرص النبي صلى الله عليه وسلم على محاربة الأوهام والخرافات وخاصة التي تتعلق بالتطير ، والكهانة ، والعرافة ، والسحر ، وتأثير النجوم على أقدار الناس ، قال رسول الله صلى الله عليه وسلم :( </a:t>
            </a:r>
            <a:r>
              <a:rPr lang="ar-SA" b="1" dirty="0" smtClean="0"/>
              <a:t>من أتى كاهنا أو عرافا فصدقه بما يقول فقد كفر بما أنزل على محمد </a:t>
            </a:r>
            <a:r>
              <a:rPr lang="ar-SA" dirty="0" smtClean="0"/>
              <a:t>) ، وقال أيضا : (من اقتبس علما من النجوم فقد اقتبس شعبة من السحر زاد ما زاد ) 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b="1" dirty="0" smtClean="0"/>
              <a:t>والكهانة</a:t>
            </a:r>
            <a:r>
              <a:rPr lang="ar-SA" dirty="0" smtClean="0"/>
              <a:t> : هي الإخبار بالغيب ، </a:t>
            </a:r>
            <a:r>
              <a:rPr lang="ar-SA" b="1" dirty="0" smtClean="0"/>
              <a:t>والعرافة</a:t>
            </a:r>
            <a:r>
              <a:rPr lang="ar-SA" dirty="0" smtClean="0"/>
              <a:t> : هي أيضا نوع من الإخبار بالغيب ، فهي ادعاء معرفة الأمور الغيبية بمقدمات وأسباب يستدل منها على الأمور ،والمقصود </a:t>
            </a:r>
            <a:r>
              <a:rPr lang="ar-SA" b="1" dirty="0" smtClean="0"/>
              <a:t>باقتباس علم النجوم</a:t>
            </a:r>
            <a:r>
              <a:rPr lang="ar-SA" dirty="0" smtClean="0"/>
              <a:t> : هو التنجيم  من معرفة حركات النجوم وأسرارها وتأثيرها على العالم الأرضي ، وهو غير علم الفلك الذي هو علم له أصوله المنهجية ويعتمد على الملاحظة العلمية 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52" y="1785926"/>
            <a:ext cx="7772400" cy="4357718"/>
          </a:xfrm>
          <a:blipFill>
            <a:blip r:embed="rId4"/>
            <a:tile tx="0" ty="0" sx="100000" sy="100000" flip="none" algn="tl"/>
          </a:blip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ar-SA" dirty="0" smtClean="0"/>
              <a:t>مصطلح مركب من كلمتين :</a:t>
            </a:r>
          </a:p>
          <a:p>
            <a:r>
              <a:rPr lang="ar-SA" dirty="0" smtClean="0"/>
              <a:t>أولاً : التفكير: </a:t>
            </a:r>
            <a:endParaRPr lang="en-US" dirty="0" smtClean="0"/>
          </a:p>
          <a:p>
            <a:pPr rtl="0">
              <a:buNone/>
            </a:pPr>
            <a:r>
              <a:rPr lang="ar-SA" b="1" dirty="0" smtClean="0">
                <a:solidFill>
                  <a:schemeClr val="tx1"/>
                </a:solidFill>
              </a:rPr>
              <a:t>لغة </a:t>
            </a:r>
            <a:r>
              <a:rPr lang="ar-SA" dirty="0" smtClean="0">
                <a:solidFill>
                  <a:schemeClr val="tx1"/>
                </a:solidFill>
              </a:rPr>
              <a:t>: مأخوذة من – ف ك ر - فكر: الفَكْرُ والفِكْرُ: إِعمال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    الْخَاطِرِ فِي الشَّيْ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chemeClr val="tx1"/>
                </a:solidFill>
              </a:rPr>
              <a:t>    وفَيْكَر: كَثِيرُ الفِكْر؛والتَّفَكُّر :التأَمل، وَالِاسْمُ الفِكْرُ والفِكْرَة، التَّفَكُّر اسْمُ التَّفْكِير وهو اعمال العقل في مشكلة للتوصل الى حلها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ar-SA" b="1" dirty="0" smtClean="0">
                <a:solidFill>
                  <a:schemeClr val="tx1"/>
                </a:solidFill>
              </a:rPr>
              <a:t>اصطلاحا</a:t>
            </a:r>
            <a:r>
              <a:rPr lang="ar-SA" dirty="0" smtClean="0">
                <a:solidFill>
                  <a:schemeClr val="tx1"/>
                </a:solidFill>
              </a:rPr>
              <a:t>: </a:t>
            </a:r>
            <a:r>
              <a:rPr lang="ar-SA" dirty="0" smtClean="0"/>
              <a:t>هنالك عدة تعريفات للتفكير صحيحة ولكن كلا منها يتطرق إلى جانب محددا ، أو جزء معين من التفكير </a:t>
            </a:r>
            <a:r>
              <a:rPr lang="ar-SA" dirty="0" smtClean="0">
                <a:solidFill>
                  <a:schemeClr val="tx1"/>
                </a:solidFill>
              </a:rPr>
              <a:t>هو المهارة الفعالة التي تدفع بالذكاء الفطري الى العمل.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1857356" y="500042"/>
            <a:ext cx="5429288" cy="1000132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4000" b="1" dirty="0" smtClean="0">
                <a:solidFill>
                  <a:schemeClr val="tx1"/>
                </a:solidFill>
              </a:rPr>
              <a:t>التفكير الإيجابي</a:t>
            </a:r>
            <a:r>
              <a:rPr lang="ar-SA" sz="4000" dirty="0" smtClean="0">
                <a:solidFill>
                  <a:schemeClr val="tx1"/>
                </a:solidFill>
              </a:rPr>
              <a:t> </a:t>
            </a:r>
            <a:endParaRPr lang="ar-SA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نماذج للتفكير الإيجابي في ضوء السنة النبوية </a:t>
            </a:r>
            <a:r>
              <a:rPr lang="ar-SA" b="1" i="1" dirty="0" smtClean="0"/>
              <a:t>: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   عندما </a:t>
            </a:r>
            <a:r>
              <a:rPr lang="ar-SA" dirty="0"/>
              <a:t>يستخدم الإنسان التفكير الإيجابي في أقواله وأفعاله وعلاقته مع الناس فإن ذلك يوجد عنده موازين إيجابية معتدلة تجعله يحترم الجميع ، ويعرف منازلهم فيعطي كل واحد منهم ما له من حقوق الاحترام </a:t>
            </a:r>
            <a:r>
              <a:rPr lang="ar-SA" dirty="0" smtClean="0"/>
              <a:t>والتبجيل، </a:t>
            </a:r>
            <a:r>
              <a:rPr lang="ar-SA" dirty="0"/>
              <a:t>مهما كان صغيرًا أو كبيرًا في السن </a:t>
            </a:r>
            <a:r>
              <a:rPr lang="ar-SA" dirty="0" smtClean="0"/>
              <a:t>،شريفًا </a:t>
            </a:r>
            <a:r>
              <a:rPr lang="ar-SA" dirty="0"/>
              <a:t>أو وضيعًا في النسب ، ويتجلى المنهج النبوي الكريم في احترام الناس من خلال عدة أمور</a:t>
            </a:r>
            <a:r>
              <a:rPr lang="en-US" dirty="0"/>
              <a:t>: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ar-SA" b="1" dirty="0"/>
              <a:t>قبول الناس كما خلقهم الله :</a:t>
            </a:r>
            <a:endParaRPr lang="en-US" dirty="0"/>
          </a:p>
          <a:p>
            <a:pPr>
              <a:buNone/>
            </a:pPr>
            <a:r>
              <a:rPr lang="ar-SA" dirty="0" smtClean="0"/>
              <a:t>   يؤسس </a:t>
            </a:r>
            <a:r>
              <a:rPr lang="ar-SA" dirty="0"/>
              <a:t>النبي صلى الله عليه وسلم أساسًا متينًا لضبط العلاقات بين الناس بإرساء مفهوم إيجابي ببيان أصل </a:t>
            </a:r>
            <a:r>
              <a:rPr lang="ar-SA" dirty="0" smtClean="0"/>
              <a:t>الناس، </a:t>
            </a:r>
            <a:r>
              <a:rPr lang="ar-SA" dirty="0"/>
              <a:t>وأنه لا تفاضل بينهم في أصل </a:t>
            </a:r>
            <a:r>
              <a:rPr lang="ar-SA" dirty="0" smtClean="0"/>
              <a:t>خلقتهم، </a:t>
            </a:r>
            <a:r>
              <a:rPr lang="ar-SA" dirty="0"/>
              <a:t>وإنما يكون التفاضل بينهم فيما يتفاضلون فيه </a:t>
            </a:r>
            <a:r>
              <a:rPr lang="ar-SA" dirty="0" smtClean="0"/>
              <a:t>باختيارهم، </a:t>
            </a:r>
            <a:r>
              <a:rPr lang="ar-SA" dirty="0"/>
              <a:t>ومن كسب </a:t>
            </a:r>
            <a:r>
              <a:rPr lang="ar-SA" dirty="0" smtClean="0"/>
              <a:t>أنفسهم، </a:t>
            </a:r>
            <a:r>
              <a:rPr lang="ar-SA" dirty="0"/>
              <a:t>بسلوكهم لمنهج التقوى التي هي أساس التفكير الإيجابي والسلوك المثالي في علاقة الإنسان مع خالقه ، ومع من خلقهم الله سبحانه وتعالى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804" y="1000108"/>
            <a:ext cx="8229600" cy="3143272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4000" dirty="0"/>
              <a:t>فقال صلى الله عليه وسلم </a:t>
            </a:r>
            <a:r>
              <a:rPr lang="ar-SA" sz="4000" b="1" dirty="0"/>
              <a:t>:"يا أيها الناس ألا إن ربكم واحد وإن أباكم واحد لا فضل لعربي على أعجمي ولا لعجمي على عربي ولا لأحمر على أسود ولا أسود على أحمر إلا بالتقوى</a:t>
            </a:r>
            <a:r>
              <a:rPr lang="en-US" sz="4000" b="1" dirty="0" smtClean="0"/>
              <a:t>"</a:t>
            </a:r>
            <a:endParaRPr lang="en-US" sz="4000" dirty="0"/>
          </a:p>
          <a:p>
            <a:endParaRPr lang="ar-SA" sz="4000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8" y="1600201"/>
            <a:ext cx="8115328" cy="3900502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ويعزز النبي صلى الله عليه وسلم هذا الميزان </a:t>
            </a:r>
            <a:r>
              <a:rPr lang="ar-SA" dirty="0" smtClean="0"/>
              <a:t>بحكمه، </a:t>
            </a:r>
            <a:r>
              <a:rPr lang="ar-SA" dirty="0"/>
              <a:t>لما يضاد هذا الميزان من موازين خاطئة ,واعتبر انتقاص الآخرين وعيبهم بما ليس بعيب أ</a:t>
            </a:r>
            <a:r>
              <a:rPr lang="ar-SA" dirty="0" smtClean="0"/>
              <a:t>ن </a:t>
            </a:r>
            <a:r>
              <a:rPr lang="ar-SA" dirty="0"/>
              <a:t>هذا الفعل من الجاهلية ذلك لأن صاحب هذا النمط من التفكير قد نظر نظرة سلبية من منظور تفكير سلبي إلى هذا المخلوق الذي كرمه الله سبحانه وتعالى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401080" cy="4143404"/>
          </a:xfrm>
          <a:blipFill>
            <a:blip r:embed="rId3"/>
            <a:tile tx="0" ty="0" sx="100000" sy="100000" flip="none" algn="tl"/>
          </a:blipFill>
          <a:ln/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SA" sz="4000" dirty="0"/>
              <a:t>قال أبو ذر الغفاري رضي الله عنه </a:t>
            </a:r>
            <a:r>
              <a:rPr lang="ar-SA" sz="4000" b="1" dirty="0"/>
              <a:t>:"كان بيني وبين رجل كلام وكانت أمه أعجمية فنلت منها فذكرني إلى </a:t>
            </a:r>
            <a:endParaRPr lang="ar-SA" sz="4000" b="1" dirty="0" smtClean="0"/>
          </a:p>
          <a:p>
            <a:pPr>
              <a:buNone/>
            </a:pPr>
            <a:r>
              <a:rPr lang="ar-SA" sz="4000" b="1" dirty="0" smtClean="0"/>
              <a:t>   النبي </a:t>
            </a:r>
            <a:r>
              <a:rPr lang="ar-SA" sz="4000" b="1" dirty="0"/>
              <a:t>صلى الله عليه وسلم فقال لي: (أساببت فلان</a:t>
            </a:r>
            <a:r>
              <a:rPr lang="en-US" sz="4000" b="1" dirty="0"/>
              <a:t>( </a:t>
            </a:r>
            <a:r>
              <a:rPr lang="ar-SA" sz="4000" b="1" dirty="0"/>
              <a:t>,قلت</a:t>
            </a:r>
            <a:r>
              <a:rPr lang="en-US" sz="4000" b="1" dirty="0"/>
              <a:t>: </a:t>
            </a:r>
            <a:r>
              <a:rPr lang="ar-SA" sz="4000" b="1" dirty="0"/>
              <a:t>نعم ، قال</a:t>
            </a:r>
            <a:r>
              <a:rPr lang="en-US" sz="4000" b="1" dirty="0"/>
              <a:t>) : </a:t>
            </a:r>
            <a:r>
              <a:rPr lang="ar-SA" sz="4000" b="1" dirty="0"/>
              <a:t>أفنلت من أمه ؟ </a:t>
            </a:r>
            <a:r>
              <a:rPr lang="en-US" sz="4000" b="1" dirty="0"/>
              <a:t>(</a:t>
            </a:r>
            <a:r>
              <a:rPr lang="ar-SA" sz="4000" b="1" dirty="0"/>
              <a:t>قلت</a:t>
            </a:r>
            <a:r>
              <a:rPr lang="en-US" sz="4000" b="1" dirty="0"/>
              <a:t> : </a:t>
            </a:r>
            <a:r>
              <a:rPr lang="ar-SA" sz="4000" b="1" dirty="0"/>
              <a:t>نعم ، قال</a:t>
            </a:r>
            <a:r>
              <a:rPr lang="en-US" sz="4000" b="1" dirty="0"/>
              <a:t>) : </a:t>
            </a:r>
            <a:r>
              <a:rPr lang="ar-SA" sz="4000" b="1" dirty="0"/>
              <a:t>إنك امرؤ فيك جاهلية</a:t>
            </a:r>
            <a:r>
              <a:rPr lang="en-US" sz="4000" b="1" dirty="0"/>
              <a:t>( </a:t>
            </a:r>
            <a:r>
              <a:rPr lang="ar-SA" sz="4000" b="1" dirty="0" smtClean="0"/>
              <a:t>"</a:t>
            </a:r>
            <a:endParaRPr lang="en-US" sz="40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66" y="1000108"/>
            <a:ext cx="8229600" cy="4525963"/>
          </a:xfr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احترام إنسانيتهم: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   الإنسان </a:t>
            </a:r>
            <a:r>
              <a:rPr lang="ar-SA" dirty="0"/>
              <a:t>ذلك الكائن الذي كرمه ربه </a:t>
            </a:r>
            <a:r>
              <a:rPr lang="ar-SA" dirty="0" smtClean="0"/>
              <a:t>،وأسجد </a:t>
            </a:r>
            <a:r>
              <a:rPr lang="ar-SA" dirty="0"/>
              <a:t>له ملائكته ، وفضله على غيره من المخلوقات لهو جدير بكل احترام لإنسانيته</a:t>
            </a:r>
            <a:r>
              <a:rPr lang="en-US" dirty="0"/>
              <a:t> .</a:t>
            </a:r>
            <a:r>
              <a:rPr lang="ar-SA" dirty="0"/>
              <a:t>ويضرب النبي صلى الله عليه وسلم أروع الأمثلة في احترام إنسانية </a:t>
            </a:r>
            <a:r>
              <a:rPr lang="ar-SA" dirty="0" smtClean="0"/>
              <a:t>الإنسان، </a:t>
            </a:r>
            <a:r>
              <a:rPr lang="ar-SA" dirty="0"/>
              <a:t>فحتى صغار السن كان ينالهم من احترام النبي  صلى الله عيه وسلم الشيء </a:t>
            </a:r>
            <a:r>
              <a:rPr lang="ar-SA" dirty="0" smtClean="0"/>
              <a:t>الكثير،</a:t>
            </a:r>
            <a:endParaRPr lang="ar-SA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804" y="928670"/>
            <a:ext cx="8229600" cy="4525963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فعن أنس بن مالك رضي الله عنه : </a:t>
            </a:r>
            <a:r>
              <a:rPr lang="ar-SA" b="1" dirty="0"/>
              <a:t>أن رسول الله صلى الله عليه وسلم  مر على غلمان فسلم عليهم</a:t>
            </a:r>
            <a:r>
              <a:rPr lang="en-US" dirty="0" smtClean="0"/>
              <a:t>"</a:t>
            </a:r>
            <a:r>
              <a:rPr lang="ar-SA" dirty="0" smtClean="0"/>
              <a:t>فهذا يدل على تواضعه صَلَّى اللَّهُ عَلَيْهِ وَسَلَّمَ وحسن عشرته مع الصغير، والكبير ،وتدريب الجميع على السنن والآداب.</a:t>
            </a:r>
          </a:p>
          <a:p>
            <a:r>
              <a:rPr lang="ar-SA" dirty="0" smtClean="0"/>
              <a:t>قال ابن بطال : في السلام على الصبيان تدريبهم على آداب الشريعة، وفيه طرح لرداء الكبر، وسلوك التواضع، ولين الجانب 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ar-SA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88987"/>
            <a:ext cx="8229600" cy="4525963"/>
          </a:xfrm>
          <a:solidFill>
            <a:schemeClr val="accent6"/>
          </a:solidFill>
          <a:ln>
            <a:solidFill>
              <a:srgbClr val="C0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buNone/>
            </a:pPr>
            <a:r>
              <a:rPr lang="ar-SA" dirty="0"/>
              <a:t>وحتى لو كان الإنسان مخالفًا لنا في الدين فإن ذلك لا يسمح لنا بأن نحتقر </a:t>
            </a:r>
            <a:r>
              <a:rPr lang="ar-SA" dirty="0" smtClean="0"/>
              <a:t>إنسانيته، </a:t>
            </a:r>
            <a:r>
              <a:rPr lang="ar-SA" dirty="0"/>
              <a:t>ونهين كرامته الآدمية فنجد رسولنا الكريم صلى الله عليه وسلم يحفظ حق أحد المخالفين </a:t>
            </a:r>
            <a:r>
              <a:rPr lang="ar-SA" dirty="0" smtClean="0"/>
              <a:t>له، وذلك </a:t>
            </a:r>
            <a:r>
              <a:rPr lang="ar-SA" dirty="0"/>
              <a:t>من الاحترام </a:t>
            </a:r>
            <a:r>
              <a:rPr lang="ar-SA" dirty="0" smtClean="0"/>
              <a:t>الإنساني له، </a:t>
            </a:r>
            <a:r>
              <a:rPr lang="ar-SA" dirty="0"/>
              <a:t>حتى بعد </a:t>
            </a:r>
            <a:r>
              <a:rPr lang="ar-SA" dirty="0" smtClean="0"/>
              <a:t>موته، فعن سهل بن حنيف وقيس بن سعد رضي الله عنهما قالا</a:t>
            </a:r>
            <a:endParaRPr lang="en-US" b="1" dirty="0" smtClean="0"/>
          </a:p>
          <a:p>
            <a:r>
              <a:rPr lang="en-US" b="1" dirty="0" smtClean="0"/>
              <a:t>“ : </a:t>
            </a:r>
            <a:r>
              <a:rPr lang="ar-SA" b="1" dirty="0" smtClean="0"/>
              <a:t>إن النبي صلى الله عليه وسلم مرت به جنازة فقام، فقيل له إنها جنازة يهودي فقال</a:t>
            </a:r>
            <a:r>
              <a:rPr lang="en-US" b="1" dirty="0" smtClean="0"/>
              <a:t> : </a:t>
            </a:r>
            <a:r>
              <a:rPr lang="ar-SA" b="1" dirty="0" smtClean="0"/>
              <a:t>أليست نفسًا</a:t>
            </a:r>
            <a:r>
              <a:rPr lang="en-US" b="1" dirty="0" smtClean="0"/>
              <a:t> " </a:t>
            </a: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66" y="903301"/>
            <a:ext cx="8229600" cy="4525963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احترامهم ولو كانت مهنهم متدنية</a:t>
            </a:r>
            <a:r>
              <a:rPr lang="ar-SA" dirty="0"/>
              <a:t> </a:t>
            </a:r>
            <a:endParaRPr lang="en-US" dirty="0"/>
          </a:p>
          <a:p>
            <a:pPr>
              <a:buNone/>
            </a:pPr>
            <a:r>
              <a:rPr lang="ar-SA" dirty="0" smtClean="0"/>
              <a:t>   ينحرف </a:t>
            </a:r>
            <a:r>
              <a:rPr lang="ar-SA" dirty="0"/>
              <a:t>عند أصحاب التفكير السلبي ميزان النظر إلى مراتب </a:t>
            </a:r>
            <a:r>
              <a:rPr lang="ar-SA" dirty="0" smtClean="0"/>
              <a:t>الناس، </a:t>
            </a:r>
            <a:r>
              <a:rPr lang="ar-SA" dirty="0"/>
              <a:t>فيصنفهم من خلال ما يقومون به من </a:t>
            </a:r>
            <a:r>
              <a:rPr lang="ar-SA" dirty="0" smtClean="0"/>
              <a:t>عمل، </a:t>
            </a:r>
            <a:r>
              <a:rPr lang="ar-SA" dirty="0"/>
              <a:t>فينزلق في وحل </a:t>
            </a:r>
            <a:r>
              <a:rPr lang="ar-SA" dirty="0" smtClean="0"/>
              <a:t>الازدراء، </a:t>
            </a:r>
            <a:r>
              <a:rPr lang="ar-SA" dirty="0"/>
              <a:t>والاحتقار </a:t>
            </a:r>
            <a:r>
              <a:rPr lang="ar-SA" dirty="0" smtClean="0"/>
              <a:t>لهم، </a:t>
            </a:r>
            <a:r>
              <a:rPr lang="ar-SA" dirty="0"/>
              <a:t>لا لشيء وإنما لأنهم يقومون بعمل لا يراه هو عملا شريفًا ، ولكن هذا لم يكن عند معلم البشرية صلى الله عليه </a:t>
            </a:r>
            <a:r>
              <a:rPr lang="ar-SA" dirty="0" smtClean="0"/>
              <a:t>وسلم،</a:t>
            </a:r>
            <a:r>
              <a:rPr lang="en-US" dirty="0" smtClean="0"/>
              <a:t> </a:t>
            </a:r>
            <a:r>
              <a:rPr lang="ar-SA" dirty="0" smtClean="0"/>
              <a:t>إنما كان يعظم الناس بحسب أعمالهم، وما قاموا به من طاعة الله وعبادته،</a:t>
            </a:r>
            <a:endParaRPr lang="ar-SA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3900502"/>
          </a:xfr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SA" sz="4000" dirty="0"/>
              <a:t>"</a:t>
            </a:r>
            <a:r>
              <a:rPr lang="ar-SA" sz="4000" b="1" dirty="0"/>
              <a:t>فعن أبي هريرة رضي الله عنه : أن امرأة سوداء كانت تقم المسجد ففقدها رسول الله صلى الله عليه وسلم فسأل عنها ، فقالوا</a:t>
            </a:r>
            <a:r>
              <a:rPr lang="en-US" sz="4000" b="1" dirty="0"/>
              <a:t> : </a:t>
            </a:r>
            <a:r>
              <a:rPr lang="ar-SA" sz="4000" b="1" dirty="0"/>
              <a:t>ماتت ، قال</a:t>
            </a:r>
            <a:r>
              <a:rPr lang="en-US" sz="4000" b="1" dirty="0"/>
              <a:t> : </a:t>
            </a:r>
            <a:r>
              <a:rPr lang="ar-SA" sz="4000" b="1" dirty="0"/>
              <a:t>أفلا كنتم آذنتموني ، قال</a:t>
            </a:r>
            <a:r>
              <a:rPr lang="en-US" sz="4000" b="1" dirty="0"/>
              <a:t> : </a:t>
            </a:r>
            <a:r>
              <a:rPr lang="ar-SA" sz="4000" b="1" dirty="0"/>
              <a:t>فكأنهم صغروا أمرها فقال</a:t>
            </a:r>
            <a:r>
              <a:rPr lang="en-US" sz="4000" b="1" dirty="0"/>
              <a:t> :</a:t>
            </a:r>
            <a:r>
              <a:rPr lang="ar-SA" sz="4000" b="1" dirty="0"/>
              <a:t>دلوني على قبرها فدلوه فصلى عليها</a:t>
            </a:r>
            <a:r>
              <a:rPr lang="en-US" sz="4000" b="1" dirty="0" smtClean="0"/>
              <a:t>"</a:t>
            </a:r>
            <a:endParaRPr lang="en-US" sz="40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5"/>
            <a:ext cx="8186766" cy="5000659"/>
          </a:xfrm>
          <a:blipFill>
            <a:blip r:embed="rId4"/>
            <a:tile tx="0" ty="0" sx="100000" sy="100000" flip="none" algn="tl"/>
          </a:blip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ar-SA" dirty="0" smtClean="0"/>
              <a:t>إذن </a:t>
            </a:r>
            <a:r>
              <a:rPr lang="ar-SA" b="1" dirty="0" smtClean="0"/>
              <a:t>التفكير</a:t>
            </a:r>
            <a:r>
              <a:rPr lang="ar-SA" dirty="0" smtClean="0"/>
              <a:t>:عبارة عن عصف ذهني يمر به الفرد وفق مراحل معينة للوصول إلى نتائج محددة ، وهذا يعني أن التفكير يحتاج إلى نشاط  ذهني متباين من شخص إلى آخر وفق المعطيات الذهنية لدي كل فرد.</a:t>
            </a:r>
            <a:endParaRPr lang="ar-SA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ثانياً</a:t>
            </a:r>
          </a:p>
          <a:p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إيجابي</a:t>
            </a:r>
            <a:r>
              <a:rPr lang="ar-SA" b="1" dirty="0">
                <a:latin typeface="Simplified Arabic" pitchFamily="18" charset="-78"/>
                <a:cs typeface="Simplified Arabic" pitchFamily="18" charset="-78"/>
              </a:rPr>
              <a:t>:</a:t>
            </a:r>
            <a:r>
              <a:rPr lang="ar-SA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وهو اسم منسوب إلى إيجاب: وموجب</a:t>
            </a:r>
            <a:r>
              <a:rPr lang="ar-SA" dirty="0">
                <a:latin typeface="Simplified Arabic" pitchFamily="18" charset="-78"/>
                <a:cs typeface="Simplified Arabic" pitchFamily="18" charset="-78"/>
              </a:rPr>
              <a:t>، تأكيدي.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عكسه </a:t>
            </a:r>
            <a:r>
              <a:rPr lang="ar-SA" dirty="0">
                <a:latin typeface="Simplified Arabic" pitchFamily="18" charset="-78"/>
                <a:cs typeface="Simplified Arabic" pitchFamily="18" charset="-78"/>
              </a:rPr>
              <a:t>سلبيّ.وهو المحافظة على التوازن السليم في ادراك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مختلف المشكلات، </a:t>
            </a:r>
            <a:r>
              <a:rPr lang="ar-SA" dirty="0">
                <a:latin typeface="Simplified Arabic" pitchFamily="18" charset="-78"/>
                <a:cs typeface="Simplified Arabic" pitchFamily="18" charset="-78"/>
              </a:rPr>
              <a:t>والايجابية اسلوب متكامل في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الحياة.</a:t>
            </a:r>
            <a:r>
              <a:rPr lang="ar-SA" dirty="0" smtClean="0"/>
              <a:t> 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ransition>
    <p:wedge/>
    <p:sndAc>
      <p:stSnd>
        <p:snd r:embed="rId3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4525963"/>
          </a:xfrm>
          <a:ln>
            <a:solidFill>
              <a:srgbClr val="00206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قال النووي:" وفيه بيان ما كان عليه النبي صلى الله عليه وسلم  من التواضع والرفق </a:t>
            </a:r>
            <a:r>
              <a:rPr lang="ar-SA" dirty="0" smtClean="0"/>
              <a:t>بأمته، </a:t>
            </a:r>
            <a:r>
              <a:rPr lang="ar-SA" dirty="0"/>
              <a:t>وتفقد </a:t>
            </a:r>
            <a:r>
              <a:rPr lang="ar-SA" dirty="0" smtClean="0"/>
              <a:t>أحوالهم،</a:t>
            </a:r>
            <a:r>
              <a:rPr lang="en-US" dirty="0" smtClean="0"/>
              <a:t> </a:t>
            </a:r>
            <a:r>
              <a:rPr lang="ar-SA" dirty="0" smtClean="0"/>
              <a:t>وحسن رعايتهم </a:t>
            </a:r>
            <a:r>
              <a:rPr lang="en-US" dirty="0" smtClean="0"/>
              <a:t> </a:t>
            </a:r>
            <a:r>
              <a:rPr lang="ar-SA" dirty="0"/>
              <a:t>،</a:t>
            </a:r>
            <a:r>
              <a:rPr lang="ar-SA" dirty="0" smtClean="0"/>
              <a:t>والقيام </a:t>
            </a:r>
            <a:r>
              <a:rPr lang="ar-SA" dirty="0"/>
              <a:t>بحقوقهم </a:t>
            </a:r>
            <a:r>
              <a:rPr lang="ar-SA" dirty="0" smtClean="0"/>
              <a:t>،والاهتمام </a:t>
            </a:r>
            <a:r>
              <a:rPr lang="ar-SA" dirty="0"/>
              <a:t>بمصالحهم في آخرتهم ودنياهم "</a:t>
            </a:r>
            <a:endParaRPr lang="en-US" dirty="0"/>
          </a:p>
          <a:p>
            <a:r>
              <a:rPr lang="ar-SA" dirty="0"/>
              <a:t>من هنا ندرك أهمية التفكير الإيجابي في حياة </a:t>
            </a:r>
            <a:r>
              <a:rPr lang="ar-SA" dirty="0" smtClean="0"/>
              <a:t>المسلم، </a:t>
            </a:r>
            <a:r>
              <a:rPr lang="ar-SA" dirty="0"/>
              <a:t>وان  الخير كل الخير في ما جاء به المصطفى صلى الله عليه وسلم </a:t>
            </a:r>
            <a:r>
              <a:rPr lang="en-US" dirty="0" smtClean="0"/>
              <a:t>,</a:t>
            </a:r>
            <a:r>
              <a:rPr lang="ar-SA" dirty="0" smtClean="0"/>
              <a:t>،لنعلم </a:t>
            </a:r>
            <a:r>
              <a:rPr lang="ar-SA" dirty="0"/>
              <a:t>أن كل جهد بشري للإرتقاء بالإنسان في </a:t>
            </a:r>
            <a:r>
              <a:rPr lang="ar-SA" dirty="0" smtClean="0"/>
              <a:t>فكره، </a:t>
            </a:r>
            <a:r>
              <a:rPr lang="ar-SA" dirty="0"/>
              <a:t>أو سلوكه له أصل في سنة النبي صلى الله عليه وسلم.</a:t>
            </a:r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4525963"/>
          </a:xfr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الأمر بحسن الظن :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 ليس أريح لقلب العبد في هذه الحياة ولا أسعد لنفسه من حسن الظن -  فهذه دعوة للتفكير الإيجابي –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فيه يسلم من أذى الخواطر المقلقة التي تؤذي النفس وتكدر البال وتتعب الجسد ، إن حسن الظن يؤدي إلى سلامة الصدر وتدعيم روابط الألفة والمحبة بين أبناء المجتمع ، وقد جاء في الحديث الصحيح : ( 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إياكم والظن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)، وحينما يحمل الفرد نفسه على حسن الظن فإنما يسعى لتأكيد هذا التفكير الإيجابي بالآخرين فينتج عن ذلك سعادة وراحة البال .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4525963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ar-SA" b="1" dirty="0" smtClean="0"/>
              <a:t>الهم بالحسنة :</a:t>
            </a:r>
            <a:r>
              <a:rPr lang="ar-SA" dirty="0" smtClean="0"/>
              <a:t> جاء في الحديث الصحيح : (</a:t>
            </a:r>
            <a:r>
              <a:rPr lang="ar-SA" b="1" dirty="0" smtClean="0"/>
              <a:t>من هم بحسنة فلم يعملها كتبت له حسنة </a:t>
            </a:r>
            <a:r>
              <a:rPr lang="ar-SA" dirty="0" smtClean="0"/>
              <a:t>) ، والمسلم حينما يهم بعمل الخير والفعل الحسن فإنه في حالة متقدمة من الإيجابية ، وإن لم يكتب لهذه الخطوة النجاح ، وهي دعوة صريحة للتفكير الإيجابي والبقاء في هذه الدائرة المنيرة حيث الروابط الذهنية والعقلية تقوم بكل عمل حسن ،وحيث يعيش حالة من الاتصال اللامحسوس مع المحيط الذي ينتمي إليه . 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186766" cy="3643338"/>
          </a:xfrm>
          <a:ln>
            <a:solidFill>
              <a:schemeClr val="accent5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ar-SA" sz="3600" b="1" dirty="0" smtClean="0"/>
              <a:t>الدعاء بظهر الغيب :</a:t>
            </a:r>
            <a:r>
              <a:rPr lang="ar-SA" sz="3600" dirty="0" smtClean="0"/>
              <a:t> جاء في الحديث الصحيح : (</a:t>
            </a:r>
            <a:r>
              <a:rPr lang="ar-SA" sz="3600" b="1" dirty="0" smtClean="0"/>
              <a:t>ما من عبد مسلم يدعو لأخيه بظهر الغيب إلا قال الملك ولك بمثل</a:t>
            </a:r>
            <a:r>
              <a:rPr lang="ar-SA" sz="3600" dirty="0" smtClean="0"/>
              <a:t> ) ، وهي صورة جميلة أن تستحضر في لحظة من اللحظات وتفكر بأخ لك في الله وتدعو له بظهر الغيب . تفكير إيجابي رائع وألفة معنوية راقية .</a:t>
            </a:r>
            <a:endParaRPr lang="en-US" sz="3600" dirty="0" smtClean="0"/>
          </a:p>
          <a:p>
            <a:endParaRPr lang="ar-SA" sz="36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4" y="1071547"/>
            <a:ext cx="8472518" cy="3857651"/>
          </a:xfrm>
          <a:ln>
            <a:solidFill>
              <a:schemeClr val="accent6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ar-SA" b="1" dirty="0" smtClean="0"/>
              <a:t>الفال الحسن :</a:t>
            </a:r>
            <a:r>
              <a:rPr lang="ar-SA" dirty="0" smtClean="0"/>
              <a:t> جاء في الحديث عن أبي هريرة رضى الله عنه قال : كان النبي صلى الله عليه وسلم يعجبه الفال الحسن ،وهو في الحقيقة من أظهر</a:t>
            </a:r>
            <a:r>
              <a:rPr lang="ar-SA" b="1" dirty="0" smtClean="0"/>
              <a:t> </a:t>
            </a:r>
            <a:r>
              <a:rPr lang="ar-SA" dirty="0" smtClean="0"/>
              <a:t>صور التفكير الإيجابي حيث يدفع الإنسان عن نفسه الطيرة والتشاؤم</a:t>
            </a:r>
            <a:r>
              <a:rPr lang="ar-SA" b="1" dirty="0" smtClean="0"/>
              <a:t> </a:t>
            </a:r>
            <a:r>
              <a:rPr lang="ar-SA" dirty="0" smtClean="0"/>
              <a:t>، وهي صورة من التفكير السلبي ويظل الفال الحسن يدور حول التفكير فيما يعطي النفس، والروح المعنوية العالية، والطمأنينة، والهدوء النفسي 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4525963"/>
          </a:xfr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ar-SA" b="1" dirty="0" smtClean="0"/>
              <a:t>احترام من كانت له سابقة في الخير :</a:t>
            </a:r>
            <a:r>
              <a:rPr lang="ar-SA" dirty="0" smtClean="0"/>
              <a:t> معرفة منازل الناس من خلال أفعالهم وما قدموه من سابقة في الخير ، فعندما وقع بين أحد أصحابه صلى الله عليه وسلم خلاف مع آخر ممن أسلم بعد فتح مكة ، قام النبي صلى الله عليه وسلم مناصرا ومدافعا عمن كانت له سابقة في الخير ، وفاء منه صلى الله عليه وسلم لما قدموه في الاسلام من العمل له والتضحية من أجله ، وحفظا لحقهم المعنوي من واجب التبجيل والتقدير الذي يستحقونه أكثر من غيرهم ، فعن أبي سعيد الخدري قال : قال النبي صلى الله عليه وسلم : ( </a:t>
            </a:r>
            <a:r>
              <a:rPr lang="ar-SA" b="1" dirty="0" smtClean="0"/>
              <a:t>لا تسبوا أصحابي فلو أن أحدكم أنفق مثل أحد ذهبا ما بلغ مد أحدهم ولا نصيفه</a:t>
            </a:r>
            <a:r>
              <a:rPr lang="ar-SA" dirty="0" smtClean="0"/>
              <a:t>)</a:t>
            </a:r>
            <a:r>
              <a:rPr lang="ar-SA" b="1" dirty="0" smtClean="0"/>
              <a:t> 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072494" cy="1285876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ar-SA" b="1" dirty="0" smtClean="0"/>
              <a:t>عوائق التفكير والتغلب عليها</a:t>
            </a:r>
            <a:r>
              <a:rPr lang="en-US" b="1" dirty="0" smtClean="0"/>
              <a:t> :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ar-SA" dirty="0" smtClean="0"/>
              <a:t>بعض العوائق أدت بنا إلى تعطيل التفكير منها</a:t>
            </a:r>
            <a:r>
              <a:rPr lang="en-US" dirty="0" smtClean="0"/>
              <a:t> :</a:t>
            </a:r>
          </a:p>
          <a:p>
            <a:r>
              <a:rPr lang="ar-SA" b="1" dirty="0" smtClean="0"/>
              <a:t>أولا</a:t>
            </a:r>
            <a:r>
              <a:rPr lang="en-US" b="1" dirty="0" smtClean="0"/>
              <a:t> :</a:t>
            </a:r>
            <a:r>
              <a:rPr lang="ar-SA" b="1" dirty="0" smtClean="0"/>
              <a:t>الخوف والتردد</a:t>
            </a:r>
            <a:r>
              <a:rPr lang="en-US" b="1" dirty="0" smtClean="0"/>
              <a:t> :</a:t>
            </a:r>
            <a:r>
              <a:rPr lang="en-US" dirty="0" smtClean="0"/>
              <a:t> </a:t>
            </a:r>
            <a:r>
              <a:rPr lang="ar-SA" dirty="0" smtClean="0"/>
              <a:t>كالخوف من النقد والسخرية والاستهزاء ، الخوف من التصنيف ، الخوف من الأذى </a:t>
            </a:r>
          </a:p>
          <a:p>
            <a:pPr>
              <a:buNone/>
            </a:pPr>
            <a:r>
              <a:rPr lang="ar-SA" dirty="0" smtClean="0"/>
              <a:t>   الحسي والمعنوي ، والخوف من الخروج عن المألوف.</a:t>
            </a:r>
          </a:p>
          <a:p>
            <a:r>
              <a:rPr lang="ar-SA" dirty="0" smtClean="0"/>
              <a:t> </a:t>
            </a:r>
            <a:r>
              <a:rPr lang="ar-SA" b="1" dirty="0" smtClean="0"/>
              <a:t>ثانيا</a:t>
            </a:r>
            <a:r>
              <a:rPr lang="en-US" b="1" dirty="0" smtClean="0"/>
              <a:t> :</a:t>
            </a:r>
            <a:r>
              <a:rPr lang="en-US" dirty="0" smtClean="0"/>
              <a:t> </a:t>
            </a:r>
            <a:r>
              <a:rPr lang="ar-SA" b="1" dirty="0" smtClean="0"/>
              <a:t>سوء التربية</a:t>
            </a:r>
            <a:r>
              <a:rPr lang="en-US" b="1" dirty="0" smtClean="0"/>
              <a:t> :</a:t>
            </a:r>
            <a:r>
              <a:rPr lang="en-US" dirty="0" smtClean="0"/>
              <a:t> </a:t>
            </a:r>
            <a:r>
              <a:rPr lang="ar-SA" dirty="0" smtClean="0"/>
              <a:t>فمن سوء التربية ، المركزية ، التفرد ، تحطيم الشخصية ، وعدم التشجيع على تنمية المواهب.</a:t>
            </a:r>
            <a:endParaRPr lang="ar-SA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ثالثا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 :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الحجر الفكري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 :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في بعض المجتمعات ممنوع التفكير، وكذلك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في بعض الدول الإسلامية ممنوع ، أفعل ما شئت ولكن لا تفكر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 .</a:t>
            </a:r>
          </a:p>
          <a:p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رابعا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 : 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دنو الهمة وتواضع الأهداف وعدم الطموح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خامسا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 : 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الأوهام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 :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مثل أن يقول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 :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القائل أنا طاقتي محدودة ، صوتي غير مسموع ، لا يمكن أن أغير الواقع ، لا أستطيع أن أقاوم التيار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 .</a:t>
            </a:r>
          </a:p>
          <a:p>
            <a:pPr>
              <a:buNone/>
            </a:pP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    الله يجعل لكم فرقانا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، إذن الذي يتقي الله يجعل له فرقانا بين الحق والباطل ، كما ويجعل له نورا ، قال تعالى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 :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(ومن لم يجعل الله له نورا فما له من نور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dirty="0" smtClean="0"/>
              <a:t>(</a:t>
            </a:r>
            <a:endParaRPr lang="ar-SA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58204" cy="4840303"/>
          </a:xfr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/>
              <a:t>    ويعني التركيز على الإيجابيات في أي موقف بدلا من التركيز على السلبيات ، وهو أن تحسن ظنك بذاتك ، وأن تظن خيرا بالآخرين  ، وأن تتبنى الأسلوب الأمثل في الحياة .</a:t>
            </a:r>
            <a:endParaRPr lang="en-US" dirty="0" smtClean="0"/>
          </a:p>
          <a:p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ثالثاً السنة: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لغة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 : هي السيرة، أو الطريقة حسنة كانت أو قبيحة.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أما في الاصطلاحا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: كل ما أثر عن النبي صلى الله عليه وسلم من قول أو فعل أو تقرير أو صفة خلقية أو خُلقية أو سيرة، سواء كان ذلك قبل البعثة – كتحنثه في غار حراء - أم بعدها 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>
    <p:wipe dir="u"/>
    <p:sndAc>
      <p:stSnd>
        <p:snd r:embed="rId2" name="whoosh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525963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>
            <a:normAutofit fontScale="92500" lnSpcReduction="10000"/>
          </a:bodyPr>
          <a:lstStyle/>
          <a:p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SA" b="1" u="sng" dirty="0" smtClean="0"/>
              <a:t>التفكر عبادة :</a:t>
            </a:r>
            <a:endParaRPr lang="en-US" dirty="0" smtClean="0"/>
          </a:p>
          <a:p>
            <a:r>
              <a:rPr lang="ar-SA" dirty="0" smtClean="0"/>
              <a:t>إن  من العبادة التي هجرها الكثيرون في هذا الزمان عبادة التفكر في آيات الله الكونية التي دعا إليها القرآن الكريم، والسنة النبوية، والسلف الصالح . وهذا الهجر يسبب خللا في الوعي الإسلامي ، إذ أصبحنا نهتم بأمور دنيوية هي دون عبادة التفكر في الإعتبار الشرعي تنعدم فيها الفائدة المرجوة .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قال رسولنا الكريم في حديث صحيح :( </a:t>
            </a:r>
            <a:r>
              <a:rPr lang="ar-SA" b="1" dirty="0" smtClean="0"/>
              <a:t>لا عبادة كالتفكير ، تفكر ساعة خير من عبادة ستين عاما </a:t>
            </a:r>
            <a:r>
              <a:rPr lang="ar-SA" dirty="0" smtClean="0"/>
              <a:t>)  وفي رواية أخرى (...سبعين عاما ) .</a:t>
            </a:r>
            <a:endParaRPr lang="en-US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ransition>
    <p:pull dir="rd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525963"/>
          </a:xfrm>
          <a:blipFill>
            <a:blip r:embed="rId3"/>
            <a:tile tx="0" ty="0" sx="100000" sy="100000" flip="none" algn="tl"/>
          </a:blip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SA" dirty="0" smtClean="0"/>
              <a:t>والتفكر عبادة فعلها الأنبياء وواظب عليها سيدنا محمد صلى الله عليه وسلم حيث كانت عبادته قبل البعثه حياة تفكر وتعبد الله .قالت عائشة رضي الله عنها : كان أول مابدئ به رسول الله صلى الله عليه وسلم من الوحي الرؤيا الصادقة في النوم فكان لا يرى رؤيا إلا جاءت مثل فلق الصبح ثم حبب إليه الخلاء ، فكان يخلو بغار حراء يتحنث فيه – وهو التعبد – الليالي ذوات العدد 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ransition>
    <p:wheel spokes="8"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9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ar-SA" dirty="0" smtClean="0"/>
              <a:t>فقد حث الله سبحانه وتعالى الإنسان على التفكر والنظر  في الكون والتأمل في الظواهر الكونية المختلفة قال تعالى :( </a:t>
            </a:r>
            <a:r>
              <a:rPr lang="ar-SA" b="1" dirty="0" smtClean="0"/>
              <a:t>قل سيروا في الأرض كيف بدأ الخلق </a:t>
            </a:r>
            <a:r>
              <a:rPr lang="ar-SA" dirty="0" smtClean="0"/>
              <a:t>) العنكبوت : 20</a:t>
            </a:r>
            <a:endParaRPr lang="en-US" dirty="0" smtClean="0"/>
          </a:p>
          <a:p>
            <a:r>
              <a:rPr lang="ar-SA" dirty="0" smtClean="0"/>
              <a:t>كما حث الإنسان على تحصيل العلم ومعرفة سنن الله تعالى وقوانينه في جميع ميادين العلوم المختلفة ، قال تعالى : (</a:t>
            </a:r>
            <a:r>
              <a:rPr lang="ar-SA" b="1" dirty="0" smtClean="0"/>
              <a:t> أفلا ينظرون إلى الإبل كيف خلقت وإلى السماء كيف رفعت وإلى الجبال كيف نصبت  وإلى اللأرض كيف  سطحت </a:t>
            </a:r>
            <a:r>
              <a:rPr lang="ar-SA" dirty="0" smtClean="0"/>
              <a:t>) الغاشية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ransition>
    <p:wheel spokes="2"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 smtClean="0"/>
              <a:t>ولم يحث القرآن الأنسان على التفكر والبحث العلمي في الظواهر الطبيعية فقط ، وإنما حثه على التفكير في نفسه وفي أسرار تكوينه البيولوجي والنفسي ، وهو بذلك يدعوه إلى ارتياد ميادين العلوم البيولوجية والفيسولوجية والطبية والنفسية ، قال تعالى : (</a:t>
            </a:r>
            <a:r>
              <a:rPr lang="ar-SA" b="1" dirty="0" smtClean="0"/>
              <a:t>فلينظر الأنسان مما خلق خلق من ماء دافق يخرج من بين الصلب والترائب </a:t>
            </a:r>
            <a:r>
              <a:rPr lang="ar-SA" dirty="0" smtClean="0"/>
              <a:t>) الطارق :</a:t>
            </a:r>
            <a:endParaRPr lang="en-US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ransition>
    <p:wheel spokes="3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ar-SA" dirty="0" smtClean="0"/>
              <a:t>ولقد بين القرآن الكريم أهمية التفكير في حياة الإنسان ورفع من قيمته ، قال تعالى : ( </a:t>
            </a:r>
            <a:r>
              <a:rPr lang="ar-SA" b="1" dirty="0" smtClean="0"/>
              <a:t>قل هل يستوي الذين يعلمون والذين لا يعلمون </a:t>
            </a:r>
            <a:r>
              <a:rPr lang="ar-SA" dirty="0" smtClean="0"/>
              <a:t>) الزمر :9</a:t>
            </a:r>
            <a:endParaRPr lang="en-US" dirty="0" smtClean="0"/>
          </a:p>
          <a:p>
            <a:r>
              <a:rPr lang="ar-SA" dirty="0" smtClean="0"/>
              <a:t>كما حط القرآن من شأن من لا يستخدم عقله وتفكيره بأن جعله أدنى درجة من الحيوان ، قال تعالى : (</a:t>
            </a:r>
            <a:r>
              <a:rPr lang="ar-SA" b="1" dirty="0" smtClean="0"/>
              <a:t> إن شر الدواب عند الله الصم البكم الذين لا يعقلون </a:t>
            </a:r>
            <a:r>
              <a:rPr lang="ar-SA" dirty="0" smtClean="0"/>
              <a:t>) الأنفال 22 ، ويتضح حرص القرآن الكريم على دعوة الناس إلى التفكير والتعقل من ورود كثير من الآيات التي تتضمن مثل هذه العبادات : ( </a:t>
            </a:r>
            <a:r>
              <a:rPr lang="ar-SA" b="1" dirty="0" smtClean="0"/>
              <a:t>أفلا يعقلون </a:t>
            </a:r>
            <a:r>
              <a:rPr lang="ar-SA" dirty="0" smtClean="0"/>
              <a:t>) ، ( </a:t>
            </a:r>
            <a:r>
              <a:rPr lang="ar-SA" b="1" dirty="0" smtClean="0"/>
              <a:t>لعلكم تتفكرون</a:t>
            </a:r>
            <a:r>
              <a:rPr lang="ar-SA" dirty="0" smtClean="0"/>
              <a:t>) ، (</a:t>
            </a:r>
            <a:r>
              <a:rPr lang="ar-SA" b="1" dirty="0" smtClean="0"/>
              <a:t>لعلكم تعقلون </a:t>
            </a:r>
            <a:r>
              <a:rPr lang="ar-SA" dirty="0" smtClean="0"/>
              <a:t>) 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ransition>
    <p:pull dir="ld"/>
    <p:sndAc>
      <p:stSnd>
        <p:snd r:embed="rId2" name="bomb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2655</Words>
  <Application>Microsoft Office PowerPoint</Application>
  <PresentationFormat>عرض على الشاشة (3:4)‏</PresentationFormat>
  <Paragraphs>94</Paragraphs>
  <Slides>38</Slides>
  <Notes>7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38</vt:i4>
      </vt:variant>
    </vt:vector>
  </HeadingPairs>
  <TitlesOfParts>
    <vt:vector size="39" baseType="lpstr">
      <vt:lpstr>Office Theme</vt:lpstr>
      <vt:lpstr>التفكير الايجابي في السنة النبوية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 </vt:lpstr>
      <vt:lpstr>الشريحة 26</vt:lpstr>
      <vt:lpstr>الشريحة 27</vt:lpstr>
      <vt:lpstr>الشريحة 28</vt:lpstr>
      <vt:lpstr>الشريحة 29</vt:lpstr>
      <vt:lpstr>  </vt:lpstr>
      <vt:lpstr>الشريحة 31</vt:lpstr>
      <vt:lpstr>الشريحة 32</vt:lpstr>
      <vt:lpstr>الشريحة 33</vt:lpstr>
      <vt:lpstr>الشريحة 34</vt:lpstr>
      <vt:lpstr>الشريحة 35</vt:lpstr>
      <vt:lpstr>عوائق التفكير والتغلب عليها : </vt:lpstr>
      <vt:lpstr>الشريحة 37</vt:lpstr>
      <vt:lpstr>الشريحة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التفكير الايجابي في السنة النبوية</dc:title>
  <dc:creator>sustcc</dc:creator>
  <cp:lastModifiedBy>MAX</cp:lastModifiedBy>
  <cp:revision>164</cp:revision>
  <dcterms:created xsi:type="dcterms:W3CDTF">2014-10-15T16:08:53Z</dcterms:created>
  <dcterms:modified xsi:type="dcterms:W3CDTF">2015-03-03T08:47:32Z</dcterms:modified>
</cp:coreProperties>
</file>