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1" d="100"/>
          <a:sy n="71" d="100"/>
        </p:scale>
        <p:origin x="60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94EEA3-DC2F-41C6-9BDE-F85F86DFD31F}"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1DDE8F-DA85-4422-A8F5-D041DCD9EB77}" type="slidenum">
              <a:rPr lang="en-US" smtClean="0"/>
              <a:t>‹#›</a:t>
            </a:fld>
            <a:endParaRPr lang="en-US"/>
          </a:p>
        </p:txBody>
      </p:sp>
    </p:spTree>
    <p:extLst>
      <p:ext uri="{BB962C8B-B14F-4D97-AF65-F5344CB8AC3E}">
        <p14:creationId xmlns:p14="http://schemas.microsoft.com/office/powerpoint/2010/main" val="4145464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94EEA3-DC2F-41C6-9BDE-F85F86DFD31F}"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1DDE8F-DA85-4422-A8F5-D041DCD9EB77}" type="slidenum">
              <a:rPr lang="en-US" smtClean="0"/>
              <a:t>‹#›</a:t>
            </a:fld>
            <a:endParaRPr lang="en-US"/>
          </a:p>
        </p:txBody>
      </p:sp>
    </p:spTree>
    <p:extLst>
      <p:ext uri="{BB962C8B-B14F-4D97-AF65-F5344CB8AC3E}">
        <p14:creationId xmlns:p14="http://schemas.microsoft.com/office/powerpoint/2010/main" val="3687862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94EEA3-DC2F-41C6-9BDE-F85F86DFD31F}"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1DDE8F-DA85-4422-A8F5-D041DCD9EB77}" type="slidenum">
              <a:rPr lang="en-US" smtClean="0"/>
              <a:t>‹#›</a:t>
            </a:fld>
            <a:endParaRPr lang="en-US"/>
          </a:p>
        </p:txBody>
      </p:sp>
    </p:spTree>
    <p:extLst>
      <p:ext uri="{BB962C8B-B14F-4D97-AF65-F5344CB8AC3E}">
        <p14:creationId xmlns:p14="http://schemas.microsoft.com/office/powerpoint/2010/main" val="2878259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94EEA3-DC2F-41C6-9BDE-F85F86DFD31F}"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1DDE8F-DA85-4422-A8F5-D041DCD9EB77}" type="slidenum">
              <a:rPr lang="en-US" smtClean="0"/>
              <a:t>‹#›</a:t>
            </a:fld>
            <a:endParaRPr lang="en-US"/>
          </a:p>
        </p:txBody>
      </p:sp>
    </p:spTree>
    <p:extLst>
      <p:ext uri="{BB962C8B-B14F-4D97-AF65-F5344CB8AC3E}">
        <p14:creationId xmlns:p14="http://schemas.microsoft.com/office/powerpoint/2010/main" val="1086973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94EEA3-DC2F-41C6-9BDE-F85F86DFD31F}"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1DDE8F-DA85-4422-A8F5-D041DCD9EB77}" type="slidenum">
              <a:rPr lang="en-US" smtClean="0"/>
              <a:t>‹#›</a:t>
            </a:fld>
            <a:endParaRPr lang="en-US"/>
          </a:p>
        </p:txBody>
      </p:sp>
    </p:spTree>
    <p:extLst>
      <p:ext uri="{BB962C8B-B14F-4D97-AF65-F5344CB8AC3E}">
        <p14:creationId xmlns:p14="http://schemas.microsoft.com/office/powerpoint/2010/main" val="766125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394EEA3-DC2F-41C6-9BDE-F85F86DFD31F}"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1DDE8F-DA85-4422-A8F5-D041DCD9EB77}" type="slidenum">
              <a:rPr lang="en-US" smtClean="0"/>
              <a:t>‹#›</a:t>
            </a:fld>
            <a:endParaRPr lang="en-US"/>
          </a:p>
        </p:txBody>
      </p:sp>
    </p:spTree>
    <p:extLst>
      <p:ext uri="{BB962C8B-B14F-4D97-AF65-F5344CB8AC3E}">
        <p14:creationId xmlns:p14="http://schemas.microsoft.com/office/powerpoint/2010/main" val="4231539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94EEA3-DC2F-41C6-9BDE-F85F86DFD31F}" type="datetimeFigureOut">
              <a:rPr lang="en-US" smtClean="0"/>
              <a:t>4/8/2015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1DDE8F-DA85-4422-A8F5-D041DCD9EB77}" type="slidenum">
              <a:rPr lang="en-US" smtClean="0"/>
              <a:t>‹#›</a:t>
            </a:fld>
            <a:endParaRPr lang="en-US"/>
          </a:p>
        </p:txBody>
      </p:sp>
    </p:spTree>
    <p:extLst>
      <p:ext uri="{BB962C8B-B14F-4D97-AF65-F5344CB8AC3E}">
        <p14:creationId xmlns:p14="http://schemas.microsoft.com/office/powerpoint/2010/main" val="3048178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94EEA3-DC2F-41C6-9BDE-F85F86DFD31F}" type="datetimeFigureOut">
              <a:rPr lang="en-US" smtClean="0"/>
              <a:t>4/8/2015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1DDE8F-DA85-4422-A8F5-D041DCD9EB77}" type="slidenum">
              <a:rPr lang="en-US" smtClean="0"/>
              <a:t>‹#›</a:t>
            </a:fld>
            <a:endParaRPr lang="en-US"/>
          </a:p>
        </p:txBody>
      </p:sp>
    </p:spTree>
    <p:extLst>
      <p:ext uri="{BB962C8B-B14F-4D97-AF65-F5344CB8AC3E}">
        <p14:creationId xmlns:p14="http://schemas.microsoft.com/office/powerpoint/2010/main" val="2867747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94EEA3-DC2F-41C6-9BDE-F85F86DFD31F}" type="datetimeFigureOut">
              <a:rPr lang="en-US" smtClean="0"/>
              <a:t>4/8/2015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1DDE8F-DA85-4422-A8F5-D041DCD9EB77}" type="slidenum">
              <a:rPr lang="en-US" smtClean="0"/>
              <a:t>‹#›</a:t>
            </a:fld>
            <a:endParaRPr lang="en-US"/>
          </a:p>
        </p:txBody>
      </p:sp>
    </p:spTree>
    <p:extLst>
      <p:ext uri="{BB962C8B-B14F-4D97-AF65-F5344CB8AC3E}">
        <p14:creationId xmlns:p14="http://schemas.microsoft.com/office/powerpoint/2010/main" val="4101588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94EEA3-DC2F-41C6-9BDE-F85F86DFD31F}"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1DDE8F-DA85-4422-A8F5-D041DCD9EB77}" type="slidenum">
              <a:rPr lang="en-US" smtClean="0"/>
              <a:t>‹#›</a:t>
            </a:fld>
            <a:endParaRPr lang="en-US"/>
          </a:p>
        </p:txBody>
      </p:sp>
    </p:spTree>
    <p:extLst>
      <p:ext uri="{BB962C8B-B14F-4D97-AF65-F5344CB8AC3E}">
        <p14:creationId xmlns:p14="http://schemas.microsoft.com/office/powerpoint/2010/main" val="2879458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94EEA3-DC2F-41C6-9BDE-F85F86DFD31F}"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1DDE8F-DA85-4422-A8F5-D041DCD9EB77}" type="slidenum">
              <a:rPr lang="en-US" smtClean="0"/>
              <a:t>‹#›</a:t>
            </a:fld>
            <a:endParaRPr lang="en-US"/>
          </a:p>
        </p:txBody>
      </p:sp>
    </p:spTree>
    <p:extLst>
      <p:ext uri="{BB962C8B-B14F-4D97-AF65-F5344CB8AC3E}">
        <p14:creationId xmlns:p14="http://schemas.microsoft.com/office/powerpoint/2010/main" val="3242544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94EEA3-DC2F-41C6-9BDE-F85F86DFD31F}" type="datetimeFigureOut">
              <a:rPr lang="en-US" smtClean="0"/>
              <a:t>4/8/2015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1DDE8F-DA85-4422-A8F5-D041DCD9EB77}" type="slidenum">
              <a:rPr lang="en-US" smtClean="0"/>
              <a:t>‹#›</a:t>
            </a:fld>
            <a:endParaRPr lang="en-US"/>
          </a:p>
        </p:txBody>
      </p:sp>
    </p:spTree>
    <p:extLst>
      <p:ext uri="{BB962C8B-B14F-4D97-AF65-F5344CB8AC3E}">
        <p14:creationId xmlns:p14="http://schemas.microsoft.com/office/powerpoint/2010/main" val="37655995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eforms.mu.edu.sa/"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82588" y="458297"/>
            <a:ext cx="8431306" cy="6726778"/>
          </a:xfrm>
          <a:prstGeom prst="rect">
            <a:avLst/>
          </a:prstGeom>
        </p:spPr>
        <p:txBody>
          <a:bodyPr wrap="square">
            <a:spAutoFit/>
          </a:bodyPr>
          <a:lstStyle/>
          <a:p>
            <a:r>
              <a:rPr lang="en-US" dirty="0" smtClean="0">
                <a:effectLst/>
                <a:latin typeface="Times New Roman" panose="02020603050405020304" pitchFamily="18" charset="0"/>
                <a:ea typeface="Times New Roman" panose="02020603050405020304" pitchFamily="18" charset="0"/>
              </a:rPr>
              <a:t>The deanship is very keen on getting to know the beneficiaries' views on the service provided. So, different surveys have been administered for the sake of achieving the quality criteria. These surveys involved students as well in order to find the strengths and weaknesses.</a:t>
            </a:r>
          </a:p>
          <a:p>
            <a:r>
              <a:rPr lang="en-US" dirty="0" smtClean="0">
                <a:effectLst/>
                <a:latin typeface="Times New Roman" panose="02020603050405020304" pitchFamily="18" charset="0"/>
                <a:ea typeface="Times New Roman" panose="02020603050405020304" pitchFamily="18" charset="0"/>
              </a:rPr>
              <a:t>Teaching staff and all university employees should assess traditional and electronic information resources, services, library and the way employees deal with the beneficiaries of the service through:</a:t>
            </a:r>
          </a:p>
          <a:p>
            <a:r>
              <a:rPr lang="en-US" u="sng" dirty="0" smtClean="0">
                <a:solidFill>
                  <a:srgbClr val="0000FF"/>
                </a:solidFill>
                <a:effectLst/>
                <a:latin typeface="Times New Roman" panose="02020603050405020304" pitchFamily="18" charset="0"/>
                <a:ea typeface="Times New Roman" panose="02020603050405020304" pitchFamily="18" charset="0"/>
                <a:hlinkClick r:id="rId2"/>
              </a:rPr>
              <a:t>Teaching staff survey of evaluating available information resources in the University for supporting education purposes.</a:t>
            </a:r>
            <a:endParaRPr lang="en-US" dirty="0" smtClean="0">
              <a:effectLst/>
              <a:latin typeface="Times New Roman" panose="02020603050405020304" pitchFamily="18" charset="0"/>
              <a:ea typeface="Times New Roman" panose="02020603050405020304" pitchFamily="18" charset="0"/>
            </a:endParaRPr>
          </a:p>
          <a:p>
            <a:r>
              <a:rPr lang="en-US" u="sng" dirty="0" smtClean="0">
                <a:solidFill>
                  <a:srgbClr val="0000FF"/>
                </a:solidFill>
                <a:effectLst/>
                <a:latin typeface="Times New Roman" panose="02020603050405020304" pitchFamily="18" charset="0"/>
                <a:ea typeface="Times New Roman" panose="02020603050405020304" pitchFamily="18" charset="0"/>
                <a:hlinkClick r:id="rId2"/>
              </a:rPr>
              <a:t> Survey of measuring to what extent the beneficiaries are pleased with the services in the deanship of libraries affairs.</a:t>
            </a:r>
            <a:endParaRPr lang="en-US" dirty="0" smtClean="0">
              <a:effectLst/>
              <a:latin typeface="Times New Roman" panose="02020603050405020304" pitchFamily="18" charset="0"/>
              <a:ea typeface="Times New Roman" panose="02020603050405020304" pitchFamily="18" charset="0"/>
            </a:endParaRPr>
          </a:p>
          <a:p>
            <a:r>
              <a:rPr lang="en-US" u="sng" dirty="0" smtClean="0">
                <a:solidFill>
                  <a:srgbClr val="0000FF"/>
                </a:solidFill>
                <a:effectLst/>
                <a:latin typeface="Times New Roman" panose="02020603050405020304" pitchFamily="18" charset="0"/>
                <a:ea typeface="Times New Roman" panose="02020603050405020304" pitchFamily="18" charset="0"/>
                <a:hlinkClick r:id="rId2"/>
              </a:rPr>
              <a:t> A survey of measuring the libraries quality of </a:t>
            </a:r>
            <a:r>
              <a:rPr lang="en-US" u="sng" dirty="0" err="1" smtClean="0">
                <a:solidFill>
                  <a:srgbClr val="0000FF"/>
                </a:solidFill>
                <a:effectLst/>
                <a:latin typeface="Times New Roman" panose="02020603050405020304" pitchFamily="18" charset="0"/>
                <a:ea typeface="Times New Roman" panose="02020603050405020304" pitchFamily="18" charset="0"/>
                <a:hlinkClick r:id="rId2"/>
              </a:rPr>
              <a:t>Almajma'ah</a:t>
            </a:r>
            <a:r>
              <a:rPr lang="en-US" u="sng" dirty="0" smtClean="0">
                <a:solidFill>
                  <a:srgbClr val="0000FF"/>
                </a:solidFill>
                <a:effectLst/>
                <a:latin typeface="Times New Roman" panose="02020603050405020304" pitchFamily="18" charset="0"/>
                <a:ea typeface="Times New Roman" panose="02020603050405020304" pitchFamily="18" charset="0"/>
                <a:hlinkClick r:id="rId2"/>
              </a:rPr>
              <a:t> University.</a:t>
            </a:r>
            <a:endParaRPr lang="en-US" dirty="0" smtClean="0">
              <a:effectLst/>
              <a:latin typeface="Times New Roman" panose="02020603050405020304" pitchFamily="18" charset="0"/>
              <a:ea typeface="Times New Roman" panose="02020603050405020304" pitchFamily="18" charset="0"/>
            </a:endParaRPr>
          </a:p>
          <a:p>
            <a:r>
              <a:rPr lang="en-US" u="sng" dirty="0" smtClean="0">
                <a:solidFill>
                  <a:srgbClr val="0000FF"/>
                </a:solidFill>
                <a:effectLst/>
                <a:latin typeface="Times New Roman" panose="02020603050405020304" pitchFamily="18" charset="0"/>
                <a:ea typeface="Times New Roman" panose="02020603050405020304" pitchFamily="18" charset="0"/>
                <a:hlinkClick r:id="rId2"/>
              </a:rPr>
              <a:t>A survey of measuring to what extent the beneficiaries are pleased with the Saudi digital library resources.</a:t>
            </a:r>
            <a:endParaRPr lang="en-US" dirty="0" smtClean="0">
              <a:effectLst/>
              <a:latin typeface="Times New Roman" panose="02020603050405020304" pitchFamily="18" charset="0"/>
              <a:ea typeface="Times New Roman" panose="02020603050405020304" pitchFamily="18" charset="0"/>
            </a:endParaRPr>
          </a:p>
          <a:p>
            <a:r>
              <a:rPr lang="en-US" u="sng" dirty="0" smtClean="0">
                <a:solidFill>
                  <a:srgbClr val="0000FF"/>
                </a:solidFill>
                <a:effectLst/>
                <a:latin typeface="Times New Roman" panose="02020603050405020304" pitchFamily="18" charset="0"/>
                <a:ea typeface="Times New Roman" panose="02020603050405020304" pitchFamily="18" charset="0"/>
                <a:hlinkClick r:id="rId2"/>
              </a:rPr>
              <a:t> A survey of measuring to what extent beneficiaries are pleased with electronic data bases.</a:t>
            </a:r>
            <a:endParaRPr lang="en-US" dirty="0" smtClean="0">
              <a:effectLst/>
              <a:latin typeface="Times New Roman" panose="02020603050405020304" pitchFamily="18" charset="0"/>
              <a:ea typeface="Times New Roman" panose="02020603050405020304" pitchFamily="18" charset="0"/>
            </a:endParaRPr>
          </a:p>
          <a:p>
            <a:r>
              <a:rPr lang="en-US" u="sng" dirty="0" smtClean="0">
                <a:solidFill>
                  <a:srgbClr val="0000FF"/>
                </a:solidFill>
                <a:effectLst/>
                <a:latin typeface="Times New Roman" panose="02020603050405020304" pitchFamily="18" charset="0"/>
                <a:ea typeface="Times New Roman" panose="02020603050405020304" pitchFamily="18" charset="0"/>
                <a:hlinkClick r:id="rId2"/>
              </a:rPr>
              <a:t> A survey of measuring the extent of students' benefits out of electronic data bases.</a:t>
            </a:r>
            <a:endParaRPr lang="en-US" dirty="0" smtClean="0">
              <a:effectLst/>
              <a:latin typeface="Times New Roman" panose="02020603050405020304" pitchFamily="18" charset="0"/>
              <a:ea typeface="Times New Roman" panose="02020603050405020304" pitchFamily="18" charset="0"/>
            </a:endParaRPr>
          </a:p>
          <a:p>
            <a:r>
              <a:rPr lang="en-US" u="sng" dirty="0" smtClean="0">
                <a:solidFill>
                  <a:srgbClr val="0000FF"/>
                </a:solidFill>
                <a:effectLst/>
                <a:latin typeface="Times New Roman" panose="02020603050405020304" pitchFamily="18" charset="0"/>
                <a:ea typeface="Times New Roman" panose="02020603050405020304" pitchFamily="18" charset="0"/>
                <a:hlinkClick r:id="rId2"/>
              </a:rPr>
              <a:t>A survey of measuring to what extent the printed books benefit the students.</a:t>
            </a:r>
            <a:endParaRPr lang="en-US" dirty="0" smtClean="0">
              <a:effectLst/>
              <a:latin typeface="Times New Roman" panose="02020603050405020304" pitchFamily="18" charset="0"/>
              <a:ea typeface="Times New Roman" panose="02020603050405020304" pitchFamily="18" charset="0"/>
            </a:endParaRPr>
          </a:p>
          <a:p>
            <a:r>
              <a:rPr lang="en-US" u="sng" dirty="0" smtClean="0">
                <a:solidFill>
                  <a:srgbClr val="0000FF"/>
                </a:solidFill>
                <a:effectLst/>
                <a:latin typeface="Times New Roman" panose="02020603050405020304" pitchFamily="18" charset="0"/>
                <a:ea typeface="Times New Roman" panose="02020603050405020304" pitchFamily="18" charset="0"/>
                <a:hlinkClick r:id="rId2"/>
              </a:rPr>
              <a:t> A survey of measuring effectiveness of search service on the internet</a:t>
            </a:r>
            <a:endParaRPr lang="en-US" dirty="0" smtClean="0">
              <a:effectLst/>
              <a:latin typeface="Times New Roman" panose="02020603050405020304" pitchFamily="18" charset="0"/>
              <a:ea typeface="Times New Roman" panose="02020603050405020304" pitchFamily="18" charset="0"/>
            </a:endParaRPr>
          </a:p>
          <a:p>
            <a:r>
              <a:rPr lang="en-US" u="sng" dirty="0" smtClean="0">
                <a:solidFill>
                  <a:srgbClr val="0000FF"/>
                </a:solidFill>
                <a:effectLst/>
                <a:latin typeface="Times New Roman" panose="02020603050405020304" pitchFamily="18" charset="0"/>
                <a:ea typeface="Times New Roman" panose="02020603050405020304" pitchFamily="18" charset="0"/>
                <a:hlinkClick r:id="rId2"/>
              </a:rPr>
              <a:t> A survey of measuring to what extent teaching staff  are pleased with training over electronic data bases.</a:t>
            </a:r>
            <a:endParaRPr lang="en-US" dirty="0" smtClean="0">
              <a:effectLst/>
              <a:latin typeface="Times New Roman" panose="02020603050405020304" pitchFamily="18" charset="0"/>
              <a:ea typeface="Times New Roman" panose="02020603050405020304" pitchFamily="18" charset="0"/>
            </a:endParaRPr>
          </a:p>
          <a:p>
            <a:r>
              <a:rPr lang="en-US" u="sng" dirty="0" smtClean="0">
                <a:solidFill>
                  <a:srgbClr val="0000FF"/>
                </a:solidFill>
                <a:effectLst/>
                <a:latin typeface="Times New Roman" panose="02020603050405020304" pitchFamily="18" charset="0"/>
                <a:ea typeface="Times New Roman" panose="02020603050405020304" pitchFamily="18" charset="0"/>
                <a:hlinkClick r:id="rId2"/>
              </a:rPr>
              <a:t>. A survey of measuring to what extent beneficiaries are pleased with the service of magazines and newspapers</a:t>
            </a:r>
            <a:endParaRPr lang="en-US" dirty="0" smtClean="0">
              <a:effectLst/>
              <a:latin typeface="Times New Roman" panose="02020603050405020304" pitchFamily="18" charset="0"/>
              <a:ea typeface="Times New Roman" panose="02020603050405020304" pitchFamily="18" charset="0"/>
            </a:endParaRPr>
          </a:p>
          <a:p>
            <a:pPr>
              <a:lnSpc>
                <a:spcPct val="107000"/>
              </a:lnSpc>
              <a:spcAft>
                <a:spcPts val="800"/>
              </a:spcAft>
            </a:pPr>
            <a:r>
              <a:rPr lang="en-US" sz="1600" dirty="0" smtClean="0">
                <a:effectLst/>
                <a:latin typeface="Calibri" panose="020F0502020204030204" pitchFamily="34" charset="0"/>
                <a:ea typeface="Calibri" panose="020F0502020204030204" pitchFamily="34" charset="0"/>
                <a:cs typeface="Arial" panose="020B0604020202020204" pitchFamily="34" charset="0"/>
              </a:rPr>
              <a:t>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001145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95</Words>
  <Application>Microsoft Office PowerPoint</Application>
  <PresentationFormat>Widescreen</PresentationFormat>
  <Paragraphs>13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cp:revision>
  <dcterms:created xsi:type="dcterms:W3CDTF">2015-04-08T14:23:28Z</dcterms:created>
  <dcterms:modified xsi:type="dcterms:W3CDTF">2015-04-08T14:24:11Z</dcterms:modified>
</cp:coreProperties>
</file>