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2" r:id="rId3"/>
    <p:sldId id="261" r:id="rId4"/>
    <p:sldId id="260" r:id="rId5"/>
    <p:sldId id="264" r:id="rId6"/>
    <p:sldId id="265" r:id="rId7"/>
    <p:sldId id="256"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80DB76-9000-4C71-BBE9-E92CCEE6B95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349089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0DB76-9000-4C71-BBE9-E92CCEE6B95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373978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0DB76-9000-4C71-BBE9-E92CCEE6B95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324048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0DB76-9000-4C71-BBE9-E92CCEE6B95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297842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0DB76-9000-4C71-BBE9-E92CCEE6B95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1961862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80DB76-9000-4C71-BBE9-E92CCEE6B95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353979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80DB76-9000-4C71-BBE9-E92CCEE6B95B}"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350199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80DB76-9000-4C71-BBE9-E92CCEE6B95B}"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414849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0DB76-9000-4C71-BBE9-E92CCEE6B95B}"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162223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0DB76-9000-4C71-BBE9-E92CCEE6B95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1035313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0DB76-9000-4C71-BBE9-E92CCEE6B95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DE415F-31BE-41BE-8ED4-DC37179EEA28}" type="slidenum">
              <a:rPr lang="en-US" smtClean="0"/>
              <a:t>‹#›</a:t>
            </a:fld>
            <a:endParaRPr lang="en-US"/>
          </a:p>
        </p:txBody>
      </p:sp>
    </p:spTree>
    <p:extLst>
      <p:ext uri="{BB962C8B-B14F-4D97-AF65-F5344CB8AC3E}">
        <p14:creationId xmlns:p14="http://schemas.microsoft.com/office/powerpoint/2010/main" val="2470611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0DB76-9000-4C71-BBE9-E92CCEE6B95B}"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E415F-31BE-41BE-8ED4-DC37179EEA28}" type="slidenum">
              <a:rPr lang="en-US" smtClean="0"/>
              <a:t>‹#›</a:t>
            </a:fld>
            <a:endParaRPr lang="en-US"/>
          </a:p>
        </p:txBody>
      </p:sp>
    </p:spTree>
    <p:extLst>
      <p:ext uri="{BB962C8B-B14F-4D97-AF65-F5344CB8AC3E}">
        <p14:creationId xmlns:p14="http://schemas.microsoft.com/office/powerpoint/2010/main" val="223941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490859"/>
            <a:ext cx="6096000" cy="1876283"/>
          </a:xfrm>
          <a:prstGeom prst="rect">
            <a:avLst/>
          </a:prstGeom>
        </p:spPr>
        <p:txBody>
          <a:bodyPr>
            <a:spAutoFit/>
          </a:bodyPr>
          <a:lstStyle/>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the general strategic plan for deanship of libraries affairs</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The strategic goal:  Providing academic service at the highest level of quality according to the national and international requirements for the sake of creating competition and challenge spirit in students to keep up with the needs of the labor market</a:t>
            </a:r>
            <a:endParaRPr lang="en-US" dirty="0"/>
          </a:p>
        </p:txBody>
      </p:sp>
    </p:spTree>
    <p:extLst>
      <p:ext uri="{BB962C8B-B14F-4D97-AF65-F5344CB8AC3E}">
        <p14:creationId xmlns:p14="http://schemas.microsoft.com/office/powerpoint/2010/main" val="93786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2499931"/>
          <a:ext cx="10515600" cy="2976818"/>
        </p:xfrm>
        <a:graphic>
          <a:graphicData uri="http://schemas.openxmlformats.org/drawingml/2006/table">
            <a:tbl>
              <a:tblPr firstRow="1" firstCol="1" bandRow="1">
                <a:tableStyleId>{5C22544A-7EE6-4342-B048-85BDC9FD1C3A}</a:tableStyleId>
              </a:tblPr>
              <a:tblGrid>
                <a:gridCol w="2103120"/>
                <a:gridCol w="2103120"/>
                <a:gridCol w="2103120"/>
                <a:gridCol w="2103120"/>
                <a:gridCol w="2103120"/>
              </a:tblGrid>
              <a:tr h="0">
                <a:tc>
                  <a:txBody>
                    <a:bodyPr/>
                    <a:lstStyle/>
                    <a:p>
                      <a:pPr marL="0" marR="0" algn="l">
                        <a:lnSpc>
                          <a:spcPct val="107000"/>
                        </a:lnSpc>
                        <a:spcBef>
                          <a:spcPts val="0"/>
                        </a:spcBef>
                        <a:spcAft>
                          <a:spcPts val="800"/>
                        </a:spcAft>
                      </a:pPr>
                      <a:r>
                        <a:rPr lang="en-US" sz="900">
                          <a:effectLst/>
                        </a:rPr>
                        <a:t>goals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measurements and indicators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target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initiatives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responsible authority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900">
                          <a:effectLst/>
                        </a:rPr>
                        <a:t>(1) enhancing students' skills and preparing them for the labor market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 number of male and female students who have courses in computer and English language. </a:t>
                      </a:r>
                      <a:endParaRPr lang="en-US" sz="1100">
                        <a:effectLst/>
                      </a:endParaRPr>
                    </a:p>
                    <a:p>
                      <a:pPr marL="0" marR="0" algn="l">
                        <a:lnSpc>
                          <a:spcPct val="107000"/>
                        </a:lnSpc>
                        <a:spcBef>
                          <a:spcPts val="0"/>
                        </a:spcBef>
                        <a:spcAft>
                          <a:spcPts val="800"/>
                        </a:spcAft>
                      </a:pPr>
                      <a:r>
                        <a:rPr lang="en-US" sz="900">
                          <a:effectLst/>
                        </a:rPr>
                        <a:t>- average of female and male trinee compared to the total number</a:t>
                      </a:r>
                      <a:endParaRPr lang="en-US" sz="1100">
                        <a:effectLst/>
                      </a:endParaRPr>
                    </a:p>
                    <a:p>
                      <a:pPr marL="0" marR="0" algn="l">
                        <a:lnSpc>
                          <a:spcPct val="107000"/>
                        </a:lnSpc>
                        <a:spcBef>
                          <a:spcPts val="0"/>
                        </a:spcBef>
                        <a:spcAft>
                          <a:spcPts val="800"/>
                        </a:spcAft>
                      </a:pPr>
                      <a:r>
                        <a:rPr lang="en-US" sz="900">
                          <a:effectLst/>
                        </a:rPr>
                        <a:t>- the number of educational programs in the e-education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 Enhancing 20% of male and female graduates in english language and computer</a:t>
                      </a:r>
                      <a:endParaRPr lang="en-US" sz="1100">
                        <a:effectLst/>
                      </a:endParaRPr>
                    </a:p>
                    <a:p>
                      <a:pPr marL="0" marR="0" algn="l">
                        <a:lnSpc>
                          <a:spcPct val="107000"/>
                        </a:lnSpc>
                        <a:spcBef>
                          <a:spcPts val="0"/>
                        </a:spcBef>
                        <a:spcAft>
                          <a:spcPts val="80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-Preparing a training course for students on how to utilize the library</a:t>
                      </a:r>
                      <a:endParaRPr lang="en-US" sz="1100">
                        <a:effectLst/>
                      </a:endParaRPr>
                    </a:p>
                    <a:p>
                      <a:pPr marL="0" marR="0" algn="l">
                        <a:lnSpc>
                          <a:spcPct val="107000"/>
                        </a:lnSpc>
                        <a:spcBef>
                          <a:spcPts val="0"/>
                        </a:spcBef>
                        <a:spcAft>
                          <a:spcPts val="800"/>
                        </a:spcAft>
                      </a:pPr>
                      <a:r>
                        <a:rPr lang="en-US" sz="900">
                          <a:effectLst/>
                        </a:rPr>
                        <a:t>- Preparing a training course for students on how to utilize data bases and electronic information resources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Deanship of libraries affairs</a:t>
                      </a:r>
                      <a:endParaRPr lang="en-US" sz="1100">
                        <a:effectLst/>
                      </a:endParaRPr>
                    </a:p>
                    <a:p>
                      <a:pPr marL="0" marR="0" algn="l">
                        <a:lnSpc>
                          <a:spcPct val="107000"/>
                        </a:lnSpc>
                        <a:spcBef>
                          <a:spcPts val="0"/>
                        </a:spcBef>
                        <a:spcAft>
                          <a:spcPts val="800"/>
                        </a:spcAft>
                      </a:pPr>
                      <a:r>
                        <a:rPr lang="en-US" sz="900">
                          <a:effectLst/>
                        </a:rPr>
                        <a:t>Deanship of Libraries affairs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900">
                          <a:effectLst/>
                        </a:rPr>
                        <a:t>(2) improving programs and services of academic consultation in all university faculties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 per cent (students: academic guide)</a:t>
                      </a:r>
                      <a:endParaRPr lang="en-US" sz="1100">
                        <a:effectLst/>
                      </a:endParaRPr>
                    </a:p>
                    <a:p>
                      <a:pPr marL="0" marR="0" algn="l">
                        <a:lnSpc>
                          <a:spcPct val="107000"/>
                        </a:lnSpc>
                        <a:spcBef>
                          <a:spcPts val="0"/>
                        </a:spcBef>
                        <a:spcAft>
                          <a:spcPts val="800"/>
                        </a:spcAft>
                      </a:pPr>
                      <a:r>
                        <a:rPr lang="en-US" sz="900">
                          <a:effectLst/>
                        </a:rPr>
                        <a:t>- the number of yearly allocated days for academic consultation</a:t>
                      </a:r>
                      <a:endParaRPr lang="en-US" sz="1100">
                        <a:effectLst/>
                      </a:endParaRPr>
                    </a:p>
                    <a:p>
                      <a:pPr marL="0" marR="0" algn="l">
                        <a:lnSpc>
                          <a:spcPct val="107000"/>
                        </a:lnSpc>
                        <a:spcBef>
                          <a:spcPts val="0"/>
                        </a:spcBef>
                        <a:spcAft>
                          <a:spcPts val="800"/>
                        </a:spcAft>
                      </a:pPr>
                      <a:r>
                        <a:rPr lang="en-US" sz="900">
                          <a:effectLst/>
                        </a:rPr>
                        <a:t>- to what extent students are pleased with the academic service provided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 comprehensive plan for programs and services of academic consultation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Presenting guidance tours in the central library for freshmen every semester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deanship of libraries affairs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900">
                          <a:effectLst/>
                        </a:rPr>
                        <a:t>(3) improving students welfare programs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 the number of programs that have been developed and studied</a:t>
                      </a:r>
                      <a:endParaRPr lang="en-US" sz="1100">
                        <a:effectLst/>
                      </a:endParaRPr>
                    </a:p>
                    <a:p>
                      <a:pPr marL="0" marR="0" algn="l">
                        <a:lnSpc>
                          <a:spcPct val="107000"/>
                        </a:lnSpc>
                        <a:spcBef>
                          <a:spcPts val="0"/>
                        </a:spcBef>
                        <a:spcAft>
                          <a:spcPts val="800"/>
                        </a:spcAft>
                      </a:pPr>
                      <a:r>
                        <a:rPr lang="en-US" sz="900">
                          <a:effectLst/>
                        </a:rPr>
                        <a:t>- the number of students who benefit from the programs compared to the total number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 preparing a comprehensive document for special needs students in the university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a:effectLst/>
                        </a:rPr>
                        <a:t>studying problems and needs of special needs students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900" dirty="0">
                          <a:effectLst/>
                        </a:rPr>
                        <a:t>deanship of libraries affairs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415986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391152"/>
            <a:ext cx="6096000" cy="2075696"/>
          </a:xfrm>
          <a:prstGeom prst="rect">
            <a:avLst/>
          </a:prstGeom>
        </p:spPr>
        <p:txBody>
          <a:bodyPr>
            <a:spAutoFit/>
          </a:bodyPr>
          <a:lstStyle/>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the second dimension: learning and development</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the general strategic plan for deanship of libraries affairs</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strategic goal: improving the human and intellectual capabilities for the university (quality and quantity) for achieving high-level of quality and excellence in education and scientific research and community service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9968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30000362"/>
              </p:ext>
            </p:extLst>
          </p:nvPr>
        </p:nvGraphicFramePr>
        <p:xfrm>
          <a:off x="1492623" y="372559"/>
          <a:ext cx="9211235" cy="6124577"/>
        </p:xfrm>
        <a:graphic>
          <a:graphicData uri="http://schemas.openxmlformats.org/drawingml/2006/table">
            <a:tbl>
              <a:tblPr firstRow="1" firstCol="1" bandRow="1">
                <a:tableStyleId>{5C22544A-7EE6-4342-B048-85BDC9FD1C3A}</a:tableStyleId>
              </a:tblPr>
              <a:tblGrid>
                <a:gridCol w="1842247"/>
                <a:gridCol w="1842247"/>
                <a:gridCol w="1842247"/>
                <a:gridCol w="1842247"/>
                <a:gridCol w="1842247"/>
              </a:tblGrid>
              <a:tr h="62000">
                <a:tc>
                  <a:txBody>
                    <a:bodyPr/>
                    <a:lstStyle/>
                    <a:p>
                      <a:pPr marL="0" marR="0" algn="l">
                        <a:lnSpc>
                          <a:spcPct val="107000"/>
                        </a:lnSpc>
                        <a:spcBef>
                          <a:spcPts val="0"/>
                        </a:spcBef>
                        <a:spcAft>
                          <a:spcPts val="800"/>
                        </a:spcAft>
                      </a:pPr>
                      <a:r>
                        <a:rPr lang="en-US" sz="400">
                          <a:effectLst/>
                        </a:rPr>
                        <a:t>goals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measurements and indicators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target</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initiatives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responsible authority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397457">
                <a:tc>
                  <a:txBody>
                    <a:bodyPr/>
                    <a:lstStyle/>
                    <a:p>
                      <a:pPr marL="0" marR="0" algn="l">
                        <a:lnSpc>
                          <a:spcPct val="107000"/>
                        </a:lnSpc>
                        <a:spcBef>
                          <a:spcPts val="0"/>
                        </a:spcBef>
                        <a:spcAft>
                          <a:spcPts val="800"/>
                        </a:spcAft>
                      </a:pPr>
                      <a:r>
                        <a:rPr lang="en-US" sz="400">
                          <a:effectLst/>
                        </a:rPr>
                        <a:t>(1) improving the capabilities of the teaching staff and administrators in modern technology field and its educational and administrative application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percentage of trainees compared to the total number of teaching staff and administrators</a:t>
                      </a:r>
                      <a:endParaRPr lang="en-US" sz="500">
                        <a:effectLst/>
                      </a:endParaRPr>
                    </a:p>
                    <a:p>
                      <a:pPr marL="0" marR="0" algn="l">
                        <a:lnSpc>
                          <a:spcPct val="107000"/>
                        </a:lnSpc>
                        <a:spcBef>
                          <a:spcPts val="0"/>
                        </a:spcBef>
                        <a:spcAft>
                          <a:spcPts val="800"/>
                        </a:spcAft>
                      </a:pPr>
                      <a:r>
                        <a:rPr lang="en-US" sz="400">
                          <a:effectLst/>
                        </a:rPr>
                        <a:t>-the number of training programs that have been conducted</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developing the skills of 30% of the teaching staff and administrators in the fields of modern technology and its educational and administrative application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holding training courses and workshops in developing the skills of teaching staff in using data bases and electronic resources of the library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1068371">
                <a:tc>
                  <a:txBody>
                    <a:bodyPr/>
                    <a:lstStyle/>
                    <a:p>
                      <a:pPr marL="0" marR="0" algn="l">
                        <a:lnSpc>
                          <a:spcPct val="107000"/>
                        </a:lnSpc>
                        <a:spcBef>
                          <a:spcPts val="0"/>
                        </a:spcBef>
                        <a:spcAft>
                          <a:spcPts val="800"/>
                        </a:spcAft>
                      </a:pPr>
                      <a:r>
                        <a:rPr lang="en-US" sz="400">
                          <a:effectLst/>
                        </a:rPr>
                        <a:t>(2) encouraging the teaching staff to participate more in local  and international conferences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number of teaching staff who participated in the local and international conferences</a:t>
                      </a:r>
                      <a:endParaRPr lang="en-US" sz="500">
                        <a:effectLst/>
                      </a:endParaRPr>
                    </a:p>
                    <a:p>
                      <a:pPr marL="0" marR="0" algn="l">
                        <a:lnSpc>
                          <a:spcPct val="107000"/>
                        </a:lnSpc>
                        <a:spcBef>
                          <a:spcPts val="0"/>
                        </a:spcBef>
                        <a:spcAft>
                          <a:spcPts val="800"/>
                        </a:spcAft>
                      </a:pPr>
                      <a:r>
                        <a:rPr lang="en-US" sz="400">
                          <a:effectLst/>
                        </a:rPr>
                        <a:t>-percentage of the participants compared to the total number of lecturers in faculty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dirty="0">
                          <a:effectLst/>
                        </a:rPr>
                        <a:t>achieving participation of 50% of the teaching staff in the local and international conferences</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-simplifying all the necessary administrative procedures for the university employees to participate in conferences</a:t>
                      </a:r>
                      <a:endParaRPr lang="en-US" sz="500">
                        <a:effectLst/>
                      </a:endParaRPr>
                    </a:p>
                    <a:p>
                      <a:pPr marL="0" marR="0" algn="l">
                        <a:lnSpc>
                          <a:spcPct val="107000"/>
                        </a:lnSpc>
                        <a:spcBef>
                          <a:spcPts val="0"/>
                        </a:spcBef>
                        <a:spcAft>
                          <a:spcPts val="800"/>
                        </a:spcAft>
                      </a:pPr>
                      <a:r>
                        <a:rPr lang="en-US" sz="400">
                          <a:effectLst/>
                        </a:rPr>
                        <a:t>-Preparing a data base for local and international conferences on fields related to the library employees</a:t>
                      </a:r>
                      <a:endParaRPr lang="en-US" sz="500">
                        <a:effectLst/>
                      </a:endParaRPr>
                    </a:p>
                    <a:p>
                      <a:pPr marL="0" marR="0" algn="l">
                        <a:lnSpc>
                          <a:spcPct val="107000"/>
                        </a:lnSpc>
                        <a:spcBef>
                          <a:spcPts val="0"/>
                        </a:spcBef>
                        <a:spcAft>
                          <a:spcPts val="800"/>
                        </a:spcAft>
                      </a:pPr>
                      <a:r>
                        <a:rPr lang="en-US" sz="400">
                          <a:effectLst/>
                        </a:rPr>
                        <a:t>-preparing lectures and workshops in the field conducting research and participating in local and international conferences</a:t>
                      </a:r>
                      <a:endParaRPr lang="en-US" sz="500">
                        <a:effectLst/>
                      </a:endParaRPr>
                    </a:p>
                    <a:p>
                      <a:pPr marL="0" marR="0" algn="l">
                        <a:lnSpc>
                          <a:spcPct val="107000"/>
                        </a:lnSpc>
                        <a:spcBef>
                          <a:spcPts val="0"/>
                        </a:spcBef>
                        <a:spcAft>
                          <a:spcPts val="800"/>
                        </a:spcAft>
                      </a:pPr>
                      <a:r>
                        <a:rPr lang="en-US" sz="400">
                          <a:effectLst/>
                        </a:rPr>
                        <a:t>-project: yearly book fairs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500">
                          <a:effectLst/>
                        </a:rPr>
                        <a:t> </a:t>
                      </a: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500">
                          <a:effectLst/>
                        </a:rPr>
                        <a:t> </a:t>
                      </a: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712229">
                <a:tc>
                  <a:txBody>
                    <a:bodyPr/>
                    <a:lstStyle/>
                    <a:p>
                      <a:pPr marL="0" marR="0" algn="l">
                        <a:lnSpc>
                          <a:spcPct val="107000"/>
                        </a:lnSpc>
                        <a:spcBef>
                          <a:spcPts val="0"/>
                        </a:spcBef>
                        <a:spcAft>
                          <a:spcPts val="800"/>
                        </a:spcAft>
                      </a:pPr>
                      <a:r>
                        <a:rPr lang="en-US" sz="400">
                          <a:effectLst/>
                        </a:rPr>
                        <a:t>(3)supporting overseas scholarship programs, training courses and scientific communication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number of lecturers who are on scholarship or obtained international courses</a:t>
                      </a:r>
                      <a:endParaRPr lang="en-US" sz="500">
                        <a:effectLst/>
                      </a:endParaRPr>
                    </a:p>
                    <a:p>
                      <a:pPr marL="0" marR="0" algn="l">
                        <a:lnSpc>
                          <a:spcPct val="107000"/>
                        </a:lnSpc>
                        <a:spcBef>
                          <a:spcPts val="0"/>
                        </a:spcBef>
                        <a:spcAft>
                          <a:spcPts val="800"/>
                        </a:spcAft>
                      </a:pPr>
                      <a:r>
                        <a:rPr lang="en-US" sz="400">
                          <a:effectLst/>
                        </a:rPr>
                        <a:t>-the number of overseas scholarships for all university employees</a:t>
                      </a:r>
                      <a:endParaRPr lang="en-US" sz="500">
                        <a:effectLst/>
                      </a:endParaRPr>
                    </a:p>
                    <a:p>
                      <a:pPr marL="0" marR="0" algn="l">
                        <a:lnSpc>
                          <a:spcPct val="107000"/>
                        </a:lnSpc>
                        <a:spcBef>
                          <a:spcPts val="0"/>
                        </a:spcBef>
                        <a:spcAft>
                          <a:spcPts val="800"/>
                        </a:spcAft>
                      </a:pPr>
                      <a:r>
                        <a:rPr lang="en-US" sz="400">
                          <a:effectLst/>
                        </a:rPr>
                        <a:t>-the number of overseas scholarships, training courses and scientific communication programs for university employees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15% of the teaching staff and all university employees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-preparing a plan for overseas scholarships, scientific communication programs and training courses for deanship employees</a:t>
                      </a:r>
                      <a:endParaRPr lang="en-US" sz="500">
                        <a:effectLst/>
                      </a:endParaRPr>
                    </a:p>
                    <a:p>
                      <a:pPr marL="0" marR="0" algn="l">
                        <a:lnSpc>
                          <a:spcPct val="107000"/>
                        </a:lnSpc>
                        <a:spcBef>
                          <a:spcPts val="0"/>
                        </a:spcBef>
                        <a:spcAft>
                          <a:spcPts val="800"/>
                        </a:spcAft>
                      </a:pPr>
                      <a:r>
                        <a:rPr lang="en-US" sz="400">
                          <a:effectLst/>
                        </a:rPr>
                        <a:t>-preparing workshops and training courses in the field of overseas scholarship and training courses for deanship employees</a:t>
                      </a:r>
                      <a:endParaRPr lang="en-US" sz="500">
                        <a:effectLst/>
                      </a:endParaRPr>
                    </a:p>
                    <a:p>
                      <a:pPr marL="0" marR="0" algn="l">
                        <a:lnSpc>
                          <a:spcPct val="107000"/>
                        </a:lnSpc>
                        <a:spcBef>
                          <a:spcPts val="0"/>
                        </a:spcBef>
                        <a:spcAft>
                          <a:spcPts val="800"/>
                        </a:spcAft>
                      </a:pPr>
                      <a:r>
                        <a:rPr lang="en-US" sz="400">
                          <a:effectLst/>
                        </a:rPr>
                        <a:t>-activating scholarships programs and scientific communications programs for the teaching staff of the deanship employees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502381">
                <a:tc>
                  <a:txBody>
                    <a:bodyPr/>
                    <a:lstStyle/>
                    <a:p>
                      <a:pPr marL="0" marR="0" algn="l">
                        <a:lnSpc>
                          <a:spcPct val="107000"/>
                        </a:lnSpc>
                        <a:spcBef>
                          <a:spcPts val="0"/>
                        </a:spcBef>
                        <a:spcAft>
                          <a:spcPts val="800"/>
                        </a:spcAft>
                      </a:pPr>
                      <a:r>
                        <a:rPr lang="en-US" sz="400">
                          <a:effectLst/>
                        </a:rPr>
                        <a:t>(4)raising the percentage of Saudi technicians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 the number of Saudi technicians in faculties</a:t>
                      </a:r>
                      <a:endParaRPr lang="en-US" sz="500">
                        <a:effectLst/>
                      </a:endParaRPr>
                    </a:p>
                    <a:p>
                      <a:pPr marL="0" marR="0" algn="l">
                        <a:lnSpc>
                          <a:spcPct val="107000"/>
                        </a:lnSpc>
                        <a:spcBef>
                          <a:spcPts val="0"/>
                        </a:spcBef>
                        <a:spcAft>
                          <a:spcPts val="800"/>
                        </a:spcAft>
                      </a:pPr>
                      <a:r>
                        <a:rPr lang="en-US" sz="400">
                          <a:effectLst/>
                        </a:rPr>
                        <a:t>-percentage of Saudi technicians compared to the total number of all technicians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achieving 50% of the plan at the end of the plan's years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-designing programs to attract Saudi young technicians</a:t>
                      </a:r>
                      <a:endParaRPr lang="en-US" sz="500">
                        <a:effectLst/>
                      </a:endParaRPr>
                    </a:p>
                    <a:p>
                      <a:pPr marL="0" marR="0" algn="l">
                        <a:lnSpc>
                          <a:spcPct val="107000"/>
                        </a:lnSpc>
                        <a:spcBef>
                          <a:spcPts val="0"/>
                        </a:spcBef>
                        <a:spcAft>
                          <a:spcPts val="800"/>
                        </a:spcAft>
                      </a:pPr>
                      <a:r>
                        <a:rPr lang="en-US" sz="400">
                          <a:effectLst/>
                        </a:rPr>
                        <a:t>-providing position numbers for Saudi technicians in the deanship</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855303">
                <a:tc>
                  <a:txBody>
                    <a:bodyPr/>
                    <a:lstStyle/>
                    <a:p>
                      <a:pPr marL="0" marR="0" algn="l">
                        <a:lnSpc>
                          <a:spcPct val="107000"/>
                        </a:lnSpc>
                        <a:spcBef>
                          <a:spcPts val="0"/>
                        </a:spcBef>
                        <a:spcAft>
                          <a:spcPts val="800"/>
                        </a:spcAft>
                      </a:pPr>
                      <a:r>
                        <a:rPr lang="en-US" sz="400">
                          <a:effectLst/>
                        </a:rPr>
                        <a:t>(5) raising the performance levels of employees and developing their skills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percentage of who obtained high qualifications during their service</a:t>
                      </a:r>
                      <a:endParaRPr lang="en-US" sz="500">
                        <a:effectLst/>
                      </a:endParaRPr>
                    </a:p>
                    <a:p>
                      <a:pPr marL="0" marR="0" algn="l">
                        <a:lnSpc>
                          <a:spcPct val="107000"/>
                        </a:lnSpc>
                        <a:spcBef>
                          <a:spcPts val="0"/>
                        </a:spcBef>
                        <a:spcAft>
                          <a:spcPts val="800"/>
                        </a:spcAft>
                      </a:pPr>
                      <a:r>
                        <a:rPr lang="en-US" sz="400">
                          <a:effectLst/>
                        </a:rPr>
                        <a:t>-the number of training courses for employees in the field of development of functional performance</a:t>
                      </a:r>
                      <a:endParaRPr lang="en-US" sz="500">
                        <a:effectLst/>
                      </a:endParaRPr>
                    </a:p>
                    <a:p>
                      <a:pPr marL="0" marR="0" algn="l">
                        <a:lnSpc>
                          <a:spcPct val="107000"/>
                        </a:lnSpc>
                        <a:spcBef>
                          <a:spcPts val="0"/>
                        </a:spcBef>
                        <a:spcAft>
                          <a:spcPts val="800"/>
                        </a:spcAft>
                      </a:pPr>
                      <a:r>
                        <a:rPr lang="en-US" sz="400">
                          <a:effectLst/>
                        </a:rPr>
                        <a:t>-the percentage of satisfaction with the service of administrators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reaching 75% of the targeted group</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Studying the training -----Needs and job requirements for employees in the deanship</a:t>
                      </a:r>
                      <a:endParaRPr lang="en-US" sz="500">
                        <a:effectLst/>
                      </a:endParaRPr>
                    </a:p>
                    <a:p>
                      <a:pPr marL="0" marR="0" algn="l">
                        <a:lnSpc>
                          <a:spcPct val="107000"/>
                        </a:lnSpc>
                        <a:spcBef>
                          <a:spcPts val="0"/>
                        </a:spcBef>
                        <a:spcAft>
                          <a:spcPts val="800"/>
                        </a:spcAft>
                      </a:pPr>
                      <a:r>
                        <a:rPr lang="en-US" sz="400">
                          <a:effectLst/>
                        </a:rPr>
                        <a:t>-activating the program of job incentives</a:t>
                      </a:r>
                      <a:endParaRPr lang="en-US" sz="500">
                        <a:effectLst/>
                      </a:endParaRPr>
                    </a:p>
                    <a:p>
                      <a:pPr marL="0" marR="0" algn="l">
                        <a:lnSpc>
                          <a:spcPct val="107000"/>
                        </a:lnSpc>
                        <a:spcBef>
                          <a:spcPts val="0"/>
                        </a:spcBef>
                        <a:spcAft>
                          <a:spcPts val="800"/>
                        </a:spcAft>
                      </a:pPr>
                      <a:r>
                        <a:rPr lang="en-US" sz="400">
                          <a:effectLst/>
                        </a:rPr>
                        <a:t>-Skills developing program for all deanship employees</a:t>
                      </a:r>
                      <a:endParaRPr lang="en-US" sz="500">
                        <a:effectLst/>
                      </a:endParaRPr>
                    </a:p>
                    <a:p>
                      <a:pPr marL="0" marR="0" algn="l">
                        <a:lnSpc>
                          <a:spcPct val="107000"/>
                        </a:lnSpc>
                        <a:spcBef>
                          <a:spcPts val="0"/>
                        </a:spcBef>
                        <a:spcAft>
                          <a:spcPts val="800"/>
                        </a:spcAft>
                      </a:pPr>
                      <a:r>
                        <a:rPr lang="en-US" sz="400">
                          <a:effectLst/>
                        </a:rPr>
                        <a:t>- training administrative clerks on some required job skills</a:t>
                      </a:r>
                      <a:endParaRPr lang="en-US" sz="500">
                        <a:effectLst/>
                      </a:endParaRPr>
                    </a:p>
                    <a:p>
                      <a:pPr marL="0" marR="0" algn="l">
                        <a:lnSpc>
                          <a:spcPct val="107000"/>
                        </a:lnSpc>
                        <a:spcBef>
                          <a:spcPts val="0"/>
                        </a:spcBef>
                        <a:spcAft>
                          <a:spcPts val="800"/>
                        </a:spcAft>
                      </a:pPr>
                      <a:r>
                        <a:rPr lang="en-US" sz="400">
                          <a:effectLst/>
                        </a:rPr>
                        <a:t>-holding a yearly workshop on the difficulties and obstacles of work in university libraries</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400">
                          <a:effectLst/>
                        </a:rPr>
                        <a:t>deanship of libraries affairs</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753598">
                <a:tc>
                  <a:txBody>
                    <a:bodyPr/>
                    <a:lstStyle/>
                    <a:p>
                      <a:pPr marL="0" marR="0" algn="l">
                        <a:lnSpc>
                          <a:spcPct val="107000"/>
                        </a:lnSpc>
                        <a:spcBef>
                          <a:spcPts val="0"/>
                        </a:spcBef>
                        <a:spcAft>
                          <a:spcPts val="800"/>
                        </a:spcAft>
                      </a:pPr>
                      <a:r>
                        <a:rPr lang="en-US" sz="400">
                          <a:effectLst/>
                        </a:rPr>
                        <a:t>(6) encouraging researchers to publish their studies locally and internationally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 the number of researchers who have published their researches</a:t>
                      </a:r>
                      <a:endParaRPr lang="en-US" sz="500">
                        <a:effectLst/>
                      </a:endParaRPr>
                    </a:p>
                    <a:p>
                      <a:pPr marL="0" marR="0" algn="l">
                        <a:lnSpc>
                          <a:spcPct val="107000"/>
                        </a:lnSpc>
                        <a:spcBef>
                          <a:spcPts val="0"/>
                        </a:spcBef>
                        <a:spcAft>
                          <a:spcPts val="800"/>
                        </a:spcAft>
                      </a:pPr>
                      <a:r>
                        <a:rPr lang="en-US" sz="400">
                          <a:effectLst/>
                        </a:rPr>
                        <a:t>-the number of participant researches in the local and international conferences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dirty="0">
                          <a:effectLst/>
                        </a:rPr>
                        <a:t>publishing 15% of the university researches locally and internationally</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-researchers may have access to data bases and scientific journals pertaining to publication in Asian and international journals</a:t>
                      </a:r>
                      <a:endParaRPr lang="en-US" sz="500">
                        <a:effectLst/>
                      </a:endParaRPr>
                    </a:p>
                    <a:p>
                      <a:pPr marL="0" marR="0" algn="l">
                        <a:lnSpc>
                          <a:spcPct val="107000"/>
                        </a:lnSpc>
                        <a:spcBef>
                          <a:spcPts val="0"/>
                        </a:spcBef>
                        <a:spcAft>
                          <a:spcPts val="800"/>
                        </a:spcAft>
                      </a:pPr>
                      <a:r>
                        <a:rPr lang="en-US" sz="400">
                          <a:effectLst/>
                        </a:rPr>
                        <a:t>-providing a data base for researches and refereed journals</a:t>
                      </a:r>
                      <a:endParaRPr lang="en-US" sz="500">
                        <a:effectLst/>
                      </a:endParaRPr>
                    </a:p>
                    <a:p>
                      <a:pPr marL="0" marR="0" algn="l">
                        <a:lnSpc>
                          <a:spcPct val="107000"/>
                        </a:lnSpc>
                        <a:spcBef>
                          <a:spcPts val="0"/>
                        </a:spcBef>
                        <a:spcAft>
                          <a:spcPts val="800"/>
                        </a:spcAft>
                      </a:pPr>
                      <a:r>
                        <a:rPr lang="en-US" sz="400">
                          <a:effectLst/>
                        </a:rPr>
                        <a:t>- project of publishing scientific thesis for Saudi teaching staff</a:t>
                      </a:r>
                      <a:endParaRPr lang="en-US" sz="500">
                        <a:effectLst/>
                      </a:endParaRPr>
                    </a:p>
                    <a:p>
                      <a:pPr marL="0" marR="0" algn="l">
                        <a:lnSpc>
                          <a:spcPct val="107000"/>
                        </a:lnSpc>
                        <a:spcBef>
                          <a:spcPts val="0"/>
                        </a:spcBef>
                        <a:spcAft>
                          <a:spcPts val="800"/>
                        </a:spcAft>
                      </a:pPr>
                      <a:r>
                        <a:rPr lang="en-US" sz="400">
                          <a:effectLst/>
                        </a:rPr>
                        <a:t>-project of publishing intellectual products for teaching staff in the university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dirty="0">
                          <a:effectLst/>
                        </a:rPr>
                        <a:t>Deanship of libraries affairs</a:t>
                      </a:r>
                      <a:endParaRPr lang="en-US" sz="500" dirty="0">
                        <a:effectLst/>
                      </a:endParaRPr>
                    </a:p>
                    <a:p>
                      <a:pPr marL="0" marR="0" algn="l">
                        <a:lnSpc>
                          <a:spcPct val="107000"/>
                        </a:lnSpc>
                        <a:spcBef>
                          <a:spcPts val="0"/>
                        </a:spcBef>
                        <a:spcAft>
                          <a:spcPts val="800"/>
                        </a:spcAft>
                      </a:pPr>
                      <a:r>
                        <a:rPr lang="en-US" sz="500" dirty="0">
                          <a:effectLst/>
                        </a:rPr>
                        <a:t> </a:t>
                      </a:r>
                    </a:p>
                    <a:p>
                      <a:pPr marL="0" marR="0" algn="l">
                        <a:lnSpc>
                          <a:spcPct val="107000"/>
                        </a:lnSpc>
                        <a:spcBef>
                          <a:spcPts val="0"/>
                        </a:spcBef>
                        <a:spcAft>
                          <a:spcPts val="800"/>
                        </a:spcAft>
                      </a:pPr>
                      <a:r>
                        <a:rPr lang="en-US" sz="400" dirty="0">
                          <a:effectLst/>
                        </a:rPr>
                        <a:t>faculty of sciences</a:t>
                      </a:r>
                      <a:endParaRPr lang="en-US" sz="500" dirty="0">
                        <a:effectLst/>
                      </a:endParaRPr>
                    </a:p>
                    <a:p>
                      <a:pPr marL="0" marR="0" algn="l">
                        <a:lnSpc>
                          <a:spcPct val="107000"/>
                        </a:lnSpc>
                        <a:spcBef>
                          <a:spcPts val="0"/>
                        </a:spcBef>
                        <a:spcAft>
                          <a:spcPts val="800"/>
                        </a:spcAft>
                      </a:pPr>
                      <a:r>
                        <a:rPr lang="en-US" sz="400" dirty="0">
                          <a:effectLst/>
                        </a:rPr>
                        <a:t>deanship of scientific research</a:t>
                      </a:r>
                      <a:endParaRPr lang="en-US" sz="500" dirty="0">
                        <a:effectLst/>
                      </a:endParaRPr>
                    </a:p>
                    <a:p>
                      <a:pPr marL="0" marR="0" algn="l">
                        <a:lnSpc>
                          <a:spcPct val="107000"/>
                        </a:lnSpc>
                        <a:spcBef>
                          <a:spcPts val="0"/>
                        </a:spcBef>
                        <a:spcAft>
                          <a:spcPts val="800"/>
                        </a:spcAft>
                      </a:pPr>
                      <a:r>
                        <a:rPr lang="en-US" sz="500" dirty="0">
                          <a:effectLst/>
                        </a:rPr>
                        <a:t> </a:t>
                      </a:r>
                    </a:p>
                    <a:p>
                      <a:pPr marL="0" marR="0" algn="l">
                        <a:lnSpc>
                          <a:spcPct val="107000"/>
                        </a:lnSpc>
                        <a:spcBef>
                          <a:spcPts val="0"/>
                        </a:spcBef>
                        <a:spcAft>
                          <a:spcPts val="800"/>
                        </a:spcAft>
                      </a:pPr>
                      <a:r>
                        <a:rPr lang="en-US" sz="400" dirty="0">
                          <a:effectLst/>
                        </a:rPr>
                        <a:t>deanship of libraries affairs</a:t>
                      </a:r>
                      <a:endParaRPr lang="en-US" sz="500" dirty="0">
                        <a:effectLst/>
                      </a:endParaRPr>
                    </a:p>
                    <a:p>
                      <a:pPr marL="0" marR="0" algn="l">
                        <a:lnSpc>
                          <a:spcPct val="107000"/>
                        </a:lnSpc>
                        <a:spcBef>
                          <a:spcPts val="0"/>
                        </a:spcBef>
                        <a:spcAft>
                          <a:spcPts val="800"/>
                        </a:spcAft>
                      </a:pPr>
                      <a:r>
                        <a:rPr lang="en-US" sz="500" dirty="0">
                          <a:effectLst/>
                        </a:rPr>
                        <a:t> </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2409576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3035174"/>
            <a:ext cx="6096000" cy="787652"/>
          </a:xfrm>
          <a:prstGeom prst="rect">
            <a:avLst/>
          </a:prstGeom>
        </p:spPr>
        <p:txBody>
          <a:bodyPr>
            <a:spAutoFit/>
          </a:bodyPr>
          <a:lstStyle/>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Third dimension: internal transactions</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General strategic plan for deanship of libraries affairs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189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793376" y="275054"/>
            <a:ext cx="10919012" cy="7107381"/>
          </a:xfrm>
          <a:prstGeom prst="rect">
            <a:avLst/>
          </a:prstGeom>
        </p:spPr>
      </p:pic>
    </p:spTree>
    <p:extLst>
      <p:ext uri="{BB962C8B-B14F-4D97-AF65-F5344CB8AC3E}">
        <p14:creationId xmlns:p14="http://schemas.microsoft.com/office/powerpoint/2010/main" val="3725882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3035174"/>
            <a:ext cx="6096000" cy="787652"/>
          </a:xfrm>
          <a:prstGeom prst="rect">
            <a:avLst/>
          </a:prstGeom>
        </p:spPr>
        <p:txBody>
          <a:bodyPr>
            <a:spAutoFit/>
          </a:bodyPr>
          <a:lstStyle/>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forth dimension: financial and economic</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general strategic plan for deanship of libraries affairs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6751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15258424"/>
              </p:ext>
            </p:extLst>
          </p:nvPr>
        </p:nvGraphicFramePr>
        <p:xfrm>
          <a:off x="1169894" y="591671"/>
          <a:ext cx="9749119" cy="5942357"/>
        </p:xfrm>
        <a:graphic>
          <a:graphicData uri="http://schemas.openxmlformats.org/drawingml/2006/table">
            <a:tbl>
              <a:tblPr firstRow="1" firstCol="1" bandRow="1">
                <a:tableStyleId>{5C22544A-7EE6-4342-B048-85BDC9FD1C3A}</a:tableStyleId>
              </a:tblPr>
              <a:tblGrid>
                <a:gridCol w="5955075"/>
                <a:gridCol w="948511"/>
                <a:gridCol w="948511"/>
                <a:gridCol w="948511"/>
                <a:gridCol w="948511"/>
              </a:tblGrid>
              <a:tr h="192196">
                <a:tc>
                  <a:txBody>
                    <a:bodyPr/>
                    <a:lstStyle/>
                    <a:p>
                      <a:pPr marL="0" marR="0" algn="l">
                        <a:lnSpc>
                          <a:spcPct val="107000"/>
                        </a:lnSpc>
                        <a:spcBef>
                          <a:spcPts val="0"/>
                        </a:spcBef>
                        <a:spcAft>
                          <a:spcPts val="800"/>
                        </a:spcAft>
                      </a:pPr>
                      <a:r>
                        <a:rPr lang="en-US" sz="400">
                          <a:effectLst/>
                        </a:rPr>
                        <a:t>the strategic goal: expanding economic development for the university in a way that satisfies the needs of continuous development for the local environment</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endParaRPr lang="en-US" sz="800"/>
                    </a:p>
                  </a:txBody>
                  <a:tcPr marL="40218" marR="40218" marT="20109" marB="20109"/>
                </a:tc>
                <a:tc>
                  <a:txBody>
                    <a:bodyPr/>
                    <a:lstStyle/>
                    <a:p>
                      <a:endParaRPr lang="en-US" sz="800"/>
                    </a:p>
                  </a:txBody>
                  <a:tcPr marL="40218" marR="40218" marT="20109" marB="20109"/>
                </a:tc>
                <a:tc>
                  <a:txBody>
                    <a:bodyPr/>
                    <a:lstStyle/>
                    <a:p>
                      <a:endParaRPr lang="en-US" sz="800"/>
                    </a:p>
                  </a:txBody>
                  <a:tcPr marL="40218" marR="40218" marT="20109" marB="20109"/>
                </a:tc>
                <a:tc>
                  <a:txBody>
                    <a:bodyPr/>
                    <a:lstStyle/>
                    <a:p>
                      <a:endParaRPr lang="en-US" sz="800"/>
                    </a:p>
                  </a:txBody>
                  <a:tcPr marL="40218" marR="40218" marT="20109" marB="20109"/>
                </a:tc>
              </a:tr>
              <a:tr h="153020">
                <a:tc>
                  <a:txBody>
                    <a:bodyPr/>
                    <a:lstStyle/>
                    <a:p>
                      <a:pPr marL="0" marR="0" algn="l">
                        <a:lnSpc>
                          <a:spcPct val="107000"/>
                        </a:lnSpc>
                        <a:spcBef>
                          <a:spcPts val="0"/>
                        </a:spcBef>
                        <a:spcAft>
                          <a:spcPts val="800"/>
                        </a:spcAft>
                      </a:pPr>
                      <a:r>
                        <a:rPr lang="en-US" sz="400">
                          <a:effectLst/>
                        </a:rPr>
                        <a:t>Goals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Measurements and indicators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targets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initiatives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responsible authority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2024437">
                <a:tc>
                  <a:txBody>
                    <a:bodyPr/>
                    <a:lstStyle/>
                    <a:p>
                      <a:pPr marL="0" marR="0" algn="l">
                        <a:lnSpc>
                          <a:spcPct val="107000"/>
                        </a:lnSpc>
                        <a:spcBef>
                          <a:spcPts val="0"/>
                        </a:spcBef>
                        <a:spcAft>
                          <a:spcPts val="800"/>
                        </a:spcAft>
                      </a:pPr>
                      <a:r>
                        <a:rPr lang="en-US" sz="400">
                          <a:effectLst/>
                        </a:rPr>
                        <a:t>(1) developing the financial revenues for faculties and deanships in the approved yearly budget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number of participations of businessmen and other sectors in the university programs</a:t>
                      </a:r>
                      <a:endParaRPr lang="en-US" sz="500">
                        <a:effectLst/>
                      </a:endParaRPr>
                    </a:p>
                    <a:p>
                      <a:pPr marL="0" marR="0" algn="l">
                        <a:lnSpc>
                          <a:spcPct val="107000"/>
                        </a:lnSpc>
                        <a:spcBef>
                          <a:spcPts val="0"/>
                        </a:spcBef>
                        <a:spcAft>
                          <a:spcPts val="800"/>
                        </a:spcAft>
                      </a:pPr>
                      <a:r>
                        <a:rPr lang="en-US" sz="400">
                          <a:effectLst/>
                        </a:rPr>
                        <a:t>-percentage of the financial allocations increase and the budget in the faculties</a:t>
                      </a:r>
                      <a:endParaRPr lang="en-US" sz="500">
                        <a:effectLst/>
                      </a:endParaRPr>
                    </a:p>
                    <a:p>
                      <a:pPr marL="0" marR="0" algn="l">
                        <a:lnSpc>
                          <a:spcPct val="107000"/>
                        </a:lnSpc>
                        <a:spcBef>
                          <a:spcPts val="0"/>
                        </a:spcBef>
                        <a:spcAft>
                          <a:spcPts val="800"/>
                        </a:spcAft>
                      </a:pPr>
                      <a:r>
                        <a:rPr lang="en-US" sz="400">
                          <a:effectLst/>
                        </a:rPr>
                        <a:t>-the number of research chairs</a:t>
                      </a:r>
                      <a:endParaRPr lang="en-US" sz="500">
                        <a:effectLst/>
                      </a:endParaRPr>
                    </a:p>
                    <a:p>
                      <a:pPr marL="0" marR="0" algn="l">
                        <a:lnSpc>
                          <a:spcPct val="107000"/>
                        </a:lnSpc>
                        <a:spcBef>
                          <a:spcPts val="0"/>
                        </a:spcBef>
                        <a:spcAft>
                          <a:spcPts val="800"/>
                        </a:spcAft>
                      </a:pPr>
                      <a:r>
                        <a:rPr lang="en-US" sz="400">
                          <a:effectLst/>
                        </a:rPr>
                        <a:t>-the number of research and excellence centers that are supported from outside the faculty</a:t>
                      </a:r>
                      <a:endParaRPr lang="en-US" sz="500">
                        <a:effectLst/>
                      </a:endParaRPr>
                    </a:p>
                    <a:p>
                      <a:pPr marL="0" marR="0" algn="l">
                        <a:lnSpc>
                          <a:spcPct val="107000"/>
                        </a:lnSpc>
                        <a:spcBef>
                          <a:spcPts val="0"/>
                        </a:spcBef>
                        <a:spcAft>
                          <a:spcPts val="800"/>
                        </a:spcAft>
                      </a:pPr>
                      <a:r>
                        <a:rPr lang="en-US" sz="400">
                          <a:effectLst/>
                        </a:rPr>
                        <a:t>-the number of courses presented to the local community and its institutions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achieving 20% of the approved yearly budget for the faculty</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-doing courses on modern methods in research and communication with private establishments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1517481">
                <a:tc>
                  <a:txBody>
                    <a:bodyPr/>
                    <a:lstStyle/>
                    <a:p>
                      <a:pPr marL="0" marR="0" algn="l">
                        <a:lnSpc>
                          <a:spcPct val="107000"/>
                        </a:lnSpc>
                        <a:spcBef>
                          <a:spcPts val="0"/>
                        </a:spcBef>
                        <a:spcAft>
                          <a:spcPts val="800"/>
                        </a:spcAft>
                      </a:pPr>
                      <a:r>
                        <a:rPr lang="en-US" sz="400">
                          <a:effectLst/>
                        </a:rPr>
                        <a:t>(2) developing financial plans and budgets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number of financial plans and approved budgets</a:t>
                      </a:r>
                      <a:endParaRPr lang="en-US" sz="500">
                        <a:effectLst/>
                      </a:endParaRPr>
                    </a:p>
                    <a:p>
                      <a:pPr marL="0" marR="0" algn="l">
                        <a:lnSpc>
                          <a:spcPct val="107000"/>
                        </a:lnSpc>
                        <a:spcBef>
                          <a:spcPts val="0"/>
                        </a:spcBef>
                        <a:spcAft>
                          <a:spcPts val="800"/>
                        </a:spcAft>
                      </a:pPr>
                      <a:r>
                        <a:rPr lang="en-US" sz="400">
                          <a:effectLst/>
                        </a:rPr>
                        <a:t>-the growth of financial resources that are spent on research and scientific services and activities throughout the academic year prior to the plan</a:t>
                      </a:r>
                      <a:endParaRPr lang="en-US" sz="500">
                        <a:effectLst/>
                      </a:endParaRPr>
                    </a:p>
                    <a:p>
                      <a:pPr marL="0" marR="0" algn="l">
                        <a:lnSpc>
                          <a:spcPct val="107000"/>
                        </a:lnSpc>
                        <a:spcBef>
                          <a:spcPts val="0"/>
                        </a:spcBef>
                        <a:spcAft>
                          <a:spcPts val="800"/>
                        </a:spcAft>
                      </a:pPr>
                      <a:r>
                        <a:rPr lang="en-US" sz="400">
                          <a:effectLst/>
                        </a:rPr>
                        <a:t>-the number of workshops and seminars on financial plans and budgets</a:t>
                      </a:r>
                      <a:endParaRPr lang="en-US" sz="500">
                        <a:effectLst/>
                      </a:endParaRPr>
                    </a:p>
                    <a:p>
                      <a:pPr marL="0" marR="0" algn="l">
                        <a:lnSpc>
                          <a:spcPct val="107000"/>
                        </a:lnSpc>
                        <a:spcBef>
                          <a:spcPts val="0"/>
                        </a:spcBef>
                        <a:spcAft>
                          <a:spcPts val="800"/>
                        </a:spcAft>
                      </a:pPr>
                      <a:r>
                        <a:rPr lang="en-US" sz="400">
                          <a:effectLst/>
                        </a:rPr>
                        <a:t>-</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financial plan for every faculty and deanship</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-Holding workshops in the deanship for discussing the financial needs and budgets</a:t>
                      </a:r>
                      <a:endParaRPr lang="en-US" sz="500">
                        <a:effectLst/>
                      </a:endParaRPr>
                    </a:p>
                    <a:p>
                      <a:pPr marL="0" marR="0" algn="l">
                        <a:lnSpc>
                          <a:spcPct val="107000"/>
                        </a:lnSpc>
                        <a:spcBef>
                          <a:spcPts val="0"/>
                        </a:spcBef>
                        <a:spcAft>
                          <a:spcPts val="800"/>
                        </a:spcAft>
                      </a:pPr>
                      <a:r>
                        <a:rPr lang="en-US" sz="400">
                          <a:effectLst/>
                        </a:rPr>
                        <a:t>-Preparing a yearly budget and integrating all administrative units in budget planning</a:t>
                      </a:r>
                      <a:endParaRPr lang="en-US" sz="500">
                        <a:effectLst/>
                      </a:endParaRPr>
                    </a:p>
                    <a:p>
                      <a:pPr marL="0" marR="0" algn="l">
                        <a:lnSpc>
                          <a:spcPct val="107000"/>
                        </a:lnSpc>
                        <a:spcBef>
                          <a:spcPts val="0"/>
                        </a:spcBef>
                        <a:spcAft>
                          <a:spcPts val="800"/>
                        </a:spcAft>
                      </a:pPr>
                      <a:r>
                        <a:rPr lang="en-US" sz="400">
                          <a:effectLst/>
                        </a:rPr>
                        <a:t>-studying budgets of future projects in the deanship</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dirty="0">
                          <a:effectLst/>
                        </a:rPr>
                        <a:t>deanship of libraries affairs deanship of libraries affairs deanship of libraries affairs deanship of libraries affairs</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967394">
                <a:tc>
                  <a:txBody>
                    <a:bodyPr/>
                    <a:lstStyle/>
                    <a:p>
                      <a:pPr marL="0" marR="0" algn="l">
                        <a:lnSpc>
                          <a:spcPct val="107000"/>
                        </a:lnSpc>
                        <a:spcBef>
                          <a:spcPts val="0"/>
                        </a:spcBef>
                        <a:spcAft>
                          <a:spcPts val="800"/>
                        </a:spcAft>
                      </a:pPr>
                      <a:r>
                        <a:rPr lang="en-US" sz="400">
                          <a:effectLst/>
                        </a:rPr>
                        <a:t>(3) enhancing percentage of expenses with specifying priorities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-the average of total expenses of the university budgets on academic and administrative units in the university</a:t>
                      </a:r>
                      <a:endParaRPr lang="en-US" sz="500">
                        <a:effectLst/>
                      </a:endParaRPr>
                    </a:p>
                    <a:p>
                      <a:pPr marL="0" marR="0" algn="l">
                        <a:lnSpc>
                          <a:spcPct val="107000"/>
                        </a:lnSpc>
                        <a:spcBef>
                          <a:spcPts val="0"/>
                        </a:spcBef>
                        <a:spcAft>
                          <a:spcPts val="800"/>
                        </a:spcAft>
                      </a:pPr>
                      <a:r>
                        <a:rPr lang="en-US" sz="400">
                          <a:effectLst/>
                        </a:rPr>
                        <a:t>-percentage of departments expenses regarding the total budget of faculties and deanships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yearly detailed report on the financial expenses in faculties and deanships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-designing a financial plan for expenses in the deanship based on of defining priorities </a:t>
                      </a:r>
                      <a:endParaRPr lang="en-US" sz="500">
                        <a:effectLst/>
                      </a:endParaRPr>
                    </a:p>
                    <a:p>
                      <a:pPr marL="0" marR="0" algn="l">
                        <a:lnSpc>
                          <a:spcPct val="107000"/>
                        </a:lnSpc>
                        <a:spcBef>
                          <a:spcPts val="0"/>
                        </a:spcBef>
                        <a:spcAft>
                          <a:spcPts val="800"/>
                        </a:spcAft>
                      </a:pPr>
                      <a:r>
                        <a:rPr lang="en-US" sz="400">
                          <a:effectLst/>
                        </a:rPr>
                        <a:t>-defining the financial needs for the deanship</a:t>
                      </a:r>
                      <a:endParaRPr lang="en-US" sz="500">
                        <a:effectLst/>
                      </a:endParaRPr>
                    </a:p>
                    <a:p>
                      <a:pPr marL="0" marR="0" algn="l">
                        <a:lnSpc>
                          <a:spcPct val="107000"/>
                        </a:lnSpc>
                        <a:spcBef>
                          <a:spcPts val="0"/>
                        </a:spcBef>
                        <a:spcAft>
                          <a:spcPts val="800"/>
                        </a:spcAft>
                      </a:pPr>
                      <a:r>
                        <a:rPr lang="en-US" sz="500">
                          <a:effectLst/>
                        </a:rPr>
                        <a:t> </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deanship of libraries affairs deanship of libraries affairs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1087829">
                <a:tc>
                  <a:txBody>
                    <a:bodyPr/>
                    <a:lstStyle/>
                    <a:p>
                      <a:pPr marL="0" marR="0" algn="l">
                        <a:lnSpc>
                          <a:spcPct val="107000"/>
                        </a:lnSpc>
                        <a:spcBef>
                          <a:spcPts val="0"/>
                        </a:spcBef>
                        <a:spcAft>
                          <a:spcPts val="800"/>
                        </a:spcAft>
                      </a:pPr>
                      <a:r>
                        <a:rPr lang="en-US" sz="400">
                          <a:effectLst/>
                        </a:rPr>
                        <a:t>(4) completing all regulations and laws needed for receiving the financial resources for faculties and deanships, and making them available for all</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-percentage of completed regulations</a:t>
                      </a:r>
                      <a:endParaRPr lang="en-US" sz="500">
                        <a:effectLst/>
                      </a:endParaRPr>
                    </a:p>
                    <a:p>
                      <a:pPr marL="0" marR="0" algn="l">
                        <a:lnSpc>
                          <a:spcPct val="107000"/>
                        </a:lnSpc>
                        <a:spcBef>
                          <a:spcPts val="0"/>
                        </a:spcBef>
                        <a:spcAft>
                          <a:spcPts val="800"/>
                        </a:spcAft>
                      </a:pPr>
                      <a:r>
                        <a:rPr lang="en-US" sz="400">
                          <a:effectLst/>
                        </a:rPr>
                        <a:t>-the amount of financial resources for the faculty in exchange for the services the faculty provides</a:t>
                      </a:r>
                      <a:endParaRPr lang="en-US" sz="500">
                        <a:effectLst/>
                      </a:endParaRPr>
                    </a:p>
                    <a:p>
                      <a:pPr marL="0" marR="0" algn="l">
                        <a:lnSpc>
                          <a:spcPct val="107000"/>
                        </a:lnSpc>
                        <a:spcBef>
                          <a:spcPts val="0"/>
                        </a:spcBef>
                        <a:spcAft>
                          <a:spcPts val="800"/>
                        </a:spcAft>
                      </a:pPr>
                      <a:r>
                        <a:rPr lang="en-US" sz="400">
                          <a:effectLst/>
                        </a:rPr>
                        <a:t>-the regulations list for mechanisms of receiving the financial resources</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achieving 100%of the regulations and laws pertaining to mechanisms of receiving financial revenues at the end of the plan</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a:effectLst/>
                        </a:rPr>
                        <a:t>establishing a committee for making regulations for the deanship</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400" dirty="0">
                          <a:effectLst/>
                        </a:rPr>
                        <a:t>deanship of libraries affairs deanship of libraries affairs deanship of libraries affairs</a:t>
                      </a:r>
                      <a:endParaRPr lang="en-US" sz="500" dirty="0">
                        <a:effectLst/>
                      </a:endParaRPr>
                    </a:p>
                    <a:p>
                      <a:pPr algn="l">
                        <a:lnSpc>
                          <a:spcPct val="107000"/>
                        </a:lnSpc>
                      </a:pPr>
                      <a:r>
                        <a:rPr lang="en-US" sz="500" dirty="0">
                          <a:effectLst/>
                        </a:rPr>
                        <a:t>  </a:t>
                      </a:r>
                      <a:endParaRPr lang="en-US" sz="500" dirty="0">
                        <a:effectLst/>
                        <a:latin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2045641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1400</Words>
  <Application>Microsoft Office PowerPoint</Application>
  <PresentationFormat>Widescreen</PresentationFormat>
  <Paragraphs>169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2015-04-08T14:42:34Z</dcterms:created>
  <dcterms:modified xsi:type="dcterms:W3CDTF">2015-04-08T14:55:30Z</dcterms:modified>
</cp:coreProperties>
</file>