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0" r:id="rId1"/>
  </p:sldMasterIdLst>
  <p:notesMasterIdLst>
    <p:notesMasterId r:id="rId16"/>
  </p:notesMasterIdLst>
  <p:handoutMasterIdLst>
    <p:handoutMasterId r:id="rId17"/>
  </p:handoutMasterIdLst>
  <p:sldIdLst>
    <p:sldId id="329" r:id="rId2"/>
    <p:sldId id="331" r:id="rId3"/>
    <p:sldId id="332" r:id="rId4"/>
    <p:sldId id="333" r:id="rId5"/>
    <p:sldId id="393" r:id="rId6"/>
    <p:sldId id="385" r:id="rId7"/>
    <p:sldId id="386" r:id="rId8"/>
    <p:sldId id="387" r:id="rId9"/>
    <p:sldId id="388" r:id="rId10"/>
    <p:sldId id="389" r:id="rId11"/>
    <p:sldId id="336" r:id="rId12"/>
    <p:sldId id="390" r:id="rId13"/>
    <p:sldId id="391" r:id="rId14"/>
    <p:sldId id="392" r:id="rId1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706" autoAdjust="0"/>
    <p:restoredTop sz="94660"/>
  </p:normalViewPr>
  <p:slideViewPr>
    <p:cSldViewPr snapToGrid="0">
      <p:cViewPr>
        <p:scale>
          <a:sx n="81" d="100"/>
          <a:sy n="81" d="100"/>
        </p:scale>
        <p:origin x="-12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8885A53-008C-4364-88C1-C50382B55DE7}" type="datetimeFigureOut">
              <a:rPr lang="ar-SA" smtClean="0"/>
              <a:pPr/>
              <a:t>08/06/1436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F55FF39-7614-4CB1-94B5-941CD143762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227312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7629C2C-CD97-4395-9C8B-28C244370F36}" type="datetimeFigureOut">
              <a:rPr lang="ar-SA" smtClean="0"/>
              <a:pPr/>
              <a:t>08/06/1436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83FAE08-976A-4AFF-B43E-A39C74A5DDB8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555812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لرأس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6856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D50-6F51-47C5-9FE4-0BA6676047F8}" type="datetime1">
              <a:rPr lang="ar-SA" smtClean="0"/>
              <a:t>08/06/1436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250D-4D00-479C-BFDD-8F4C0B84DE8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9911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6A4C-0BCA-4521-8D56-AB149D6E9788}" type="datetime1">
              <a:rPr lang="ar-SA" smtClean="0"/>
              <a:t>08/06/1436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250D-4D00-479C-BFDD-8F4C0B84DE8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559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3BEE-F24C-4662-A793-C501224CB27E}" type="datetime1">
              <a:rPr lang="ar-SA" smtClean="0"/>
              <a:t>08/06/1436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250D-4D00-479C-BFDD-8F4C0B84DE8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995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DA3A4-FD72-48EA-AC83-D23793941345}" type="datetime1">
              <a:rPr lang="ar-SA" smtClean="0"/>
              <a:t>08/06/1436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250D-4D00-479C-BFDD-8F4C0B84DE8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889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01075-14AC-4A13-8E6D-B8DD8587FBC5}" type="datetime1">
              <a:rPr lang="ar-SA" smtClean="0"/>
              <a:t>08/06/1436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250D-4D00-479C-BFDD-8F4C0B84DE8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670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F54D-E6A6-4703-97D8-ED9A14A379C1}" type="datetime1">
              <a:rPr lang="ar-SA" smtClean="0"/>
              <a:t>08/06/1436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250D-4D00-479C-BFDD-8F4C0B84DE8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382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9EC6-3297-4DB1-893B-DFDBAFBCB8D3}" type="datetime1">
              <a:rPr lang="ar-SA" smtClean="0"/>
              <a:t>08/06/1436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250D-4D00-479C-BFDD-8F4C0B84DE8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801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3C92F-8F3B-47E6-AAF9-EE9619CBF71A}" type="datetime1">
              <a:rPr lang="ar-SA" smtClean="0"/>
              <a:t>08/06/1436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250D-4D00-479C-BFDD-8F4C0B84DE8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0499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8D097-AB7F-4010-A810-93603CBD2838}" type="datetime1">
              <a:rPr lang="ar-SA" smtClean="0"/>
              <a:t>08/06/1436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250D-4D00-479C-BFDD-8F4C0B84DE8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3505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81AB-BF7F-4113-8F5F-25C87844EF22}" type="datetime1">
              <a:rPr lang="ar-SA" smtClean="0"/>
              <a:t>08/06/1436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250D-4D00-479C-BFDD-8F4C0B84DE8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2292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F7B99-F44B-477B-B22C-0473C89E564D}" type="datetime1">
              <a:rPr lang="ar-SA" smtClean="0"/>
              <a:t>08/06/1436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250D-4D00-479C-BFDD-8F4C0B84DE8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6846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23BAD-3BCD-4974-AE54-502CDC3FBF0A}" type="datetime1">
              <a:rPr lang="ar-SA" smtClean="0"/>
              <a:t>08/06/1436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D250D-4D00-479C-BFDD-8F4C0B84DE8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4444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ile:///G:\&#1575;&#1604;&#1583;&#1585;&#1575;&#1587;&#1577;%20&#1575;&#1604;&#1584;&#1575;&#1578;&#1610;&#1577;%20&#1604;&#1604;&#1576;&#1585;&#1606;&#1575;&#1605;&#1580;%20&#1576;&#1575;&#1604;&#1604;&#1594;&#1577;%20&#1575;&#1604;&#1593;&#1585;&#1576;&#1610;&#1577;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G:\&#1575;&#1604;&#1583;&#1604;&#1610;&#1604;%20&#1575;&#1604;&#1579;&#1575;&#1606;&#1610;%20%202009%20&#1575;&#1604;&#1575;&#1585;&#1588;&#1575;&#1583;&#1575;&#1578;.doc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/G:\ssrp%20&#1578;&#1602;&#1585;&#1610;&#1585;%20&#1575;&#1604;&#1583;&#1585;&#1575;&#1587;&#1577;%20&#1575;&#1604;&#1584;&#1575;&#1578;&#1610;&#1577;%202013.do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file:///G:\&#1570;&#1604;&#1610;&#1577;%20&#1578;&#1608;&#1579;&#1610;&#1602;%20&#1575;&#1604;&#1575;&#1583;&#1604;&#1577;%20&#1608;&#1575;&#1604;&#1588;&#1608;&#1575;&#1607;&#1583;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677160" y="4198297"/>
            <a:ext cx="5534073" cy="115416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spcBef>
                <a:spcPts val="600"/>
              </a:spcBef>
              <a:defRPr/>
            </a:pPr>
            <a:r>
              <a:rPr lang="ar-SA" sz="3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 East" pitchFamily="18" charset="-78"/>
                <a:cs typeface="GE East" pitchFamily="18" charset="-78"/>
              </a:rPr>
              <a:t>إعـــداد</a:t>
            </a:r>
          </a:p>
          <a:p>
            <a:pPr algn="ctr" rtl="0" eaLnBrk="1" hangingPunct="1">
              <a:spcBef>
                <a:spcPts val="600"/>
              </a:spcBef>
              <a:defRPr/>
            </a:pPr>
            <a:r>
              <a:rPr lang="ar-SA" sz="3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 East" pitchFamily="18" charset="-78"/>
                <a:cs typeface="GE East" pitchFamily="18" charset="-78"/>
              </a:rPr>
              <a:t>د.عبدالحكيم</a:t>
            </a:r>
            <a:r>
              <a:rPr lang="ar-SA" sz="3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 East" pitchFamily="18" charset="-78"/>
                <a:cs typeface="GE East" pitchFamily="18" charset="-78"/>
              </a:rPr>
              <a:t> رضوان سعيد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38144" y="1221361"/>
            <a:ext cx="4572000" cy="9239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ar-SA" sz="54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E East" pitchFamily="18" charset="-78"/>
                <a:cs typeface="GE East" pitchFamily="18" charset="-78"/>
              </a:rPr>
              <a:t>الدراسة  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728344" y="2437888"/>
            <a:ext cx="8991600" cy="70788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ar-SA" sz="40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الذاتية للبرنامج </a:t>
            </a:r>
            <a:r>
              <a:rPr lang="en-US" sz="40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SSRP</a:t>
            </a:r>
            <a:endParaRPr lang="ar-SA" sz="4000" dirty="0" smtClean="0">
              <a:solidFill>
                <a:srgbClr val="0070C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0" name="Picture 2" descr="20120429001036_30380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7" t="4305" r="2233" b="6579"/>
          <a:stretch/>
        </p:blipFill>
        <p:spPr bwMode="auto">
          <a:xfrm>
            <a:off x="9883588" y="151825"/>
            <a:ext cx="2250920" cy="1085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580371"/>
              </p:ext>
            </p:extLst>
          </p:nvPr>
        </p:nvGraphicFramePr>
        <p:xfrm>
          <a:off x="631066" y="425004"/>
          <a:ext cx="1712890" cy="79635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712890"/>
              </a:tblGrid>
              <a:tr h="79635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كلية التربية بالزلفي</a:t>
                      </a:r>
                      <a:endParaRPr lang="en-US" sz="1100" dirty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وكالة الكلية للجودة والتطوير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12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708338"/>
            <a:ext cx="10515600" cy="5257033"/>
          </a:xfrm>
        </p:spPr>
        <p:txBody>
          <a:bodyPr>
            <a:normAutofit fontScale="90000"/>
          </a:bodyPr>
          <a:lstStyle/>
          <a:p>
            <a:pPr marL="22860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b="1" dirty="0" smtClean="0">
                <a:solidFill>
                  <a:srgbClr val="C00000"/>
                </a:solidFill>
                <a:latin typeface="Calibri"/>
                <a:ea typeface="Calibri"/>
              </a:rPr>
              <a:t>تم تشكيل عدة فرق لإعداد الدراسة الذاتية للبرنامج ، </a:t>
            </a:r>
            <a:r>
              <a:rPr lang="ar-SA" b="1" dirty="0" err="1" smtClean="0">
                <a:solidFill>
                  <a:srgbClr val="C00000"/>
                </a:solidFill>
                <a:latin typeface="Calibri"/>
                <a:ea typeface="Calibri"/>
              </a:rPr>
              <a:t>ماهو</a:t>
            </a:r>
            <a:r>
              <a:rPr lang="ar-SA" b="1" dirty="0" smtClean="0">
                <a:solidFill>
                  <a:srgbClr val="C00000"/>
                </a:solidFill>
                <a:latin typeface="Calibri"/>
                <a:ea typeface="Calibri"/>
              </a:rPr>
              <a:t> الدور المتوقع لكل من :- </a:t>
            </a:r>
            <a:br>
              <a:rPr lang="ar-SA" b="1" dirty="0" smtClean="0">
                <a:solidFill>
                  <a:srgbClr val="C00000"/>
                </a:solidFill>
                <a:latin typeface="Calibri"/>
                <a:ea typeface="Calibri"/>
              </a:rPr>
            </a:br>
            <a:r>
              <a:rPr lang="ar-SA" sz="3200" b="1" dirty="0" smtClean="0">
                <a:solidFill>
                  <a:srgbClr val="0070C0"/>
                </a:solidFill>
                <a:latin typeface="Calibri"/>
                <a:ea typeface="Calibri"/>
              </a:rPr>
              <a:t/>
            </a:r>
            <a:br>
              <a:rPr lang="ar-SA" sz="3200" b="1" dirty="0" smtClean="0">
                <a:solidFill>
                  <a:srgbClr val="0070C0"/>
                </a:solidFill>
                <a:latin typeface="Calibri"/>
                <a:ea typeface="Calibri"/>
              </a:rPr>
            </a:br>
            <a:r>
              <a:rPr lang="ar-SA" sz="4000" b="1" dirty="0" smtClean="0">
                <a:solidFill>
                  <a:srgbClr val="0070C0"/>
                </a:solidFill>
                <a:latin typeface="Calibri"/>
                <a:ea typeface="Calibri"/>
              </a:rPr>
              <a:t>1- اعضاء هيئة التدريس.</a:t>
            </a:r>
            <a:br>
              <a:rPr lang="ar-SA" sz="4000" b="1" dirty="0" smtClean="0">
                <a:solidFill>
                  <a:srgbClr val="0070C0"/>
                </a:solidFill>
                <a:latin typeface="Calibri"/>
                <a:ea typeface="Calibri"/>
              </a:rPr>
            </a:br>
            <a:r>
              <a:rPr lang="ar-SA" sz="4000" b="1" dirty="0" smtClean="0">
                <a:solidFill>
                  <a:srgbClr val="0070C0"/>
                </a:solidFill>
                <a:latin typeface="Calibri"/>
                <a:ea typeface="Calibri"/>
              </a:rPr>
              <a:t>2- رئيس القسم/ مشرف البرنامج .</a:t>
            </a:r>
            <a:br>
              <a:rPr lang="ar-SA" sz="4000" b="1" dirty="0" smtClean="0">
                <a:solidFill>
                  <a:srgbClr val="0070C0"/>
                </a:solidFill>
                <a:latin typeface="Calibri"/>
                <a:ea typeface="Calibri"/>
              </a:rPr>
            </a:br>
            <a:r>
              <a:rPr lang="ar-SA" sz="4000" b="1" dirty="0" smtClean="0">
                <a:solidFill>
                  <a:srgbClr val="0070C0"/>
                </a:solidFill>
                <a:latin typeface="Calibri"/>
                <a:ea typeface="Calibri"/>
              </a:rPr>
              <a:t>3- وحدة الجودة بالبرنامج.</a:t>
            </a:r>
            <a:br>
              <a:rPr lang="ar-SA" sz="4000" b="1" dirty="0" smtClean="0">
                <a:solidFill>
                  <a:srgbClr val="0070C0"/>
                </a:solidFill>
                <a:latin typeface="Calibri"/>
                <a:ea typeface="Calibri"/>
              </a:rPr>
            </a:br>
            <a:r>
              <a:rPr lang="ar-SA" sz="4000" b="1" dirty="0" smtClean="0">
                <a:solidFill>
                  <a:srgbClr val="0070C0"/>
                </a:solidFill>
                <a:latin typeface="Calibri"/>
                <a:ea typeface="Calibri"/>
              </a:rPr>
              <a:t>4- وكالة الجودة بالكلية</a:t>
            </a:r>
            <a:r>
              <a:rPr lang="en-US" sz="3200" b="1" dirty="0">
                <a:solidFill>
                  <a:srgbClr val="0070C0"/>
                </a:solidFill>
                <a:latin typeface="Calibri"/>
                <a:ea typeface="Calibri"/>
              </a:rPr>
              <a:t/>
            </a:r>
            <a:br>
              <a:rPr lang="en-US" sz="3200" b="1" dirty="0">
                <a:solidFill>
                  <a:srgbClr val="0070C0"/>
                </a:solidFill>
                <a:latin typeface="Calibri"/>
                <a:ea typeface="Calibri"/>
              </a:rPr>
            </a:br>
            <a:r>
              <a:rPr lang="en-US" sz="1400" dirty="0">
                <a:solidFill>
                  <a:srgbClr val="0070C0"/>
                </a:solidFill>
                <a:latin typeface="Calibri"/>
                <a:ea typeface="Calibri"/>
                <a:cs typeface="Arial"/>
              </a:rPr>
              <a:t/>
            </a:r>
            <a:br>
              <a:rPr lang="en-US" sz="1400" dirty="0">
                <a:solidFill>
                  <a:srgbClr val="0070C0"/>
                </a:solidFill>
                <a:latin typeface="Calibri"/>
                <a:ea typeface="Calibri"/>
                <a:cs typeface="Arial"/>
              </a:rPr>
            </a:b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868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0120429001036_30380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7" t="4305" r="2233" b="6579"/>
          <a:stretch/>
        </p:blipFill>
        <p:spPr bwMode="auto">
          <a:xfrm>
            <a:off x="9883588" y="151825"/>
            <a:ext cx="2250920" cy="1085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356834" y="1394513"/>
            <a:ext cx="95174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SA" sz="4000" b="1" dirty="0" smtClean="0">
              <a:solidFill>
                <a:srgbClr val="0070C0"/>
              </a:solidFill>
            </a:endParaRPr>
          </a:p>
          <a:p>
            <a:endParaRPr lang="ar-SA" sz="4000" b="1" dirty="0">
              <a:solidFill>
                <a:srgbClr val="0070C0"/>
              </a:solidFill>
            </a:endParaRPr>
          </a:p>
          <a:p>
            <a:pPr algn="ctr"/>
            <a:r>
              <a:rPr lang="ar-SA" sz="4000" b="1" dirty="0" smtClean="0">
                <a:solidFill>
                  <a:srgbClr val="0070C0"/>
                </a:solidFill>
                <a:hlinkClick r:id="rId3" action="ppaction://hlinkfile"/>
              </a:rPr>
              <a:t>الدراسة الذاتية للبرنامج باللغة العربية</a:t>
            </a:r>
            <a:endParaRPr lang="ar-SA" sz="4000" dirty="0"/>
          </a:p>
        </p:txBody>
      </p:sp>
    </p:spTree>
    <p:extLst>
      <p:ext uri="{BB962C8B-B14F-4D97-AF65-F5344CB8AC3E}">
        <p14:creationId xmlns:p14="http://schemas.microsoft.com/office/powerpoint/2010/main" val="134718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065207"/>
          </a:xfrm>
        </p:spPr>
        <p:txBody>
          <a:bodyPr/>
          <a:lstStyle/>
          <a:p>
            <a:pPr algn="ctr"/>
            <a:r>
              <a:rPr lang="ar-SA" b="1" dirty="0" smtClean="0">
                <a:solidFill>
                  <a:srgbClr val="C00000"/>
                </a:solidFill>
                <a:hlinkClick r:id="rId2" action="ppaction://hlinkfile"/>
              </a:rPr>
              <a:t>إرشادات مساعدة في كتابة تقرير الدراسة الذاتية</a:t>
            </a:r>
            <a:endParaRPr lang="ar-S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866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/>
          <a:lstStyle/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pPr marL="0" indent="0">
              <a:buNone/>
            </a:pPr>
            <a:endParaRPr lang="ar-SA" dirty="0" smtClean="0"/>
          </a:p>
          <a:p>
            <a:pPr marL="0" indent="0" algn="ctr">
              <a:buNone/>
            </a:pPr>
            <a:r>
              <a:rPr lang="ar-SA" b="1" dirty="0" smtClean="0">
                <a:solidFill>
                  <a:srgbClr val="C00000"/>
                </a:solidFill>
                <a:hlinkClick r:id="rId2" action="ppaction://hlinkfile"/>
              </a:rPr>
              <a:t>تقرير الدراسة الذاتية للبرنامج باللغة الإنجليزية</a:t>
            </a:r>
            <a:endParaRPr lang="ar-S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091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r>
              <a:rPr lang="ar-SA" b="1" dirty="0" smtClean="0">
                <a:solidFill>
                  <a:srgbClr val="C00000"/>
                </a:solidFill>
                <a:hlinkClick r:id="rId2" action="ppaction://hlinkfile"/>
              </a:rPr>
              <a:t>توثيق الأدلة والشواهد</a:t>
            </a:r>
            <a:endParaRPr lang="ar-S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7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0120429001036_30380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7" t="4305" r="2233" b="6579"/>
          <a:stretch/>
        </p:blipFill>
        <p:spPr bwMode="auto">
          <a:xfrm>
            <a:off x="9883588" y="151825"/>
            <a:ext cx="2250920" cy="1085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103809" y="1110734"/>
            <a:ext cx="34852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000" b="1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لماذا الدراسة الذاتية</a:t>
            </a:r>
            <a:endParaRPr lang="ar-SA" sz="4000" dirty="0"/>
          </a:p>
        </p:txBody>
      </p:sp>
      <p:sp>
        <p:nvSpPr>
          <p:cNvPr id="7" name="Rectangle 6"/>
          <p:cNvSpPr/>
          <p:nvPr/>
        </p:nvSpPr>
        <p:spPr>
          <a:xfrm>
            <a:off x="824247" y="2228045"/>
            <a:ext cx="10393252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200000"/>
              </a:lnSpc>
              <a:spcAft>
                <a:spcPts val="1000"/>
              </a:spcAft>
            </a:pPr>
            <a:r>
              <a:rPr lang="ar-SA" sz="2800" dirty="0" smtClean="0">
                <a:ea typeface="Calibri"/>
                <a:cs typeface="Arial"/>
              </a:rPr>
              <a:t>1- شرط رئيسي من قبل الهيئة الوطنية للتقويم والاعتماد  - وزارة التعليم العالي.</a:t>
            </a:r>
          </a:p>
          <a:p>
            <a:pPr indent="457200" algn="just">
              <a:lnSpc>
                <a:spcPct val="200000"/>
              </a:lnSpc>
              <a:spcAft>
                <a:spcPts val="1000"/>
              </a:spcAft>
            </a:pPr>
            <a:r>
              <a:rPr lang="ar-SA" sz="2800" dirty="0" smtClean="0">
                <a:ea typeface="Calibri"/>
                <a:cs typeface="Arial"/>
              </a:rPr>
              <a:t>2- لاستكمال مشروع التقويم التطويري .</a:t>
            </a:r>
          </a:p>
          <a:p>
            <a:pPr indent="457200" algn="just">
              <a:lnSpc>
                <a:spcPct val="200000"/>
              </a:lnSpc>
              <a:spcAft>
                <a:spcPts val="1000"/>
              </a:spcAft>
            </a:pPr>
            <a:r>
              <a:rPr lang="ar-SA" sz="2800" dirty="0" smtClean="0">
                <a:ea typeface="Calibri"/>
                <a:cs typeface="Arial"/>
              </a:rPr>
              <a:t>3- للتقدم للاعتماد المؤسسي.</a:t>
            </a:r>
          </a:p>
          <a:p>
            <a:pPr indent="457200" algn="just">
              <a:lnSpc>
                <a:spcPct val="200000"/>
              </a:lnSpc>
              <a:spcAft>
                <a:spcPts val="1000"/>
              </a:spcAft>
            </a:pPr>
            <a:r>
              <a:rPr lang="ar-SA" sz="2800" dirty="0" smtClean="0">
                <a:ea typeface="Calibri"/>
                <a:cs typeface="Arial"/>
              </a:rPr>
              <a:t>4- للتقدم للاعتماد البرامجي. 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543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0120429001036_30380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7" t="4305" r="2233" b="6579"/>
          <a:stretch/>
        </p:blipFill>
        <p:spPr bwMode="auto">
          <a:xfrm>
            <a:off x="9883588" y="151825"/>
            <a:ext cx="2250920" cy="1085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026229" y="1205328"/>
            <a:ext cx="76853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ما الذي ينبغي أن يتوافر في الدراسة الذاتية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5307" y="2117565"/>
            <a:ext cx="1119174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200000"/>
              </a:lnSpc>
            </a:pPr>
            <a:r>
              <a:rPr lang="ar-SA" sz="2800" dirty="0" smtClean="0">
                <a:ea typeface="Calibri"/>
                <a:cs typeface="Arial"/>
              </a:rPr>
              <a:t>1- فحص شامل لجميع أنشطة وفعاليات البرنامج.</a:t>
            </a:r>
          </a:p>
          <a:p>
            <a:pPr lvl="0" algn="just">
              <a:lnSpc>
                <a:spcPct val="200000"/>
              </a:lnSpc>
            </a:pPr>
            <a:r>
              <a:rPr lang="ar-SA" sz="2800" dirty="0" smtClean="0">
                <a:ea typeface="Calibri"/>
                <a:cs typeface="Arial"/>
              </a:rPr>
              <a:t>2- أن تتم الدراسة في ضوء رسالة وأهداف البرنامج + في ضوء معايير الهيئة الوطنية للتقويم والاعتماد </a:t>
            </a:r>
            <a:r>
              <a:rPr lang="en-US" sz="2800" dirty="0" smtClean="0">
                <a:ea typeface="Calibri"/>
                <a:cs typeface="Arial"/>
              </a:rPr>
              <a:t>NCAAA</a:t>
            </a:r>
            <a:r>
              <a:rPr lang="ar-SA" sz="2800" dirty="0" smtClean="0">
                <a:ea typeface="Calibri"/>
                <a:cs typeface="Arial"/>
              </a:rPr>
              <a:t>.</a:t>
            </a:r>
          </a:p>
          <a:p>
            <a:pPr lvl="0" algn="just">
              <a:lnSpc>
                <a:spcPct val="200000"/>
              </a:lnSpc>
            </a:pPr>
            <a:r>
              <a:rPr lang="ar-SA" sz="2800" dirty="0" smtClean="0">
                <a:ea typeface="Calibri"/>
                <a:cs typeface="Arial"/>
              </a:rPr>
              <a:t>3- في ضوء  رسالة وأهداف الجامعة والكلية.</a:t>
            </a:r>
          </a:p>
          <a:p>
            <a:pPr lvl="0" algn="just">
              <a:lnSpc>
                <a:spcPct val="200000"/>
              </a:lnSpc>
            </a:pPr>
            <a:r>
              <a:rPr lang="ar-SA" sz="2800" dirty="0" smtClean="0">
                <a:ea typeface="Calibri"/>
                <a:cs typeface="Arial"/>
              </a:rPr>
              <a:t>4-  تدعم الدراسة بالأدلة والبراهين.</a:t>
            </a:r>
          </a:p>
          <a:p>
            <a:pPr lvl="0" algn="just">
              <a:lnSpc>
                <a:spcPct val="200000"/>
              </a:lnSpc>
            </a:pPr>
            <a:endParaRPr lang="ar-SA" sz="2800" dirty="0">
              <a:ea typeface="Calibri"/>
              <a:cs typeface="Arial"/>
            </a:endParaRPr>
          </a:p>
          <a:p>
            <a:pPr lvl="0" algn="just">
              <a:lnSpc>
                <a:spcPct val="200000"/>
              </a:lnSpc>
            </a:pPr>
            <a:r>
              <a:rPr lang="ar-SA" sz="2800" dirty="0" smtClean="0">
                <a:ea typeface="Calibri"/>
                <a:cs typeface="Arial"/>
              </a:rPr>
              <a:t>5- التحقق من المستقبل.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709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0120429001036_30380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7" t="4305" r="2233" b="6579"/>
          <a:stretch/>
        </p:blipFill>
        <p:spPr bwMode="auto">
          <a:xfrm>
            <a:off x="9883588" y="151825"/>
            <a:ext cx="2250920" cy="1085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3444765" y="1237160"/>
            <a:ext cx="4878387" cy="80935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أهداف الدراسة الذاتية 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6215" y="2614412"/>
            <a:ext cx="11642500" cy="3706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solidFill>
                  <a:srgbClr val="C00000"/>
                </a:solidFill>
                <a:ea typeface="Calibri"/>
                <a:cs typeface="Times New Roman"/>
              </a:rPr>
              <a:t> </a:t>
            </a:r>
            <a:r>
              <a:rPr lang="ar-SA" sz="2800" b="1" dirty="0" smtClean="0">
                <a:solidFill>
                  <a:srgbClr val="C00000"/>
                </a:solidFill>
                <a:ea typeface="Calibri"/>
                <a:cs typeface="Times New Roman"/>
              </a:rPr>
              <a:t>خطوة أساسية في عملية التخطيط الاستراتيجي لضمان الجودة وتحسين البرنامج.</a:t>
            </a:r>
            <a:endParaRPr lang="ar-SA" sz="2800" b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solidFill>
                  <a:srgbClr val="C00000"/>
                </a:solidFill>
                <a:ea typeface="Calibri"/>
                <a:cs typeface="Times New Roman"/>
              </a:rPr>
              <a:t> تحديد الأولويات التي ينبغي التركيز عليها في عمليات التحسين أو المعالجة.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solidFill>
                  <a:srgbClr val="C00000"/>
                </a:solidFill>
                <a:ea typeface="Calibri"/>
                <a:cs typeface="Times New Roman"/>
              </a:rPr>
              <a:t> التأكيد على الدقة والموضوعية ومبدأ " استخدام الأدلة والبراهين " .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solidFill>
                  <a:srgbClr val="C00000"/>
                </a:solidFill>
                <a:ea typeface="Calibri"/>
                <a:cs typeface="Times New Roman"/>
              </a:rPr>
              <a:t> الإسهام في نشر ثقافة الجودة بصورة عملية من خلال تطبيق معايير الجودة.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solidFill>
                  <a:srgbClr val="C00000"/>
                </a:solidFill>
                <a:ea typeface="Calibri"/>
                <a:cs typeface="Times New Roman"/>
              </a:rPr>
              <a:t> إتاحة الفرصة لجميع وحدات </a:t>
            </a:r>
            <a:r>
              <a:rPr lang="ar-SA" sz="2800" b="1" dirty="0" smtClean="0">
                <a:solidFill>
                  <a:srgbClr val="C00000"/>
                </a:solidFill>
                <a:ea typeface="Calibri"/>
                <a:cs typeface="Times New Roman"/>
              </a:rPr>
              <a:t>البرنامج  </a:t>
            </a:r>
            <a:r>
              <a:rPr lang="ar-SA" sz="2800" b="1" dirty="0">
                <a:solidFill>
                  <a:srgbClr val="C00000"/>
                </a:solidFill>
                <a:ea typeface="Calibri"/>
                <a:cs typeface="Times New Roman"/>
              </a:rPr>
              <a:t>للاشتراك </a:t>
            </a:r>
            <a:r>
              <a:rPr lang="ar-SA" sz="2800" b="1" dirty="0" smtClean="0">
                <a:solidFill>
                  <a:srgbClr val="C00000"/>
                </a:solidFill>
                <a:ea typeface="Calibri"/>
                <a:cs typeface="Times New Roman"/>
              </a:rPr>
              <a:t>في عملية </a:t>
            </a:r>
            <a:r>
              <a:rPr lang="ar-SA" sz="2800" b="1" dirty="0">
                <a:solidFill>
                  <a:srgbClr val="C00000"/>
                </a:solidFill>
                <a:ea typeface="Calibri"/>
                <a:cs typeface="Times New Roman"/>
              </a:rPr>
              <a:t>تقويم </a:t>
            </a:r>
            <a:r>
              <a:rPr lang="ar-SA" sz="2800" b="1" dirty="0" smtClean="0">
                <a:solidFill>
                  <a:srgbClr val="C00000"/>
                </a:solidFill>
                <a:ea typeface="Calibri"/>
                <a:cs typeface="Times New Roman"/>
              </a:rPr>
              <a:t>البرنامج وأنشطته.</a:t>
            </a:r>
            <a:endParaRPr lang="ar-SA" sz="2800" b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solidFill>
                  <a:srgbClr val="C00000"/>
                </a:solidFill>
                <a:ea typeface="Calibri"/>
                <a:cs typeface="Times New Roman"/>
              </a:rPr>
              <a:t> التعرف بصورة موضوعية على الموارد البشرية والمادية </a:t>
            </a:r>
            <a:r>
              <a:rPr lang="ar-SA" sz="2800" b="1" dirty="0" smtClean="0">
                <a:solidFill>
                  <a:srgbClr val="C00000"/>
                </a:solidFill>
                <a:ea typeface="Calibri"/>
                <a:cs typeface="Times New Roman"/>
              </a:rPr>
              <a:t>المتاحة</a:t>
            </a:r>
            <a:r>
              <a:rPr lang="ar-SA" sz="2800" b="1" dirty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ar-SA" sz="2800" b="1" dirty="0" smtClean="0">
                <a:solidFill>
                  <a:srgbClr val="C00000"/>
                </a:solidFill>
                <a:ea typeface="Calibri"/>
                <a:cs typeface="Times New Roman"/>
              </a:rPr>
              <a:t>للبرنامج.</a:t>
            </a:r>
            <a:endParaRPr lang="en-US" sz="11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490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6" algn="ctr"/>
            <a:endParaRPr lang="ar-SA" sz="3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4800" b="1" dirty="0" smtClean="0"/>
          </a:p>
          <a:p>
            <a:pPr marL="0" indent="0" algn="ctr">
              <a:buNone/>
            </a:pPr>
            <a:r>
              <a:rPr lang="ar-SA" sz="4800" b="1" dirty="0" smtClean="0">
                <a:solidFill>
                  <a:srgbClr val="C00000"/>
                </a:solidFill>
              </a:rPr>
              <a:t>جزاكم الله خير على حسن استماعكم</a:t>
            </a:r>
            <a:endParaRPr lang="ar-SA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82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800" b="1" dirty="0" smtClean="0">
                <a:solidFill>
                  <a:srgbClr val="0000FF"/>
                </a:solidFill>
              </a:rPr>
              <a:t>شروط الدراسة الذاتية:</a:t>
            </a:r>
            <a:endParaRPr lang="ar-SA" sz="4800" b="1" dirty="0">
              <a:solidFill>
                <a:srgbClr val="0000FF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ar-SA" sz="3200" b="1" dirty="0">
                <a:solidFill>
                  <a:srgbClr val="C00000"/>
                </a:solidFill>
              </a:rPr>
              <a:t>1 </a:t>
            </a:r>
            <a:r>
              <a:rPr lang="ar-SA" sz="3200" b="1" dirty="0" smtClean="0">
                <a:solidFill>
                  <a:srgbClr val="C00000"/>
                </a:solidFill>
              </a:rPr>
              <a:t>-الشمولية: </a:t>
            </a:r>
            <a:r>
              <a:rPr lang="ar-SA" sz="3200" b="1" dirty="0" smtClean="0">
                <a:solidFill>
                  <a:srgbClr val="0000FF"/>
                </a:solidFill>
              </a:rPr>
              <a:t>تشترك فيه جميع وحدات ولجان وأعضاء وعضوات ومنسوبي البرنامج.</a:t>
            </a:r>
            <a:endParaRPr lang="ar-SA" sz="32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ar-SA" sz="3200" b="1" dirty="0" smtClean="0">
                <a:solidFill>
                  <a:srgbClr val="C00000"/>
                </a:solidFill>
              </a:rPr>
              <a:t>2 </a:t>
            </a:r>
            <a:r>
              <a:rPr lang="ar-SA" sz="3200" b="1" dirty="0">
                <a:solidFill>
                  <a:srgbClr val="C00000"/>
                </a:solidFill>
              </a:rPr>
              <a:t>- التخطيط السليم </a:t>
            </a:r>
            <a:r>
              <a:rPr lang="ar-SA" sz="3200" b="1" dirty="0">
                <a:solidFill>
                  <a:srgbClr val="0000FF"/>
                </a:solidFill>
              </a:rPr>
              <a:t>لعملية الدراسة الذاتية ينبغي أن يتضمن</a:t>
            </a:r>
            <a:r>
              <a:rPr lang="ar-SA" sz="3200" dirty="0">
                <a:solidFill>
                  <a:srgbClr val="0000FF"/>
                </a:solidFill>
              </a:rPr>
              <a:t>:</a:t>
            </a:r>
          </a:p>
          <a:p>
            <a:pPr marL="0" indent="0">
              <a:buNone/>
            </a:pPr>
            <a:r>
              <a:rPr lang="ar-SA" sz="3200" b="1" dirty="0">
                <a:solidFill>
                  <a:srgbClr val="0000FF"/>
                </a:solidFill>
              </a:rPr>
              <a:t>- خطة واضحة وموضوعية.</a:t>
            </a:r>
          </a:p>
          <a:p>
            <a:pPr marL="0" indent="0">
              <a:buNone/>
            </a:pPr>
            <a:r>
              <a:rPr lang="ar-SA" sz="3200" b="1" dirty="0">
                <a:solidFill>
                  <a:srgbClr val="0000FF"/>
                </a:solidFill>
              </a:rPr>
              <a:t>- تحديد الجدول الزمني والمهام والأدوار والوظائف المناطة بالأفراد</a:t>
            </a:r>
          </a:p>
          <a:p>
            <a:pPr marL="0" indent="0">
              <a:buNone/>
            </a:pPr>
            <a:r>
              <a:rPr lang="ar-SA" sz="3200" b="1" dirty="0">
                <a:solidFill>
                  <a:srgbClr val="0000FF"/>
                </a:solidFill>
              </a:rPr>
              <a:t>والجهات داخل </a:t>
            </a:r>
            <a:r>
              <a:rPr lang="ar-SA" sz="3200" b="1" dirty="0" smtClean="0">
                <a:solidFill>
                  <a:srgbClr val="0000FF"/>
                </a:solidFill>
              </a:rPr>
              <a:t>البرنامج وخارجه إن وجد.</a:t>
            </a:r>
            <a:endParaRPr lang="ar-SA" sz="32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ar-SA" sz="3200" b="1" dirty="0">
                <a:solidFill>
                  <a:srgbClr val="0000FF"/>
                </a:solidFill>
              </a:rPr>
              <a:t>- إعداد تعليمات مكتوبة واضحة لجميع اللجان وفرق العمل.</a:t>
            </a:r>
          </a:p>
          <a:p>
            <a:pPr marL="0" indent="0">
              <a:buNone/>
            </a:pPr>
            <a:r>
              <a:rPr lang="ar-SA" sz="3200" b="1" dirty="0">
                <a:solidFill>
                  <a:srgbClr val="0000FF"/>
                </a:solidFill>
              </a:rPr>
              <a:t>- تقارير دورية مكتوبة ومفصلة حول ما يتم تحقيقه من المهام .</a:t>
            </a:r>
          </a:p>
        </p:txBody>
      </p:sp>
    </p:spTree>
    <p:extLst>
      <p:ext uri="{BB962C8B-B14F-4D97-AF65-F5344CB8AC3E}">
        <p14:creationId xmlns:p14="http://schemas.microsoft.com/office/powerpoint/2010/main" val="390237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31370" y="413657"/>
            <a:ext cx="10722429" cy="5763306"/>
          </a:xfrm>
        </p:spPr>
        <p:txBody>
          <a:bodyPr>
            <a:normAutofit fontScale="25000" lnSpcReduction="20000"/>
          </a:bodyPr>
          <a:lstStyle/>
          <a:p>
            <a:pPr marL="0" lvl="0" indent="0">
              <a:lnSpc>
                <a:spcPct val="200000"/>
              </a:lnSpc>
              <a:spcAft>
                <a:spcPts val="1000"/>
              </a:spcAft>
              <a:buClr>
                <a:srgbClr val="0070C0"/>
              </a:buClr>
              <a:buNone/>
            </a:pPr>
            <a:r>
              <a:rPr lang="ar-SA" sz="12000" b="1" dirty="0" smtClean="0">
                <a:solidFill>
                  <a:srgbClr val="0000FF"/>
                </a:solidFill>
                <a:latin typeface="Calibri Light"/>
                <a:ea typeface="+mj-ea"/>
                <a:cs typeface="Times New Roman"/>
              </a:rPr>
              <a:t>تابع شروط </a:t>
            </a:r>
            <a:r>
              <a:rPr lang="ar-SA" sz="12000" b="1" dirty="0">
                <a:solidFill>
                  <a:srgbClr val="0000FF"/>
                </a:solidFill>
                <a:latin typeface="Calibri Light"/>
                <a:ea typeface="+mj-ea"/>
                <a:cs typeface="Times New Roman"/>
              </a:rPr>
              <a:t>الدراسة الذاتية:- </a:t>
            </a:r>
            <a:endParaRPr lang="ar-SA" sz="12000" b="1" dirty="0" smtClean="0">
              <a:solidFill>
                <a:srgbClr val="0000FF"/>
              </a:solidFill>
              <a:latin typeface="Calibri Light"/>
              <a:ea typeface="+mj-ea"/>
              <a:cs typeface="Times New Roman"/>
            </a:endParaRPr>
          </a:p>
          <a:p>
            <a:pPr marL="0" lvl="0" indent="0">
              <a:lnSpc>
                <a:spcPct val="200000"/>
              </a:lnSpc>
              <a:spcAft>
                <a:spcPts val="1000"/>
              </a:spcAft>
              <a:buClr>
                <a:srgbClr val="0070C0"/>
              </a:buClr>
              <a:buNone/>
            </a:pPr>
            <a:r>
              <a:rPr lang="ar-SA" sz="8000" b="1" dirty="0" smtClean="0">
                <a:solidFill>
                  <a:srgbClr val="C00000"/>
                </a:solidFill>
                <a:latin typeface="Calibri Light"/>
                <a:ea typeface="+mj-ea"/>
                <a:cs typeface="Times New Roman"/>
              </a:rPr>
              <a:t>3- الدقة في الأداء : بمعني ينبغي أن يأخذ في الحسبان العوامل التالية:</a:t>
            </a:r>
            <a:endParaRPr lang="ar-SA" sz="8000" b="1" dirty="0">
              <a:solidFill>
                <a:srgbClr val="C00000"/>
              </a:solidFill>
              <a:latin typeface="Calibri Light"/>
              <a:ea typeface="+mj-ea"/>
              <a:cs typeface="Times New Roman"/>
            </a:endParaRPr>
          </a:p>
          <a:p>
            <a:pPr marL="0" lvl="0" indent="0">
              <a:lnSpc>
                <a:spcPct val="200000"/>
              </a:lnSpc>
              <a:spcAft>
                <a:spcPts val="1000"/>
              </a:spcAft>
              <a:buClr>
                <a:srgbClr val="0070C0"/>
              </a:buClr>
              <a:buNone/>
            </a:pPr>
            <a:r>
              <a:rPr lang="ar-SA" sz="8000" b="1" dirty="0">
                <a:solidFill>
                  <a:srgbClr val="0000FF"/>
                </a:solidFill>
                <a:latin typeface="Calibri Light"/>
                <a:ea typeface="+mj-ea"/>
                <a:cs typeface="Times New Roman"/>
              </a:rPr>
              <a:t>- تقويم الأداء في ضوء معايير الهيئة الأحد عشر )التقويم المؤسسي والبرامجي(.</a:t>
            </a:r>
          </a:p>
          <a:p>
            <a:pPr marL="0" lvl="0" indent="0">
              <a:lnSpc>
                <a:spcPct val="200000"/>
              </a:lnSpc>
              <a:spcAft>
                <a:spcPts val="1000"/>
              </a:spcAft>
              <a:buClr>
                <a:srgbClr val="0070C0"/>
              </a:buClr>
              <a:buNone/>
            </a:pPr>
            <a:r>
              <a:rPr lang="ar-SA" sz="8000" b="1" dirty="0">
                <a:solidFill>
                  <a:srgbClr val="0000FF"/>
                </a:solidFill>
                <a:latin typeface="Calibri Light"/>
                <a:ea typeface="+mj-ea"/>
                <a:cs typeface="Times New Roman"/>
              </a:rPr>
              <a:t>- تقويم الأداء في ضوء الأهداف والغايات الموضوعة للجامعة /الكليات.</a:t>
            </a:r>
          </a:p>
          <a:p>
            <a:pPr marL="0" lvl="0" indent="0">
              <a:lnSpc>
                <a:spcPct val="200000"/>
              </a:lnSpc>
              <a:spcAft>
                <a:spcPts val="1000"/>
              </a:spcAft>
              <a:buClr>
                <a:srgbClr val="0070C0"/>
              </a:buClr>
              <a:buNone/>
            </a:pPr>
            <a:r>
              <a:rPr lang="ar-SA" sz="8000" b="1" dirty="0">
                <a:solidFill>
                  <a:srgbClr val="0000FF"/>
                </a:solidFill>
                <a:latin typeface="Calibri Light"/>
                <a:ea typeface="+mj-ea"/>
                <a:cs typeface="Times New Roman"/>
              </a:rPr>
              <a:t>- استخدام مؤشرات الأداء بقدر الإمكان.</a:t>
            </a:r>
          </a:p>
          <a:p>
            <a:pPr marL="0" lvl="0" indent="0">
              <a:lnSpc>
                <a:spcPct val="200000"/>
              </a:lnSpc>
              <a:spcAft>
                <a:spcPts val="1000"/>
              </a:spcAft>
              <a:buClr>
                <a:srgbClr val="0070C0"/>
              </a:buClr>
              <a:buNone/>
            </a:pPr>
            <a:r>
              <a:rPr lang="ar-SA" sz="8000" b="1" dirty="0">
                <a:solidFill>
                  <a:srgbClr val="0000FF"/>
                </a:solidFill>
                <a:latin typeface="Calibri Light"/>
                <a:ea typeface="+mj-ea"/>
                <a:cs typeface="Times New Roman"/>
              </a:rPr>
              <a:t>- استشارة أصحاب الصلاحية والشأن في كل معلومة تخص وحداتهم.</a:t>
            </a:r>
          </a:p>
          <a:p>
            <a:pPr marL="0" lvl="0" indent="0">
              <a:lnSpc>
                <a:spcPct val="200000"/>
              </a:lnSpc>
              <a:spcAft>
                <a:spcPts val="1000"/>
              </a:spcAft>
              <a:buClr>
                <a:srgbClr val="0070C0"/>
              </a:buClr>
              <a:buNone/>
            </a:pPr>
            <a:r>
              <a:rPr lang="ar-SA" sz="8000" b="1" dirty="0">
                <a:solidFill>
                  <a:srgbClr val="0000FF"/>
                </a:solidFill>
                <a:latin typeface="Calibri Light"/>
                <a:ea typeface="+mj-ea"/>
                <a:cs typeface="Times New Roman"/>
              </a:rPr>
              <a:t>- دعم ما يكتب دائما بالشواهد.</a:t>
            </a:r>
          </a:p>
          <a:p>
            <a:pPr marL="0" lvl="0" indent="0">
              <a:lnSpc>
                <a:spcPct val="200000"/>
              </a:lnSpc>
              <a:spcAft>
                <a:spcPts val="1000"/>
              </a:spcAft>
              <a:buClr>
                <a:srgbClr val="0070C0"/>
              </a:buClr>
              <a:buNone/>
            </a:pPr>
            <a:endParaRPr lang="en-US" dirty="0"/>
          </a:p>
          <a:p>
            <a:endParaRPr lang="ar-SA" b="1" dirty="0" smtClean="0"/>
          </a:p>
          <a:p>
            <a:endParaRPr lang="ar-SA" b="1" dirty="0"/>
          </a:p>
          <a:p>
            <a:endParaRPr lang="ar-SA" b="1" dirty="0" smtClean="0"/>
          </a:p>
          <a:p>
            <a:endParaRPr lang="ar-SA" b="1" dirty="0"/>
          </a:p>
          <a:p>
            <a:pPr marL="0" lvl="0" indent="0">
              <a:lnSpc>
                <a:spcPct val="200000"/>
              </a:lnSpc>
              <a:spcAft>
                <a:spcPts val="1000"/>
              </a:spcAft>
              <a:buClr>
                <a:srgbClr val="0070C0"/>
              </a:buClr>
              <a:buNone/>
            </a:pPr>
            <a:endParaRPr lang="ar-S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67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413657"/>
            <a:ext cx="10515600" cy="57633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4000" b="1" dirty="0" smtClean="0">
                <a:solidFill>
                  <a:srgbClr val="0000FF"/>
                </a:solidFill>
              </a:rPr>
              <a:t>طرق تنفيذ الدراسة الذاتية :</a:t>
            </a:r>
          </a:p>
          <a:p>
            <a:pPr marL="0" indent="0">
              <a:buNone/>
            </a:pPr>
            <a:r>
              <a:rPr lang="ar-SA" b="1" dirty="0">
                <a:solidFill>
                  <a:srgbClr val="C00000"/>
                </a:solidFill>
              </a:rPr>
              <a:t> استخدام مقاييس التقويم: </a:t>
            </a:r>
            <a:r>
              <a:rPr lang="ar-SA" b="1" dirty="0">
                <a:solidFill>
                  <a:srgbClr val="0000FF"/>
                </a:solidFill>
              </a:rPr>
              <a:t>المقاييس الخاصة بمعايير الجودة الإحدى عشر</a:t>
            </a:r>
          </a:p>
          <a:p>
            <a:pPr marL="0" indent="0">
              <a:buNone/>
            </a:pPr>
            <a:r>
              <a:rPr lang="ar-SA" b="1" dirty="0">
                <a:solidFill>
                  <a:srgbClr val="0000FF"/>
                </a:solidFill>
              </a:rPr>
              <a:t>لاستخدامها في الدراسة الذاتية </a:t>
            </a:r>
            <a:r>
              <a:rPr lang="ar-SA" b="1" dirty="0" smtClean="0">
                <a:solidFill>
                  <a:srgbClr val="0000FF"/>
                </a:solidFill>
              </a:rPr>
              <a:t>(المؤسسي </a:t>
            </a:r>
            <a:r>
              <a:rPr lang="ar-SA" b="1" dirty="0">
                <a:solidFill>
                  <a:srgbClr val="0000FF"/>
                </a:solidFill>
              </a:rPr>
              <a:t>– </a:t>
            </a:r>
            <a:r>
              <a:rPr lang="ar-SA" b="1" dirty="0" smtClean="0">
                <a:solidFill>
                  <a:srgbClr val="0000FF"/>
                </a:solidFill>
              </a:rPr>
              <a:t>البرامجي).</a:t>
            </a:r>
          </a:p>
          <a:p>
            <a:pPr marL="0" indent="0">
              <a:buNone/>
            </a:pPr>
            <a:endParaRPr lang="ar-SA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ar-SA" b="1" dirty="0">
                <a:solidFill>
                  <a:srgbClr val="C00000"/>
                </a:solidFill>
              </a:rPr>
              <a:t> اعتماد الخطط والآليات: </a:t>
            </a:r>
            <a:r>
              <a:rPr lang="ar-SA" b="1" dirty="0">
                <a:solidFill>
                  <a:srgbClr val="0000FF"/>
                </a:solidFill>
              </a:rPr>
              <a:t>يجب أن يكون العمل مؤسسيا، ولذلك يجب أن تكون</a:t>
            </a:r>
          </a:p>
          <a:p>
            <a:pPr marL="0" indent="0">
              <a:buNone/>
            </a:pPr>
            <a:r>
              <a:rPr lang="ar-SA" b="1" dirty="0">
                <a:solidFill>
                  <a:srgbClr val="0000FF"/>
                </a:solidFill>
              </a:rPr>
              <a:t>جميع الخطط والآليات معتمدة وموافق عليها</a:t>
            </a:r>
            <a:r>
              <a:rPr lang="ar-SA" b="1" dirty="0" smtClean="0">
                <a:solidFill>
                  <a:srgbClr val="0000FF"/>
                </a:solidFill>
              </a:rPr>
              <a:t>.</a:t>
            </a:r>
          </a:p>
          <a:p>
            <a:pPr marL="0" indent="0">
              <a:buNone/>
            </a:pPr>
            <a:endParaRPr lang="ar-SA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ar-SA" b="1" dirty="0">
                <a:solidFill>
                  <a:srgbClr val="C00000"/>
                </a:solidFill>
              </a:rPr>
              <a:t> إسهام جميع المسئولين </a:t>
            </a:r>
            <a:r>
              <a:rPr lang="ar-SA" b="1" dirty="0">
                <a:solidFill>
                  <a:srgbClr val="0000FF"/>
                </a:solidFill>
              </a:rPr>
              <a:t>واكبر عدد من منسوبي الجامعة في الدراسة الذاتية</a:t>
            </a:r>
            <a:r>
              <a:rPr lang="ar-SA" b="1" dirty="0" smtClean="0">
                <a:solidFill>
                  <a:srgbClr val="0000FF"/>
                </a:solidFill>
              </a:rPr>
              <a:t>.</a:t>
            </a:r>
          </a:p>
          <a:p>
            <a:pPr marL="0" indent="0">
              <a:buNone/>
            </a:pPr>
            <a:endParaRPr lang="ar-SA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ar-SA" b="1" dirty="0">
                <a:solidFill>
                  <a:srgbClr val="C00000"/>
                </a:solidFill>
              </a:rPr>
              <a:t> إسهام المستفيدين </a:t>
            </a:r>
            <a:r>
              <a:rPr lang="ar-SA" b="1" dirty="0">
                <a:solidFill>
                  <a:srgbClr val="0000FF"/>
                </a:solidFill>
              </a:rPr>
              <a:t>بصورة مباشرة من أنشطة المؤسسة في الدراسة الذاتية.</a:t>
            </a:r>
          </a:p>
          <a:p>
            <a:pPr marL="0" indent="0">
              <a:buNone/>
            </a:pPr>
            <a:endParaRPr lang="ar-SA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ar-SA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ar-S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59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544286"/>
            <a:ext cx="10515600" cy="56326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ar-SA" sz="48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ar-SA" sz="48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ar-SA" sz="48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ar-SA" sz="4800" b="1" dirty="0" smtClean="0">
                <a:solidFill>
                  <a:srgbClr val="C00000"/>
                </a:solidFill>
              </a:rPr>
              <a:t>هل هناك توقيت محدد لإعداد  الدراسة الذاتية؟.</a:t>
            </a:r>
            <a:endParaRPr lang="ar-SA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2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</TotalTime>
  <Words>444</Words>
  <Application>Microsoft Office PowerPoint</Application>
  <PresentationFormat>مخصص</PresentationFormat>
  <Paragraphs>77</Paragraphs>
  <Slides>14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شروط الدراسة الذاتية:</vt:lpstr>
      <vt:lpstr>عرض تقديمي في PowerPoint</vt:lpstr>
      <vt:lpstr>عرض تقديمي في PowerPoint</vt:lpstr>
      <vt:lpstr>عرض تقديمي في PowerPoint</vt:lpstr>
      <vt:lpstr>تم تشكيل عدة فرق لإعداد الدراسة الذاتية للبرنامج ، ماهو الدور المتوقع لكل من :-   1- اعضاء هيئة التدريس. 2- رئيس القسم/ مشرف البرنامج . 3- وحدة الجودة بالبرنامج. 4- وكالة الجودة بالكلية  </vt:lpstr>
      <vt:lpstr>عرض تقديمي في PowerPoint</vt:lpstr>
      <vt:lpstr>إرشادات مساعدة في كتابة تقرير الدراسة الذاتية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Mahmoud AbdEL-Hafez</dc:creator>
  <cp:lastModifiedBy>hp</cp:lastModifiedBy>
  <cp:revision>91</cp:revision>
  <dcterms:created xsi:type="dcterms:W3CDTF">2014-04-22T07:52:37Z</dcterms:created>
  <dcterms:modified xsi:type="dcterms:W3CDTF">2015-03-28T17:27:23Z</dcterms:modified>
</cp:coreProperties>
</file>