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
  </p:notesMasterIdLst>
  <p:sldIdLst>
    <p:sldId id="259" r:id="rId2"/>
  </p:sldIdLst>
  <p:sldSz cx="27432000" cy="43891200"/>
  <p:notesSz cx="6716713" cy="9239250"/>
  <p:custDataLst>
    <p:tags r:id="rId4"/>
  </p:custDataLst>
  <p:defaultTextStyle>
    <a:defPPr>
      <a:defRPr lang="en-US"/>
    </a:defPPr>
    <a:lvl1pPr algn="l"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l"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l"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l"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l"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r" defTabSz="914400" rtl="1" eaLnBrk="1" latinLnBrk="0" hangingPunct="1">
      <a:defRPr sz="2800" kern="1200">
        <a:solidFill>
          <a:schemeClr val="tx1"/>
        </a:solidFill>
        <a:latin typeface="Arial" pitchFamily="34" charset="0"/>
        <a:ea typeface="+mn-ea"/>
        <a:cs typeface="+mn-cs"/>
      </a:defRPr>
    </a:lvl6pPr>
    <a:lvl7pPr marL="2743200" algn="r" defTabSz="914400" rtl="1" eaLnBrk="1" latinLnBrk="0" hangingPunct="1">
      <a:defRPr sz="2800" kern="1200">
        <a:solidFill>
          <a:schemeClr val="tx1"/>
        </a:solidFill>
        <a:latin typeface="Arial" pitchFamily="34" charset="0"/>
        <a:ea typeface="+mn-ea"/>
        <a:cs typeface="+mn-cs"/>
      </a:defRPr>
    </a:lvl7pPr>
    <a:lvl8pPr marL="3200400" algn="r" defTabSz="914400" rtl="1" eaLnBrk="1" latinLnBrk="0" hangingPunct="1">
      <a:defRPr sz="2800" kern="1200">
        <a:solidFill>
          <a:schemeClr val="tx1"/>
        </a:solidFill>
        <a:latin typeface="Arial" pitchFamily="34" charset="0"/>
        <a:ea typeface="+mn-ea"/>
        <a:cs typeface="+mn-cs"/>
      </a:defRPr>
    </a:lvl8pPr>
    <a:lvl9pPr marL="3657600" algn="r" defTabSz="914400" rtl="1"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FFFF99"/>
    <a:srgbClr val="500000"/>
    <a:srgbClr val="003366"/>
    <a:srgbClr val="FFFF66"/>
    <a:srgbClr val="006666"/>
    <a:srgbClr val="800000"/>
    <a:srgbClr val="FFFFCC"/>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951" autoAdjust="0"/>
    <p:restoredTop sz="94660"/>
  </p:normalViewPr>
  <p:slideViewPr>
    <p:cSldViewPr>
      <p:cViewPr>
        <p:scale>
          <a:sx n="30" d="100"/>
          <a:sy n="30" d="100"/>
        </p:scale>
        <p:origin x="-810" y="360"/>
      </p:cViewPr>
      <p:guideLst>
        <p:guide orient="horz" pos="6528"/>
        <p:guide pos="7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37" d="100"/>
          <a:sy n="37" d="100"/>
        </p:scale>
        <p:origin x="-1488" y="-84"/>
      </p:cViewPr>
      <p:guideLst>
        <p:guide orient="horz" pos="2910"/>
        <p:guide pos="2115"/>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defRPr sz="1200">
                <a:latin typeface="Times New Roman" pitchFamily="18" charset="0"/>
              </a:defRPr>
            </a:lvl1pPr>
          </a:lstStyle>
          <a:p>
            <a:pPr>
              <a:defRPr/>
            </a:pPr>
            <a:endParaRPr lang="en-US"/>
          </a:p>
        </p:txBody>
      </p:sp>
      <p:sp>
        <p:nvSpPr>
          <p:cNvPr id="4099"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lvl1pPr algn="r">
              <a:defRPr sz="1200">
                <a:latin typeface="Times New Roman" pitchFamily="18" charset="0"/>
              </a:defRPr>
            </a:lvl1pPr>
          </a:lstStyle>
          <a:p>
            <a:pPr>
              <a:defRPr/>
            </a:pPr>
            <a:endParaRPr lang="en-US"/>
          </a:p>
        </p:txBody>
      </p:sp>
      <p:sp>
        <p:nvSpPr>
          <p:cNvPr id="2052" name="Rectangle 4"/>
          <p:cNvSpPr>
            <a:spLocks noGrp="1" noRot="1" noChangeAspect="1" noChangeArrowheads="1" noTextEdit="1"/>
          </p:cNvSpPr>
          <p:nvPr>
            <p:ph type="sldImg" idx="2"/>
          </p:nvPr>
        </p:nvSpPr>
        <p:spPr bwMode="auto">
          <a:xfrm>
            <a:off x="2257425" y="685800"/>
            <a:ext cx="2190750" cy="35052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14400" y="4419600"/>
            <a:ext cx="4876800" cy="4114800"/>
          </a:xfrm>
          <a:prstGeom prst="rect">
            <a:avLst/>
          </a:prstGeom>
          <a:noFill/>
          <a:ln w="9525">
            <a:noFill/>
            <a:miter lim="800000"/>
            <a:headEnd/>
            <a:tailEnd/>
          </a:ln>
          <a:effectLst/>
        </p:spPr>
        <p:txBody>
          <a:bodyPr vert="horz" wrap="square" lIns="91433" tIns="45716" rIns="91433" bIns="4571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defRPr sz="1200">
                <a:latin typeface="Times New Roman" pitchFamily="18" charset="0"/>
              </a:defRPr>
            </a:lvl1pPr>
          </a:lstStyle>
          <a:p>
            <a:pPr>
              <a:defRPr/>
            </a:pPr>
            <a:endParaRPr lang="en-US"/>
          </a:p>
        </p:txBody>
      </p:sp>
      <p:sp>
        <p:nvSpPr>
          <p:cNvPr id="4103" name="Rectangle 7"/>
          <p:cNvSpPr>
            <a:spLocks noGrp="1" noChangeArrowheads="1"/>
          </p:cNvSpPr>
          <p:nvPr>
            <p:ph type="sldNum" sz="quarter" idx="5"/>
          </p:nvPr>
        </p:nvSpPr>
        <p:spPr bwMode="auto">
          <a:xfrm>
            <a:off x="3810000" y="8763000"/>
            <a:ext cx="2895600" cy="457200"/>
          </a:xfrm>
          <a:prstGeom prst="rect">
            <a:avLst/>
          </a:prstGeom>
          <a:noFill/>
          <a:ln w="9525">
            <a:noFill/>
            <a:miter lim="800000"/>
            <a:headEnd/>
            <a:tailEnd/>
          </a:ln>
          <a:effectLst/>
        </p:spPr>
        <p:txBody>
          <a:bodyPr vert="horz" wrap="square" lIns="91433" tIns="45716" rIns="91433" bIns="45716" numCol="1" anchor="b" anchorCtr="0" compatLnSpc="1">
            <a:prstTxWarp prst="textNoShape">
              <a:avLst/>
            </a:prstTxWarp>
          </a:bodyPr>
          <a:lstStyle>
            <a:lvl1pPr algn="r">
              <a:defRPr sz="1200">
                <a:latin typeface="Times New Roman" pitchFamily="18" charset="0"/>
              </a:defRPr>
            </a:lvl1pPr>
          </a:lstStyle>
          <a:p>
            <a:pPr>
              <a:defRPr/>
            </a:pPr>
            <a:fld id="{7C016866-FF2E-4F25-959F-6946ABA3AD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13635038"/>
            <a:ext cx="23317200" cy="94075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4800" y="24871363"/>
            <a:ext cx="19202400" cy="11217275"/>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0240963"/>
            <a:ext cx="24688800" cy="289671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1757363"/>
            <a:ext cx="6172200" cy="37450712"/>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600" y="1757363"/>
            <a:ext cx="18364200" cy="3745071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600" y="10240963"/>
            <a:ext cx="24688800" cy="2896711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8" y="28203525"/>
            <a:ext cx="23317200" cy="8718550"/>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938" y="18602325"/>
            <a:ext cx="23317200" cy="96012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6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92200" y="10240963"/>
            <a:ext cx="12268200" cy="2896711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600" y="9825038"/>
            <a:ext cx="12120563"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13919200"/>
            <a:ext cx="12120563"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075" y="9825038"/>
            <a:ext cx="12125325" cy="40941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075" y="13919200"/>
            <a:ext cx="12125325" cy="252888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600" y="1757363"/>
            <a:ext cx="24688800" cy="73152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0" y="1747838"/>
            <a:ext cx="9024938" cy="7437437"/>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150" y="1747838"/>
            <a:ext cx="15335250" cy="37460237"/>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600" y="9185275"/>
            <a:ext cx="9024938" cy="300228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3" y="30724475"/>
            <a:ext cx="16459200" cy="3625850"/>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863" y="3921125"/>
            <a:ext cx="16459200" cy="263350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5376863" y="34350325"/>
            <a:ext cx="16459200" cy="51514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8975" rtl="0" eaLnBrk="0" fontAlgn="base" hangingPunct="0">
        <a:spcBef>
          <a:spcPct val="0"/>
        </a:spcBef>
        <a:spcAft>
          <a:spcPct val="0"/>
        </a:spcAft>
        <a:defRPr sz="15500">
          <a:solidFill>
            <a:schemeClr val="tx2"/>
          </a:solidFill>
          <a:latin typeface="+mj-lt"/>
          <a:ea typeface="+mj-ea"/>
          <a:cs typeface="+mj-cs"/>
        </a:defRPr>
      </a:lvl1pPr>
      <a:lvl2pPr algn="ctr" defTabSz="3228975" rtl="0" eaLnBrk="0" fontAlgn="base" hangingPunct="0">
        <a:spcBef>
          <a:spcPct val="0"/>
        </a:spcBef>
        <a:spcAft>
          <a:spcPct val="0"/>
        </a:spcAft>
        <a:defRPr sz="15500">
          <a:solidFill>
            <a:schemeClr val="tx2"/>
          </a:solidFill>
          <a:latin typeface="Times New Roman" pitchFamily="18" charset="0"/>
        </a:defRPr>
      </a:lvl2pPr>
      <a:lvl3pPr algn="ctr" defTabSz="3228975" rtl="0" eaLnBrk="0" fontAlgn="base" hangingPunct="0">
        <a:spcBef>
          <a:spcPct val="0"/>
        </a:spcBef>
        <a:spcAft>
          <a:spcPct val="0"/>
        </a:spcAft>
        <a:defRPr sz="15500">
          <a:solidFill>
            <a:schemeClr val="tx2"/>
          </a:solidFill>
          <a:latin typeface="Times New Roman" pitchFamily="18" charset="0"/>
        </a:defRPr>
      </a:lvl3pPr>
      <a:lvl4pPr algn="ctr" defTabSz="3228975" rtl="0" eaLnBrk="0" fontAlgn="base" hangingPunct="0">
        <a:spcBef>
          <a:spcPct val="0"/>
        </a:spcBef>
        <a:spcAft>
          <a:spcPct val="0"/>
        </a:spcAft>
        <a:defRPr sz="15500">
          <a:solidFill>
            <a:schemeClr val="tx2"/>
          </a:solidFill>
          <a:latin typeface="Times New Roman" pitchFamily="18" charset="0"/>
        </a:defRPr>
      </a:lvl4pPr>
      <a:lvl5pPr algn="ctr" defTabSz="3228975" rtl="0" eaLnBrk="0" fontAlgn="base" hangingPunct="0">
        <a:spcBef>
          <a:spcPct val="0"/>
        </a:spcBef>
        <a:spcAft>
          <a:spcPct val="0"/>
        </a:spcAft>
        <a:defRPr sz="15500">
          <a:solidFill>
            <a:schemeClr val="tx2"/>
          </a:solidFill>
          <a:latin typeface="Times New Roman" pitchFamily="18" charset="0"/>
        </a:defRPr>
      </a:lvl5pPr>
      <a:lvl6pPr marL="457200" algn="ctr" defTabSz="3228975" rtl="0" eaLnBrk="0" fontAlgn="base" hangingPunct="0">
        <a:spcBef>
          <a:spcPct val="0"/>
        </a:spcBef>
        <a:spcAft>
          <a:spcPct val="0"/>
        </a:spcAft>
        <a:defRPr sz="15500">
          <a:solidFill>
            <a:schemeClr val="tx2"/>
          </a:solidFill>
          <a:latin typeface="Times New Roman" pitchFamily="18" charset="0"/>
        </a:defRPr>
      </a:lvl6pPr>
      <a:lvl7pPr marL="914400" algn="ctr" defTabSz="3228975" rtl="0" eaLnBrk="0" fontAlgn="base" hangingPunct="0">
        <a:spcBef>
          <a:spcPct val="0"/>
        </a:spcBef>
        <a:spcAft>
          <a:spcPct val="0"/>
        </a:spcAft>
        <a:defRPr sz="15500">
          <a:solidFill>
            <a:schemeClr val="tx2"/>
          </a:solidFill>
          <a:latin typeface="Times New Roman" pitchFamily="18" charset="0"/>
        </a:defRPr>
      </a:lvl7pPr>
      <a:lvl8pPr marL="1371600" algn="ctr" defTabSz="3228975" rtl="0" eaLnBrk="0" fontAlgn="base" hangingPunct="0">
        <a:spcBef>
          <a:spcPct val="0"/>
        </a:spcBef>
        <a:spcAft>
          <a:spcPct val="0"/>
        </a:spcAft>
        <a:defRPr sz="15500">
          <a:solidFill>
            <a:schemeClr val="tx2"/>
          </a:solidFill>
          <a:latin typeface="Times New Roman" pitchFamily="18" charset="0"/>
        </a:defRPr>
      </a:lvl8pPr>
      <a:lvl9pPr marL="1828800" algn="ctr" defTabSz="3228975" rtl="0" eaLnBrk="0" fontAlgn="base" hangingPunct="0">
        <a:spcBef>
          <a:spcPct val="0"/>
        </a:spcBef>
        <a:spcAft>
          <a:spcPct val="0"/>
        </a:spcAft>
        <a:defRPr sz="15500">
          <a:solidFill>
            <a:schemeClr val="tx2"/>
          </a:solidFill>
          <a:latin typeface="Times New Roman" pitchFamily="18" charset="0"/>
        </a:defRPr>
      </a:lvl9pPr>
    </p:titleStyle>
    <p:bodyStyle>
      <a:lvl1pPr marL="1209675" indent="-1209675" algn="l" defTabSz="3228975" rtl="0" eaLnBrk="0" fontAlgn="base" hangingPunct="0">
        <a:spcBef>
          <a:spcPct val="20000"/>
        </a:spcBef>
        <a:spcAft>
          <a:spcPct val="0"/>
        </a:spcAft>
        <a:buChar char="•"/>
        <a:defRPr sz="11200">
          <a:solidFill>
            <a:schemeClr val="tx1"/>
          </a:solidFill>
          <a:latin typeface="+mn-lt"/>
          <a:ea typeface="+mn-ea"/>
          <a:cs typeface="+mn-cs"/>
        </a:defRPr>
      </a:lvl1pPr>
      <a:lvl2pPr marL="2622550" indent="-1009650" algn="l" defTabSz="3228975" rtl="0" eaLnBrk="0" fontAlgn="base" hangingPunct="0">
        <a:spcBef>
          <a:spcPct val="20000"/>
        </a:spcBef>
        <a:spcAft>
          <a:spcPct val="0"/>
        </a:spcAft>
        <a:buChar char="–"/>
        <a:defRPr sz="9900">
          <a:solidFill>
            <a:schemeClr val="tx1"/>
          </a:solidFill>
          <a:latin typeface="+mn-lt"/>
        </a:defRPr>
      </a:lvl2pPr>
      <a:lvl3pPr marL="4035425" indent="-806450" algn="l" defTabSz="3228975" rtl="0" eaLnBrk="0" fontAlgn="base" hangingPunct="0">
        <a:spcBef>
          <a:spcPct val="20000"/>
        </a:spcBef>
        <a:spcAft>
          <a:spcPct val="0"/>
        </a:spcAft>
        <a:buChar char="•"/>
        <a:defRPr sz="8500">
          <a:solidFill>
            <a:schemeClr val="tx1"/>
          </a:solidFill>
          <a:latin typeface="+mn-lt"/>
        </a:defRPr>
      </a:lvl3pPr>
      <a:lvl4pPr marL="5654675" indent="-811213" algn="l" defTabSz="3228975" rtl="0" eaLnBrk="0" fontAlgn="base" hangingPunct="0">
        <a:spcBef>
          <a:spcPct val="20000"/>
        </a:spcBef>
        <a:spcAft>
          <a:spcPct val="0"/>
        </a:spcAft>
        <a:buChar char="–"/>
        <a:defRPr sz="6900">
          <a:solidFill>
            <a:schemeClr val="tx1"/>
          </a:solidFill>
          <a:latin typeface="+mn-lt"/>
        </a:defRPr>
      </a:lvl4pPr>
      <a:lvl5pPr marL="7267575" indent="-806450" algn="l" defTabSz="3228975" rtl="0" eaLnBrk="0" fontAlgn="base" hangingPunct="0">
        <a:spcBef>
          <a:spcPct val="20000"/>
        </a:spcBef>
        <a:spcAft>
          <a:spcPct val="0"/>
        </a:spcAft>
        <a:buChar char="»"/>
        <a:defRPr sz="6900">
          <a:solidFill>
            <a:schemeClr val="tx1"/>
          </a:solidFill>
          <a:latin typeface="+mn-lt"/>
        </a:defRPr>
      </a:lvl5pPr>
      <a:lvl6pPr marL="7724775" indent="-806450" algn="l" defTabSz="3228975" rtl="0" eaLnBrk="0" fontAlgn="base" hangingPunct="0">
        <a:spcBef>
          <a:spcPct val="20000"/>
        </a:spcBef>
        <a:spcAft>
          <a:spcPct val="0"/>
        </a:spcAft>
        <a:buChar char="»"/>
        <a:defRPr sz="6900">
          <a:solidFill>
            <a:schemeClr val="tx1"/>
          </a:solidFill>
          <a:latin typeface="+mn-lt"/>
        </a:defRPr>
      </a:lvl6pPr>
      <a:lvl7pPr marL="8181975" indent="-806450" algn="l" defTabSz="3228975" rtl="0" eaLnBrk="0" fontAlgn="base" hangingPunct="0">
        <a:spcBef>
          <a:spcPct val="20000"/>
        </a:spcBef>
        <a:spcAft>
          <a:spcPct val="0"/>
        </a:spcAft>
        <a:buChar char="»"/>
        <a:defRPr sz="6900">
          <a:solidFill>
            <a:schemeClr val="tx1"/>
          </a:solidFill>
          <a:latin typeface="+mn-lt"/>
        </a:defRPr>
      </a:lvl7pPr>
      <a:lvl8pPr marL="8639175" indent="-806450" algn="l" defTabSz="3228975" rtl="0" eaLnBrk="0" fontAlgn="base" hangingPunct="0">
        <a:spcBef>
          <a:spcPct val="20000"/>
        </a:spcBef>
        <a:spcAft>
          <a:spcPct val="0"/>
        </a:spcAft>
        <a:buChar char="»"/>
        <a:defRPr sz="6900">
          <a:solidFill>
            <a:schemeClr val="tx1"/>
          </a:solidFill>
          <a:latin typeface="+mn-lt"/>
        </a:defRPr>
      </a:lvl8pPr>
      <a:lvl9pPr marL="9096375" indent="-806450" algn="l" defTabSz="3228975" rtl="0" eaLnBrk="0" fontAlgn="base" hangingPunct="0">
        <a:spcBef>
          <a:spcPct val="20000"/>
        </a:spcBef>
        <a:spcAft>
          <a:spcPct val="0"/>
        </a:spcAft>
        <a:buChar char="»"/>
        <a:defRPr sz="6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jpe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hyperlink" Target="http://www.google.com.sa/imgres?q=dinitrodibenzo-18-crown-6&amp;hl=ar&amp;sa=X&amp;rlz=1T4SKPT_enSA417SA417&amp;biw=1366&amp;bih=435&amp;tbm=isch&amp;tbnid=oJjA0OeaaN_uDM:&amp;imgrefurl=http://www.parishchemical.com/products_crownethers.pl&amp;docid=xOokB0O43jF8ZM&amp;w=301&amp;h=126&amp;ei=ytA3TtqOGc7srQeym5DjDw&amp;zoom=1"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1026" name="Rectangle 29"/>
          <p:cNvSpPr>
            <a:spLocks noChangeArrowheads="1"/>
          </p:cNvSpPr>
          <p:nvPr/>
        </p:nvSpPr>
        <p:spPr bwMode="auto">
          <a:xfrm>
            <a:off x="24452263" y="1370013"/>
            <a:ext cx="2286000" cy="2286000"/>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r>
              <a:rPr lang="en-US" sz="4800" b="1"/>
              <a:t>LOGO</a:t>
            </a:r>
            <a:endParaRPr lang="en-US" sz="4800"/>
          </a:p>
        </p:txBody>
      </p:sp>
      <p:sp>
        <p:nvSpPr>
          <p:cNvPr id="1027" name="Rectangle 30"/>
          <p:cNvSpPr>
            <a:spLocks noChangeArrowheads="1"/>
          </p:cNvSpPr>
          <p:nvPr/>
        </p:nvSpPr>
        <p:spPr bwMode="auto">
          <a:xfrm>
            <a:off x="684213" y="1370013"/>
            <a:ext cx="2286000" cy="2286000"/>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r>
              <a:rPr lang="en-US" sz="4800" b="1"/>
              <a:t>LOGO</a:t>
            </a:r>
          </a:p>
        </p:txBody>
      </p:sp>
      <p:sp>
        <p:nvSpPr>
          <p:cNvPr id="8223" name="Text Box 31"/>
          <p:cNvSpPr txBox="1">
            <a:spLocks noChangeArrowheads="1"/>
          </p:cNvSpPr>
          <p:nvPr/>
        </p:nvSpPr>
        <p:spPr bwMode="auto">
          <a:xfrm>
            <a:off x="3657600" y="0"/>
            <a:ext cx="23164800" cy="4343400"/>
          </a:xfrm>
          <a:prstGeom prst="rect">
            <a:avLst/>
          </a:prstGeom>
          <a:gradFill rotWithShape="1">
            <a:gsLst>
              <a:gs pos="0">
                <a:srgbClr val="800000"/>
              </a:gs>
              <a:gs pos="100000">
                <a:srgbClr val="990000"/>
              </a:gs>
            </a:gsLst>
            <a:lin ang="5400000" scaled="1"/>
          </a:gradFill>
          <a:ln w="38100">
            <a:noFill/>
            <a:miter lim="800000"/>
            <a:headEnd/>
            <a:tailEnd/>
          </a:ln>
          <a:effectLst/>
        </p:spPr>
        <p:txBody>
          <a:bodyPr lIns="85638" tIns="42818" rIns="85638" bIns="42818" anchor="ctr" anchorCtr="1"/>
          <a:lstStyle/>
          <a:p>
            <a:pPr>
              <a:defRPr/>
            </a:pPr>
            <a:r>
              <a:rPr lang="en-US" sz="6000" dirty="0">
                <a:solidFill>
                  <a:srgbClr val="FFFF99"/>
                </a:solidFill>
              </a:rPr>
              <a:t>Preparation of some models and </a:t>
            </a:r>
            <a:r>
              <a:rPr lang="en-US" sz="6000" dirty="0" err="1">
                <a:solidFill>
                  <a:srgbClr val="FFFF99"/>
                </a:solidFill>
              </a:rPr>
              <a:t>polyschiff</a:t>
            </a:r>
            <a:r>
              <a:rPr lang="en-US" sz="6000" dirty="0">
                <a:solidFill>
                  <a:srgbClr val="FFFF99"/>
                </a:solidFill>
              </a:rPr>
              <a:t>-bases of dibenzo-18-crown-6 and, two polyamides of diaza-18-crown-6 and studying their liquid crystalline properties </a:t>
            </a:r>
          </a:p>
          <a:p>
            <a:pPr algn="ctr">
              <a:defRPr/>
            </a:pPr>
            <a:r>
              <a:rPr lang="en-US" sz="2400" dirty="0">
                <a:solidFill>
                  <a:schemeClr val="accent3"/>
                </a:solidFill>
              </a:rPr>
              <a:t>Dr. </a:t>
            </a:r>
            <a:r>
              <a:rPr lang="en-US" sz="2400" dirty="0" err="1">
                <a:solidFill>
                  <a:schemeClr val="accent3"/>
                </a:solidFill>
              </a:rPr>
              <a:t>Nawal</a:t>
            </a:r>
            <a:r>
              <a:rPr lang="en-US" sz="2400" dirty="0">
                <a:solidFill>
                  <a:schemeClr val="accent3"/>
                </a:solidFill>
              </a:rPr>
              <a:t> </a:t>
            </a:r>
            <a:r>
              <a:rPr lang="en-US" sz="2400" dirty="0" err="1">
                <a:solidFill>
                  <a:schemeClr val="accent3"/>
                </a:solidFill>
              </a:rPr>
              <a:t>Mahgoub</a:t>
            </a:r>
            <a:r>
              <a:rPr lang="en-US" sz="2400" dirty="0">
                <a:solidFill>
                  <a:schemeClr val="accent3"/>
                </a:solidFill>
              </a:rPr>
              <a:t> </a:t>
            </a:r>
            <a:r>
              <a:rPr lang="en-US" sz="2400" dirty="0" err="1">
                <a:solidFill>
                  <a:schemeClr val="accent3"/>
                </a:solidFill>
              </a:rPr>
              <a:t>Suleman</a:t>
            </a:r>
            <a:endParaRPr lang="en-US" sz="2400" dirty="0">
              <a:solidFill>
                <a:schemeClr val="accent3"/>
              </a:solidFill>
            </a:endParaRPr>
          </a:p>
          <a:p>
            <a:pPr algn="ctr">
              <a:defRPr/>
            </a:pPr>
            <a:r>
              <a:rPr lang="en-US" sz="2400" dirty="0">
                <a:solidFill>
                  <a:schemeClr val="accent3"/>
                </a:solidFill>
              </a:rPr>
              <a:t>Assistant professor at chemistry department</a:t>
            </a:r>
          </a:p>
          <a:p>
            <a:pPr algn="ctr">
              <a:defRPr/>
            </a:pPr>
            <a:r>
              <a:rPr lang="en-US" sz="2400" dirty="0" err="1">
                <a:solidFill>
                  <a:schemeClr val="accent3"/>
                </a:solidFill>
              </a:rPr>
              <a:t>Zilfi</a:t>
            </a:r>
            <a:r>
              <a:rPr lang="en-US" sz="2400" dirty="0">
                <a:solidFill>
                  <a:schemeClr val="accent3"/>
                </a:solidFill>
              </a:rPr>
              <a:t>   Faculty of Education</a:t>
            </a:r>
          </a:p>
          <a:p>
            <a:pPr>
              <a:defRPr/>
            </a:pPr>
            <a:endParaRPr lang="en-US" sz="6000" dirty="0">
              <a:solidFill>
                <a:srgbClr val="FFFF99"/>
              </a:solidFill>
            </a:endParaRPr>
          </a:p>
        </p:txBody>
      </p:sp>
      <p:sp>
        <p:nvSpPr>
          <p:cNvPr id="8226" name="Text Box 34"/>
          <p:cNvSpPr txBox="1">
            <a:spLocks noChangeArrowheads="1"/>
          </p:cNvSpPr>
          <p:nvPr/>
        </p:nvSpPr>
        <p:spPr bwMode="auto">
          <a:xfrm>
            <a:off x="547688" y="5027613"/>
            <a:ext cx="12796837"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Research Problem </a:t>
            </a:r>
            <a:r>
              <a:rPr lang="ar-EG" sz="4800" b="1" dirty="0">
                <a:solidFill>
                  <a:srgbClr val="FFFF99"/>
                </a:solidFill>
                <a:effectLst>
                  <a:outerShdw blurRad="38100" dist="38100" dir="2700000" algn="tl">
                    <a:srgbClr val="000000"/>
                  </a:outerShdw>
                </a:effectLst>
                <a:latin typeface="Arial" charset="0"/>
                <a:cs typeface="Arial" charset="0"/>
              </a:rPr>
              <a:t>مشكلة البحث</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1030" name="Text Box 35"/>
          <p:cNvSpPr txBox="1">
            <a:spLocks noChangeArrowheads="1"/>
          </p:cNvSpPr>
          <p:nvPr/>
        </p:nvSpPr>
        <p:spPr bwMode="auto">
          <a:xfrm>
            <a:off x="609600" y="6096000"/>
            <a:ext cx="12796838" cy="5791200"/>
          </a:xfrm>
          <a:prstGeom prst="rect">
            <a:avLst/>
          </a:prstGeom>
          <a:noFill/>
          <a:ln w="38100">
            <a:solidFill>
              <a:srgbClr val="800000"/>
            </a:solidFill>
            <a:miter lim="800000"/>
            <a:headEnd/>
            <a:tailEnd/>
          </a:ln>
        </p:spPr>
        <p:txBody>
          <a:bodyPr lIns="256032" tIns="256032" rIns="256032" bIns="256032"/>
          <a:lstStyle/>
          <a:p>
            <a:pPr defTabSz="857250"/>
            <a:r>
              <a:rPr lang="en-US">
                <a:cs typeface="Arial" pitchFamily="34" charset="0"/>
              </a:rPr>
              <a:t>       </a:t>
            </a:r>
            <a:r>
              <a:rPr lang="en-US"/>
              <a:t> Crown ethers are very important compounds in the extraction of alkali, alkaline earth, and transition metal ions that by formation of complexes with these ions .Crown ether polymers may have more ability of extraction compared with their monomers .In addition these polymers may be less poison, expensive, and can be used as catalysts. Feigenbaum and Michel </a:t>
            </a:r>
            <a:r>
              <a:rPr lang="en-US" baseline="30000"/>
              <a:t>1 </a:t>
            </a:r>
            <a:r>
              <a:rPr lang="en-US"/>
              <a:t> prepared 4,4'-diaminodibenzo-18-crown-6 .Polyamides were prepared using cis-4,4'-diaminodibenzo-18-crown-6</a:t>
            </a:r>
            <a:r>
              <a:rPr lang="en-US" baseline="30000"/>
              <a:t>2, 3    .</a:t>
            </a:r>
            <a:r>
              <a:rPr lang="en-US"/>
              <a:t>The mobility of Na</a:t>
            </a:r>
            <a:r>
              <a:rPr lang="en-US" baseline="30000"/>
              <a:t>+</a:t>
            </a:r>
            <a:r>
              <a:rPr lang="en-US"/>
              <a:t> and Rb</a:t>
            </a:r>
            <a:r>
              <a:rPr lang="en-US" baseline="30000"/>
              <a:t>+</a:t>
            </a:r>
            <a:r>
              <a:rPr lang="en-US"/>
              <a:t> in poly(dibenzo-18-crown-6)has been studied</a:t>
            </a:r>
            <a:r>
              <a:rPr lang="en-US" baseline="30000"/>
              <a:t>4</a:t>
            </a:r>
            <a:r>
              <a:rPr lang="en-US"/>
              <a:t>. main chain liquid-crystalline polymers containing dibenzo-18-crown-6 was reported by Percec and Rodenhouse </a:t>
            </a:r>
            <a:r>
              <a:rPr lang="en-US" baseline="30000"/>
              <a:t>5</a:t>
            </a:r>
            <a:r>
              <a:rPr lang="en-US"/>
              <a:t>. The EDTA dianhydride was used in the reaction with diazacrown </a:t>
            </a:r>
            <a:r>
              <a:rPr lang="en-US" baseline="30000"/>
              <a:t>6</a:t>
            </a:r>
            <a:r>
              <a:rPr lang="en-US"/>
              <a:t>. Bearing in mind the practical importance of these compounds ,it was decided to synthesize new models of polyschifsbases and polyamides containg crown ethers . </a:t>
            </a:r>
            <a:endParaRPr lang="en-US">
              <a:cs typeface="Arial" pitchFamily="34" charset="0"/>
            </a:endParaRPr>
          </a:p>
        </p:txBody>
      </p:sp>
      <p:sp>
        <p:nvSpPr>
          <p:cNvPr id="1031" name="Text Box 36"/>
          <p:cNvSpPr txBox="1">
            <a:spLocks noChangeArrowheads="1"/>
          </p:cNvSpPr>
          <p:nvPr/>
        </p:nvSpPr>
        <p:spPr bwMode="auto">
          <a:xfrm>
            <a:off x="14076363" y="6397625"/>
            <a:ext cx="12796837" cy="9140825"/>
          </a:xfrm>
          <a:prstGeom prst="rect">
            <a:avLst/>
          </a:prstGeom>
          <a:noFill/>
          <a:ln w="38100">
            <a:solidFill>
              <a:srgbClr val="800000"/>
            </a:solidFill>
            <a:miter lim="800000"/>
            <a:headEnd/>
            <a:tailEnd/>
          </a:ln>
        </p:spPr>
        <p:txBody>
          <a:bodyPr lIns="256032" tIns="256032" rIns="256032" bIns="256032"/>
          <a:lstStyle/>
          <a:p>
            <a:pPr defTabSz="857250"/>
            <a:r>
              <a:rPr lang="en-US" b="1">
                <a:solidFill>
                  <a:srgbClr val="990000"/>
                </a:solidFill>
              </a:rPr>
              <a:t>3.1Poly Schiff-bases  and model compounds  of diaminodibenzo-18-crown-6</a:t>
            </a:r>
          </a:p>
          <a:p>
            <a:pPr defTabSz="857250"/>
            <a:r>
              <a:rPr lang="en-US"/>
              <a:t>     The structure of the two isomDAD18C6 were verified by IR and </a:t>
            </a:r>
            <a:r>
              <a:rPr lang="en-US" baseline="30000"/>
              <a:t>1</a:t>
            </a:r>
            <a:r>
              <a:rPr lang="en-US"/>
              <a:t>HNMR(fig 3.1)  spectroscopy in addition to the( CHN) data  .The IR spectrum of polyschiff-base(fig 3.2)shows three characteristic bands at 1140 cm</a:t>
            </a:r>
            <a:r>
              <a:rPr lang="en-US" baseline="30000"/>
              <a:t>-1 </a:t>
            </a:r>
            <a:r>
              <a:rPr lang="en-US"/>
              <a:t>(-COO- stretching) ,and 1640 cm</a:t>
            </a:r>
            <a:r>
              <a:rPr lang="en-US" baseline="30000"/>
              <a:t>-1</a:t>
            </a:r>
            <a:r>
              <a:rPr lang="en-US"/>
              <a:t> ( C=N stretching). The disappearance of the absorption bands of the NH</a:t>
            </a:r>
            <a:r>
              <a:rPr lang="en-US" baseline="-25000"/>
              <a:t>2</a:t>
            </a:r>
            <a:r>
              <a:rPr lang="en-US"/>
              <a:t> group indicates the complete conversion of this group to azomethane(-CH=N) group. The values of CHN percentage are correct compared with the calculated values </a:t>
            </a:r>
            <a:r>
              <a:rPr lang="en-US">
                <a:solidFill>
                  <a:srgbClr val="FF0000"/>
                </a:solidFill>
              </a:rPr>
              <a:t>(table 3.1).</a:t>
            </a:r>
            <a:r>
              <a:rPr lang="en-US"/>
              <a:t>  The inherent viscosity of this polymer was found to be 0.2 dl\g. </a:t>
            </a:r>
            <a:endParaRPr lang="en-US" b="1"/>
          </a:p>
          <a:p>
            <a:pPr algn="ctr" defTabSz="857250"/>
            <a:r>
              <a:rPr lang="en-US">
                <a:solidFill>
                  <a:srgbClr val="FF0000"/>
                </a:solidFill>
              </a:rPr>
              <a:t>(table 3.1).</a:t>
            </a:r>
            <a:endParaRPr lang="en-US" b="1"/>
          </a:p>
          <a:p>
            <a:pPr defTabSz="857250"/>
            <a:endParaRPr lang="en-US" b="1"/>
          </a:p>
          <a:p>
            <a:pPr defTabSz="857250"/>
            <a:endParaRPr lang="en-US">
              <a:solidFill>
                <a:srgbClr val="FF0000"/>
              </a:solidFill>
            </a:endParaRPr>
          </a:p>
          <a:p>
            <a:pPr defTabSz="857250"/>
            <a:r>
              <a:rPr lang="en-US" b="1">
                <a:solidFill>
                  <a:srgbClr val="990000"/>
                </a:solidFill>
              </a:rPr>
              <a:t>3.2 Polyamides of diaza-18-crown-6</a:t>
            </a:r>
          </a:p>
          <a:p>
            <a:pPr defTabSz="857250"/>
            <a:r>
              <a:rPr lang="en-US"/>
              <a:t>The IR spectra of these compounds showed two characteristic bands ,the first at 1610 cm</a:t>
            </a:r>
            <a:r>
              <a:rPr lang="en-US" baseline="30000"/>
              <a:t>-1</a:t>
            </a:r>
            <a:r>
              <a:rPr lang="en-US"/>
              <a:t>( tertiary amide C=O stretching ) ,and the other at 2790 cm</a:t>
            </a:r>
            <a:r>
              <a:rPr lang="en-US" baseline="30000"/>
              <a:t>-1</a:t>
            </a:r>
            <a:r>
              <a:rPr lang="en-US"/>
              <a:t> (N-CH</a:t>
            </a:r>
            <a:r>
              <a:rPr lang="en-US" baseline="-25000"/>
              <a:t>2</a:t>
            </a:r>
            <a:r>
              <a:rPr lang="en-US"/>
              <a:t> (C-H stretching ),see  fig (3.3 ).</a:t>
            </a:r>
          </a:p>
          <a:p>
            <a:pPr defTabSz="857250" rtl="1"/>
            <a:r>
              <a:rPr lang="en-US" b="1">
                <a:solidFill>
                  <a:srgbClr val="990000"/>
                </a:solidFill>
              </a:rPr>
              <a:t>3.3 Thermotropic Liquid Crystalline Properties of the polymers</a:t>
            </a:r>
          </a:p>
          <a:p>
            <a:pPr defTabSz="857250"/>
            <a:r>
              <a:rPr lang="en-US"/>
              <a:t>Pollyschiff-base Dsc thermogram (Fig 3. 4)  shows a broad beak at 238-247 </a:t>
            </a:r>
            <a:r>
              <a:rPr lang="en-US" baseline="30000"/>
              <a:t>o</a:t>
            </a:r>
            <a:r>
              <a:rPr lang="en-US"/>
              <a:t>C .Microscopic observation of the thin film at melting temperature showed a nematic mesophase with a typical worm texture which is normally accompanying the texture occurs by main –chain liquid crystalline polymers (Fig 3.5).</a:t>
            </a:r>
          </a:p>
          <a:p>
            <a:pPr defTabSz="857250"/>
            <a:endParaRPr lang="en-US"/>
          </a:p>
        </p:txBody>
      </p:sp>
      <p:sp>
        <p:nvSpPr>
          <p:cNvPr id="8229" name="Text Box 37"/>
          <p:cNvSpPr txBox="1">
            <a:spLocks noChangeArrowheads="1"/>
          </p:cNvSpPr>
          <p:nvPr/>
        </p:nvSpPr>
        <p:spPr bwMode="auto">
          <a:xfrm>
            <a:off x="14076363" y="5027613"/>
            <a:ext cx="12796837"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Results</a:t>
            </a:r>
            <a:r>
              <a:rPr lang="ar-EG" sz="4800" b="1" dirty="0">
                <a:solidFill>
                  <a:srgbClr val="FFFF99"/>
                </a:solidFill>
                <a:effectLst>
                  <a:outerShdw blurRad="38100" dist="38100" dir="2700000" algn="tl">
                    <a:srgbClr val="000000"/>
                  </a:outerShdw>
                </a:effectLst>
                <a:latin typeface="Arial" charset="0"/>
                <a:cs typeface="Arial" charset="0"/>
              </a:rPr>
              <a:t> </a:t>
            </a:r>
            <a:r>
              <a:rPr lang="en-US" sz="4800" b="1" dirty="0">
                <a:solidFill>
                  <a:srgbClr val="FFFF99"/>
                </a:solidFill>
                <a:effectLst>
                  <a:outerShdw blurRad="38100" dist="38100" dir="2700000" algn="tl">
                    <a:srgbClr val="000000"/>
                  </a:outerShdw>
                </a:effectLst>
                <a:latin typeface="Arial" charset="0"/>
                <a:cs typeface="Arial" charset="0"/>
              </a:rPr>
              <a:t> </a:t>
            </a:r>
            <a:r>
              <a:rPr lang="ar-EG" sz="4800" b="1" dirty="0">
                <a:solidFill>
                  <a:srgbClr val="FFFF99"/>
                </a:solidFill>
                <a:effectLst>
                  <a:outerShdw blurRad="38100" dist="38100" dir="2700000" algn="tl">
                    <a:srgbClr val="000000"/>
                  </a:outerShdw>
                </a:effectLst>
                <a:latin typeface="Arial" charset="0"/>
                <a:cs typeface="Arial" charset="0"/>
              </a:rPr>
              <a:t>النتائج</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1033" name="Text Box 38"/>
          <p:cNvSpPr txBox="1">
            <a:spLocks noChangeArrowheads="1"/>
          </p:cNvSpPr>
          <p:nvPr/>
        </p:nvSpPr>
        <p:spPr bwMode="auto">
          <a:xfrm>
            <a:off x="14076363" y="37706300"/>
            <a:ext cx="12795250" cy="5484813"/>
          </a:xfrm>
          <a:prstGeom prst="rect">
            <a:avLst/>
          </a:prstGeom>
          <a:noFill/>
          <a:ln w="38100">
            <a:solidFill>
              <a:srgbClr val="800000"/>
            </a:solidFill>
            <a:miter lim="800000"/>
            <a:headEnd/>
            <a:tailEnd/>
          </a:ln>
        </p:spPr>
        <p:txBody>
          <a:bodyPr lIns="256032" tIns="256032" rIns="256032" bIns="256032"/>
          <a:lstStyle/>
          <a:p>
            <a:pPr rtl="1"/>
            <a:r>
              <a:rPr lang="en-US"/>
              <a:t>1 . Feigenbaum W.H. and Michel R.H. </a:t>
            </a:r>
            <a:r>
              <a:rPr lang="en-US" i="1"/>
              <a:t>J. Polymer Sci., A</a:t>
            </a:r>
            <a:r>
              <a:rPr lang="en-US" i="1" baseline="-25000"/>
              <a:t>1</a:t>
            </a:r>
            <a:r>
              <a:rPr lang="en-US"/>
              <a:t>, </a:t>
            </a:r>
            <a:r>
              <a:rPr lang="en-US" b="1"/>
              <a:t>9</a:t>
            </a:r>
            <a:r>
              <a:rPr lang="en-US"/>
              <a:t>,817(1971).</a:t>
            </a:r>
          </a:p>
          <a:p>
            <a:pPr rtl="1"/>
            <a:r>
              <a:rPr lang="en-US"/>
              <a:t>2. Shchori E. and Jagur-Grodzinski J., </a:t>
            </a:r>
            <a:r>
              <a:rPr lang="en-US" i="1"/>
              <a:t>J.App.Polymer Sci</a:t>
            </a:r>
            <a:r>
              <a:rPr lang="en-US"/>
              <a:t>.</a:t>
            </a:r>
            <a:r>
              <a:rPr lang="en-US" b="1"/>
              <a:t>20</a:t>
            </a:r>
            <a:r>
              <a:rPr lang="en-US"/>
              <a:t>, 1665, (1976)</a:t>
            </a:r>
          </a:p>
          <a:p>
            <a:pPr rtl="1"/>
            <a:r>
              <a:rPr lang="en-US"/>
              <a:t> 3. Beer P.D, Crane C.G., and Drew.M.G.</a:t>
            </a:r>
            <a:r>
              <a:rPr lang="en-US" b="1"/>
              <a:t>J.Chem.Soc. Dalton Trans</a:t>
            </a:r>
            <a:r>
              <a:rPr lang="en-US"/>
              <a:t>., 3235(1991).</a:t>
            </a:r>
          </a:p>
          <a:p>
            <a:pPr rtl="1"/>
            <a:r>
              <a:rPr lang="en-US"/>
              <a:t>4. Pecec, V.and Rodenhouse, R.</a:t>
            </a:r>
            <a:r>
              <a:rPr lang="en-US" i="1"/>
              <a:t>Macromolcules</a:t>
            </a:r>
            <a:r>
              <a:rPr lang="en-US"/>
              <a:t>, </a:t>
            </a:r>
            <a:r>
              <a:rPr lang="en-US" b="1"/>
              <a:t>22</a:t>
            </a:r>
            <a:r>
              <a:rPr lang="en-US"/>
              <a:t>, 2043, (1989).</a:t>
            </a:r>
          </a:p>
          <a:p>
            <a:pPr rtl="1"/>
            <a:r>
              <a:rPr lang="en-US"/>
              <a:t>5. Jian Z. L., Chun H. H., and Sheng Y. Q., </a:t>
            </a:r>
            <a:r>
              <a:rPr lang="en-US" i="1"/>
              <a:t>Chinese Chem. Letters</a:t>
            </a:r>
            <a:r>
              <a:rPr lang="en-US"/>
              <a:t> </a:t>
            </a:r>
            <a:r>
              <a:rPr lang="en-US" b="1"/>
              <a:t>16</a:t>
            </a:r>
            <a:r>
              <a:rPr lang="en-US"/>
              <a:t>, No. 1, 27-30, (2005) .</a:t>
            </a:r>
          </a:p>
          <a:p>
            <a:pPr rtl="1"/>
            <a:r>
              <a:rPr lang="en-US"/>
              <a:t>6. Gray, G.W., </a:t>
            </a:r>
            <a:r>
              <a:rPr lang="en-US" i="1"/>
              <a:t>J.Chem.Soc</a:t>
            </a:r>
            <a:r>
              <a:rPr lang="en-US"/>
              <a:t>. 1467(1954).</a:t>
            </a:r>
          </a:p>
        </p:txBody>
      </p:sp>
      <p:sp>
        <p:nvSpPr>
          <p:cNvPr id="8231" name="Text Box 39"/>
          <p:cNvSpPr txBox="1">
            <a:spLocks noChangeArrowheads="1"/>
          </p:cNvSpPr>
          <p:nvPr/>
        </p:nvSpPr>
        <p:spPr bwMode="auto">
          <a:xfrm>
            <a:off x="14076363" y="36334700"/>
            <a:ext cx="12795250"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References</a:t>
            </a:r>
            <a:r>
              <a:rPr lang="ar-EG" sz="4800" b="1" dirty="0">
                <a:solidFill>
                  <a:srgbClr val="FFFF99"/>
                </a:solidFill>
                <a:effectLst>
                  <a:outerShdw blurRad="38100" dist="38100" dir="2700000" algn="tl">
                    <a:srgbClr val="000000"/>
                  </a:outerShdw>
                </a:effectLst>
                <a:latin typeface="Arial" charset="0"/>
                <a:cs typeface="Arial" charset="0"/>
              </a:rPr>
              <a:t> </a:t>
            </a:r>
            <a:r>
              <a:rPr lang="en-US" sz="4800" b="1" dirty="0">
                <a:solidFill>
                  <a:srgbClr val="FFFF99"/>
                </a:solidFill>
                <a:effectLst>
                  <a:outerShdw blurRad="38100" dist="38100" dir="2700000" algn="tl">
                    <a:srgbClr val="000000"/>
                  </a:outerShdw>
                </a:effectLst>
                <a:latin typeface="Arial" charset="0"/>
                <a:cs typeface="Arial" charset="0"/>
              </a:rPr>
              <a:t>  </a:t>
            </a:r>
            <a:r>
              <a:rPr lang="ar-EG" sz="4800" b="1" dirty="0">
                <a:solidFill>
                  <a:srgbClr val="FFFF99"/>
                </a:solidFill>
                <a:effectLst>
                  <a:outerShdw blurRad="38100" dist="38100" dir="2700000" algn="tl">
                    <a:srgbClr val="000000"/>
                  </a:outerShdw>
                </a:effectLst>
                <a:latin typeface="Arial" charset="0"/>
                <a:cs typeface="Arial" charset="0"/>
              </a:rPr>
              <a:t>المراجع</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1035" name="Text Box 40"/>
          <p:cNvSpPr txBox="1">
            <a:spLocks noChangeArrowheads="1"/>
          </p:cNvSpPr>
          <p:nvPr/>
        </p:nvSpPr>
        <p:spPr bwMode="auto">
          <a:xfrm>
            <a:off x="547688" y="21023263"/>
            <a:ext cx="12796837" cy="7313612"/>
          </a:xfrm>
          <a:prstGeom prst="rect">
            <a:avLst/>
          </a:prstGeom>
          <a:noFill/>
          <a:ln w="38100">
            <a:solidFill>
              <a:srgbClr val="800000"/>
            </a:solidFill>
            <a:miter lim="800000"/>
            <a:headEnd/>
            <a:tailEnd/>
          </a:ln>
        </p:spPr>
        <p:txBody>
          <a:bodyPr lIns="256032" tIns="256032" rIns="256032" bIns="256032"/>
          <a:lstStyle/>
          <a:p>
            <a:pPr defTabSz="857250">
              <a:defRPr/>
            </a:pPr>
            <a:r>
              <a:rPr lang="en-US" b="1" dirty="0">
                <a:solidFill>
                  <a:srgbClr val="990000"/>
                </a:solidFill>
              </a:rPr>
              <a:t>2. 1 Synthesis  of dinitrodibenzo-18-crown-6 (DNDB18C6)</a:t>
            </a:r>
          </a:p>
          <a:p>
            <a:pPr defTabSz="857250">
              <a:defRPr/>
            </a:pPr>
            <a:r>
              <a:rPr lang="en-US" dirty="0"/>
              <a:t>In 500 ml two-neck round flask equipped with reflux condenser ,and dropping funnel ;6.41g(17mmole) dibenzo-18-crown-6(DB18C6) ,and 130ml chloroform were reacted .</a:t>
            </a:r>
          </a:p>
          <a:p>
            <a:pPr defTabSz="857250">
              <a:defRPr/>
            </a:pPr>
            <a:r>
              <a:rPr lang="en-US" b="1" dirty="0">
                <a:solidFill>
                  <a:srgbClr val="990000"/>
                </a:solidFill>
              </a:rPr>
              <a:t>2.2 Synthesis of the acid chloride      </a:t>
            </a:r>
          </a:p>
          <a:p>
            <a:pPr defTabSz="857250">
              <a:defRPr/>
            </a:pPr>
            <a:r>
              <a:rPr lang="en-US" b="1" dirty="0">
                <a:solidFill>
                  <a:srgbClr val="990000"/>
                </a:solidFill>
              </a:rPr>
              <a:t>2.3 Synthesis of 4-n-alkoxybenzaldehyde</a:t>
            </a:r>
          </a:p>
          <a:p>
            <a:pPr defTabSz="857250">
              <a:defRPr/>
            </a:pPr>
            <a:r>
              <a:rPr lang="en-US" dirty="0"/>
              <a:t>        A mixture of  2.2 g(18 </a:t>
            </a:r>
            <a:r>
              <a:rPr lang="en-US" dirty="0" err="1"/>
              <a:t>mmole</a:t>
            </a:r>
            <a:r>
              <a:rPr lang="en-US" dirty="0"/>
              <a:t>) of 4-hydroxybenzaldehyde ,and 5.5g (40mmole) of anhydrous K</a:t>
            </a:r>
            <a:r>
              <a:rPr lang="en-US" baseline="-25000" dirty="0"/>
              <a:t>2</a:t>
            </a:r>
            <a:r>
              <a:rPr lang="en-US" dirty="0"/>
              <a:t>CO</a:t>
            </a:r>
            <a:r>
              <a:rPr lang="en-US" baseline="-25000" dirty="0"/>
              <a:t>3</a:t>
            </a:r>
            <a:r>
              <a:rPr lang="en-US" dirty="0"/>
              <a:t>,were dissolved in 8 ml </a:t>
            </a:r>
            <a:r>
              <a:rPr lang="en-US" dirty="0" err="1"/>
              <a:t>cyclohexane</a:t>
            </a:r>
            <a:r>
              <a:rPr lang="en-US" dirty="0"/>
              <a:t> . (16 </a:t>
            </a:r>
            <a:r>
              <a:rPr lang="en-US" dirty="0" err="1"/>
              <a:t>mmole</a:t>
            </a:r>
            <a:r>
              <a:rPr lang="en-US" dirty="0"/>
              <a:t>)of appropriate n-alkyl bromide was added,(n =2,4,5 or6) and the mixture was refluxed with vigorous stirring for overnight then followed by distillation under vacuum.</a:t>
            </a:r>
            <a:endParaRPr lang="en-US" b="1" dirty="0">
              <a:solidFill>
                <a:schemeClr val="accent6">
                  <a:lumMod val="75000"/>
                </a:schemeClr>
              </a:solidFill>
            </a:endParaRPr>
          </a:p>
          <a:p>
            <a:pPr defTabSz="857250">
              <a:defRPr/>
            </a:pPr>
            <a:r>
              <a:rPr lang="en-US" b="1" dirty="0">
                <a:solidFill>
                  <a:srgbClr val="990000"/>
                </a:solidFill>
              </a:rPr>
              <a:t>2. 4 Synthesis of Schiff-bases of diaminodibenzo-18-crown-6</a:t>
            </a:r>
            <a:r>
              <a:rPr lang="ar-SA" b="1" dirty="0">
                <a:solidFill>
                  <a:srgbClr val="990000"/>
                </a:solidFill>
              </a:rPr>
              <a:t>   </a:t>
            </a:r>
            <a:endParaRPr lang="en-US" dirty="0">
              <a:solidFill>
                <a:srgbClr val="990000"/>
              </a:solidFill>
            </a:endParaRPr>
          </a:p>
          <a:p>
            <a:pPr defTabSz="857250">
              <a:defRPr/>
            </a:pPr>
            <a:r>
              <a:rPr lang="en-US" dirty="0"/>
              <a:t>       A reaction mixture of diaminodibenzo-18-crown-6 0.59g (1.5 </a:t>
            </a:r>
            <a:r>
              <a:rPr lang="en-US" dirty="0" err="1"/>
              <a:t>mmole</a:t>
            </a:r>
            <a:r>
              <a:rPr lang="en-US" dirty="0"/>
              <a:t>) in absolute ethanol, 3 </a:t>
            </a:r>
            <a:r>
              <a:rPr lang="en-US" dirty="0" err="1"/>
              <a:t>mmole</a:t>
            </a:r>
            <a:r>
              <a:rPr lang="en-US" dirty="0"/>
              <a:t> of the appropriate 4-alkoxybenzaldehyde, and 3 drops of glacial acetic acid was refluxed for 3 hours</a:t>
            </a:r>
          </a:p>
          <a:p>
            <a:pPr defTabSz="857250">
              <a:defRPr/>
            </a:pPr>
            <a:endParaRPr lang="en-US" dirty="0"/>
          </a:p>
        </p:txBody>
      </p:sp>
      <p:sp>
        <p:nvSpPr>
          <p:cNvPr id="8233" name="Text Box 41"/>
          <p:cNvSpPr txBox="1">
            <a:spLocks noChangeArrowheads="1"/>
          </p:cNvSpPr>
          <p:nvPr/>
        </p:nvSpPr>
        <p:spPr bwMode="auto">
          <a:xfrm>
            <a:off x="547688" y="19653250"/>
            <a:ext cx="12796837"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Methods</a:t>
            </a:r>
            <a:r>
              <a:rPr lang="ar-EG" sz="4800" b="1" dirty="0">
                <a:solidFill>
                  <a:srgbClr val="FFFF99"/>
                </a:solidFill>
                <a:effectLst>
                  <a:outerShdw blurRad="38100" dist="38100" dir="2700000" algn="tl">
                    <a:srgbClr val="000000"/>
                  </a:outerShdw>
                </a:effectLst>
                <a:latin typeface="Arial" charset="0"/>
                <a:cs typeface="Arial" charset="0"/>
              </a:rPr>
              <a:t>   </a:t>
            </a:r>
            <a:r>
              <a:rPr lang="en-US" sz="4800" b="1" dirty="0">
                <a:solidFill>
                  <a:srgbClr val="FFFF99"/>
                </a:solidFill>
                <a:effectLst>
                  <a:outerShdw blurRad="38100" dist="38100" dir="2700000" algn="tl">
                    <a:srgbClr val="000000"/>
                  </a:outerShdw>
                </a:effectLst>
                <a:latin typeface="Arial" charset="0"/>
                <a:cs typeface="Arial" charset="0"/>
              </a:rPr>
              <a:t> </a:t>
            </a:r>
            <a:r>
              <a:rPr lang="ar-EG" sz="4800" b="1" dirty="0">
                <a:solidFill>
                  <a:srgbClr val="FFFF99"/>
                </a:solidFill>
                <a:effectLst>
                  <a:outerShdw blurRad="38100" dist="38100" dir="2700000" algn="tl">
                    <a:srgbClr val="000000"/>
                  </a:outerShdw>
                </a:effectLst>
                <a:latin typeface="Arial" charset="0"/>
                <a:cs typeface="Arial" charset="0"/>
              </a:rPr>
              <a:t>أسلوب/منهج البحث</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1037" name="Rectangle 42"/>
          <p:cNvSpPr>
            <a:spLocks noChangeArrowheads="1"/>
          </p:cNvSpPr>
          <p:nvPr/>
        </p:nvSpPr>
        <p:spPr bwMode="auto">
          <a:xfrm>
            <a:off x="14076363" y="15995650"/>
            <a:ext cx="3656012" cy="3656013"/>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1038" name="Text Box 43"/>
          <p:cNvSpPr txBox="1">
            <a:spLocks noChangeArrowheads="1"/>
          </p:cNvSpPr>
          <p:nvPr/>
        </p:nvSpPr>
        <p:spPr bwMode="auto">
          <a:xfrm>
            <a:off x="14076363" y="19964400"/>
            <a:ext cx="3654425" cy="990600"/>
          </a:xfrm>
          <a:prstGeom prst="rect">
            <a:avLst/>
          </a:prstGeom>
          <a:noFill/>
          <a:ln w="9525">
            <a:noFill/>
            <a:miter lim="800000"/>
            <a:headEnd/>
            <a:tailEnd/>
          </a:ln>
        </p:spPr>
        <p:txBody>
          <a:bodyPr lIns="128016" tIns="64008" rIns="128016" bIns="64008">
            <a:spAutoFit/>
          </a:bodyPr>
          <a:lstStyle/>
          <a:p>
            <a:pPr defTabSz="3843338" eaLnBrk="1" hangingPunct="1"/>
            <a:r>
              <a:rPr lang="en-US" b="1" u="sng">
                <a:solidFill>
                  <a:srgbClr val="800000"/>
                </a:solidFill>
                <a:cs typeface="Arial" pitchFamily="34" charset="0"/>
              </a:rPr>
              <a:t>Figure_1.a</a:t>
            </a:r>
            <a:r>
              <a:rPr lang="en-US" u="sng">
                <a:solidFill>
                  <a:srgbClr val="800000"/>
                </a:solidFill>
                <a:cs typeface="Arial" pitchFamily="34" charset="0"/>
              </a:rPr>
              <a:t>strucure of trans-DADB18C6</a:t>
            </a:r>
          </a:p>
        </p:txBody>
      </p:sp>
      <p:sp>
        <p:nvSpPr>
          <p:cNvPr id="1039" name="Rectangle 44"/>
          <p:cNvSpPr>
            <a:spLocks noChangeArrowheads="1"/>
          </p:cNvSpPr>
          <p:nvPr/>
        </p:nvSpPr>
        <p:spPr bwMode="auto">
          <a:xfrm>
            <a:off x="23217188" y="16002000"/>
            <a:ext cx="3656012" cy="3656013"/>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r>
              <a:rPr lang="en-US" sz="4800">
                <a:cs typeface="Arial" pitchFamily="34" charset="0"/>
              </a:rPr>
              <a:t> </a:t>
            </a:r>
          </a:p>
          <a:p>
            <a:pPr algn="ctr" defTabSz="1279525"/>
            <a:r>
              <a:rPr lang="en-US" sz="4800">
                <a:cs typeface="Arial" pitchFamily="34" charset="0"/>
              </a:rPr>
              <a:t> </a:t>
            </a:r>
          </a:p>
        </p:txBody>
      </p:sp>
      <p:sp>
        <p:nvSpPr>
          <p:cNvPr id="1040" name="Text Box 45"/>
          <p:cNvSpPr txBox="1">
            <a:spLocks noChangeArrowheads="1"/>
          </p:cNvSpPr>
          <p:nvPr/>
        </p:nvSpPr>
        <p:spPr bwMode="auto">
          <a:xfrm>
            <a:off x="23217188" y="19964400"/>
            <a:ext cx="3654425" cy="990600"/>
          </a:xfrm>
          <a:prstGeom prst="rect">
            <a:avLst/>
          </a:prstGeom>
          <a:noFill/>
          <a:ln w="9525">
            <a:noFill/>
            <a:miter lim="800000"/>
            <a:headEnd/>
            <a:tailEnd/>
          </a:ln>
        </p:spPr>
        <p:txBody>
          <a:bodyPr lIns="128016" tIns="64008" rIns="128016" bIns="64008">
            <a:spAutoFit/>
          </a:bodyPr>
          <a:lstStyle/>
          <a:p>
            <a:pPr defTabSz="3843338" eaLnBrk="1" hangingPunct="1"/>
            <a:r>
              <a:rPr lang="en-US" b="1" u="sng">
                <a:solidFill>
                  <a:srgbClr val="800000"/>
                </a:solidFill>
                <a:cs typeface="Arial" pitchFamily="34" charset="0"/>
              </a:rPr>
              <a:t>Figure_1c</a:t>
            </a:r>
            <a:r>
              <a:rPr lang="en-US" u="sng">
                <a:solidFill>
                  <a:srgbClr val="800000"/>
                </a:solidFill>
                <a:cs typeface="Arial" pitchFamily="34" charset="0"/>
              </a:rPr>
              <a:t>strucuree of polydiaza18C6</a:t>
            </a:r>
          </a:p>
        </p:txBody>
      </p:sp>
      <p:sp>
        <p:nvSpPr>
          <p:cNvPr id="1041" name="Rectangle 46"/>
          <p:cNvSpPr>
            <a:spLocks noChangeArrowheads="1"/>
          </p:cNvSpPr>
          <p:nvPr/>
        </p:nvSpPr>
        <p:spPr bwMode="auto">
          <a:xfrm>
            <a:off x="18646775" y="15995650"/>
            <a:ext cx="3656013" cy="3656013"/>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r>
              <a:rPr lang="en-US" sz="4800">
                <a:cs typeface="Arial" pitchFamily="34" charset="0"/>
              </a:rPr>
              <a:t>CHART or </a:t>
            </a:r>
          </a:p>
          <a:p>
            <a:pPr algn="ctr" defTabSz="1279525"/>
            <a:r>
              <a:rPr lang="en-US" sz="4800">
                <a:cs typeface="Arial" pitchFamily="34" charset="0"/>
              </a:rPr>
              <a:t>PICTURE</a:t>
            </a:r>
          </a:p>
        </p:txBody>
      </p:sp>
      <p:sp>
        <p:nvSpPr>
          <p:cNvPr id="1042" name="Text Box 47"/>
          <p:cNvSpPr txBox="1">
            <a:spLocks noChangeArrowheads="1"/>
          </p:cNvSpPr>
          <p:nvPr/>
        </p:nvSpPr>
        <p:spPr bwMode="auto">
          <a:xfrm>
            <a:off x="18646775" y="19964400"/>
            <a:ext cx="3654425" cy="990600"/>
          </a:xfrm>
          <a:prstGeom prst="rect">
            <a:avLst/>
          </a:prstGeom>
          <a:noFill/>
          <a:ln w="9525">
            <a:noFill/>
            <a:miter lim="800000"/>
            <a:headEnd/>
            <a:tailEnd/>
          </a:ln>
        </p:spPr>
        <p:txBody>
          <a:bodyPr lIns="128016" tIns="64008" rIns="128016" bIns="64008">
            <a:spAutoFit/>
          </a:bodyPr>
          <a:lstStyle/>
          <a:p>
            <a:pPr defTabSz="3843338" eaLnBrk="1" hangingPunct="1"/>
            <a:r>
              <a:rPr lang="en-US" b="1" u="sng">
                <a:solidFill>
                  <a:srgbClr val="800000"/>
                </a:solidFill>
                <a:cs typeface="Arial" pitchFamily="34" charset="0"/>
              </a:rPr>
              <a:t>Figure_1.b</a:t>
            </a:r>
            <a:r>
              <a:rPr lang="en-US" u="sng">
                <a:solidFill>
                  <a:srgbClr val="800000"/>
                </a:solidFill>
                <a:cs typeface="Arial" pitchFamily="34" charset="0"/>
              </a:rPr>
              <a:t>strucure of poly schif-base</a:t>
            </a:r>
          </a:p>
        </p:txBody>
      </p:sp>
      <p:sp>
        <p:nvSpPr>
          <p:cNvPr id="1043" name="Text Box 48"/>
          <p:cNvSpPr txBox="1">
            <a:spLocks noChangeArrowheads="1"/>
          </p:cNvSpPr>
          <p:nvPr/>
        </p:nvSpPr>
        <p:spPr bwMode="auto">
          <a:xfrm>
            <a:off x="14076363" y="30403800"/>
            <a:ext cx="12795250" cy="5334000"/>
          </a:xfrm>
          <a:prstGeom prst="rect">
            <a:avLst/>
          </a:prstGeom>
          <a:noFill/>
          <a:ln w="38100">
            <a:solidFill>
              <a:srgbClr val="800000"/>
            </a:solidFill>
            <a:miter lim="800000"/>
            <a:headEnd/>
            <a:tailEnd/>
          </a:ln>
        </p:spPr>
        <p:txBody>
          <a:bodyPr lIns="256032" tIns="256032" rIns="256032" bIns="256032"/>
          <a:lstStyle/>
          <a:p>
            <a:pPr defTabSz="857250"/>
            <a:endParaRPr lang="en-US">
              <a:cs typeface="Arial" pitchFamily="34" charset="0"/>
            </a:endParaRPr>
          </a:p>
          <a:p>
            <a:pPr defTabSz="857250" rtl="1"/>
            <a:r>
              <a:rPr lang="en-US"/>
              <a:t>1. Solution polymerization is a good method for the synthesis of these polymers.</a:t>
            </a:r>
          </a:p>
          <a:p>
            <a:pPr defTabSz="857250" rtl="1"/>
            <a:r>
              <a:rPr lang="en-US"/>
              <a:t>2. All polymers are of moderate molecular weight, except the polyschiff-base which has small molecular weight.</a:t>
            </a:r>
          </a:p>
          <a:p>
            <a:pPr defTabSz="857250" rtl="1"/>
            <a:r>
              <a:rPr lang="en-US"/>
              <a:t>3. The models of Schiff-base show a semectic mesophase, while the poly Schiff-base gives a nematic one.</a:t>
            </a:r>
          </a:p>
          <a:p>
            <a:pPr defTabSz="857250" rtl="1"/>
            <a:r>
              <a:rPr lang="en-US"/>
              <a:t>4. The polyamide of diaza18C6 with glutryl chloride unit show a nematic mesophase, while that derived from sebacoyl chloride did not show any liquid crystalline properties</a:t>
            </a:r>
          </a:p>
        </p:txBody>
      </p:sp>
      <p:sp>
        <p:nvSpPr>
          <p:cNvPr id="8241" name="Text Box 49"/>
          <p:cNvSpPr txBox="1">
            <a:spLocks noChangeArrowheads="1"/>
          </p:cNvSpPr>
          <p:nvPr/>
        </p:nvSpPr>
        <p:spPr bwMode="auto">
          <a:xfrm>
            <a:off x="14076363" y="29032200"/>
            <a:ext cx="12795250"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Conclusions </a:t>
            </a:r>
            <a:r>
              <a:rPr lang="ar-EG" sz="4800" b="1" dirty="0">
                <a:solidFill>
                  <a:srgbClr val="FFFF99"/>
                </a:solidFill>
                <a:effectLst>
                  <a:outerShdw blurRad="38100" dist="38100" dir="2700000" algn="tl">
                    <a:srgbClr val="000000"/>
                  </a:outerShdw>
                </a:effectLst>
                <a:latin typeface="Arial" charset="0"/>
                <a:cs typeface="Arial" charset="0"/>
              </a:rPr>
              <a:t>الخلاصة</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8242" name="Text Box 50"/>
          <p:cNvSpPr txBox="1">
            <a:spLocks noChangeArrowheads="1"/>
          </p:cNvSpPr>
          <p:nvPr/>
        </p:nvSpPr>
        <p:spPr bwMode="auto">
          <a:xfrm>
            <a:off x="547688" y="12339638"/>
            <a:ext cx="12796837" cy="914400"/>
          </a:xfrm>
          <a:prstGeom prst="rect">
            <a:avLst/>
          </a:prstGeom>
          <a:gradFill rotWithShape="1">
            <a:gsLst>
              <a:gs pos="0">
                <a:srgbClr val="800000"/>
              </a:gs>
              <a:gs pos="100000">
                <a:srgbClr val="990000"/>
              </a:gs>
            </a:gsLst>
            <a:lin ang="5400000" scaled="1"/>
          </a:gradFill>
          <a:ln w="38100">
            <a:solidFill>
              <a:srgbClr val="800000"/>
            </a:solidFill>
            <a:miter lim="800000"/>
            <a:headEnd/>
            <a:tailEnd/>
          </a:ln>
          <a:effectLst/>
        </p:spPr>
        <p:txBody>
          <a:bodyPr lIns="128016" tIns="64008" rIns="128016" bIns="64008"/>
          <a:lstStyle/>
          <a:p>
            <a:pPr defTabSz="1279525">
              <a:defRPr/>
            </a:pPr>
            <a:r>
              <a:rPr lang="en-US" sz="4800" b="1" dirty="0">
                <a:solidFill>
                  <a:srgbClr val="FFFF99"/>
                </a:solidFill>
                <a:effectLst>
                  <a:outerShdw blurRad="38100" dist="38100" dir="2700000" algn="tl">
                    <a:srgbClr val="000000"/>
                  </a:outerShdw>
                </a:effectLst>
                <a:latin typeface="Arial" charset="0"/>
                <a:cs typeface="Arial" charset="0"/>
              </a:rPr>
              <a:t>Purpose</a:t>
            </a:r>
            <a:r>
              <a:rPr lang="ar-EG" sz="4800" b="1" dirty="0">
                <a:solidFill>
                  <a:srgbClr val="FFFF99"/>
                </a:solidFill>
                <a:effectLst>
                  <a:outerShdw blurRad="38100" dist="38100" dir="2700000" algn="tl">
                    <a:srgbClr val="000000"/>
                  </a:outerShdw>
                </a:effectLst>
                <a:latin typeface="Arial" charset="0"/>
                <a:cs typeface="Arial" charset="0"/>
              </a:rPr>
              <a:t>    </a:t>
            </a:r>
            <a:r>
              <a:rPr lang="en-US" sz="4800" b="1" dirty="0">
                <a:solidFill>
                  <a:srgbClr val="FFFF99"/>
                </a:solidFill>
                <a:effectLst>
                  <a:outerShdw blurRad="38100" dist="38100" dir="2700000" algn="tl">
                    <a:srgbClr val="000000"/>
                  </a:outerShdw>
                </a:effectLst>
                <a:latin typeface="Arial" charset="0"/>
                <a:cs typeface="Arial" charset="0"/>
              </a:rPr>
              <a:t> </a:t>
            </a:r>
            <a:r>
              <a:rPr lang="ar-EG" sz="4800" b="1" dirty="0">
                <a:solidFill>
                  <a:srgbClr val="FFFF99"/>
                </a:solidFill>
                <a:effectLst>
                  <a:outerShdw blurRad="38100" dist="38100" dir="2700000" algn="tl">
                    <a:srgbClr val="000000"/>
                  </a:outerShdw>
                </a:effectLst>
                <a:latin typeface="Arial" charset="0"/>
                <a:cs typeface="Arial" charset="0"/>
              </a:rPr>
              <a:t>الهدف</a:t>
            </a:r>
            <a:endParaRPr lang="en-US" sz="4800" b="1" dirty="0">
              <a:solidFill>
                <a:srgbClr val="FFFF99"/>
              </a:solidFill>
              <a:effectLst>
                <a:outerShdw blurRad="38100" dist="38100" dir="2700000" algn="tl">
                  <a:srgbClr val="000000"/>
                </a:outerShdw>
              </a:effectLst>
              <a:latin typeface="Arial" charset="0"/>
              <a:cs typeface="Arial" charset="0"/>
            </a:endParaRPr>
          </a:p>
        </p:txBody>
      </p:sp>
      <p:sp>
        <p:nvSpPr>
          <p:cNvPr id="1046" name="Text Box 51"/>
          <p:cNvSpPr txBox="1">
            <a:spLocks noChangeArrowheads="1"/>
          </p:cNvSpPr>
          <p:nvPr/>
        </p:nvSpPr>
        <p:spPr bwMode="auto">
          <a:xfrm>
            <a:off x="547688" y="13711238"/>
            <a:ext cx="12796837" cy="5484812"/>
          </a:xfrm>
          <a:prstGeom prst="rect">
            <a:avLst/>
          </a:prstGeom>
          <a:noFill/>
          <a:ln w="38100">
            <a:solidFill>
              <a:srgbClr val="800000"/>
            </a:solidFill>
            <a:miter lim="800000"/>
            <a:headEnd/>
            <a:tailEnd/>
          </a:ln>
        </p:spPr>
        <p:txBody>
          <a:bodyPr lIns="256032" tIns="256032" rIns="256032" bIns="256032"/>
          <a:lstStyle/>
          <a:p>
            <a:pPr defTabSz="857250"/>
            <a:r>
              <a:rPr lang="en-US">
                <a:cs typeface="Arial" pitchFamily="34" charset="0"/>
              </a:rPr>
              <a:t>             </a:t>
            </a:r>
            <a:r>
              <a:rPr lang="en-US"/>
              <a:t>This study had been aimed for preparation of six models, one polyaschiffbase of dibenzo-18-crown-6, and two polyamides of diaza-18-crown-6, and studding their liquid crystalline properties</a:t>
            </a:r>
            <a:endParaRPr lang="en-US">
              <a:cs typeface="Arial" pitchFamily="34" charset="0"/>
            </a:endParaRPr>
          </a:p>
        </p:txBody>
      </p:sp>
      <p:sp>
        <p:nvSpPr>
          <p:cNvPr id="1047" name="Rectangle 52"/>
          <p:cNvSpPr>
            <a:spLocks noChangeArrowheads="1"/>
          </p:cNvSpPr>
          <p:nvPr/>
        </p:nvSpPr>
        <p:spPr bwMode="auto">
          <a:xfrm>
            <a:off x="14076363" y="21566188"/>
            <a:ext cx="12796837" cy="6780212"/>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endParaRPr lang="ar-SA" sz="4800">
              <a:cs typeface="Arial" pitchFamily="34" charset="0"/>
            </a:endParaRPr>
          </a:p>
        </p:txBody>
      </p:sp>
      <p:sp>
        <p:nvSpPr>
          <p:cNvPr id="1048" name="Text Box 53"/>
          <p:cNvSpPr txBox="1">
            <a:spLocks noChangeArrowheads="1"/>
          </p:cNvSpPr>
          <p:nvPr/>
        </p:nvSpPr>
        <p:spPr bwMode="auto">
          <a:xfrm>
            <a:off x="547688" y="35877500"/>
            <a:ext cx="12796837" cy="7313613"/>
          </a:xfrm>
          <a:prstGeom prst="rect">
            <a:avLst/>
          </a:prstGeom>
          <a:noFill/>
          <a:ln w="38100">
            <a:solidFill>
              <a:srgbClr val="800000"/>
            </a:solidFill>
            <a:miter lim="800000"/>
            <a:headEnd/>
            <a:tailEnd/>
          </a:ln>
        </p:spPr>
        <p:txBody>
          <a:bodyPr lIns="256032" tIns="256032" rIns="256032" bIns="256032"/>
          <a:lstStyle/>
          <a:p>
            <a:pPr defTabSz="857250">
              <a:defRPr/>
            </a:pPr>
            <a:r>
              <a:rPr lang="en-US" b="1" dirty="0">
                <a:solidFill>
                  <a:schemeClr val="accent6">
                    <a:lumMod val="75000"/>
                  </a:schemeClr>
                </a:solidFill>
              </a:rPr>
              <a:t> </a:t>
            </a:r>
            <a:endParaRPr lang="en-US" b="1" dirty="0">
              <a:solidFill>
                <a:srgbClr val="990000"/>
              </a:solidFill>
            </a:endParaRPr>
          </a:p>
          <a:p>
            <a:pPr defTabSz="857250">
              <a:defRPr/>
            </a:pPr>
            <a:r>
              <a:rPr lang="en-US" b="1" dirty="0">
                <a:solidFill>
                  <a:srgbClr val="990000"/>
                </a:solidFill>
              </a:rPr>
              <a:t>2.6 Synthesis of </a:t>
            </a:r>
            <a:r>
              <a:rPr lang="en-US" b="1" dirty="0" err="1">
                <a:solidFill>
                  <a:srgbClr val="990000"/>
                </a:solidFill>
              </a:rPr>
              <a:t>polyschiff</a:t>
            </a:r>
            <a:r>
              <a:rPr lang="en-US" b="1" dirty="0">
                <a:solidFill>
                  <a:srgbClr val="990000"/>
                </a:solidFill>
              </a:rPr>
              <a:t>-bases of diaminodibenzo-18-crown-6</a:t>
            </a:r>
          </a:p>
          <a:p>
            <a:pPr defTabSz="857250">
              <a:defRPr/>
            </a:pPr>
            <a:r>
              <a:rPr lang="en-US" dirty="0"/>
              <a:t>       Trans-diaminodibenzo-18-crown-6 0.2g (0.5 </a:t>
            </a:r>
            <a:r>
              <a:rPr lang="en-US" dirty="0" err="1"/>
              <a:t>mmole</a:t>
            </a:r>
            <a:r>
              <a:rPr lang="en-US" dirty="0"/>
              <a:t>) was dissolved in 5 ml absolute ethanol, and 3 drops of glacial acetic acid was added .A solution of </a:t>
            </a:r>
            <a:r>
              <a:rPr lang="en-US" dirty="0" err="1"/>
              <a:t>di</a:t>
            </a:r>
            <a:r>
              <a:rPr lang="en-US" dirty="0"/>
              <a:t>(p-</a:t>
            </a:r>
            <a:r>
              <a:rPr lang="en-US" dirty="0" err="1"/>
              <a:t>formyl</a:t>
            </a:r>
            <a:r>
              <a:rPr lang="en-US" dirty="0"/>
              <a:t> phenyl) α, ω-octane </a:t>
            </a:r>
            <a:r>
              <a:rPr lang="en-US" dirty="0" err="1"/>
              <a:t>dicarboxylate</a:t>
            </a:r>
            <a:r>
              <a:rPr lang="en-US" dirty="0"/>
              <a:t> o.21 g (0.5 </a:t>
            </a:r>
            <a:r>
              <a:rPr lang="en-US" dirty="0" err="1"/>
              <a:t>mmole</a:t>
            </a:r>
            <a:r>
              <a:rPr lang="en-US" dirty="0"/>
              <a:t>) in 5 ml ethanol was added. The reaction mixture was refluxed for 4 hours</a:t>
            </a:r>
          </a:p>
          <a:p>
            <a:pPr defTabSz="857250">
              <a:defRPr/>
            </a:pPr>
            <a:r>
              <a:rPr lang="en-US" b="1" dirty="0">
                <a:solidFill>
                  <a:srgbClr val="990000"/>
                </a:solidFill>
              </a:rPr>
              <a:t>2. 7 Synthesis of polyamides of </a:t>
            </a:r>
            <a:r>
              <a:rPr lang="en-US" b="1" dirty="0" err="1">
                <a:solidFill>
                  <a:srgbClr val="990000"/>
                </a:solidFill>
              </a:rPr>
              <a:t>diaza</a:t>
            </a:r>
            <a:r>
              <a:rPr lang="en-US" b="1" dirty="0">
                <a:solidFill>
                  <a:srgbClr val="990000"/>
                </a:solidFill>
              </a:rPr>
              <a:t> –18-crown-6  </a:t>
            </a:r>
          </a:p>
          <a:p>
            <a:pPr defTabSz="857250">
              <a:defRPr/>
            </a:pPr>
            <a:r>
              <a:rPr lang="en-US" dirty="0"/>
              <a:t>      Diaza-18-crown-6 0.5 g (1.91mmole) was dissolved in 5 ml of pyridine .The appropriate </a:t>
            </a:r>
            <a:r>
              <a:rPr lang="en-US" dirty="0" err="1"/>
              <a:t>diacid</a:t>
            </a:r>
            <a:r>
              <a:rPr lang="en-US" dirty="0"/>
              <a:t> chloride (1.91 </a:t>
            </a:r>
            <a:r>
              <a:rPr lang="en-US" dirty="0" err="1"/>
              <a:t>mmole</a:t>
            </a:r>
            <a:r>
              <a:rPr lang="en-US" dirty="0"/>
              <a:t>) was added </a:t>
            </a:r>
            <a:r>
              <a:rPr lang="en-US" dirty="0" err="1"/>
              <a:t>dropwise</a:t>
            </a:r>
            <a:r>
              <a:rPr lang="en-US" dirty="0"/>
              <a:t> under dry nitrogen atmosphere .The reaction mixture was left stirring overnight under nitrogen</a:t>
            </a:r>
          </a:p>
          <a:p>
            <a:pPr defTabSz="857250">
              <a:defRPr/>
            </a:pPr>
            <a:r>
              <a:rPr lang="en-US" dirty="0"/>
              <a:t>The prepared compounds have been characterized using (IR) spectra ,and (CHN) mass spectra. The </a:t>
            </a:r>
            <a:r>
              <a:rPr lang="en-US" dirty="0" err="1"/>
              <a:t>cis</a:t>
            </a:r>
            <a:r>
              <a:rPr lang="en-US" dirty="0"/>
              <a:t> and trans diaminodibenzo-18-crown-6 have been analyzed using the proton magnetic resonance spectra (H</a:t>
            </a:r>
            <a:r>
              <a:rPr lang="en-US" baseline="30000" dirty="0"/>
              <a:t>1</a:t>
            </a:r>
            <a:r>
              <a:rPr lang="en-US" dirty="0"/>
              <a:t>NMR ) .     </a:t>
            </a:r>
          </a:p>
          <a:p>
            <a:pPr defTabSz="857250">
              <a:defRPr/>
            </a:pPr>
            <a:r>
              <a:rPr lang="en-US" dirty="0"/>
              <a:t> The liquid crystalline properties of these polymers was also studied using deferential scanning Calorimeter (DSC), and hot-stage microscope</a:t>
            </a:r>
          </a:p>
          <a:p>
            <a:pPr defTabSz="857250">
              <a:defRPr/>
            </a:pPr>
            <a:endParaRPr lang="en-US" dirty="0">
              <a:cs typeface="Arial" pitchFamily="34" charset="0"/>
            </a:endParaRPr>
          </a:p>
        </p:txBody>
      </p:sp>
      <p:sp>
        <p:nvSpPr>
          <p:cNvPr id="1049" name="Rectangle 54"/>
          <p:cNvSpPr>
            <a:spLocks noChangeArrowheads="1"/>
          </p:cNvSpPr>
          <p:nvPr/>
        </p:nvSpPr>
        <p:spPr bwMode="auto">
          <a:xfrm>
            <a:off x="547688" y="29022675"/>
            <a:ext cx="6170612" cy="6170613"/>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4800">
              <a:cs typeface="Arial" pitchFamily="34" charset="0"/>
            </a:endParaRPr>
          </a:p>
          <a:p>
            <a:pPr algn="ctr" defTabSz="1279525"/>
            <a:endParaRPr lang="en-US" sz="3200"/>
          </a:p>
          <a:p>
            <a:pPr algn="ctr" defTabSz="1279525"/>
            <a:r>
              <a:rPr lang="en-US" sz="3200">
                <a:solidFill>
                  <a:srgbClr val="990000"/>
                </a:solidFill>
              </a:rPr>
              <a:t>Hot –stage microscope</a:t>
            </a:r>
          </a:p>
          <a:p>
            <a:pPr algn="ctr" defTabSz="1279525"/>
            <a:endParaRPr lang="en-US" sz="4800">
              <a:cs typeface="Arial" pitchFamily="34" charset="0"/>
            </a:endParaRPr>
          </a:p>
        </p:txBody>
      </p:sp>
      <p:sp>
        <p:nvSpPr>
          <p:cNvPr id="1050" name="Rectangle 56"/>
          <p:cNvSpPr>
            <a:spLocks noChangeArrowheads="1"/>
          </p:cNvSpPr>
          <p:nvPr/>
        </p:nvSpPr>
        <p:spPr bwMode="auto">
          <a:xfrm>
            <a:off x="7129463" y="29022675"/>
            <a:ext cx="6170612" cy="6170613"/>
          </a:xfrm>
          <a:prstGeom prst="rect">
            <a:avLst/>
          </a:prstGeom>
          <a:solidFill>
            <a:schemeClr val="bg1"/>
          </a:solidFill>
          <a:ln w="9525">
            <a:solidFill>
              <a:schemeClr val="tx1"/>
            </a:solidFill>
            <a:miter lim="800000"/>
            <a:headEnd/>
            <a:tailEnd/>
          </a:ln>
        </p:spPr>
        <p:txBody>
          <a:bodyPr wrap="none" lIns="128016" tIns="64008" rIns="128016" bIns="64008" anchor="ctr"/>
          <a:lstStyle/>
          <a:p>
            <a:pPr algn="ctr" defTabSz="1279525"/>
            <a:endParaRPr lang="en-US" sz="3200"/>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endParaRPr lang="en-US" sz="3200">
              <a:cs typeface="Arial" pitchFamily="34" charset="0"/>
            </a:endParaRPr>
          </a:p>
          <a:p>
            <a:pPr algn="ctr" defTabSz="1279525"/>
            <a:r>
              <a:rPr lang="en-US" sz="3200">
                <a:solidFill>
                  <a:srgbClr val="990000"/>
                </a:solidFill>
              </a:rPr>
              <a:t>Deferential scanning calorimeter</a:t>
            </a:r>
            <a:endParaRPr lang="en-US" sz="3200">
              <a:solidFill>
                <a:srgbClr val="990000"/>
              </a:solidFill>
              <a:cs typeface="Arial" pitchFamily="34" charset="0"/>
            </a:endParaRPr>
          </a:p>
        </p:txBody>
      </p:sp>
      <p:pic>
        <p:nvPicPr>
          <p:cNvPr id="1051" name="Picture 83"/>
          <p:cNvPicPr>
            <a:picLocks noChangeAspect="1" noChangeArrowheads="1"/>
          </p:cNvPicPr>
          <p:nvPr/>
        </p:nvPicPr>
        <p:blipFill>
          <a:blip r:embed="rId2" cstate="print"/>
          <a:srcRect/>
          <a:stretch>
            <a:fillRect/>
          </a:stretch>
        </p:blipFill>
        <p:spPr bwMode="auto">
          <a:xfrm>
            <a:off x="762000" y="1600200"/>
            <a:ext cx="1981200" cy="1828800"/>
          </a:xfrm>
          <a:prstGeom prst="rect">
            <a:avLst/>
          </a:prstGeom>
          <a:noFill/>
          <a:ln w="9525">
            <a:noFill/>
            <a:miter lim="800000"/>
            <a:headEnd/>
            <a:tailEnd/>
          </a:ln>
        </p:spPr>
      </p:pic>
      <p:pic>
        <p:nvPicPr>
          <p:cNvPr id="1053" name="Picture 4" descr="http://cmse.dhu.edu.cn/fileResolver.do?id=5b64ce8224b923710124c423348000a1"/>
          <p:cNvPicPr>
            <a:picLocks noChangeAspect="1" noChangeArrowheads="1"/>
          </p:cNvPicPr>
          <p:nvPr/>
        </p:nvPicPr>
        <p:blipFill>
          <a:blip r:embed="rId3" cstate="print"/>
          <a:srcRect/>
          <a:stretch>
            <a:fillRect/>
          </a:stretch>
        </p:blipFill>
        <p:spPr bwMode="auto">
          <a:xfrm>
            <a:off x="609600" y="28956000"/>
            <a:ext cx="6172200" cy="4953000"/>
          </a:xfrm>
          <a:prstGeom prst="rect">
            <a:avLst/>
          </a:prstGeom>
          <a:noFill/>
          <a:ln w="9525">
            <a:noFill/>
            <a:miter lim="800000"/>
            <a:headEnd/>
            <a:tailEnd/>
          </a:ln>
        </p:spPr>
      </p:pic>
      <p:pic>
        <p:nvPicPr>
          <p:cNvPr id="1054" name="Picture 2" descr="http://img.directindustry.com/images_di/photo-g/differential-scanning-calorimeter-dsc-273567.jpg"/>
          <p:cNvPicPr>
            <a:picLocks noChangeAspect="1" noChangeArrowheads="1"/>
          </p:cNvPicPr>
          <p:nvPr/>
        </p:nvPicPr>
        <p:blipFill>
          <a:blip r:embed="rId4" cstate="print"/>
          <a:srcRect/>
          <a:stretch>
            <a:fillRect/>
          </a:stretch>
        </p:blipFill>
        <p:spPr bwMode="auto">
          <a:xfrm>
            <a:off x="7239000" y="28879800"/>
            <a:ext cx="6096000" cy="5029200"/>
          </a:xfrm>
          <a:prstGeom prst="rect">
            <a:avLst/>
          </a:prstGeom>
          <a:noFill/>
          <a:ln w="9525">
            <a:noFill/>
            <a:miter lim="800000"/>
            <a:headEnd/>
            <a:tailEnd/>
          </a:ln>
        </p:spPr>
      </p:pic>
      <p:pic>
        <p:nvPicPr>
          <p:cNvPr id="1055" name="Picture 24"/>
          <p:cNvPicPr>
            <a:picLocks noChangeAspect="1" noChangeArrowheads="1"/>
          </p:cNvPicPr>
          <p:nvPr/>
        </p:nvPicPr>
        <p:blipFill>
          <a:blip r:embed="rId5" cstate="print"/>
          <a:srcRect/>
          <a:stretch>
            <a:fillRect/>
          </a:stretch>
        </p:blipFill>
        <p:spPr bwMode="auto">
          <a:xfrm>
            <a:off x="22707600" y="21793200"/>
            <a:ext cx="3886200" cy="3124200"/>
          </a:xfrm>
          <a:prstGeom prst="rect">
            <a:avLst/>
          </a:prstGeom>
          <a:noFill/>
          <a:ln w="9525">
            <a:noFill/>
            <a:miter lim="800000"/>
            <a:headEnd/>
            <a:tailEnd/>
          </a:ln>
        </p:spPr>
      </p:pic>
      <p:pic>
        <p:nvPicPr>
          <p:cNvPr id="1056" name="Picture 23"/>
          <p:cNvPicPr>
            <a:picLocks noChangeAspect="1" noChangeArrowheads="1"/>
          </p:cNvPicPr>
          <p:nvPr/>
        </p:nvPicPr>
        <p:blipFill>
          <a:blip r:embed="rId6" cstate="print"/>
          <a:srcRect/>
          <a:stretch>
            <a:fillRect/>
          </a:stretch>
        </p:blipFill>
        <p:spPr bwMode="auto">
          <a:xfrm>
            <a:off x="18211800" y="21717000"/>
            <a:ext cx="3971925" cy="3276600"/>
          </a:xfrm>
          <a:prstGeom prst="rect">
            <a:avLst/>
          </a:prstGeom>
          <a:noFill/>
          <a:ln w="9525">
            <a:noFill/>
            <a:miter lim="800000"/>
            <a:headEnd/>
            <a:tailEnd/>
          </a:ln>
        </p:spPr>
      </p:pic>
      <p:pic>
        <p:nvPicPr>
          <p:cNvPr id="1057" name="Picture 22"/>
          <p:cNvPicPr>
            <a:picLocks noChangeAspect="1" noChangeArrowheads="1"/>
          </p:cNvPicPr>
          <p:nvPr/>
        </p:nvPicPr>
        <p:blipFill>
          <a:blip r:embed="rId7" cstate="print"/>
          <a:srcRect/>
          <a:stretch>
            <a:fillRect/>
          </a:stretch>
        </p:blipFill>
        <p:spPr bwMode="auto">
          <a:xfrm>
            <a:off x="14173200" y="21640800"/>
            <a:ext cx="3686175" cy="3438525"/>
          </a:xfrm>
          <a:prstGeom prst="rect">
            <a:avLst/>
          </a:prstGeom>
          <a:noFill/>
          <a:ln w="9525">
            <a:noFill/>
            <a:miter lim="800000"/>
            <a:headEnd/>
            <a:tailEnd/>
          </a:ln>
        </p:spPr>
      </p:pic>
      <p:pic>
        <p:nvPicPr>
          <p:cNvPr id="1058" name="Picture 26"/>
          <p:cNvPicPr>
            <a:picLocks noChangeAspect="1" noChangeArrowheads="1"/>
          </p:cNvPicPr>
          <p:nvPr/>
        </p:nvPicPr>
        <p:blipFill>
          <a:blip r:embed="rId8" cstate="print"/>
          <a:srcRect/>
          <a:stretch>
            <a:fillRect/>
          </a:stretch>
        </p:blipFill>
        <p:spPr bwMode="auto">
          <a:xfrm>
            <a:off x="21107400" y="25146000"/>
            <a:ext cx="4953000" cy="3124200"/>
          </a:xfrm>
          <a:prstGeom prst="rect">
            <a:avLst/>
          </a:prstGeom>
          <a:noFill/>
          <a:ln w="9525">
            <a:noFill/>
            <a:miter lim="800000"/>
            <a:headEnd/>
            <a:tailEnd/>
          </a:ln>
        </p:spPr>
      </p:pic>
      <p:pic>
        <p:nvPicPr>
          <p:cNvPr id="1059" name="Picture 25"/>
          <p:cNvPicPr>
            <a:picLocks noChangeAspect="1" noChangeArrowheads="1"/>
          </p:cNvPicPr>
          <p:nvPr/>
        </p:nvPicPr>
        <p:blipFill>
          <a:blip r:embed="rId9" cstate="print"/>
          <a:srcRect/>
          <a:stretch>
            <a:fillRect/>
          </a:stretch>
        </p:blipFill>
        <p:spPr bwMode="auto">
          <a:xfrm>
            <a:off x="15925800" y="25222200"/>
            <a:ext cx="4572000" cy="2971800"/>
          </a:xfrm>
          <a:prstGeom prst="rect">
            <a:avLst/>
          </a:prstGeom>
          <a:noFill/>
          <a:ln w="9525">
            <a:noFill/>
            <a:miter lim="800000"/>
            <a:headEnd/>
            <a:tailEnd/>
          </a:ln>
        </p:spPr>
      </p:pic>
      <p:graphicFrame>
        <p:nvGraphicFramePr>
          <p:cNvPr id="36" name="جدول 35"/>
          <p:cNvGraphicFramePr>
            <a:graphicFrameLocks noGrp="1"/>
          </p:cNvGraphicFramePr>
          <p:nvPr/>
        </p:nvGraphicFramePr>
        <p:xfrm>
          <a:off x="15316200" y="11430000"/>
          <a:ext cx="10668000" cy="762000"/>
        </p:xfrm>
        <a:graphic>
          <a:graphicData uri="http://schemas.openxmlformats.org/drawingml/2006/table">
            <a:tbl>
              <a:tblPr rtl="1" firstRow="1" bandRow="1">
                <a:tableStyleId>{5C22544A-7EE6-4342-B048-85BDC9FD1C3A}</a:tableStyleId>
              </a:tblPr>
              <a:tblGrid>
                <a:gridCol w="1524000"/>
                <a:gridCol w="1524000"/>
                <a:gridCol w="1524000"/>
                <a:gridCol w="1524000"/>
                <a:gridCol w="1524000"/>
                <a:gridCol w="1524000"/>
                <a:gridCol w="1524000"/>
              </a:tblGrid>
              <a:tr h="254000">
                <a:tc rowSpan="2">
                  <a:txBody>
                    <a:bodyPr/>
                    <a:lstStyle/>
                    <a:p>
                      <a:pPr algn="l" rtl="1">
                        <a:spcAft>
                          <a:spcPts val="0"/>
                        </a:spcAft>
                      </a:pPr>
                      <a:r>
                        <a:rPr lang="en-US" sz="1100" b="1" dirty="0">
                          <a:solidFill>
                            <a:schemeClr val="tx1"/>
                          </a:solidFill>
                          <a:latin typeface="Times New Roman"/>
                          <a:ea typeface="Times New Roman"/>
                          <a:cs typeface="Arial"/>
                        </a:rPr>
                        <a:t>yield %</a:t>
                      </a:r>
                      <a:endParaRPr lang="en-US" sz="1200" dirty="0">
                        <a:solidFill>
                          <a:schemeClr val="tx1"/>
                        </a:solidFill>
                        <a:latin typeface="Times New Roman"/>
                        <a:ea typeface="Times New Roman"/>
                        <a:cs typeface="Arial"/>
                      </a:endParaRPr>
                    </a:p>
                  </a:txBody>
                  <a:tcPr marL="68580" marR="68580" marT="0" marB="0">
                    <a:solidFill>
                      <a:srgbClr val="FFC000"/>
                    </a:solidFill>
                  </a:tcPr>
                </a:tc>
                <a:tc gridSpan="3">
                  <a:txBody>
                    <a:bodyPr/>
                    <a:lstStyle/>
                    <a:p>
                      <a:pPr algn="l" rtl="1">
                        <a:spcAft>
                          <a:spcPts val="0"/>
                        </a:spcAft>
                      </a:pPr>
                      <a:r>
                        <a:rPr lang="en-US" sz="1100" b="1" dirty="0">
                          <a:solidFill>
                            <a:schemeClr val="tx1"/>
                          </a:solidFill>
                          <a:latin typeface="Times New Roman"/>
                          <a:ea typeface="Times New Roman"/>
                          <a:cs typeface="Arial"/>
                        </a:rPr>
                        <a:t>Found</a:t>
                      </a:r>
                      <a:endParaRPr lang="en-US" sz="1200" dirty="0">
                        <a:solidFill>
                          <a:schemeClr val="tx1"/>
                        </a:solidFill>
                        <a:latin typeface="Times New Roman"/>
                        <a:ea typeface="Times New Roman"/>
                        <a:cs typeface="Arial"/>
                      </a:endParaRPr>
                    </a:p>
                  </a:txBody>
                  <a:tcPr marL="68580" marR="68580" marT="0" marB="0">
                    <a:solidFill>
                      <a:srgbClr val="FFC000"/>
                    </a:solidFill>
                  </a:tcPr>
                </a:tc>
                <a:tc hMerge="1">
                  <a:txBody>
                    <a:bodyPr/>
                    <a:lstStyle/>
                    <a:p>
                      <a:pPr rtl="1"/>
                      <a:endParaRPr lang="ar-SA"/>
                    </a:p>
                  </a:txBody>
                  <a:tcPr/>
                </a:tc>
                <a:tc hMerge="1">
                  <a:txBody>
                    <a:bodyPr/>
                    <a:lstStyle/>
                    <a:p>
                      <a:pPr rtl="1"/>
                      <a:endParaRPr lang="ar-SA"/>
                    </a:p>
                  </a:txBody>
                  <a:tcPr/>
                </a:tc>
                <a:tc gridSpan="3">
                  <a:txBody>
                    <a:bodyPr/>
                    <a:lstStyle/>
                    <a:p>
                      <a:pPr algn="l" rtl="1">
                        <a:spcAft>
                          <a:spcPts val="0"/>
                        </a:spcAft>
                      </a:pPr>
                      <a:r>
                        <a:rPr lang="en-US" sz="1100" b="1" dirty="0">
                          <a:solidFill>
                            <a:schemeClr val="tx1"/>
                          </a:solidFill>
                          <a:latin typeface="Times New Roman"/>
                          <a:ea typeface="Times New Roman"/>
                          <a:cs typeface="Arial"/>
                        </a:rPr>
                        <a:t>Calculated </a:t>
                      </a:r>
                      <a:endParaRPr lang="en-US" sz="1200" dirty="0">
                        <a:solidFill>
                          <a:schemeClr val="tx1"/>
                        </a:solidFill>
                        <a:latin typeface="Times New Roman"/>
                        <a:ea typeface="Times New Roman"/>
                        <a:cs typeface="Arial"/>
                      </a:endParaRPr>
                    </a:p>
                  </a:txBody>
                  <a:tcPr marL="68580" marR="68580" marT="0" marB="0">
                    <a:solidFill>
                      <a:srgbClr val="FFC000"/>
                    </a:solidFill>
                  </a:tcPr>
                </a:tc>
                <a:tc hMerge="1">
                  <a:txBody>
                    <a:bodyPr/>
                    <a:lstStyle/>
                    <a:p>
                      <a:pPr rtl="1"/>
                      <a:endParaRPr lang="ar-SA"/>
                    </a:p>
                  </a:txBody>
                  <a:tcPr/>
                </a:tc>
                <a:tc hMerge="1">
                  <a:txBody>
                    <a:bodyPr/>
                    <a:lstStyle/>
                    <a:p>
                      <a:pPr rtl="1"/>
                      <a:endParaRPr lang="ar-SA"/>
                    </a:p>
                  </a:txBody>
                  <a:tcPr/>
                </a:tc>
              </a:tr>
              <a:tr h="254000">
                <a:tc vMerge="1">
                  <a:txBody>
                    <a:bodyPr/>
                    <a:lstStyle/>
                    <a:p>
                      <a:pPr rtl="1"/>
                      <a:endParaRPr lang="ar-SA"/>
                    </a:p>
                  </a:txBody>
                  <a:tcPr/>
                </a:tc>
                <a:tc>
                  <a:txBody>
                    <a:bodyPr/>
                    <a:lstStyle/>
                    <a:p>
                      <a:pPr algn="l" rtl="1">
                        <a:spcAft>
                          <a:spcPts val="0"/>
                        </a:spcAft>
                      </a:pPr>
                      <a:r>
                        <a:rPr lang="en-US" sz="1100" b="1" dirty="0">
                          <a:latin typeface="Times New Roman"/>
                          <a:ea typeface="Times New Roman"/>
                          <a:cs typeface="Arial"/>
                        </a:rPr>
                        <a:t>N%</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H%</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C%</a:t>
                      </a:r>
                      <a:endParaRPr lang="en-US" sz="1200" dirty="0">
                        <a:latin typeface="Times New Roman"/>
                        <a:ea typeface="Times New Roman"/>
                        <a:cs typeface="Arial"/>
                      </a:endParaRPr>
                    </a:p>
                  </a:txBody>
                  <a:tcPr marL="68580" marR="68580" marT="0" marB="0"/>
                </a:tc>
                <a:tc>
                  <a:txBody>
                    <a:bodyPr/>
                    <a:lstStyle/>
                    <a:p>
                      <a:pPr algn="r" rtl="1">
                        <a:spcAft>
                          <a:spcPts val="0"/>
                        </a:spcAft>
                        <a:tabLst>
                          <a:tab pos="768985" algn="l"/>
                        </a:tabLst>
                      </a:pPr>
                      <a:r>
                        <a:rPr lang="en-US" sz="1100" b="1" dirty="0">
                          <a:latin typeface="Times New Roman"/>
                          <a:ea typeface="Times New Roman"/>
                          <a:cs typeface="Arial"/>
                        </a:rPr>
                        <a:t>N%</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1100" b="1" dirty="0">
                          <a:latin typeface="Times New Roman"/>
                          <a:ea typeface="Times New Roman"/>
                          <a:cs typeface="Arial"/>
                        </a:rPr>
                        <a:t>H%</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1100" b="1" dirty="0">
                          <a:latin typeface="Times New Roman"/>
                          <a:ea typeface="Times New Roman"/>
                          <a:cs typeface="Arial"/>
                        </a:rPr>
                        <a:t>C%</a:t>
                      </a:r>
                      <a:endParaRPr lang="en-US" sz="1200" dirty="0">
                        <a:latin typeface="Times New Roman"/>
                        <a:ea typeface="Times New Roman"/>
                        <a:cs typeface="Arial"/>
                      </a:endParaRPr>
                    </a:p>
                  </a:txBody>
                  <a:tcPr marL="68580" marR="68580" marT="0" marB="0"/>
                </a:tc>
              </a:tr>
              <a:tr h="254000">
                <a:tc>
                  <a:txBody>
                    <a:bodyPr/>
                    <a:lstStyle/>
                    <a:p>
                      <a:pPr algn="l" rtl="1">
                        <a:spcAft>
                          <a:spcPts val="0"/>
                        </a:spcAft>
                      </a:pPr>
                      <a:r>
                        <a:rPr lang="en-US" sz="900" b="1">
                          <a:latin typeface="Times New Roman"/>
                          <a:ea typeface="Times New Roman"/>
                          <a:cs typeface="Arial"/>
                        </a:rPr>
                        <a:t>20.0</a:t>
                      </a:r>
                      <a:endParaRPr lang="en-US" sz="120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3.47</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6.32</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68.99</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3.66</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6.33</a:t>
                      </a:r>
                      <a:endParaRPr lang="en-US" sz="1200" dirty="0">
                        <a:latin typeface="Times New Roman"/>
                        <a:ea typeface="Times New Roman"/>
                        <a:cs typeface="Arial"/>
                      </a:endParaRPr>
                    </a:p>
                  </a:txBody>
                  <a:tcPr marL="68580" marR="68580" marT="0" marB="0"/>
                </a:tc>
                <a:tc>
                  <a:txBody>
                    <a:bodyPr/>
                    <a:lstStyle/>
                    <a:p>
                      <a:pPr algn="l" rtl="1">
                        <a:spcAft>
                          <a:spcPts val="0"/>
                        </a:spcAft>
                      </a:pPr>
                      <a:r>
                        <a:rPr lang="en-US" sz="900" b="1" dirty="0">
                          <a:latin typeface="Times New Roman"/>
                          <a:ea typeface="Times New Roman"/>
                          <a:cs typeface="Arial"/>
                        </a:rPr>
                        <a:t>69.10</a:t>
                      </a:r>
                      <a:endParaRPr lang="en-US" sz="1200" dirty="0">
                        <a:latin typeface="Times New Roman"/>
                        <a:ea typeface="Times New Roman"/>
                        <a:cs typeface="Arial"/>
                      </a:endParaRPr>
                    </a:p>
                  </a:txBody>
                  <a:tcPr marL="68580" marR="68580" marT="0" marB="0"/>
                </a:tc>
              </a:tr>
            </a:tbl>
          </a:graphicData>
        </a:graphic>
      </p:graphicFrame>
      <p:pic>
        <p:nvPicPr>
          <p:cNvPr id="1092" name="صورة 25"/>
          <p:cNvPicPr>
            <a:picLocks noChangeAspect="1" noChangeArrowheads="1"/>
          </p:cNvPicPr>
          <p:nvPr/>
        </p:nvPicPr>
        <p:blipFill>
          <a:blip r:embed="rId10" cstate="print"/>
          <a:srcRect/>
          <a:stretch>
            <a:fillRect/>
          </a:stretch>
        </p:blipFill>
        <p:spPr bwMode="auto">
          <a:xfrm>
            <a:off x="23164800" y="16078200"/>
            <a:ext cx="3657600" cy="3505200"/>
          </a:xfrm>
          <a:prstGeom prst="rect">
            <a:avLst/>
          </a:prstGeom>
          <a:noFill/>
          <a:ln w="9525">
            <a:noFill/>
            <a:miter lim="800000"/>
            <a:headEnd/>
            <a:tailEnd/>
          </a:ln>
        </p:spPr>
      </p:pic>
      <p:pic>
        <p:nvPicPr>
          <p:cNvPr id="1093" name="صورة 30"/>
          <p:cNvPicPr>
            <a:picLocks noChangeAspect="1" noChangeArrowheads="1"/>
          </p:cNvPicPr>
          <p:nvPr/>
        </p:nvPicPr>
        <p:blipFill>
          <a:blip r:embed="rId11" cstate="print"/>
          <a:srcRect/>
          <a:stretch>
            <a:fillRect/>
          </a:stretch>
        </p:blipFill>
        <p:spPr bwMode="auto">
          <a:xfrm>
            <a:off x="18440400" y="16002000"/>
            <a:ext cx="3886200" cy="3657600"/>
          </a:xfrm>
          <a:prstGeom prst="rect">
            <a:avLst/>
          </a:prstGeom>
          <a:noFill/>
          <a:ln w="9525">
            <a:noFill/>
            <a:miter lim="800000"/>
            <a:headEnd/>
            <a:tailEnd/>
          </a:ln>
        </p:spPr>
      </p:pic>
      <p:pic>
        <p:nvPicPr>
          <p:cNvPr id="1094" name="rg_hi" descr="http://t0.gstatic.com/images?q=tbn:ANd9GcQVgB7Bt9BrfYZ-cbUCbwcXyU1iSxbRrOU5Uow2_53pqAisNcbB">
            <a:hlinkClick r:id="rId12"/>
          </p:cNvPr>
          <p:cNvPicPr>
            <a:picLocks noChangeAspect="1" noChangeArrowheads="1"/>
          </p:cNvPicPr>
          <p:nvPr/>
        </p:nvPicPr>
        <p:blipFill>
          <a:blip r:embed="rId13" cstate="print"/>
          <a:srcRect/>
          <a:stretch>
            <a:fillRect/>
          </a:stretch>
        </p:blipFill>
        <p:spPr bwMode="auto">
          <a:xfrm>
            <a:off x="14173200" y="16002000"/>
            <a:ext cx="3352800" cy="3505200"/>
          </a:xfrm>
          <a:prstGeom prst="rect">
            <a:avLst/>
          </a:prstGeom>
          <a:noFill/>
          <a:ln w="9525">
            <a:noFill/>
            <a:miter lim="800000"/>
            <a:headEnd/>
            <a:tailEnd/>
          </a:ln>
        </p:spPr>
      </p:pic>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279525"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1210</TotalTime>
  <Words>998</Words>
  <Application>Microsoft Office PowerPoint</Application>
  <PresentationFormat>مخصص</PresentationFormat>
  <Paragraphs>92</Paragraphs>
  <Slides>1</Slides>
  <Notes>0</Notes>
  <HiddenSlides>0</HiddenSlides>
  <MMClips>0</MMClips>
  <ScaleCrop>false</ScaleCrop>
  <HeadingPairs>
    <vt:vector size="4" baseType="variant">
      <vt:variant>
        <vt:lpstr>سمة</vt:lpstr>
      </vt:variant>
      <vt:variant>
        <vt:i4>1</vt:i4>
      </vt:variant>
      <vt:variant>
        <vt:lpstr>عناوين الشرائح</vt:lpstr>
      </vt:variant>
      <vt:variant>
        <vt:i4>1</vt:i4>
      </vt:variant>
    </vt:vector>
  </HeadingPairs>
  <TitlesOfParts>
    <vt:vector size="2" baseType="lpstr">
      <vt:lpstr>Default Design</vt:lpstr>
      <vt:lpstr>الشريحة 1</vt:lpstr>
    </vt:vector>
  </TitlesOfParts>
  <Company>Genigraphics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48h x 30w poster template</dc:title>
  <dc:creator>Jay Larson</dc:creator>
  <dc:description>Call us at 1-800-790-4001_x000d_
www.genigraphics.com</dc:description>
  <cp:lastModifiedBy>MAx</cp:lastModifiedBy>
  <cp:revision>69</cp:revision>
  <cp:lastPrinted>2000-08-03T00:31:24Z</cp:lastPrinted>
  <dcterms:created xsi:type="dcterms:W3CDTF">2000-02-09T15:01:13Z</dcterms:created>
  <dcterms:modified xsi:type="dcterms:W3CDTF">2013-03-10T16:10:57Z</dcterms:modified>
</cp:coreProperties>
</file>