
<file path=[Content_Types].xml><?xml version="1.0" encoding="utf-8"?>
<Types xmlns="http://schemas.openxmlformats.org/package/2006/content-types">
  <Override PartName="/ppt/slideMasters/slideMaster1.xml" ContentType="application/vnd.openxmlformats-officedocument.presentationml.slideMaster+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wdp" ContentType="image/vnd.ms-photo"/>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3" r:id="rId1"/>
  </p:sldMasterIdLst>
  <p:notesMasterIdLst>
    <p:notesMasterId r:id="rId3"/>
  </p:notesMasterIdLst>
  <p:sldIdLst>
    <p:sldId id="256" r:id="rId2"/>
  </p:sldIdLst>
  <p:sldSz cx="36004500" cy="50406300"/>
  <p:notesSz cx="6858000" cy="9144000"/>
  <p:defaultTextStyle>
    <a:defPPr>
      <a:defRPr lang="en-US"/>
    </a:defPPr>
    <a:lvl1pPr marL="0" algn="l" defTabSz="2356637" rtl="0" eaLnBrk="1" latinLnBrk="0" hangingPunct="1">
      <a:defRPr sz="9300" kern="1200">
        <a:solidFill>
          <a:schemeClr val="tx1"/>
        </a:solidFill>
        <a:latin typeface="+mn-lt"/>
        <a:ea typeface="+mn-ea"/>
        <a:cs typeface="+mn-cs"/>
      </a:defRPr>
    </a:lvl1pPr>
    <a:lvl2pPr marL="2356637" algn="l" defTabSz="2356637" rtl="0" eaLnBrk="1" latinLnBrk="0" hangingPunct="1">
      <a:defRPr sz="9300" kern="1200">
        <a:solidFill>
          <a:schemeClr val="tx1"/>
        </a:solidFill>
        <a:latin typeface="+mn-lt"/>
        <a:ea typeface="+mn-ea"/>
        <a:cs typeface="+mn-cs"/>
      </a:defRPr>
    </a:lvl2pPr>
    <a:lvl3pPr marL="4713275" algn="l" defTabSz="2356637" rtl="0" eaLnBrk="1" latinLnBrk="0" hangingPunct="1">
      <a:defRPr sz="9300" kern="1200">
        <a:solidFill>
          <a:schemeClr val="tx1"/>
        </a:solidFill>
        <a:latin typeface="+mn-lt"/>
        <a:ea typeface="+mn-ea"/>
        <a:cs typeface="+mn-cs"/>
      </a:defRPr>
    </a:lvl3pPr>
    <a:lvl4pPr marL="7069912" algn="l" defTabSz="2356637" rtl="0" eaLnBrk="1" latinLnBrk="0" hangingPunct="1">
      <a:defRPr sz="9300" kern="1200">
        <a:solidFill>
          <a:schemeClr val="tx1"/>
        </a:solidFill>
        <a:latin typeface="+mn-lt"/>
        <a:ea typeface="+mn-ea"/>
        <a:cs typeface="+mn-cs"/>
      </a:defRPr>
    </a:lvl4pPr>
    <a:lvl5pPr marL="9426550" algn="l" defTabSz="2356637" rtl="0" eaLnBrk="1" latinLnBrk="0" hangingPunct="1">
      <a:defRPr sz="9300" kern="1200">
        <a:solidFill>
          <a:schemeClr val="tx1"/>
        </a:solidFill>
        <a:latin typeface="+mn-lt"/>
        <a:ea typeface="+mn-ea"/>
        <a:cs typeface="+mn-cs"/>
      </a:defRPr>
    </a:lvl5pPr>
    <a:lvl6pPr marL="11783187" algn="l" defTabSz="2356637" rtl="0" eaLnBrk="1" latinLnBrk="0" hangingPunct="1">
      <a:defRPr sz="9300" kern="1200">
        <a:solidFill>
          <a:schemeClr val="tx1"/>
        </a:solidFill>
        <a:latin typeface="+mn-lt"/>
        <a:ea typeface="+mn-ea"/>
        <a:cs typeface="+mn-cs"/>
      </a:defRPr>
    </a:lvl6pPr>
    <a:lvl7pPr marL="14139824" algn="l" defTabSz="2356637" rtl="0" eaLnBrk="1" latinLnBrk="0" hangingPunct="1">
      <a:defRPr sz="9300" kern="1200">
        <a:solidFill>
          <a:schemeClr val="tx1"/>
        </a:solidFill>
        <a:latin typeface="+mn-lt"/>
        <a:ea typeface="+mn-ea"/>
        <a:cs typeface="+mn-cs"/>
      </a:defRPr>
    </a:lvl7pPr>
    <a:lvl8pPr marL="16496462" algn="l" defTabSz="2356637" rtl="0" eaLnBrk="1" latinLnBrk="0" hangingPunct="1">
      <a:defRPr sz="9300" kern="1200">
        <a:solidFill>
          <a:schemeClr val="tx1"/>
        </a:solidFill>
        <a:latin typeface="+mn-lt"/>
        <a:ea typeface="+mn-ea"/>
        <a:cs typeface="+mn-cs"/>
      </a:defRPr>
    </a:lvl8pPr>
    <a:lvl9pPr marL="18853099" algn="l" defTabSz="2356637" rtl="0" eaLnBrk="1" latinLnBrk="0" hangingPunct="1">
      <a:defRPr sz="93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CCFF"/>
    <a:srgbClr val="CCFF99"/>
    <a:srgbClr val="FF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p:scale>
          <a:sx n="33" d="100"/>
          <a:sy n="33" d="100"/>
        </p:scale>
        <p:origin x="-78" y="7422"/>
      </p:cViewPr>
      <p:guideLst>
        <p:guide orient="horz" pos="15876"/>
        <p:guide pos="113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585A24D2-41B7-4D84-A2D3-28B416375957}" type="datetimeFigureOut">
              <a:rPr lang="ar-SA" smtClean="0"/>
              <a:pPr/>
              <a:t>08/02/36</a:t>
            </a:fld>
            <a:endParaRPr lang="ar-SA"/>
          </a:p>
        </p:txBody>
      </p:sp>
      <p:sp>
        <p:nvSpPr>
          <p:cNvPr id="4" name="Slide Image Placeholder 3"/>
          <p:cNvSpPr>
            <a:spLocks noGrp="1" noRot="1" noChangeAspect="1"/>
          </p:cNvSpPr>
          <p:nvPr>
            <p:ph type="sldImg" idx="2"/>
          </p:nvPr>
        </p:nvSpPr>
        <p:spPr>
          <a:xfrm>
            <a:off x="2327275" y="1143000"/>
            <a:ext cx="2203450" cy="30861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9C5306E5-B2D8-41D8-AFB4-02D0BD3ACEEC}" type="slidenum">
              <a:rPr lang="ar-SA" smtClean="0"/>
              <a:pPr/>
              <a:t>‹#›</a:t>
            </a:fld>
            <a:endParaRPr lang="ar-SA"/>
          </a:p>
        </p:txBody>
      </p:sp>
    </p:spTree>
    <p:extLst>
      <p:ext uri="{BB962C8B-B14F-4D97-AF65-F5344CB8AC3E}">
        <p14:creationId xmlns:p14="http://schemas.microsoft.com/office/powerpoint/2010/main" xmlns="" val="1638426921"/>
      </p:ext>
    </p:extLst>
  </p:cSld>
  <p:clrMap bg1="lt1" tx1="dk1" bg2="lt2" tx2="dk2" accent1="accent1" accent2="accent2" accent3="accent3" accent4="accent4" accent5="accent5" accent6="accent6" hlink="hlink" folHlink="folHlink"/>
  <p:notesStyle>
    <a:lvl1pPr marL="0" algn="r" defTabSz="4713275" rtl="1" eaLnBrk="1" latinLnBrk="0" hangingPunct="1">
      <a:defRPr sz="6200" kern="1200">
        <a:solidFill>
          <a:schemeClr val="tx1"/>
        </a:solidFill>
        <a:latin typeface="+mn-lt"/>
        <a:ea typeface="+mn-ea"/>
        <a:cs typeface="+mn-cs"/>
      </a:defRPr>
    </a:lvl1pPr>
    <a:lvl2pPr marL="2356637" algn="r" defTabSz="4713275" rtl="1" eaLnBrk="1" latinLnBrk="0" hangingPunct="1">
      <a:defRPr sz="6200" kern="1200">
        <a:solidFill>
          <a:schemeClr val="tx1"/>
        </a:solidFill>
        <a:latin typeface="+mn-lt"/>
        <a:ea typeface="+mn-ea"/>
        <a:cs typeface="+mn-cs"/>
      </a:defRPr>
    </a:lvl2pPr>
    <a:lvl3pPr marL="4713275" algn="r" defTabSz="4713275" rtl="1" eaLnBrk="1" latinLnBrk="0" hangingPunct="1">
      <a:defRPr sz="6200" kern="1200">
        <a:solidFill>
          <a:schemeClr val="tx1"/>
        </a:solidFill>
        <a:latin typeface="+mn-lt"/>
        <a:ea typeface="+mn-ea"/>
        <a:cs typeface="+mn-cs"/>
      </a:defRPr>
    </a:lvl3pPr>
    <a:lvl4pPr marL="7069912" algn="r" defTabSz="4713275" rtl="1" eaLnBrk="1" latinLnBrk="0" hangingPunct="1">
      <a:defRPr sz="6200" kern="1200">
        <a:solidFill>
          <a:schemeClr val="tx1"/>
        </a:solidFill>
        <a:latin typeface="+mn-lt"/>
        <a:ea typeface="+mn-ea"/>
        <a:cs typeface="+mn-cs"/>
      </a:defRPr>
    </a:lvl4pPr>
    <a:lvl5pPr marL="9426550" algn="r" defTabSz="4713275" rtl="1" eaLnBrk="1" latinLnBrk="0" hangingPunct="1">
      <a:defRPr sz="6200" kern="1200">
        <a:solidFill>
          <a:schemeClr val="tx1"/>
        </a:solidFill>
        <a:latin typeface="+mn-lt"/>
        <a:ea typeface="+mn-ea"/>
        <a:cs typeface="+mn-cs"/>
      </a:defRPr>
    </a:lvl5pPr>
    <a:lvl6pPr marL="11783187" algn="r" defTabSz="4713275" rtl="1" eaLnBrk="1" latinLnBrk="0" hangingPunct="1">
      <a:defRPr sz="6200" kern="1200">
        <a:solidFill>
          <a:schemeClr val="tx1"/>
        </a:solidFill>
        <a:latin typeface="+mn-lt"/>
        <a:ea typeface="+mn-ea"/>
        <a:cs typeface="+mn-cs"/>
      </a:defRPr>
    </a:lvl6pPr>
    <a:lvl7pPr marL="14139824" algn="r" defTabSz="4713275" rtl="1" eaLnBrk="1" latinLnBrk="0" hangingPunct="1">
      <a:defRPr sz="6200" kern="1200">
        <a:solidFill>
          <a:schemeClr val="tx1"/>
        </a:solidFill>
        <a:latin typeface="+mn-lt"/>
        <a:ea typeface="+mn-ea"/>
        <a:cs typeface="+mn-cs"/>
      </a:defRPr>
    </a:lvl7pPr>
    <a:lvl8pPr marL="16496462" algn="r" defTabSz="4713275" rtl="1" eaLnBrk="1" latinLnBrk="0" hangingPunct="1">
      <a:defRPr sz="6200" kern="1200">
        <a:solidFill>
          <a:schemeClr val="tx1"/>
        </a:solidFill>
        <a:latin typeface="+mn-lt"/>
        <a:ea typeface="+mn-ea"/>
        <a:cs typeface="+mn-cs"/>
      </a:defRPr>
    </a:lvl8pPr>
    <a:lvl9pPr marL="18853099" algn="r" defTabSz="4713275" rtl="1" eaLnBrk="1" latinLnBrk="0" hangingPunct="1">
      <a:defRPr sz="6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shadeToTitle="1">
        <a:solidFill>
          <a:schemeClr val="accent6">
            <a:lumMod val="40000"/>
            <a:lumOff val="60000"/>
          </a:schemeClr>
        </a:solidFill>
        <a:effectLst/>
      </p:bgPr>
    </p:bg>
    <p:spTree>
      <p:nvGrpSpPr>
        <p:cNvPr id="1" name=""/>
        <p:cNvGrpSpPr/>
        <p:nvPr/>
      </p:nvGrpSpPr>
      <p:grpSpPr>
        <a:xfrm>
          <a:off x="0" y="0"/>
          <a:ext cx="0" cy="0"/>
          <a:chOff x="0" y="0"/>
          <a:chExt cx="0" cy="0"/>
        </a:xfrm>
      </p:grpSpPr>
      <p:grpSp>
        <p:nvGrpSpPr>
          <p:cNvPr id="7" name="Group 6"/>
          <p:cNvGrpSpPr/>
          <p:nvPr/>
        </p:nvGrpSpPr>
        <p:grpSpPr>
          <a:xfrm>
            <a:off x="5" y="-62237"/>
            <a:ext cx="36078714" cy="50530774"/>
            <a:chOff x="-8465" y="-8468"/>
            <a:chExt cx="9171315" cy="6874935"/>
          </a:xfrm>
        </p:grpSpPr>
        <p:sp>
          <p:nvSpPr>
            <p:cNvPr id="30" name="Freeform 29"/>
            <p:cNvSpPr/>
            <p:nvPr/>
          </p:nvSpPr>
          <p:spPr>
            <a:xfrm>
              <a:off x="8364231" y="1"/>
              <a:ext cx="797107"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8462343" y="-8467"/>
              <a:ext cx="690961"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8068764" y="-8467"/>
              <a:ext cx="1084541"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ln/>
          </p:spPr>
          <p:style>
            <a:lnRef idx="3">
              <a:schemeClr val="lt1"/>
            </a:lnRef>
            <a:fillRef idx="1">
              <a:schemeClr val="accent6"/>
            </a:fillRef>
            <a:effectRef idx="1">
              <a:schemeClr val="accent6"/>
            </a:effectRef>
            <a:fontRef idx="minor">
              <a:schemeClr val="lt1"/>
            </a:fontRef>
          </p:style>
        </p:sp>
        <p:sp>
          <p:nvSpPr>
            <p:cNvPr id="35" name="Freeform 34"/>
            <p:cNvSpPr/>
            <p:nvPr/>
          </p:nvSpPr>
          <p:spPr>
            <a:xfrm>
              <a:off x="8716343" y="-8468"/>
              <a:ext cx="444592"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ln/>
          </p:spPr>
          <p:style>
            <a:lnRef idx="1">
              <a:schemeClr val="accent6"/>
            </a:lnRef>
            <a:fillRef idx="2">
              <a:schemeClr val="accent6"/>
            </a:fillRef>
            <a:effectRef idx="1">
              <a:schemeClr val="accent6"/>
            </a:effectRef>
            <a:fontRef idx="minor">
              <a:schemeClr val="dk1"/>
            </a:fontRef>
          </p:style>
        </p:sp>
        <p:sp>
          <p:nvSpPr>
            <p:cNvPr id="36" name="Freeform 35"/>
            <p:cNvSpPr/>
            <p:nvPr/>
          </p:nvSpPr>
          <p:spPr>
            <a:xfrm>
              <a:off x="8681612" y="4893733"/>
              <a:ext cx="481238"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5" y="-8468"/>
              <a:ext cx="610163" cy="5698067"/>
            </a:xfrm>
            <a:custGeom>
              <a:avLst/>
              <a:gdLst/>
              <a:ahLst/>
              <a:cxnLst/>
              <a:rect l="l" t="t" r="r" b="b"/>
              <a:pathLst>
                <a:path w="863600" h="5698067">
                  <a:moveTo>
                    <a:pt x="0" y="8467"/>
                  </a:moveTo>
                  <a:lnTo>
                    <a:pt x="863600" y="0"/>
                  </a:lnTo>
                  <a:lnTo>
                    <a:pt x="863600" y="16934"/>
                  </a:lnTo>
                  <a:lnTo>
                    <a:pt x="0" y="5698067"/>
                  </a:lnTo>
                  <a:lnTo>
                    <a:pt x="0" y="8467"/>
                  </a:lnTo>
                  <a:close/>
                </a:path>
              </a:pathLst>
            </a:custGeom>
            <a:ln/>
          </p:spPr>
          <p:style>
            <a:lnRef idx="3">
              <a:schemeClr val="lt1"/>
            </a:lnRef>
            <a:fillRef idx="1">
              <a:schemeClr val="accent6"/>
            </a:fillRef>
            <a:effectRef idx="1">
              <a:schemeClr val="accent6"/>
            </a:effectRef>
            <a:fontRef idx="minor">
              <a:schemeClr val="lt1"/>
            </a:fontRef>
          </p:style>
        </p:sp>
      </p:grpSp>
      <p:sp>
        <p:nvSpPr>
          <p:cNvPr id="4" name="Date Placeholder 3"/>
          <p:cNvSpPr>
            <a:spLocks noGrp="1"/>
          </p:cNvSpPr>
          <p:nvPr>
            <p:ph type="dt" sz="half" idx="10"/>
          </p:nvPr>
        </p:nvSpPr>
        <p:spPr/>
        <p:txBody>
          <a:bodyPr/>
          <a:lstStyle/>
          <a:p>
            <a:fld id="{F7AFFB9B-9FB8-469E-96F9-4D32314110B6}" type="datetimeFigureOut">
              <a:rPr lang="en-US" smtClean="0"/>
              <a:pPr/>
              <a:t>12/1/2014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3761098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99804">
              <a:srgbClr val="FFFF00"/>
            </a:gs>
            <a:gs pos="99609">
              <a:srgbClr val="176C14"/>
            </a:gs>
            <a:gs pos="99218">
              <a:srgbClr val="186D15"/>
            </a:gs>
            <a:gs pos="98437">
              <a:srgbClr val="1A6E16"/>
            </a:gs>
            <a:gs pos="96875">
              <a:srgbClr val="1E7019"/>
            </a:gs>
            <a:gs pos="93750">
              <a:srgbClr val="26751F"/>
            </a:gs>
            <a:gs pos="87500">
              <a:srgbClr val="377F2A"/>
            </a:gs>
            <a:gs pos="75000">
              <a:srgbClr val="599241"/>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400303" y="4480558"/>
            <a:ext cx="24994121" cy="9707879"/>
          </a:xfrm>
          <a:prstGeom prst="rect">
            <a:avLst/>
          </a:prstGeom>
        </p:spPr>
        <p:txBody>
          <a:bodyPr vert="horz" lIns="471327" tIns="235664" rIns="471327" bIns="235664"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400295" y="15880343"/>
            <a:ext cx="24994127" cy="28523682"/>
          </a:xfrm>
          <a:prstGeom prst="rect">
            <a:avLst/>
          </a:prstGeom>
        </p:spPr>
        <p:txBody>
          <a:bodyPr vert="horz" lIns="471327" tIns="235664" rIns="471327" bIns="23566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1283209" y="44404024"/>
            <a:ext cx="2693770" cy="2683670"/>
          </a:xfrm>
          <a:prstGeom prst="rect">
            <a:avLst/>
          </a:prstGeom>
        </p:spPr>
        <p:txBody>
          <a:bodyPr vert="horz" lIns="471327" tIns="235664" rIns="471327" bIns="235664" rtlCol="0" anchor="ctr"/>
          <a:lstStyle>
            <a:lvl1pPr algn="r">
              <a:defRPr sz="3500">
                <a:solidFill>
                  <a:schemeClr val="tx1">
                    <a:tint val="75000"/>
                  </a:schemeClr>
                </a:solidFill>
              </a:defRPr>
            </a:lvl1pPr>
          </a:lstStyle>
          <a:p>
            <a:fld id="{C35BB1C6-BF8F-4481-8AB2-603A1C8A906A}" type="datetimeFigureOut">
              <a:rPr lang="en-US" smtClean="0"/>
              <a:pPr/>
              <a:t>12/1/2014</a:t>
            </a:fld>
            <a:endParaRPr lang="en-US" dirty="0"/>
          </a:p>
        </p:txBody>
      </p:sp>
      <p:sp>
        <p:nvSpPr>
          <p:cNvPr id="5" name="Footer Placeholder 4"/>
          <p:cNvSpPr>
            <a:spLocks noGrp="1"/>
          </p:cNvSpPr>
          <p:nvPr>
            <p:ph type="ftr" sz="quarter" idx="3"/>
          </p:nvPr>
        </p:nvSpPr>
        <p:spPr>
          <a:xfrm>
            <a:off x="2400300" y="44404024"/>
            <a:ext cx="18202958" cy="2683670"/>
          </a:xfrm>
          <a:prstGeom prst="rect">
            <a:avLst/>
          </a:prstGeom>
        </p:spPr>
        <p:txBody>
          <a:bodyPr vert="horz" lIns="471327" tIns="235664" rIns="471327" bIns="235664" rtlCol="0" anchor="ctr"/>
          <a:lstStyle>
            <a:lvl1pPr algn="l">
              <a:defRPr sz="35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5375914" y="44404024"/>
            <a:ext cx="2018515" cy="2683670"/>
          </a:xfrm>
          <a:prstGeom prst="rect">
            <a:avLst/>
          </a:prstGeom>
        </p:spPr>
        <p:txBody>
          <a:bodyPr vert="horz" lIns="471327" tIns="235664" rIns="471327" bIns="235664" rtlCol="0" anchor="ctr"/>
          <a:lstStyle>
            <a:lvl1pPr algn="r">
              <a:defRPr sz="35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87497982"/>
      </p:ext>
    </p:extLst>
  </p:cSld>
  <p:clrMap bg1="lt1" tx1="dk1" bg2="lt2" tx2="dk2" accent1="accent1" accent2="accent2" accent3="accent3" accent4="accent4" accent5="accent5" accent6="accent6" hlink="hlink" folHlink="folHlink"/>
  <p:sldLayoutIdLst>
    <p:sldLayoutId id="2147483704" r:id="rId1"/>
  </p:sldLayoutIdLst>
  <p:timing>
    <p:tnLst>
      <p:par>
        <p:cTn id="1" dur="indefinite" restart="never" nodeType="tmRoot"/>
      </p:par>
    </p:tnLst>
  </p:timing>
  <p:hf sldNum="0" hdr="0" ftr="0" dt="0"/>
  <p:txStyles>
    <p:titleStyle>
      <a:lvl1pPr algn="l" defTabSz="1767478" rtl="1" eaLnBrk="1" latinLnBrk="0" hangingPunct="1">
        <a:spcBef>
          <a:spcPct val="0"/>
        </a:spcBef>
        <a:buNone/>
        <a:defRPr sz="139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1325609" indent="-1325609" algn="r" defTabSz="1767478" rtl="1" eaLnBrk="1" latinLnBrk="0" hangingPunct="1">
        <a:spcBef>
          <a:spcPts val="3866"/>
        </a:spcBef>
        <a:spcAft>
          <a:spcPts val="0"/>
        </a:spcAft>
        <a:buClr>
          <a:schemeClr val="accent1"/>
        </a:buClr>
        <a:buSzPct val="80000"/>
        <a:buFont typeface="Wingdings 3" charset="2"/>
        <a:buChar char=""/>
        <a:defRPr sz="7000" kern="1200">
          <a:solidFill>
            <a:schemeClr val="tx1">
              <a:lumMod val="75000"/>
              <a:lumOff val="25000"/>
            </a:schemeClr>
          </a:solidFill>
          <a:latin typeface="+mn-lt"/>
          <a:ea typeface="+mn-ea"/>
          <a:cs typeface="+mn-cs"/>
        </a:defRPr>
      </a:lvl1pPr>
      <a:lvl2pPr marL="2872154" indent="-1104676" algn="r" defTabSz="1767478" rtl="1" eaLnBrk="1" latinLnBrk="0" hangingPunct="1">
        <a:spcBef>
          <a:spcPts val="3866"/>
        </a:spcBef>
        <a:spcAft>
          <a:spcPts val="0"/>
        </a:spcAft>
        <a:buClr>
          <a:schemeClr val="accent1"/>
        </a:buClr>
        <a:buSzPct val="80000"/>
        <a:buFont typeface="Wingdings 3" charset="2"/>
        <a:buChar char=""/>
        <a:defRPr sz="6200" kern="1200">
          <a:solidFill>
            <a:schemeClr val="tx1">
              <a:lumMod val="75000"/>
              <a:lumOff val="25000"/>
            </a:schemeClr>
          </a:solidFill>
          <a:latin typeface="+mn-lt"/>
          <a:ea typeface="+mn-ea"/>
          <a:cs typeface="+mn-cs"/>
        </a:defRPr>
      </a:lvl2pPr>
      <a:lvl3pPr marL="4418695" indent="-883739" algn="r" defTabSz="1767478" rtl="1" eaLnBrk="1" latinLnBrk="0" hangingPunct="1">
        <a:spcBef>
          <a:spcPts val="3866"/>
        </a:spcBef>
        <a:spcAft>
          <a:spcPts val="0"/>
        </a:spcAft>
        <a:buClr>
          <a:schemeClr val="accent1"/>
        </a:buClr>
        <a:buSzPct val="80000"/>
        <a:buFont typeface="Wingdings 3" charset="2"/>
        <a:buChar char=""/>
        <a:defRPr sz="5400" kern="1200">
          <a:solidFill>
            <a:schemeClr val="tx1">
              <a:lumMod val="75000"/>
              <a:lumOff val="25000"/>
            </a:schemeClr>
          </a:solidFill>
          <a:latin typeface="+mn-lt"/>
          <a:ea typeface="+mn-ea"/>
          <a:cs typeface="+mn-cs"/>
        </a:defRPr>
      </a:lvl3pPr>
      <a:lvl4pPr marL="6186173" indent="-883739" algn="r" defTabSz="1767478" rtl="1" eaLnBrk="1" latinLnBrk="0" hangingPunct="1">
        <a:spcBef>
          <a:spcPts val="3866"/>
        </a:spcBef>
        <a:spcAft>
          <a:spcPts val="0"/>
        </a:spcAft>
        <a:buClr>
          <a:schemeClr val="accent1"/>
        </a:buClr>
        <a:buSzPct val="80000"/>
        <a:buFont typeface="Wingdings 3" charset="2"/>
        <a:buChar char=""/>
        <a:defRPr sz="4600" kern="1200">
          <a:solidFill>
            <a:schemeClr val="tx1">
              <a:lumMod val="75000"/>
              <a:lumOff val="25000"/>
            </a:schemeClr>
          </a:solidFill>
          <a:latin typeface="+mn-lt"/>
          <a:ea typeface="+mn-ea"/>
          <a:cs typeface="+mn-cs"/>
        </a:defRPr>
      </a:lvl4pPr>
      <a:lvl5pPr marL="7953651" indent="-883739" algn="r" defTabSz="1767478" rtl="1" eaLnBrk="1" latinLnBrk="0" hangingPunct="1">
        <a:spcBef>
          <a:spcPts val="3866"/>
        </a:spcBef>
        <a:spcAft>
          <a:spcPts val="0"/>
        </a:spcAft>
        <a:buClr>
          <a:schemeClr val="accent1"/>
        </a:buClr>
        <a:buSzPct val="80000"/>
        <a:buFont typeface="Wingdings 3" charset="2"/>
        <a:buChar char=""/>
        <a:defRPr sz="4600" kern="1200">
          <a:solidFill>
            <a:schemeClr val="tx1">
              <a:lumMod val="75000"/>
              <a:lumOff val="25000"/>
            </a:schemeClr>
          </a:solidFill>
          <a:latin typeface="+mn-lt"/>
          <a:ea typeface="+mn-ea"/>
          <a:cs typeface="+mn-cs"/>
        </a:defRPr>
      </a:lvl5pPr>
      <a:lvl6pPr marL="9721129" indent="-883739" algn="r" defTabSz="1767478" rtl="1" eaLnBrk="1" latinLnBrk="0" hangingPunct="1">
        <a:spcBef>
          <a:spcPts val="3866"/>
        </a:spcBef>
        <a:spcAft>
          <a:spcPts val="0"/>
        </a:spcAft>
        <a:buClr>
          <a:schemeClr val="accent1"/>
        </a:buClr>
        <a:buSzPct val="80000"/>
        <a:buFont typeface="Wingdings 3" charset="2"/>
        <a:buChar char=""/>
        <a:defRPr sz="4600" kern="1200">
          <a:solidFill>
            <a:schemeClr val="tx1">
              <a:lumMod val="75000"/>
              <a:lumOff val="25000"/>
            </a:schemeClr>
          </a:solidFill>
          <a:latin typeface="+mn-lt"/>
          <a:ea typeface="+mn-ea"/>
          <a:cs typeface="+mn-cs"/>
        </a:defRPr>
      </a:lvl6pPr>
      <a:lvl7pPr marL="11488607" indent="-883739" algn="r" defTabSz="1767478" rtl="1" eaLnBrk="1" latinLnBrk="0" hangingPunct="1">
        <a:spcBef>
          <a:spcPts val="3866"/>
        </a:spcBef>
        <a:spcAft>
          <a:spcPts val="0"/>
        </a:spcAft>
        <a:buClr>
          <a:schemeClr val="accent1"/>
        </a:buClr>
        <a:buSzPct val="80000"/>
        <a:buFont typeface="Wingdings 3" charset="2"/>
        <a:buChar char=""/>
        <a:defRPr sz="4600" kern="1200">
          <a:solidFill>
            <a:schemeClr val="tx1">
              <a:lumMod val="75000"/>
              <a:lumOff val="25000"/>
            </a:schemeClr>
          </a:solidFill>
          <a:latin typeface="+mn-lt"/>
          <a:ea typeface="+mn-ea"/>
          <a:cs typeface="+mn-cs"/>
        </a:defRPr>
      </a:lvl7pPr>
      <a:lvl8pPr marL="13256085" indent="-883739" algn="r" defTabSz="1767478" rtl="1" eaLnBrk="1" latinLnBrk="0" hangingPunct="1">
        <a:spcBef>
          <a:spcPts val="3866"/>
        </a:spcBef>
        <a:spcAft>
          <a:spcPts val="0"/>
        </a:spcAft>
        <a:buClr>
          <a:schemeClr val="accent1"/>
        </a:buClr>
        <a:buSzPct val="80000"/>
        <a:buFont typeface="Wingdings 3" charset="2"/>
        <a:buChar char=""/>
        <a:defRPr sz="4600" kern="1200">
          <a:solidFill>
            <a:schemeClr val="tx1">
              <a:lumMod val="75000"/>
              <a:lumOff val="25000"/>
            </a:schemeClr>
          </a:solidFill>
          <a:latin typeface="+mn-lt"/>
          <a:ea typeface="+mn-ea"/>
          <a:cs typeface="+mn-cs"/>
        </a:defRPr>
      </a:lvl8pPr>
      <a:lvl9pPr marL="15023563" indent="-883739" algn="r" defTabSz="1767478" rtl="1" eaLnBrk="1" latinLnBrk="0" hangingPunct="1">
        <a:spcBef>
          <a:spcPts val="3866"/>
        </a:spcBef>
        <a:spcAft>
          <a:spcPts val="0"/>
        </a:spcAft>
        <a:buClr>
          <a:schemeClr val="accent1"/>
        </a:buClr>
        <a:buSzPct val="80000"/>
        <a:buFont typeface="Wingdings 3" charset="2"/>
        <a:buChar char=""/>
        <a:defRPr sz="4600" kern="1200">
          <a:solidFill>
            <a:schemeClr val="tx1">
              <a:lumMod val="75000"/>
              <a:lumOff val="25000"/>
            </a:schemeClr>
          </a:solidFill>
          <a:latin typeface="+mn-lt"/>
          <a:ea typeface="+mn-ea"/>
          <a:cs typeface="+mn-cs"/>
        </a:defRPr>
      </a:lvl9pPr>
    </p:bodyStyle>
    <p:otherStyle>
      <a:defPPr>
        <a:defRPr lang="en-US"/>
      </a:defPPr>
      <a:lvl1pPr marL="0" algn="r" defTabSz="1767478" rtl="1" eaLnBrk="1" latinLnBrk="0" hangingPunct="1">
        <a:defRPr sz="7000" kern="1200">
          <a:solidFill>
            <a:schemeClr val="tx1"/>
          </a:solidFill>
          <a:latin typeface="+mn-lt"/>
          <a:ea typeface="+mn-ea"/>
          <a:cs typeface="+mn-cs"/>
        </a:defRPr>
      </a:lvl1pPr>
      <a:lvl2pPr marL="1767478" algn="r" defTabSz="1767478" rtl="1" eaLnBrk="1" latinLnBrk="0" hangingPunct="1">
        <a:defRPr sz="7000" kern="1200">
          <a:solidFill>
            <a:schemeClr val="tx1"/>
          </a:solidFill>
          <a:latin typeface="+mn-lt"/>
          <a:ea typeface="+mn-ea"/>
          <a:cs typeface="+mn-cs"/>
        </a:defRPr>
      </a:lvl2pPr>
      <a:lvl3pPr marL="3534956" algn="r" defTabSz="1767478" rtl="1" eaLnBrk="1" latinLnBrk="0" hangingPunct="1">
        <a:defRPr sz="7000" kern="1200">
          <a:solidFill>
            <a:schemeClr val="tx1"/>
          </a:solidFill>
          <a:latin typeface="+mn-lt"/>
          <a:ea typeface="+mn-ea"/>
          <a:cs typeface="+mn-cs"/>
        </a:defRPr>
      </a:lvl3pPr>
      <a:lvl4pPr marL="5302434" algn="r" defTabSz="1767478" rtl="1" eaLnBrk="1" latinLnBrk="0" hangingPunct="1">
        <a:defRPr sz="7000" kern="1200">
          <a:solidFill>
            <a:schemeClr val="tx1"/>
          </a:solidFill>
          <a:latin typeface="+mn-lt"/>
          <a:ea typeface="+mn-ea"/>
          <a:cs typeface="+mn-cs"/>
        </a:defRPr>
      </a:lvl4pPr>
      <a:lvl5pPr marL="7069912" algn="r" defTabSz="1767478" rtl="1" eaLnBrk="1" latinLnBrk="0" hangingPunct="1">
        <a:defRPr sz="7000" kern="1200">
          <a:solidFill>
            <a:schemeClr val="tx1"/>
          </a:solidFill>
          <a:latin typeface="+mn-lt"/>
          <a:ea typeface="+mn-ea"/>
          <a:cs typeface="+mn-cs"/>
        </a:defRPr>
      </a:lvl5pPr>
      <a:lvl6pPr marL="8837390" algn="r" defTabSz="1767478" rtl="1" eaLnBrk="1" latinLnBrk="0" hangingPunct="1">
        <a:defRPr sz="7000" kern="1200">
          <a:solidFill>
            <a:schemeClr val="tx1"/>
          </a:solidFill>
          <a:latin typeface="+mn-lt"/>
          <a:ea typeface="+mn-ea"/>
          <a:cs typeface="+mn-cs"/>
        </a:defRPr>
      </a:lvl6pPr>
      <a:lvl7pPr marL="10604868" algn="r" defTabSz="1767478" rtl="1" eaLnBrk="1" latinLnBrk="0" hangingPunct="1">
        <a:defRPr sz="7000" kern="1200">
          <a:solidFill>
            <a:schemeClr val="tx1"/>
          </a:solidFill>
          <a:latin typeface="+mn-lt"/>
          <a:ea typeface="+mn-ea"/>
          <a:cs typeface="+mn-cs"/>
        </a:defRPr>
      </a:lvl7pPr>
      <a:lvl8pPr marL="12372346" algn="r" defTabSz="1767478" rtl="1" eaLnBrk="1" latinLnBrk="0" hangingPunct="1">
        <a:defRPr sz="7000" kern="1200">
          <a:solidFill>
            <a:schemeClr val="tx1"/>
          </a:solidFill>
          <a:latin typeface="+mn-lt"/>
          <a:ea typeface="+mn-ea"/>
          <a:cs typeface="+mn-cs"/>
        </a:defRPr>
      </a:lvl8pPr>
      <a:lvl9pPr marL="14139824" algn="r" defTabSz="1767478" rtl="1" eaLnBrk="1" latinLnBrk="0" hangingPunct="1">
        <a:defRPr sz="7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duotone>
              <a:schemeClr val="accent6">
                <a:shade val="45000"/>
                <a:satMod val="135000"/>
              </a:schemeClr>
              <a:prstClr val="white"/>
            </a:duotone>
            <a:extLst>
              <a:ext uri="{BEBA8EAE-BF5A-486C-A8C5-ECC9F3942E4B}">
                <a14:imgProps xmlns:a14="http://schemas.microsoft.com/office/drawing/2010/main" xmlns="">
                  <a14:imgLayer r:embed="rId3">
                    <a14:imgEffect>
                      <a14:brightnessContrast bright="20000" contrast="-40000"/>
                    </a14:imgEffect>
                  </a14:imgLayer>
                </a14:imgProps>
              </a:ext>
              <a:ext uri="{28A0092B-C50C-407E-A947-70E740481C1C}">
                <a14:useLocalDpi xmlns:a14="http://schemas.microsoft.com/office/drawing/2010/main" xmlns="" val="0"/>
              </a:ext>
            </a:extLst>
          </a:blip>
          <a:stretch>
            <a:fillRect/>
          </a:stretch>
        </p:blipFill>
        <p:spPr>
          <a:xfrm>
            <a:off x="2151760" y="484676"/>
            <a:ext cx="29246102" cy="7003565"/>
          </a:xfrm>
          <a:prstGeom prst="roundRect">
            <a:avLst>
              <a:gd name="adj" fmla="val 16667"/>
            </a:avLst>
          </a:prstGeom>
          <a:ln>
            <a:solidFill>
              <a:schemeClr val="tx1"/>
            </a:solidFill>
          </a:ln>
          <a:effectLst>
            <a:glow rad="139700">
              <a:schemeClr val="accent6">
                <a:satMod val="175000"/>
                <a:alpha val="40000"/>
              </a:schemeClr>
            </a:glow>
            <a:outerShdw blurRad="76200" dist="38100" dir="7800000" algn="tl" rotWithShape="0">
              <a:srgbClr val="000000">
                <a:alpha val="78000"/>
              </a:srgbClr>
            </a:outerShdw>
            <a:reflection stA="93000" endPos="65000" dist="50800" dir="5400000" sy="-100000" algn="bl" rotWithShape="0"/>
            <a:softEdge rad="63500"/>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Picture 4"/>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868228" y="47062036"/>
            <a:ext cx="30285791" cy="295651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7" name="TextBox 6"/>
          <p:cNvSpPr txBox="1"/>
          <p:nvPr/>
        </p:nvSpPr>
        <p:spPr>
          <a:xfrm>
            <a:off x="19852481" y="8191024"/>
            <a:ext cx="7900988" cy="1907092"/>
          </a:xfrm>
          <a:prstGeom prst="rect">
            <a:avLst/>
          </a:prstGeom>
          <a:noFill/>
        </p:spPr>
        <p:txBody>
          <a:bodyPr wrap="square" lIns="471327" tIns="235664" rIns="471327" bIns="235664" rtlCol="1">
            <a:spAutoFit/>
          </a:bodyPr>
          <a:lstStyle/>
          <a:p>
            <a:pPr algn="just"/>
            <a:endParaRPr lang="ar-SA" dirty="0"/>
          </a:p>
        </p:txBody>
      </p:sp>
      <p:sp>
        <p:nvSpPr>
          <p:cNvPr id="8" name="Text Box 31"/>
          <p:cNvSpPr txBox="1">
            <a:spLocks noChangeArrowheads="1"/>
          </p:cNvSpPr>
          <p:nvPr/>
        </p:nvSpPr>
        <p:spPr bwMode="auto">
          <a:xfrm>
            <a:off x="1950244" y="1550961"/>
            <a:ext cx="29246102" cy="4483245"/>
          </a:xfrm>
          <a:prstGeom prst="rect">
            <a:avLst/>
          </a:prstGeom>
          <a:noFill/>
          <a:ln w="38100">
            <a:noFill/>
            <a:miter lim="800000"/>
            <a:headEnd/>
            <a:tailEnd/>
          </a:ln>
          <a:effectLst>
            <a:outerShdw blurRad="50800" dist="38100" dir="5400000" algn="ctr" rotWithShape="0">
              <a:srgbClr val="000000">
                <a:alpha val="16000"/>
              </a:srgbClr>
            </a:outerShdw>
          </a:effectLst>
          <a:scene3d>
            <a:camera prst="orthographicFront"/>
            <a:lightRig rig="soft" dir="tl">
              <a:rot lat="0" lon="0" rev="0"/>
            </a:lightRig>
          </a:scene3d>
          <a:sp3d prstMaterial="translucentPowder"/>
        </p:spPr>
        <p:txBody>
          <a:bodyPr lIns="103090" tIns="51545" rIns="103090" bIns="51545" anchor="ctr" anchorCtr="1"/>
          <a:lstStyle/>
          <a:p>
            <a:pPr algn="ctr" rtl="1"/>
            <a:endParaRPr lang="en-US" sz="7200" b="1" cap="all" dirty="0">
              <a:ln w="9000" cmpd="sng">
                <a:solidFill>
                  <a:schemeClr val="tx1"/>
                </a:solidFill>
                <a:prstDash val="solid"/>
              </a:ln>
              <a:solidFill>
                <a:srgbClr val="FF0000"/>
              </a:solidFill>
              <a:effectLst>
                <a:reflection blurRad="12700" stA="28000" endPos="45000" dist="1000" dir="5400000" sy="-100000" algn="bl" rotWithShape="0"/>
              </a:effectLst>
              <a:cs typeface="AdvertisingBold" pitchFamily="2" charset="-78"/>
            </a:endParaRPr>
          </a:p>
          <a:p>
            <a:pPr algn="ctr" rtl="1"/>
            <a:r>
              <a:rPr lang="ar-EG" sz="6200" b="1" cap="all" dirty="0">
                <a:ln w="9000" cmpd="sng">
                  <a:solidFill>
                    <a:schemeClr val="tx1"/>
                  </a:solidFill>
                  <a:prstDash val="solid"/>
                </a:ln>
                <a:solidFill>
                  <a:srgbClr val="FF0000"/>
                </a:solidFill>
                <a:effectLst>
                  <a:reflection blurRad="12700" stA="28000" endPos="45000" dist="1000" dir="5400000" sy="-100000" algn="bl" rotWithShape="0"/>
                </a:effectLst>
                <a:cs typeface="AdvertisingBold" pitchFamily="2" charset="-78"/>
              </a:rPr>
              <a:t>عنوان البحث</a:t>
            </a:r>
            <a:r>
              <a:rPr lang="ar-SA" sz="14400" b="1" cap="all" dirty="0">
                <a:ln w="9000" cmpd="sng">
                  <a:solidFill>
                    <a:schemeClr val="tx1"/>
                  </a:solidFill>
                  <a:prstDash val="solid"/>
                </a:ln>
                <a:solidFill>
                  <a:srgbClr val="FF0000"/>
                </a:solidFill>
                <a:effectLst>
                  <a:reflection blurRad="12700" stA="28000" endPos="45000" dist="1000" dir="5400000" sy="-100000" algn="bl" rotWithShape="0"/>
                </a:effectLst>
                <a:cs typeface="AdvertisingBold" pitchFamily="2" charset="-78"/>
              </a:rPr>
              <a:t>: </a:t>
            </a:r>
            <a:r>
              <a:rPr lang="ar-SA" b="1" cap="all" dirty="0">
                <a:ln w="9000" cmpd="sng">
                  <a:solidFill>
                    <a:schemeClr val="tx1"/>
                  </a:solidFill>
                  <a:prstDash val="solid"/>
                </a:ln>
                <a:solidFill>
                  <a:srgbClr val="FF0000"/>
                </a:solidFill>
                <a:effectLst>
                  <a:reflection blurRad="12700" stA="28000" endPos="45000" dist="1000" dir="5400000" sy="-100000" algn="bl" rotWithShape="0"/>
                </a:effectLst>
                <a:latin typeface="Times New Roman"/>
                <a:ea typeface="Times New Roman"/>
                <a:cs typeface="SKR HEAD1"/>
              </a:rPr>
              <a:t>نموذج</a:t>
            </a:r>
            <a:r>
              <a:rPr lang="ar-SA" b="1" cap="all" dirty="0">
                <a:ln w="9000" cmpd="sng">
                  <a:solidFill>
                    <a:schemeClr val="tx1"/>
                  </a:solidFill>
                  <a:prstDash val="solid"/>
                </a:ln>
                <a:solidFill>
                  <a:srgbClr val="FF0000"/>
                </a:solidFill>
                <a:effectLst>
                  <a:reflection blurRad="12700" stA="28000" endPos="45000" dist="1000" dir="5400000" sy="-100000" algn="bl" rotWithShape="0"/>
                </a:effectLst>
                <a:ea typeface="Times New Roman"/>
                <a:cs typeface="Times New Roman"/>
              </a:rPr>
              <a:t> </a:t>
            </a:r>
            <a:r>
              <a:rPr lang="ar-SA" b="1" cap="all" dirty="0">
                <a:ln w="9000" cmpd="sng">
                  <a:solidFill>
                    <a:schemeClr val="tx1"/>
                  </a:solidFill>
                  <a:prstDash val="solid"/>
                </a:ln>
                <a:solidFill>
                  <a:srgbClr val="FF0000"/>
                </a:solidFill>
                <a:effectLst>
                  <a:reflection blurRad="12700" stA="28000" endPos="45000" dist="1000" dir="5400000" sy="-100000" algn="bl" rotWithShape="0"/>
                </a:effectLst>
                <a:latin typeface="Times New Roman"/>
                <a:ea typeface="Times New Roman"/>
                <a:cs typeface="SKR HEAD1"/>
              </a:rPr>
              <a:t> </a:t>
            </a:r>
            <a:r>
              <a:rPr lang="ar-EG" b="1" cap="all" dirty="0">
                <a:ln w="9000" cmpd="sng">
                  <a:solidFill>
                    <a:schemeClr val="tx1"/>
                  </a:solidFill>
                  <a:prstDash val="solid"/>
                </a:ln>
                <a:solidFill>
                  <a:srgbClr val="FF0000"/>
                </a:solidFill>
                <a:effectLst>
                  <a:reflection blurRad="12700" stA="28000" endPos="45000" dist="1000" dir="5400000" sy="-100000" algn="bl" rotWithShape="0"/>
                </a:effectLst>
                <a:latin typeface="Times New Roman"/>
                <a:ea typeface="Times New Roman"/>
                <a:cs typeface="SKR HEAD1"/>
              </a:rPr>
              <a:t>تدريسي مقترح </a:t>
            </a:r>
            <a:r>
              <a:rPr lang="ar-SA" b="1" cap="all" dirty="0">
                <a:ln w="9000" cmpd="sng">
                  <a:solidFill>
                    <a:schemeClr val="tx1"/>
                  </a:solidFill>
                  <a:prstDash val="solid"/>
                </a:ln>
                <a:solidFill>
                  <a:srgbClr val="FF0000"/>
                </a:solidFill>
                <a:effectLst>
                  <a:reflection blurRad="12700" stA="28000" endPos="45000" dist="1000" dir="5400000" sy="-100000" algn="bl" rotWithShape="0"/>
                </a:effectLst>
                <a:latin typeface="Times New Roman"/>
                <a:ea typeface="Times New Roman"/>
                <a:cs typeface="SKR HEAD1"/>
              </a:rPr>
              <a:t> قائم على التعلم الاستراتيجي </a:t>
            </a:r>
            <a:r>
              <a:rPr lang="ar-EG" b="1" cap="all" dirty="0">
                <a:ln w="9000" cmpd="sng">
                  <a:solidFill>
                    <a:schemeClr val="tx1"/>
                  </a:solidFill>
                  <a:prstDash val="solid"/>
                </a:ln>
                <a:solidFill>
                  <a:srgbClr val="FF0000"/>
                </a:solidFill>
                <a:effectLst>
                  <a:reflection blurRad="12700" stA="28000" endPos="45000" dist="1000" dir="5400000" sy="-100000" algn="bl" rotWithShape="0"/>
                </a:effectLst>
                <a:latin typeface="Times New Roman"/>
                <a:ea typeface="Times New Roman"/>
                <a:cs typeface="SKR HEAD1"/>
              </a:rPr>
              <a:t>وفاعليته </a:t>
            </a:r>
            <a:r>
              <a:rPr lang="ar-SA" b="1" cap="all" dirty="0">
                <a:ln w="9000" cmpd="sng">
                  <a:solidFill>
                    <a:schemeClr val="tx1"/>
                  </a:solidFill>
                  <a:prstDash val="solid"/>
                </a:ln>
                <a:solidFill>
                  <a:srgbClr val="FF0000"/>
                </a:solidFill>
                <a:effectLst>
                  <a:reflection blurRad="12700" stA="28000" endPos="45000" dist="1000" dir="5400000" sy="-100000" algn="bl" rotWithShape="0"/>
                </a:effectLst>
                <a:latin typeface="Times New Roman"/>
                <a:ea typeface="Times New Roman"/>
                <a:cs typeface="SKR HEAD1"/>
              </a:rPr>
              <a:t>في تنمية التحصيل ومهارات التنظيم الذاتي الرياضي لدى طلاب الصف الأول الثانوي</a:t>
            </a:r>
            <a:endParaRPr lang="en-US" sz="6200" b="1" cap="all" dirty="0">
              <a:ln w="9000" cmpd="sng">
                <a:solidFill>
                  <a:schemeClr val="tx1"/>
                </a:solidFill>
                <a:prstDash val="solid"/>
              </a:ln>
              <a:solidFill>
                <a:srgbClr val="FF0000"/>
              </a:solidFill>
              <a:effectLst>
                <a:reflection blurRad="12700" stA="28000" endPos="45000" dist="1000" dir="5400000" sy="-100000" algn="bl" rotWithShape="0"/>
              </a:effectLst>
              <a:latin typeface="Times New Roman"/>
              <a:ea typeface="Times New Roman"/>
              <a:cs typeface="SKR HEAD1"/>
            </a:endParaRPr>
          </a:p>
          <a:p>
            <a:pPr algn="just" rtl="1"/>
            <a:r>
              <a:rPr lang="ar-EG" sz="6200" b="1" cap="all" dirty="0" smtClean="0">
                <a:ln w="9000" cmpd="sng">
                  <a:solidFill>
                    <a:schemeClr val="tx1"/>
                  </a:solidFill>
                  <a:prstDash val="solid"/>
                </a:ln>
                <a:solidFill>
                  <a:srgbClr val="FF0000"/>
                </a:solidFill>
                <a:effectLst>
                  <a:reflection blurRad="12700" stA="28000" endPos="45000" dist="1000" dir="5400000" sy="-100000" algn="bl" rotWithShape="0"/>
                </a:effectLst>
                <a:cs typeface="AdvertisingBold" pitchFamily="2" charset="-78"/>
              </a:rPr>
              <a:t>اسم </a:t>
            </a:r>
            <a:r>
              <a:rPr lang="ar-EG" sz="6200" b="1" cap="all" dirty="0">
                <a:ln w="9000" cmpd="sng">
                  <a:solidFill>
                    <a:schemeClr val="tx1"/>
                  </a:solidFill>
                  <a:prstDash val="solid"/>
                </a:ln>
                <a:solidFill>
                  <a:srgbClr val="FF0000"/>
                </a:solidFill>
                <a:effectLst>
                  <a:reflection blurRad="12700" stA="28000" endPos="45000" dist="1000" dir="5400000" sy="-100000" algn="bl" rotWithShape="0"/>
                </a:effectLst>
                <a:cs typeface="AdvertisingBold" pitchFamily="2" charset="-78"/>
              </a:rPr>
              <a:t>الباحث</a:t>
            </a:r>
            <a:r>
              <a:rPr lang="ar-SA" sz="6200" b="1" cap="all" dirty="0">
                <a:ln w="9000" cmpd="sng">
                  <a:solidFill>
                    <a:schemeClr val="tx1"/>
                  </a:solidFill>
                  <a:prstDash val="solid"/>
                </a:ln>
                <a:solidFill>
                  <a:srgbClr val="FF0000"/>
                </a:solidFill>
                <a:effectLst>
                  <a:reflection blurRad="12700" stA="28000" endPos="45000" dist="1000" dir="5400000" sy="-100000" algn="bl" rotWithShape="0"/>
                </a:effectLst>
                <a:cs typeface="AdvertisingBold" pitchFamily="2" charset="-78"/>
              </a:rPr>
              <a:t> : د/ </a:t>
            </a:r>
            <a:r>
              <a:rPr lang="ar-SA" sz="6200" b="1" cap="all" dirty="0" smtClean="0">
                <a:ln w="9000" cmpd="sng">
                  <a:solidFill>
                    <a:schemeClr val="tx1"/>
                  </a:solidFill>
                  <a:prstDash val="solid"/>
                </a:ln>
                <a:solidFill>
                  <a:srgbClr val="FF0000"/>
                </a:solidFill>
                <a:effectLst>
                  <a:reflection blurRad="12700" stA="28000" endPos="45000" dist="1000" dir="5400000" sy="-100000" algn="bl" rotWithShape="0"/>
                </a:effectLst>
                <a:cs typeface="AdvertisingBold" pitchFamily="2" charset="-78"/>
              </a:rPr>
              <a:t>رشا هاشم عبد الحميد محمد</a:t>
            </a:r>
            <a:endParaRPr lang="ar-EG" sz="6200" b="1" cap="all" dirty="0">
              <a:ln w="9000" cmpd="sng">
                <a:solidFill>
                  <a:schemeClr val="tx1"/>
                </a:solidFill>
                <a:prstDash val="solid"/>
              </a:ln>
              <a:solidFill>
                <a:srgbClr val="FF0000"/>
              </a:solidFill>
              <a:effectLst>
                <a:reflection blurRad="12700" stA="28000" endPos="45000" dist="1000" dir="5400000" sy="-100000" algn="bl" rotWithShape="0"/>
              </a:effectLst>
              <a:cs typeface="AdvertisingBold" pitchFamily="2" charset="-78"/>
            </a:endParaRPr>
          </a:p>
          <a:p>
            <a:pPr algn="just" rtl="1"/>
            <a:r>
              <a:rPr lang="ar-SA" sz="6200" b="1" cap="all" dirty="0" smtClean="0">
                <a:ln w="9000" cmpd="sng">
                  <a:solidFill>
                    <a:schemeClr val="tx1"/>
                  </a:solidFill>
                  <a:prstDash val="solid"/>
                </a:ln>
                <a:solidFill>
                  <a:srgbClr val="FF0000"/>
                </a:solidFill>
                <a:effectLst>
                  <a:reflection blurRad="12700" stA="28000" endPos="45000" dist="1000" dir="5400000" sy="-100000" algn="bl" rotWithShape="0"/>
                </a:effectLst>
                <a:cs typeface="AdvertisingBold" pitchFamily="2" charset="-78"/>
              </a:rPr>
              <a:t>أستاذ المناهج وطرق تدريس الرياضيات المساعد ب</a:t>
            </a:r>
            <a:r>
              <a:rPr lang="ar-EG" sz="6200" b="1" cap="all" dirty="0" smtClean="0">
                <a:ln w="9000" cmpd="sng">
                  <a:solidFill>
                    <a:schemeClr val="tx1"/>
                  </a:solidFill>
                  <a:prstDash val="solid"/>
                </a:ln>
                <a:solidFill>
                  <a:srgbClr val="FF0000"/>
                </a:solidFill>
                <a:effectLst>
                  <a:reflection blurRad="12700" stA="28000" endPos="45000" dist="1000" dir="5400000" sy="-100000" algn="bl" rotWithShape="0"/>
                </a:effectLst>
                <a:cs typeface="AdvertisingBold" pitchFamily="2" charset="-78"/>
              </a:rPr>
              <a:t>كلية </a:t>
            </a:r>
            <a:r>
              <a:rPr lang="ar-EG" sz="6200" b="1" cap="all" dirty="0">
                <a:ln w="9000" cmpd="sng">
                  <a:solidFill>
                    <a:schemeClr val="tx1"/>
                  </a:solidFill>
                  <a:prstDash val="solid"/>
                </a:ln>
                <a:solidFill>
                  <a:srgbClr val="FF0000"/>
                </a:solidFill>
                <a:effectLst>
                  <a:reflection blurRad="12700" stA="28000" endPos="45000" dist="1000" dir="5400000" sy="-100000" algn="bl" rotWithShape="0"/>
                </a:effectLst>
                <a:cs typeface="AdvertisingBold" pitchFamily="2" charset="-78"/>
              </a:rPr>
              <a:t>التربية بالزلفي، </a:t>
            </a:r>
            <a:endParaRPr lang="en-US" sz="6200" b="1" cap="all" dirty="0">
              <a:ln w="9000" cmpd="sng">
                <a:solidFill>
                  <a:schemeClr val="tx1"/>
                </a:solidFill>
                <a:prstDash val="solid"/>
              </a:ln>
              <a:solidFill>
                <a:srgbClr val="FF0000"/>
              </a:solidFill>
              <a:effectLst>
                <a:reflection blurRad="12700" stA="28000" endPos="45000" dist="1000" dir="5400000" sy="-100000" algn="bl" rotWithShape="0"/>
              </a:effectLst>
              <a:cs typeface="AdvertisingBold" pitchFamily="2" charset="-78"/>
            </a:endParaRPr>
          </a:p>
          <a:p>
            <a:pPr algn="ctr" rtl="1"/>
            <a:endParaRPr lang="en-US" sz="7200" b="1" cap="all" dirty="0">
              <a:ln w="9000" cmpd="sng">
                <a:solidFill>
                  <a:schemeClr val="tx1"/>
                </a:solidFill>
                <a:prstDash val="solid"/>
              </a:ln>
              <a:solidFill>
                <a:srgbClr val="FF0000"/>
              </a:solidFill>
              <a:effectLst>
                <a:reflection blurRad="12700" stA="28000" endPos="45000" dist="1000" dir="5400000" sy="-100000" algn="bl" rotWithShape="0"/>
              </a:effectLst>
              <a:cs typeface="AdvertisingBold" pitchFamily="2" charset="-78"/>
            </a:endParaRPr>
          </a:p>
        </p:txBody>
      </p:sp>
      <p:sp>
        <p:nvSpPr>
          <p:cNvPr id="9" name="Text Box 36"/>
          <p:cNvSpPr txBox="1">
            <a:spLocks noChangeArrowheads="1"/>
          </p:cNvSpPr>
          <p:nvPr/>
        </p:nvSpPr>
        <p:spPr bwMode="auto">
          <a:xfrm>
            <a:off x="17211146" y="8038322"/>
            <a:ext cx="14942870" cy="38975249"/>
          </a:xfrm>
          <a:prstGeom prst="rect">
            <a:avLst/>
          </a:prstGeom>
          <a:noFill/>
          <a:ln>
            <a:solidFill>
              <a:schemeClr val="accent6"/>
            </a:solidFill>
            <a:headEnd/>
            <a:tailEnd/>
          </a:ln>
        </p:spPr>
        <p:style>
          <a:lnRef idx="2">
            <a:schemeClr val="accent2"/>
          </a:lnRef>
          <a:fillRef idx="1">
            <a:schemeClr val="lt1"/>
          </a:fillRef>
          <a:effectRef idx="0">
            <a:schemeClr val="accent2"/>
          </a:effectRef>
          <a:fontRef idx="minor">
            <a:schemeClr val="dk1"/>
          </a:fontRef>
        </p:style>
        <p:txBody>
          <a:bodyPr lIns="308203" tIns="308203" rIns="308203" bIns="308203"/>
          <a:lstStyle/>
          <a:p>
            <a:pPr algn="justLow" rtl="1"/>
            <a:endParaRPr lang="ar-SA" sz="6200" b="1" dirty="0" smtClean="0">
              <a:cs typeface="Akhbar MT" pitchFamily="2" charset="-78"/>
            </a:endParaRPr>
          </a:p>
          <a:p>
            <a:pPr algn="justLow" rtl="1"/>
            <a:endParaRPr lang="ar-SA" sz="6200" b="1" dirty="0" smtClean="0">
              <a:cs typeface="Akhbar MT" pitchFamily="2" charset="-78"/>
            </a:endParaRPr>
          </a:p>
          <a:p>
            <a:pPr algn="r" rtl="1"/>
            <a:r>
              <a:rPr lang="ar-EG" sz="6200" b="1" dirty="0">
                <a:cs typeface="Akhbar MT" pitchFamily="2" charset="-78"/>
              </a:rPr>
              <a:t>يتسم العصر الحالي بالانفجار المعرفي والتقدم</a:t>
            </a:r>
            <a:r>
              <a:rPr lang="ar-SA" sz="6200" b="1" dirty="0">
                <a:cs typeface="Akhbar MT" pitchFamily="2" charset="-78"/>
              </a:rPr>
              <a:t> </a:t>
            </a:r>
            <a:r>
              <a:rPr lang="ar-EG" sz="6200" b="1" dirty="0">
                <a:cs typeface="Akhbar MT" pitchFamily="2" charset="-78"/>
              </a:rPr>
              <a:t>التكنولوجي </a:t>
            </a:r>
            <a:r>
              <a:rPr lang="ar-EG" sz="6200" b="1" dirty="0" smtClean="0">
                <a:cs typeface="Akhbar MT" pitchFamily="2" charset="-78"/>
              </a:rPr>
              <a:t>في </a:t>
            </a:r>
            <a:r>
              <a:rPr lang="ar-EG" sz="6200" b="1" dirty="0">
                <a:cs typeface="Akhbar MT" pitchFamily="2" charset="-78"/>
              </a:rPr>
              <a:t>كافة المجالات وتنامى الاكتشافات والاختراعات العلمية التي جعلت العالم قرية صغيرة ، الأمر الذى دعي إلى ضرورة الارتقاء بمستوى الطلاب </a:t>
            </a:r>
            <a:r>
              <a:rPr lang="ar-EG" sz="6200" b="1" dirty="0" smtClean="0">
                <a:cs typeface="Akhbar MT" pitchFamily="2" charset="-78"/>
              </a:rPr>
              <a:t>في </a:t>
            </a:r>
            <a:r>
              <a:rPr lang="ar-EG" sz="6200" b="1" dirty="0">
                <a:cs typeface="Akhbar MT" pitchFamily="2" charset="-78"/>
              </a:rPr>
              <a:t>كافة المراحل التعليمية، وإكسابهم العديد من الطرق والاستراتيجيات التي توفر لهم فرص اكتساب المعلومات والمهارات وتوظيفها </a:t>
            </a:r>
            <a:r>
              <a:rPr lang="ar-EG" sz="6200" b="1" dirty="0" smtClean="0">
                <a:cs typeface="Akhbar MT" pitchFamily="2" charset="-78"/>
              </a:rPr>
              <a:t>في </a:t>
            </a:r>
            <a:r>
              <a:rPr lang="ar-EG" sz="6200" b="1" dirty="0">
                <a:cs typeface="Akhbar MT" pitchFamily="2" charset="-78"/>
              </a:rPr>
              <a:t>مختلف المواقف مدى الحياة بصورة نشطة ومستقلة</a:t>
            </a:r>
            <a:r>
              <a:rPr lang="ar-EG" sz="6200" b="1" dirty="0" smtClean="0">
                <a:cs typeface="Akhbar MT" pitchFamily="2" charset="-78"/>
              </a:rPr>
              <a:t>.</a:t>
            </a:r>
            <a:endParaRPr lang="ar-SA" sz="6200" b="1" dirty="0" smtClean="0">
              <a:cs typeface="Akhbar MT" pitchFamily="2" charset="-78"/>
            </a:endParaRPr>
          </a:p>
          <a:p>
            <a:pPr algn="r" rtl="1"/>
            <a:endParaRPr lang="en-US" sz="6200" b="1" dirty="0">
              <a:cs typeface="Akhbar MT" pitchFamily="2" charset="-78"/>
            </a:endParaRPr>
          </a:p>
          <a:p>
            <a:pPr algn="r" rtl="1"/>
            <a:r>
              <a:rPr lang="ar-SA" sz="6200" b="1" dirty="0">
                <a:cs typeface="Akhbar MT" pitchFamily="2" charset="-78"/>
              </a:rPr>
              <a:t> </a:t>
            </a:r>
            <a:r>
              <a:rPr lang="ar-EG" sz="6200" b="1" dirty="0">
                <a:cs typeface="Akhbar MT" pitchFamily="2" charset="-78"/>
              </a:rPr>
              <a:t>لذلك أصبح من الضروري تزويد الطلاب بالأساس الذى يعتمدون عليه </a:t>
            </a:r>
            <a:r>
              <a:rPr lang="ar-EG" sz="6200" b="1" dirty="0" err="1">
                <a:cs typeface="Akhbar MT" pitchFamily="2" charset="-78"/>
              </a:rPr>
              <a:t>فى</a:t>
            </a:r>
            <a:r>
              <a:rPr lang="ar-EG" sz="6200" b="1" dirty="0">
                <a:cs typeface="Akhbar MT" pitchFamily="2" charset="-78"/>
              </a:rPr>
              <a:t> إدارة عملية اختيار استراتيجيات التعلم الملائمة وتطبيقها وتقييمها بدلاً من التدريس الذى يعتمد على التلقين وهذا ما يقدمه النموذج التدريسي المقترح القائم على التعلم الاستراتيجي. فلم يعد الهدف من تعليم الرياضيات هو إكساب الطلاب المفاهيم والتعميمات الرياضية فقط بل ضرورة إكسابهم مهارات وقدرات الاعتماد على الذات لتعلمها ليكونوا قادرين على التفاعل مع متغيرات العصر ، لذا برزت موضوعات حيوية </a:t>
            </a:r>
            <a:r>
              <a:rPr lang="ar-EG" sz="6200" b="1" dirty="0" smtClean="0">
                <a:cs typeface="Akhbar MT" pitchFamily="2" charset="-78"/>
              </a:rPr>
              <a:t>في </a:t>
            </a:r>
            <a:r>
              <a:rPr lang="ar-EG" sz="6200" b="1" dirty="0">
                <a:cs typeface="Akhbar MT" pitchFamily="2" charset="-78"/>
              </a:rPr>
              <a:t>تعليم وتعلم الرياضيات بما تحويه من مهارات أساسية للتعلم والتي يمكن إكسابها للطلاب وهى تنمية مهارات التنظيم الذاتي الرياضي.</a:t>
            </a:r>
            <a:endParaRPr lang="ar-SA" sz="6200" b="1" dirty="0">
              <a:cs typeface="Akhbar MT" pitchFamily="2" charset="-78"/>
            </a:endParaRPr>
          </a:p>
          <a:p>
            <a:pPr algn="justLow" rtl="1"/>
            <a:r>
              <a:rPr lang="ar-SA" sz="6200" b="1" dirty="0" smtClean="0">
                <a:cs typeface="Akhbar MT" pitchFamily="2" charset="-78"/>
              </a:rPr>
              <a:t>	</a:t>
            </a:r>
          </a:p>
          <a:p>
            <a:pPr algn="justLow" rtl="1"/>
            <a:endParaRPr lang="ar-SA" sz="6200" b="1" dirty="0">
              <a:cs typeface="Akhbar MT" pitchFamily="2" charset="-78"/>
            </a:endParaRPr>
          </a:p>
          <a:p>
            <a:pPr lvl="0" algn="justLow" rtl="1"/>
            <a:r>
              <a:rPr lang="ar-SA" altLang="ar-SA" sz="6200" b="1" dirty="0" smtClean="0">
                <a:cs typeface="Akhbar MT" pitchFamily="2" charset="-78"/>
              </a:rPr>
              <a:t>هدف البحث إلى الكشف </a:t>
            </a:r>
            <a:r>
              <a:rPr lang="ar-SA" altLang="ar-SA" sz="6200" b="1" dirty="0">
                <a:cs typeface="Akhbar MT" pitchFamily="2" charset="-78"/>
              </a:rPr>
              <a:t>في فعالية استخدام نموذج التعلم </a:t>
            </a:r>
            <a:r>
              <a:rPr lang="ar-SA" altLang="ar-SA" sz="6200" b="1" dirty="0" smtClean="0">
                <a:cs typeface="Akhbar MT" pitchFamily="2" charset="-78"/>
              </a:rPr>
              <a:t>الاستراتيجي </a:t>
            </a:r>
            <a:r>
              <a:rPr lang="ar-SA" altLang="ar-SA" sz="6200" b="1" dirty="0">
                <a:cs typeface="Akhbar MT" pitchFamily="2" charset="-78"/>
              </a:rPr>
              <a:t>في تدريس الرياضيات على تنمية كلا من التحصيل ومهارات التنظيم </a:t>
            </a:r>
            <a:r>
              <a:rPr lang="ar-SA" altLang="ar-SA" sz="6200" b="1" dirty="0" smtClean="0">
                <a:cs typeface="Akhbar MT" pitchFamily="2" charset="-78"/>
              </a:rPr>
              <a:t>الذاتي الرياضي </a:t>
            </a:r>
            <a:r>
              <a:rPr lang="ar-SA" altLang="ar-SA" sz="6200" b="1" dirty="0">
                <a:cs typeface="Akhbar MT" pitchFamily="2" charset="-78"/>
              </a:rPr>
              <a:t>لدى طلاب الصف الأول </a:t>
            </a:r>
            <a:r>
              <a:rPr lang="ar-SA" altLang="ar-SA" sz="6200" b="1" dirty="0" smtClean="0">
                <a:cs typeface="Akhbar MT" pitchFamily="2" charset="-78"/>
              </a:rPr>
              <a:t>الثانوي .</a:t>
            </a:r>
          </a:p>
          <a:p>
            <a:pPr lvl="0" algn="justLow" rtl="1"/>
            <a:endParaRPr lang="en-US" altLang="ar-SA" sz="6200" b="1" dirty="0">
              <a:cs typeface="Akhbar MT" pitchFamily="2" charset="-78"/>
            </a:endParaRPr>
          </a:p>
          <a:p>
            <a:pPr algn="justLow" rtl="1"/>
            <a:endParaRPr lang="ar-SA" sz="6200" b="1" dirty="0">
              <a:cs typeface="Akhbar MT" pitchFamily="2" charset="-78"/>
            </a:endParaRPr>
          </a:p>
          <a:p>
            <a:pPr algn="justLow" rtl="1"/>
            <a:endParaRPr lang="ar-SA" sz="6200" b="1" dirty="0" smtClean="0">
              <a:cs typeface="Akhbar MT" pitchFamily="2" charset="-78"/>
            </a:endParaRPr>
          </a:p>
          <a:p>
            <a:pPr lvl="0" algn="r" rtl="1"/>
            <a:r>
              <a:rPr lang="ar-SA" sz="7200" b="1" dirty="0" smtClean="0">
                <a:cs typeface="Akhbar MT" pitchFamily="2" charset="-78"/>
              </a:rPr>
              <a:t>يتبع </a:t>
            </a:r>
            <a:r>
              <a:rPr lang="ar-SA" sz="7200" b="1" dirty="0">
                <a:cs typeface="Akhbar MT" pitchFamily="2" charset="-78"/>
              </a:rPr>
              <a:t>البحث </a:t>
            </a:r>
            <a:r>
              <a:rPr lang="ar-SA" sz="7200" b="1" dirty="0" smtClean="0">
                <a:cs typeface="Akhbar MT" pitchFamily="2" charset="-78"/>
              </a:rPr>
              <a:t>الحالي </a:t>
            </a:r>
            <a:r>
              <a:rPr lang="ar-EG" altLang="ar-SA" sz="7200" b="1" dirty="0" smtClean="0">
                <a:cs typeface="Akhbar MT" pitchFamily="2" charset="-78"/>
              </a:rPr>
              <a:t>ما </a:t>
            </a:r>
            <a:r>
              <a:rPr lang="ar-EG" altLang="ar-SA" sz="7200" b="1" dirty="0">
                <a:cs typeface="Akhbar MT" pitchFamily="2" charset="-78"/>
              </a:rPr>
              <a:t>يلى:</a:t>
            </a:r>
            <a:endParaRPr lang="ar-SA" altLang="ar-SA" sz="7200" b="1" dirty="0">
              <a:cs typeface="Akhbar MT" pitchFamily="2" charset="-78"/>
            </a:endParaRPr>
          </a:p>
          <a:p>
            <a:pPr lvl="0" algn="just" rtl="1"/>
            <a:endParaRPr lang="en-US" altLang="ar-SA" sz="6200" b="1" dirty="0">
              <a:cs typeface="Akhbar MT" pitchFamily="2" charset="-78"/>
            </a:endParaRPr>
          </a:p>
          <a:p>
            <a:pPr marL="1472898" indent="-1472898" algn="just" rtl="1">
              <a:buFontTx/>
              <a:buChar char="-"/>
            </a:pPr>
            <a:r>
              <a:rPr lang="ar-EG" sz="6700" b="1" dirty="0" smtClean="0">
                <a:cs typeface="Akhbar MT" pitchFamily="2" charset="-78"/>
              </a:rPr>
              <a:t>المنهج </a:t>
            </a:r>
            <a:r>
              <a:rPr lang="ar-EG" sz="6700" b="1" dirty="0">
                <a:cs typeface="Akhbar MT" pitchFamily="2" charset="-78"/>
              </a:rPr>
              <a:t>الوصفي التحليلي </a:t>
            </a:r>
            <a:r>
              <a:rPr lang="ar-EG" sz="6700" b="1" dirty="0" err="1">
                <a:cs typeface="Akhbar MT" pitchFamily="2" charset="-78"/>
              </a:rPr>
              <a:t>فى</a:t>
            </a:r>
            <a:r>
              <a:rPr lang="ar-EG" sz="6700" b="1" dirty="0">
                <a:cs typeface="Akhbar MT" pitchFamily="2" charset="-78"/>
              </a:rPr>
              <a:t> إعداد الإطار النظري والدراسات السابقة </a:t>
            </a:r>
            <a:r>
              <a:rPr lang="ar-SA" sz="6700" b="1" dirty="0" smtClean="0">
                <a:cs typeface="Akhbar MT" pitchFamily="2" charset="-78"/>
              </a:rPr>
              <a:t>.</a:t>
            </a:r>
          </a:p>
          <a:p>
            <a:pPr marL="1472898" indent="-1472898" algn="just" rtl="1">
              <a:buFontTx/>
              <a:buChar char="-"/>
            </a:pPr>
            <a:r>
              <a:rPr lang="ar-EG" sz="6700" b="1" dirty="0" smtClean="0">
                <a:cs typeface="Akhbar MT" pitchFamily="2" charset="-78"/>
              </a:rPr>
              <a:t> </a:t>
            </a:r>
            <a:r>
              <a:rPr lang="ar-EG" sz="6700" b="1" dirty="0">
                <a:cs typeface="Akhbar MT" pitchFamily="2" charset="-78"/>
              </a:rPr>
              <a:t>المنهج شبه </a:t>
            </a:r>
            <a:r>
              <a:rPr lang="ar-SA" sz="6700" b="1" dirty="0" err="1" smtClean="0">
                <a:cs typeface="Akhbar MT" pitchFamily="2" charset="-78"/>
              </a:rPr>
              <a:t>ال</a:t>
            </a:r>
            <a:r>
              <a:rPr lang="ar-EG" sz="6700" b="1" dirty="0" smtClean="0">
                <a:cs typeface="Akhbar MT" pitchFamily="2" charset="-78"/>
              </a:rPr>
              <a:t>تجريبي </a:t>
            </a:r>
            <a:r>
              <a:rPr lang="ar-EG" sz="6700" b="1" dirty="0" err="1">
                <a:cs typeface="Akhbar MT" pitchFamily="2" charset="-78"/>
              </a:rPr>
              <a:t>فى</a:t>
            </a:r>
            <a:r>
              <a:rPr lang="ar-EG" sz="6700" b="1" dirty="0">
                <a:cs typeface="Akhbar MT" pitchFamily="2" charset="-78"/>
              </a:rPr>
              <a:t> إجراء التجربة وتطبيق أدوات البحث وذلك باستخدام التصميم ذو المجموعتين المتكافئين إحداهما مجموعة تجريبية (تدريس الفصل المختار باستخدام النموذج التدريسي المقترح القائم على التعلم الاستراتيجي) والأخرى ضابطة ( تدرس نفس الفصل المختار بالطريقة المعتادة ) .</a:t>
            </a:r>
            <a:endParaRPr lang="ar-SA" altLang="ar-SA" sz="6700" b="1" dirty="0">
              <a:cs typeface="Akhbar MT" pitchFamily="2" charset="-78"/>
            </a:endParaRPr>
          </a:p>
          <a:p>
            <a:pPr algn="justLow" rtl="1"/>
            <a:endParaRPr lang="ar-SA" sz="6200" b="1" dirty="0">
              <a:cs typeface="Akhbar MT" pitchFamily="2" charset="-78"/>
            </a:endParaRPr>
          </a:p>
          <a:p>
            <a:pPr algn="justLow" rtl="1"/>
            <a:endParaRPr lang="ar-SA" sz="6200" b="1" dirty="0" smtClean="0">
              <a:cs typeface="Akhbar MT" pitchFamily="2" charset="-78"/>
            </a:endParaRPr>
          </a:p>
          <a:p>
            <a:pPr marL="1178319" indent="-1178319" algn="justLow" rtl="1">
              <a:buFont typeface="+mj-lt"/>
              <a:buAutoNum type="arabicPeriod"/>
            </a:pPr>
            <a:endParaRPr lang="ar-SA" sz="6200" b="1" dirty="0">
              <a:cs typeface="Akhbar MT" pitchFamily="2" charset="-78"/>
            </a:endParaRPr>
          </a:p>
          <a:p>
            <a:pPr algn="justLow" rtl="1"/>
            <a:endParaRPr lang="ar-SA" sz="6200" b="1" dirty="0" smtClean="0">
              <a:cs typeface="Akhbar MT" pitchFamily="2" charset="-78"/>
            </a:endParaRPr>
          </a:p>
          <a:p>
            <a:pPr algn="justLow" rtl="1"/>
            <a:endParaRPr lang="en-US" sz="6200" b="1" dirty="0">
              <a:cs typeface="Akhbar MT" pitchFamily="2" charset="-78"/>
            </a:endParaRPr>
          </a:p>
        </p:txBody>
      </p:sp>
      <p:sp>
        <p:nvSpPr>
          <p:cNvPr id="10" name="Text Box 37"/>
          <p:cNvSpPr txBox="1">
            <a:spLocks noChangeArrowheads="1"/>
          </p:cNvSpPr>
          <p:nvPr/>
        </p:nvSpPr>
        <p:spPr bwMode="auto">
          <a:xfrm>
            <a:off x="27343210" y="8474527"/>
            <a:ext cx="3711881" cy="1206210"/>
          </a:xfrm>
          <a:prstGeom prst="roundRect">
            <a:avLst/>
          </a:prstGeom>
          <a:ln>
            <a:solidFill>
              <a:schemeClr val="accent5"/>
            </a:solidFill>
            <a:headEnd/>
            <a:tailEnd/>
          </a:ln>
        </p:spPr>
        <p:style>
          <a:lnRef idx="2">
            <a:schemeClr val="accent2"/>
          </a:lnRef>
          <a:fillRef idx="1">
            <a:schemeClr val="lt1"/>
          </a:fillRef>
          <a:effectRef idx="0">
            <a:schemeClr val="accent2"/>
          </a:effectRef>
          <a:fontRef idx="minor">
            <a:schemeClr val="dk1"/>
          </a:fontRef>
        </p:style>
        <p:txBody>
          <a:bodyPr lIns="154104" tIns="77049" rIns="154104" bIns="77049"/>
          <a:lstStyle/>
          <a:p>
            <a:pPr algn="ctr" defTabSz="1540113">
              <a:defRPr/>
            </a:pPr>
            <a:r>
              <a:rPr lang="ar-SA" sz="5800" b="1" dirty="0" smtClean="0">
                <a:ln w="9525">
                  <a:solidFill>
                    <a:srgbClr val="00B0F0"/>
                  </a:solidFill>
                  <a:prstDash val="solid"/>
                </a:ln>
                <a:solidFill>
                  <a:schemeClr val="accent6"/>
                </a:solidFill>
                <a:effectLst>
                  <a:outerShdw blurRad="12700" dist="38100" dir="2700000" algn="tl" rotWithShape="0">
                    <a:schemeClr val="bg1">
                      <a:lumMod val="50000"/>
                    </a:schemeClr>
                  </a:outerShdw>
                </a:effectLst>
                <a:latin typeface="Arial" charset="0"/>
                <a:cs typeface="Arial" charset="0"/>
              </a:rPr>
              <a:t>مقدمة</a:t>
            </a:r>
            <a:endParaRPr lang="en-US" sz="5800" b="1" dirty="0">
              <a:ln w="9525">
                <a:solidFill>
                  <a:srgbClr val="00B0F0"/>
                </a:solidFill>
                <a:prstDash val="solid"/>
              </a:ln>
              <a:solidFill>
                <a:schemeClr val="accent6"/>
              </a:solidFill>
              <a:effectLst>
                <a:outerShdw blurRad="12700" dist="38100" dir="2700000" algn="tl" rotWithShape="0">
                  <a:schemeClr val="bg1">
                    <a:lumMod val="50000"/>
                  </a:schemeClr>
                </a:outerShdw>
              </a:effectLst>
              <a:latin typeface="Arial" charset="0"/>
              <a:cs typeface="Arial" charset="0"/>
            </a:endParaRPr>
          </a:p>
        </p:txBody>
      </p:sp>
      <p:sp>
        <p:nvSpPr>
          <p:cNvPr id="12" name="Text Box 37"/>
          <p:cNvSpPr txBox="1">
            <a:spLocks noChangeArrowheads="1"/>
          </p:cNvSpPr>
          <p:nvPr/>
        </p:nvSpPr>
        <p:spPr bwMode="auto">
          <a:xfrm>
            <a:off x="27989512" y="26368199"/>
            <a:ext cx="3711881" cy="1206210"/>
          </a:xfrm>
          <a:prstGeom prst="roundRect">
            <a:avLst/>
          </a:prstGeom>
          <a:ln>
            <a:solidFill>
              <a:schemeClr val="accent6"/>
            </a:solidFill>
            <a:headEnd/>
            <a:tailEnd/>
          </a:ln>
        </p:spPr>
        <p:style>
          <a:lnRef idx="2">
            <a:schemeClr val="accent2"/>
          </a:lnRef>
          <a:fillRef idx="1">
            <a:schemeClr val="lt1"/>
          </a:fillRef>
          <a:effectRef idx="0">
            <a:schemeClr val="accent2"/>
          </a:effectRef>
          <a:fontRef idx="minor">
            <a:schemeClr val="dk1"/>
          </a:fontRef>
        </p:style>
        <p:txBody>
          <a:bodyPr lIns="154104" tIns="77049" rIns="154104" bIns="77049"/>
          <a:lstStyle/>
          <a:p>
            <a:pPr algn="ctr" defTabSz="1540113">
              <a:defRPr/>
            </a:pPr>
            <a:r>
              <a:rPr lang="ar-SA" sz="5800" b="1" dirty="0" smtClean="0">
                <a:ln w="9525">
                  <a:solidFill>
                    <a:srgbClr val="00B0F0"/>
                  </a:solidFill>
                  <a:prstDash val="solid"/>
                </a:ln>
                <a:solidFill>
                  <a:srgbClr val="00B050"/>
                </a:solidFill>
                <a:effectLst>
                  <a:outerShdw blurRad="12700" dist="38100" dir="2700000" algn="tl" rotWithShape="0">
                    <a:schemeClr val="bg1">
                      <a:lumMod val="50000"/>
                    </a:schemeClr>
                  </a:outerShdw>
                </a:effectLst>
                <a:latin typeface="Arial" charset="0"/>
                <a:cs typeface="Arial" charset="0"/>
              </a:rPr>
              <a:t>اهداف البحث</a:t>
            </a:r>
            <a:endParaRPr lang="en-US" sz="5800" b="1" dirty="0">
              <a:ln w="9525">
                <a:solidFill>
                  <a:srgbClr val="00B0F0"/>
                </a:solidFill>
                <a:prstDash val="solid"/>
              </a:ln>
              <a:solidFill>
                <a:srgbClr val="00B050"/>
              </a:solidFill>
              <a:effectLst>
                <a:outerShdw blurRad="12700" dist="38100" dir="2700000" algn="tl" rotWithShape="0">
                  <a:schemeClr val="bg1">
                    <a:lumMod val="50000"/>
                  </a:schemeClr>
                </a:outerShdw>
              </a:effectLst>
              <a:latin typeface="Arial" charset="0"/>
              <a:cs typeface="Arial" charset="0"/>
            </a:endParaRPr>
          </a:p>
        </p:txBody>
      </p:sp>
      <p:sp>
        <p:nvSpPr>
          <p:cNvPr id="13" name="Text Box 37"/>
          <p:cNvSpPr txBox="1">
            <a:spLocks noChangeArrowheads="1"/>
          </p:cNvSpPr>
          <p:nvPr/>
        </p:nvSpPr>
        <p:spPr bwMode="auto">
          <a:xfrm>
            <a:off x="28018081" y="32079820"/>
            <a:ext cx="3711881" cy="1206210"/>
          </a:xfrm>
          <a:prstGeom prst="roundRect">
            <a:avLst/>
          </a:prstGeom>
          <a:ln>
            <a:solidFill>
              <a:schemeClr val="accent6"/>
            </a:solidFill>
            <a:headEnd/>
            <a:tailEnd/>
          </a:ln>
        </p:spPr>
        <p:style>
          <a:lnRef idx="2">
            <a:schemeClr val="accent2"/>
          </a:lnRef>
          <a:fillRef idx="1">
            <a:schemeClr val="lt1"/>
          </a:fillRef>
          <a:effectRef idx="0">
            <a:schemeClr val="accent2"/>
          </a:effectRef>
          <a:fontRef idx="minor">
            <a:schemeClr val="dk1"/>
          </a:fontRef>
        </p:style>
        <p:txBody>
          <a:bodyPr lIns="154104" tIns="77049" rIns="154104" bIns="77049"/>
          <a:lstStyle/>
          <a:p>
            <a:pPr algn="ctr" defTabSz="1540113">
              <a:defRPr/>
            </a:pPr>
            <a:r>
              <a:rPr lang="ar-SA" sz="5800" b="1" dirty="0" smtClean="0">
                <a:ln w="9525">
                  <a:solidFill>
                    <a:srgbClr val="00B0F0"/>
                  </a:solidFill>
                  <a:prstDash val="solid"/>
                </a:ln>
                <a:solidFill>
                  <a:schemeClr val="accent4"/>
                </a:solidFill>
                <a:effectLst>
                  <a:outerShdw blurRad="12700" dist="38100" dir="2700000" algn="tl" rotWithShape="0">
                    <a:schemeClr val="bg1">
                      <a:lumMod val="50000"/>
                    </a:schemeClr>
                  </a:outerShdw>
                </a:effectLst>
                <a:latin typeface="Arial" charset="0"/>
                <a:cs typeface="Arial" charset="0"/>
              </a:rPr>
              <a:t>منهج البحث</a:t>
            </a:r>
            <a:endParaRPr lang="en-US" sz="5800" b="1" dirty="0">
              <a:ln w="9525">
                <a:solidFill>
                  <a:srgbClr val="00B0F0"/>
                </a:solidFill>
                <a:prstDash val="solid"/>
              </a:ln>
              <a:solidFill>
                <a:schemeClr val="accent4"/>
              </a:solidFill>
              <a:effectLst>
                <a:outerShdw blurRad="12700" dist="38100" dir="2700000" algn="tl" rotWithShape="0">
                  <a:schemeClr val="bg1">
                    <a:lumMod val="50000"/>
                  </a:schemeClr>
                </a:outerShdw>
              </a:effectLst>
              <a:latin typeface="Arial" charset="0"/>
              <a:cs typeface="Arial" charset="0"/>
            </a:endParaRPr>
          </a:p>
        </p:txBody>
      </p:sp>
      <p:sp>
        <p:nvSpPr>
          <p:cNvPr id="14" name="Text Box 36"/>
          <p:cNvSpPr txBox="1">
            <a:spLocks noChangeArrowheads="1"/>
          </p:cNvSpPr>
          <p:nvPr/>
        </p:nvSpPr>
        <p:spPr bwMode="auto">
          <a:xfrm>
            <a:off x="1831943" y="8191305"/>
            <a:ext cx="14942870" cy="38304554"/>
          </a:xfrm>
          <a:prstGeom prst="rect">
            <a:avLst/>
          </a:prstGeom>
          <a:noFill/>
          <a:ln>
            <a:solidFill>
              <a:schemeClr val="accent6"/>
            </a:solidFill>
            <a:headEnd/>
            <a:tailEnd/>
          </a:ln>
        </p:spPr>
        <p:style>
          <a:lnRef idx="2">
            <a:schemeClr val="accent2"/>
          </a:lnRef>
          <a:fillRef idx="1">
            <a:schemeClr val="lt1"/>
          </a:fillRef>
          <a:effectRef idx="0">
            <a:schemeClr val="accent2"/>
          </a:effectRef>
          <a:fontRef idx="minor">
            <a:schemeClr val="dk1"/>
          </a:fontRef>
        </p:style>
        <p:txBody>
          <a:bodyPr lIns="308203" tIns="308203" rIns="308203" bIns="308203"/>
          <a:lstStyle/>
          <a:p>
            <a:pPr algn="justLow" rtl="1"/>
            <a:endParaRPr lang="ar-SA" sz="6200" b="1" dirty="0" smtClean="0">
              <a:cs typeface="Akhbar MT" pitchFamily="2" charset="-78"/>
            </a:endParaRPr>
          </a:p>
          <a:p>
            <a:pPr algn="justLow" rtl="1"/>
            <a:endParaRPr lang="ar-SA" sz="6200" b="1" dirty="0" smtClean="0">
              <a:cs typeface="Akhbar MT" pitchFamily="2" charset="-78"/>
            </a:endParaRPr>
          </a:p>
          <a:p>
            <a:pPr lvl="0" algn="r" rtl="1"/>
            <a:r>
              <a:rPr lang="ar-SA" altLang="ar-SA" sz="6200" b="1" dirty="0" smtClean="0">
                <a:cs typeface="Akhbar MT" pitchFamily="2" charset="-78"/>
              </a:rPr>
              <a:t>1- يوج</a:t>
            </a:r>
            <a:r>
              <a:rPr lang="ar-EG" sz="6200" b="1" dirty="0" smtClean="0">
                <a:cs typeface="Akhbar MT" pitchFamily="2" charset="-78"/>
              </a:rPr>
              <a:t>د فرق ذو دلالة إحصائية بين متوسطي درجات </a:t>
            </a:r>
            <a:r>
              <a:rPr lang="ar-SA" sz="6200" b="1" dirty="0" smtClean="0">
                <a:cs typeface="Akhbar MT" pitchFamily="2" charset="-78"/>
              </a:rPr>
              <a:t>طالبات </a:t>
            </a:r>
            <a:r>
              <a:rPr lang="ar-EG" sz="6200" b="1" dirty="0" smtClean="0">
                <a:cs typeface="Akhbar MT" pitchFamily="2" charset="-78"/>
              </a:rPr>
              <a:t>المجموعتين الضابطة والتجريبية في التطبيق البعدي لاختبار التحصيل الرياضي لصالح </a:t>
            </a:r>
            <a:r>
              <a:rPr lang="ar-SA" sz="6200" b="1" dirty="0" smtClean="0">
                <a:cs typeface="Akhbar MT" pitchFamily="2" charset="-78"/>
              </a:rPr>
              <a:t>طلاب </a:t>
            </a:r>
            <a:r>
              <a:rPr lang="ar-EG" sz="6200" b="1" dirty="0" smtClean="0">
                <a:cs typeface="Akhbar MT" pitchFamily="2" charset="-78"/>
              </a:rPr>
              <a:t>المجموعة التجريبية.</a:t>
            </a:r>
            <a:endParaRPr lang="ar-SA" sz="6200" b="1" dirty="0" smtClean="0">
              <a:cs typeface="Akhbar MT" pitchFamily="2" charset="-78"/>
            </a:endParaRPr>
          </a:p>
          <a:p>
            <a:pPr lvl="0" algn="r" rtl="1"/>
            <a:r>
              <a:rPr lang="ar-SA" altLang="ar-SA" sz="6200" b="1" dirty="0" smtClean="0">
                <a:cs typeface="Akhbar MT" pitchFamily="2" charset="-78"/>
              </a:rPr>
              <a:t>2- يوج</a:t>
            </a:r>
            <a:r>
              <a:rPr lang="ar-EG" sz="6200" b="1" dirty="0" smtClean="0">
                <a:cs typeface="Akhbar MT" pitchFamily="2" charset="-78"/>
              </a:rPr>
              <a:t>د فرق ذو دلالة إحصائية بين متوسطي درجات </a:t>
            </a:r>
            <a:r>
              <a:rPr lang="ar-SA" sz="6200" b="1" dirty="0" smtClean="0">
                <a:cs typeface="Akhbar MT" pitchFamily="2" charset="-78"/>
              </a:rPr>
              <a:t>طالبات </a:t>
            </a:r>
            <a:r>
              <a:rPr lang="ar-EG" sz="6200" b="1" dirty="0" smtClean="0">
                <a:cs typeface="Akhbar MT" pitchFamily="2" charset="-78"/>
              </a:rPr>
              <a:t>المجموعة التجريبية في التطبيق القبلي والبعدي لاختبار التحصيل الرياضي لصالح التطبيق البعدي.</a:t>
            </a:r>
            <a:r>
              <a:rPr lang="ar-EG" altLang="ar-SA" sz="6200" b="1" dirty="0" smtClean="0">
                <a:cs typeface="Akhbar MT" pitchFamily="2" charset="-78"/>
              </a:rPr>
              <a:t>. </a:t>
            </a:r>
            <a:endParaRPr lang="en-US" altLang="ar-SA" sz="6200" b="1" dirty="0" smtClean="0">
              <a:cs typeface="Akhbar MT" pitchFamily="2" charset="-78"/>
            </a:endParaRPr>
          </a:p>
          <a:p>
            <a:pPr lvl="0" algn="r" rtl="1"/>
            <a:r>
              <a:rPr lang="ar-SA" altLang="ar-SA" sz="6200" b="1" dirty="0" smtClean="0">
                <a:cs typeface="Akhbar MT" pitchFamily="2" charset="-78"/>
              </a:rPr>
              <a:t>3- </a:t>
            </a:r>
            <a:r>
              <a:rPr lang="ar-EG" sz="6200" b="1" dirty="0" smtClean="0">
                <a:cs typeface="Akhbar MT" pitchFamily="2" charset="-78"/>
              </a:rPr>
              <a:t>يتصف النموذج التدريسي المقترح القائم على التعلم الاستراتيجي بالفاعلية ( نسبة الكسب المعدل لبلاك </a:t>
            </a:r>
            <a:r>
              <a:rPr lang="en-US" sz="6200" b="1" dirty="0" smtClean="0">
                <a:cs typeface="Akhbar MT" pitchFamily="2" charset="-78"/>
              </a:rPr>
              <a:t>≤</a:t>
            </a:r>
            <a:r>
              <a:rPr lang="ar-EG" sz="6200" b="1" dirty="0" smtClean="0">
                <a:cs typeface="Akhbar MT" pitchFamily="2" charset="-78"/>
              </a:rPr>
              <a:t> 1.2 ) في تنمية التحصيل الرياضي لدى </a:t>
            </a:r>
            <a:r>
              <a:rPr lang="ar-SA" sz="6200" b="1" dirty="0" smtClean="0">
                <a:cs typeface="Akhbar MT" pitchFamily="2" charset="-78"/>
              </a:rPr>
              <a:t>طلاب </a:t>
            </a:r>
            <a:r>
              <a:rPr lang="ar-EG" sz="6200" b="1" dirty="0" smtClean="0">
                <a:cs typeface="Akhbar MT" pitchFamily="2" charset="-78"/>
              </a:rPr>
              <a:t>المجموعة التجريبية .</a:t>
            </a:r>
            <a:endParaRPr lang="ar-SA" sz="6200" b="1" dirty="0" smtClean="0">
              <a:cs typeface="Akhbar MT" pitchFamily="2" charset="-78"/>
            </a:endParaRPr>
          </a:p>
          <a:p>
            <a:pPr lvl="0" algn="r" rtl="1"/>
            <a:r>
              <a:rPr lang="ar-SA" altLang="ar-SA" sz="6200" b="1" dirty="0" smtClean="0">
                <a:cs typeface="Akhbar MT" pitchFamily="2" charset="-78"/>
              </a:rPr>
              <a:t>4- </a:t>
            </a:r>
            <a:r>
              <a:rPr lang="ar-EG" sz="6200" b="1" dirty="0" smtClean="0">
                <a:cs typeface="Akhbar MT" pitchFamily="2" charset="-78"/>
              </a:rPr>
              <a:t>يوجد فرق ذو دلالة إحصائية بين متوسطي درجات </a:t>
            </a:r>
            <a:r>
              <a:rPr lang="ar-SA" sz="6200" b="1" dirty="0" smtClean="0">
                <a:cs typeface="Akhbar MT" pitchFamily="2" charset="-78"/>
              </a:rPr>
              <a:t>طالبات </a:t>
            </a:r>
            <a:r>
              <a:rPr lang="ar-EG" sz="6200" b="1" dirty="0" smtClean="0">
                <a:cs typeface="Akhbar MT" pitchFamily="2" charset="-78"/>
              </a:rPr>
              <a:t>المجموعتين الضابطة والتجريبية في التطبيق البعدي لمقياس مهارات التنظيم الذاتي الرياضي لصالح المجموعة التجريبية</a:t>
            </a:r>
            <a:r>
              <a:rPr lang="ar-SA" sz="6200" b="1" dirty="0" smtClean="0">
                <a:cs typeface="Akhbar MT" pitchFamily="2" charset="-78"/>
              </a:rPr>
              <a:t>.</a:t>
            </a:r>
          </a:p>
          <a:p>
            <a:pPr lvl="0" algn="r" rtl="1"/>
            <a:r>
              <a:rPr lang="ar-SA" altLang="ar-SA" sz="6200" b="1" dirty="0" smtClean="0">
                <a:cs typeface="Akhbar MT" pitchFamily="2" charset="-78"/>
              </a:rPr>
              <a:t>5- </a:t>
            </a:r>
            <a:r>
              <a:rPr lang="ar-EG" sz="6200" b="1" dirty="0" smtClean="0">
                <a:cs typeface="Akhbar MT" pitchFamily="2" charset="-78"/>
              </a:rPr>
              <a:t>يوجد فرق ذو دلالة إحصائية بين متوسطي درجات </a:t>
            </a:r>
            <a:r>
              <a:rPr lang="ar-SA" sz="6200" b="1" dirty="0" smtClean="0">
                <a:cs typeface="Akhbar MT" pitchFamily="2" charset="-78"/>
              </a:rPr>
              <a:t>طالبات </a:t>
            </a:r>
            <a:r>
              <a:rPr lang="ar-EG" sz="6200" b="1" dirty="0" smtClean="0">
                <a:cs typeface="Akhbar MT" pitchFamily="2" charset="-78"/>
              </a:rPr>
              <a:t>المجموعة التجريبية في التطبيقين ( القبلي و البعدي ) لمقياس مهارات التنظيم الذاتي الرياضي لصالح التطبيق البعدي</a:t>
            </a:r>
            <a:r>
              <a:rPr lang="ar-SA" sz="6200" b="1" dirty="0" smtClean="0">
                <a:cs typeface="Akhbar MT" pitchFamily="2" charset="-78"/>
              </a:rPr>
              <a:t>.</a:t>
            </a:r>
          </a:p>
          <a:p>
            <a:pPr lvl="0" algn="r" rtl="1"/>
            <a:r>
              <a:rPr lang="ar-SA" altLang="ar-SA" sz="6200" b="1" dirty="0" smtClean="0">
                <a:cs typeface="Akhbar MT" pitchFamily="2" charset="-78"/>
              </a:rPr>
              <a:t>6- </a:t>
            </a:r>
            <a:r>
              <a:rPr lang="ar-EG" sz="6200" b="1" dirty="0" smtClean="0">
                <a:cs typeface="Akhbar MT" pitchFamily="2" charset="-78"/>
              </a:rPr>
              <a:t>يتصف النموذج التدريسي المقترح القائم على التعلم الاستراتيجي بالفاعلية ( نسبة الكسب المعدل لبلاك </a:t>
            </a:r>
            <a:r>
              <a:rPr lang="en-US" sz="6200" b="1" dirty="0" smtClean="0">
                <a:cs typeface="Akhbar MT" pitchFamily="2" charset="-78"/>
              </a:rPr>
              <a:t>≤</a:t>
            </a:r>
            <a:r>
              <a:rPr lang="ar-EG" sz="6200" b="1" dirty="0" smtClean="0">
                <a:cs typeface="Akhbar MT" pitchFamily="2" charset="-78"/>
              </a:rPr>
              <a:t> 1.2 ) في تنمية مهارات التنظيم الذاتي الرياضي لدى </a:t>
            </a:r>
            <a:r>
              <a:rPr lang="ar-SA" sz="6200" b="1" dirty="0" smtClean="0">
                <a:cs typeface="Akhbar MT" pitchFamily="2" charset="-78"/>
              </a:rPr>
              <a:t>طلاب </a:t>
            </a:r>
            <a:r>
              <a:rPr lang="ar-EG" sz="6200" b="1" dirty="0" smtClean="0">
                <a:cs typeface="Akhbar MT" pitchFamily="2" charset="-78"/>
              </a:rPr>
              <a:t>المجموعة التجريبية</a:t>
            </a:r>
            <a:endParaRPr lang="en-US" altLang="ar-SA" sz="6200" b="1" dirty="0" smtClean="0">
              <a:cs typeface="Akhbar MT" pitchFamily="2" charset="-78"/>
            </a:endParaRPr>
          </a:p>
          <a:p>
            <a:pPr algn="justLow" rtl="1"/>
            <a:endParaRPr lang="ar-SA" sz="6200" b="1" dirty="0" smtClean="0">
              <a:cs typeface="Akhbar MT" pitchFamily="2" charset="-78"/>
            </a:endParaRPr>
          </a:p>
          <a:p>
            <a:pPr marL="2356637" algn="justLow" rtl="1">
              <a:lnSpc>
                <a:spcPct val="115000"/>
              </a:lnSpc>
            </a:pPr>
            <a:endParaRPr lang="ar-SA" sz="6200" b="1" dirty="0">
              <a:cs typeface="Akhbar MT" pitchFamily="2" charset="-78"/>
            </a:endParaRPr>
          </a:p>
          <a:p>
            <a:pPr marL="2356637" algn="justLow" rtl="1">
              <a:lnSpc>
                <a:spcPct val="115000"/>
              </a:lnSpc>
            </a:pPr>
            <a:r>
              <a:rPr lang="ar-EG" sz="6200" b="1" dirty="0" smtClean="0">
                <a:cs typeface="Akhbar MT" pitchFamily="2" charset="-78"/>
              </a:rPr>
              <a:t>من </a:t>
            </a:r>
            <a:r>
              <a:rPr lang="ar-EG" sz="6200" b="1" dirty="0">
                <a:cs typeface="Akhbar MT" pitchFamily="2" charset="-78"/>
              </a:rPr>
              <a:t>خلال النتائج </a:t>
            </a:r>
            <a:r>
              <a:rPr lang="ar-EG" sz="6200" b="1" dirty="0" err="1">
                <a:cs typeface="Akhbar MT" pitchFamily="2" charset="-78"/>
              </a:rPr>
              <a:t>التى</a:t>
            </a:r>
            <a:r>
              <a:rPr lang="ar-EG" sz="6200" b="1" dirty="0">
                <a:cs typeface="Akhbar MT" pitchFamily="2" charset="-78"/>
              </a:rPr>
              <a:t> توصل إليها البحث يمكن تقديم عدد من التوصيات التالية :</a:t>
            </a:r>
            <a:endParaRPr lang="en-US" sz="6200" b="1" dirty="0">
              <a:cs typeface="Akhbar MT" pitchFamily="2" charset="-78"/>
            </a:endParaRPr>
          </a:p>
          <a:p>
            <a:pPr marL="1767478" indent="-1767478" algn="just" rtl="1">
              <a:lnSpc>
                <a:spcPct val="115000"/>
              </a:lnSpc>
              <a:buFont typeface="Wingdings"/>
              <a:buChar char=""/>
            </a:pPr>
            <a:r>
              <a:rPr lang="ar-EG" sz="6200" b="1" dirty="0">
                <a:cs typeface="Akhbar MT" pitchFamily="2" charset="-78"/>
              </a:rPr>
              <a:t>تدريب </a:t>
            </a:r>
            <a:r>
              <a:rPr lang="ar-EG" sz="6200" b="1" dirty="0" smtClean="0">
                <a:cs typeface="Akhbar MT" pitchFamily="2" charset="-78"/>
              </a:rPr>
              <a:t>معلمي </a:t>
            </a:r>
            <a:r>
              <a:rPr lang="ar-EG" sz="6200" b="1" dirty="0">
                <a:cs typeface="Akhbar MT" pitchFamily="2" charset="-78"/>
              </a:rPr>
              <a:t>الرياضيات على التدريس باستخدام النموذج </a:t>
            </a:r>
            <a:r>
              <a:rPr lang="ar-EG" sz="6200" b="1" dirty="0" smtClean="0">
                <a:cs typeface="Akhbar MT" pitchFamily="2" charset="-78"/>
              </a:rPr>
              <a:t>التدريسي </a:t>
            </a:r>
            <a:r>
              <a:rPr lang="ar-EG" sz="6200" b="1" dirty="0">
                <a:cs typeface="Akhbar MT" pitchFamily="2" charset="-78"/>
              </a:rPr>
              <a:t>المقترح القائم على التعلم </a:t>
            </a:r>
            <a:r>
              <a:rPr lang="ar-EG" sz="6200" b="1" dirty="0" smtClean="0">
                <a:cs typeface="Akhbar MT" pitchFamily="2" charset="-78"/>
              </a:rPr>
              <a:t>الاستراتيجي </a:t>
            </a:r>
            <a:r>
              <a:rPr lang="ar-EG" sz="6200" b="1" dirty="0">
                <a:cs typeface="Akhbar MT" pitchFamily="2" charset="-78"/>
              </a:rPr>
              <a:t>بالمراحل التعليمية المختلفة.</a:t>
            </a:r>
            <a:endParaRPr lang="en-US" sz="6200" b="1" dirty="0">
              <a:cs typeface="Akhbar MT" pitchFamily="2" charset="-78"/>
            </a:endParaRPr>
          </a:p>
          <a:p>
            <a:pPr marL="1767478" indent="-1767478" algn="just" rtl="1">
              <a:lnSpc>
                <a:spcPct val="115000"/>
              </a:lnSpc>
              <a:buFont typeface="Wingdings"/>
              <a:buChar char=""/>
            </a:pPr>
            <a:r>
              <a:rPr lang="ar-EG" sz="6200" b="1" dirty="0">
                <a:cs typeface="Akhbar MT" pitchFamily="2" charset="-78"/>
              </a:rPr>
              <a:t>تطوير مناهج الرياضيات وفق النموذج </a:t>
            </a:r>
            <a:r>
              <a:rPr lang="ar-EG" sz="6200" b="1" dirty="0" smtClean="0">
                <a:cs typeface="Akhbar MT" pitchFamily="2" charset="-78"/>
              </a:rPr>
              <a:t>التدريسي </a:t>
            </a:r>
            <a:r>
              <a:rPr lang="ar-EG" sz="6200" b="1" dirty="0">
                <a:cs typeface="Akhbar MT" pitchFamily="2" charset="-78"/>
              </a:rPr>
              <a:t>المقترح القائم على التعلم </a:t>
            </a:r>
            <a:r>
              <a:rPr lang="ar-EG" sz="6200" b="1" dirty="0" smtClean="0">
                <a:cs typeface="Akhbar MT" pitchFamily="2" charset="-78"/>
              </a:rPr>
              <a:t>الاستراتيجي </a:t>
            </a:r>
            <a:r>
              <a:rPr lang="ar-EG" sz="6200" b="1" dirty="0">
                <a:cs typeface="Akhbar MT" pitchFamily="2" charset="-78"/>
              </a:rPr>
              <a:t>بالمراحل التعليمية المختلفة مما قد يسهم </a:t>
            </a:r>
            <a:r>
              <a:rPr lang="ar-EG" sz="6200" b="1" dirty="0" err="1">
                <a:cs typeface="Akhbar MT" pitchFamily="2" charset="-78"/>
              </a:rPr>
              <a:t>فى</a:t>
            </a:r>
            <a:r>
              <a:rPr lang="ar-EG" sz="6200" b="1" dirty="0">
                <a:cs typeface="Akhbar MT" pitchFamily="2" charset="-78"/>
              </a:rPr>
              <a:t> تنمية بعض مهارات التنظيم </a:t>
            </a:r>
            <a:r>
              <a:rPr lang="ar-EG" sz="6200" b="1" dirty="0" smtClean="0">
                <a:cs typeface="Akhbar MT" pitchFamily="2" charset="-78"/>
              </a:rPr>
              <a:t>الذاتي </a:t>
            </a:r>
            <a:r>
              <a:rPr lang="ar-EG" sz="6200" b="1" dirty="0" err="1">
                <a:cs typeface="Akhbar MT" pitchFamily="2" charset="-78"/>
              </a:rPr>
              <a:t>الرياضى</a:t>
            </a:r>
            <a:r>
              <a:rPr lang="ar-EG" sz="6200" b="1" dirty="0">
                <a:cs typeface="Akhbar MT" pitchFamily="2" charset="-78"/>
              </a:rPr>
              <a:t>.</a:t>
            </a:r>
            <a:endParaRPr lang="en-US" sz="6200" b="1" dirty="0">
              <a:cs typeface="Akhbar MT" pitchFamily="2" charset="-78"/>
            </a:endParaRPr>
          </a:p>
          <a:p>
            <a:pPr marL="1767478" indent="-1767478" algn="just" rtl="1">
              <a:lnSpc>
                <a:spcPct val="115000"/>
              </a:lnSpc>
              <a:buFont typeface="Wingdings"/>
              <a:buChar char=""/>
            </a:pPr>
            <a:r>
              <a:rPr lang="ar-EG" sz="6200" b="1" dirty="0">
                <a:cs typeface="Akhbar MT" pitchFamily="2" charset="-78"/>
              </a:rPr>
              <a:t>إعداد أدالة المعلم </a:t>
            </a:r>
            <a:r>
              <a:rPr lang="ar-EG" sz="6200" b="1" dirty="0" err="1">
                <a:cs typeface="Akhbar MT" pitchFamily="2" charset="-78"/>
              </a:rPr>
              <a:t>فى</a:t>
            </a:r>
            <a:r>
              <a:rPr lang="ar-EG" sz="6200" b="1" dirty="0">
                <a:cs typeface="Akhbar MT" pitchFamily="2" charset="-78"/>
              </a:rPr>
              <a:t> محتوى مناهج الرياضيات وفق النموذج </a:t>
            </a:r>
            <a:r>
              <a:rPr lang="ar-EG" sz="6200" b="1" dirty="0" err="1">
                <a:cs typeface="Akhbar MT" pitchFamily="2" charset="-78"/>
              </a:rPr>
              <a:t>التدريسى</a:t>
            </a:r>
            <a:r>
              <a:rPr lang="ar-EG" sz="6200" b="1" dirty="0">
                <a:cs typeface="Akhbar MT" pitchFamily="2" charset="-78"/>
              </a:rPr>
              <a:t> المقترح القائم على </a:t>
            </a:r>
            <a:r>
              <a:rPr lang="ar-EG" sz="6200" b="1">
                <a:cs typeface="Akhbar MT" pitchFamily="2" charset="-78"/>
              </a:rPr>
              <a:t>التعلم </a:t>
            </a:r>
            <a:r>
              <a:rPr lang="ar-EG" sz="6200" b="1" smtClean="0">
                <a:cs typeface="Akhbar MT" pitchFamily="2" charset="-78"/>
              </a:rPr>
              <a:t>الاستراتيجي </a:t>
            </a:r>
            <a:r>
              <a:rPr lang="ar-EG" sz="6200" b="1" dirty="0">
                <a:cs typeface="Akhbar MT" pitchFamily="2" charset="-78"/>
              </a:rPr>
              <a:t>بالمراحل التعليمية المختلفة .</a:t>
            </a:r>
            <a:endParaRPr lang="en-US" sz="6200" b="1" dirty="0">
              <a:cs typeface="Akhbar MT" pitchFamily="2" charset="-78"/>
            </a:endParaRPr>
          </a:p>
          <a:p>
            <a:pPr marL="1767478" indent="-1767478" algn="just" rtl="1">
              <a:lnSpc>
                <a:spcPct val="115000"/>
              </a:lnSpc>
              <a:buFont typeface="Wingdings"/>
              <a:buChar char=""/>
            </a:pPr>
            <a:r>
              <a:rPr lang="ar-EG" sz="6200" b="1" dirty="0">
                <a:cs typeface="Akhbar MT" pitchFamily="2" charset="-78"/>
              </a:rPr>
              <a:t>تدريب الطلاب على بعض مهارات التنظيم </a:t>
            </a:r>
            <a:r>
              <a:rPr lang="ar-EG" sz="6200" b="1" dirty="0" err="1">
                <a:cs typeface="Akhbar MT" pitchFamily="2" charset="-78"/>
              </a:rPr>
              <a:t>الذاتى</a:t>
            </a:r>
            <a:r>
              <a:rPr lang="ar-EG" sz="6200" b="1" dirty="0">
                <a:cs typeface="Akhbar MT" pitchFamily="2" charset="-78"/>
              </a:rPr>
              <a:t> المختلفة عن </a:t>
            </a:r>
            <a:r>
              <a:rPr lang="ar-EG" sz="6200" b="1" dirty="0" err="1">
                <a:cs typeface="Akhbar MT" pitchFamily="2" charset="-78"/>
              </a:rPr>
              <a:t>التى</a:t>
            </a:r>
            <a:r>
              <a:rPr lang="ar-EG" sz="6200" b="1" dirty="0">
                <a:cs typeface="Akhbar MT" pitchFamily="2" charset="-78"/>
              </a:rPr>
              <a:t> تم تناولها </a:t>
            </a:r>
            <a:r>
              <a:rPr lang="ar-EG" sz="6200" b="1" dirty="0" err="1">
                <a:cs typeface="Akhbar MT" pitchFamily="2" charset="-78"/>
              </a:rPr>
              <a:t>فى</a:t>
            </a:r>
            <a:r>
              <a:rPr lang="ar-EG" sz="6200" b="1" dirty="0">
                <a:cs typeface="Akhbar MT" pitchFamily="2" charset="-78"/>
              </a:rPr>
              <a:t> البحث </a:t>
            </a:r>
            <a:r>
              <a:rPr lang="ar-EG" sz="6200" b="1" dirty="0" err="1">
                <a:cs typeface="Akhbar MT" pitchFamily="2" charset="-78"/>
              </a:rPr>
              <a:t>الحالى</a:t>
            </a:r>
            <a:r>
              <a:rPr lang="ar-EG" sz="6200" b="1" dirty="0">
                <a:cs typeface="Akhbar MT" pitchFamily="2" charset="-78"/>
              </a:rPr>
              <a:t> </a:t>
            </a:r>
            <a:r>
              <a:rPr lang="ar-EG" sz="6200" b="1" dirty="0" err="1">
                <a:cs typeface="Akhbar MT" pitchFamily="2" charset="-78"/>
              </a:rPr>
              <a:t>فى</a:t>
            </a:r>
            <a:r>
              <a:rPr lang="ar-EG" sz="6200" b="1" dirty="0">
                <a:cs typeface="Akhbar MT" pitchFamily="2" charset="-78"/>
              </a:rPr>
              <a:t> مراحل تعليمية مختلفة.</a:t>
            </a:r>
            <a:endParaRPr lang="en-US" sz="6200" b="1" dirty="0">
              <a:cs typeface="Akhbar MT" pitchFamily="2" charset="-78"/>
            </a:endParaRPr>
          </a:p>
          <a:p>
            <a:pPr algn="justLow" rtl="1"/>
            <a:endParaRPr lang="ar-SA" sz="6200" b="1" dirty="0" smtClean="0">
              <a:cs typeface="Akhbar MT" pitchFamily="2" charset="-78"/>
            </a:endParaRPr>
          </a:p>
          <a:p>
            <a:pPr marL="1178319" indent="-1178319" algn="justLow" rtl="1">
              <a:buFont typeface="+mj-lt"/>
              <a:buAutoNum type="arabicPeriod"/>
            </a:pPr>
            <a:endParaRPr lang="ar-SA" sz="6200" b="1" dirty="0">
              <a:cs typeface="Akhbar MT" pitchFamily="2" charset="-78"/>
            </a:endParaRPr>
          </a:p>
          <a:p>
            <a:pPr algn="justLow" rtl="1"/>
            <a:endParaRPr lang="ar-SA" sz="6200" b="1" dirty="0" smtClean="0">
              <a:cs typeface="Akhbar MT" pitchFamily="2" charset="-78"/>
            </a:endParaRPr>
          </a:p>
          <a:p>
            <a:pPr algn="justLow" rtl="1"/>
            <a:endParaRPr lang="en-US" sz="6200" b="1" dirty="0">
              <a:cs typeface="Akhbar MT" pitchFamily="2" charset="-78"/>
            </a:endParaRPr>
          </a:p>
        </p:txBody>
      </p:sp>
      <p:sp>
        <p:nvSpPr>
          <p:cNvPr id="15" name="Text Box 37"/>
          <p:cNvSpPr txBox="1">
            <a:spLocks noChangeArrowheads="1"/>
          </p:cNvSpPr>
          <p:nvPr/>
        </p:nvSpPr>
        <p:spPr bwMode="auto">
          <a:xfrm>
            <a:off x="12765184" y="8474527"/>
            <a:ext cx="3711881" cy="1206210"/>
          </a:xfrm>
          <a:prstGeom prst="roundRect">
            <a:avLst/>
          </a:prstGeom>
          <a:ln>
            <a:solidFill>
              <a:schemeClr val="accent6"/>
            </a:solidFill>
            <a:headEnd/>
            <a:tailEnd/>
          </a:ln>
        </p:spPr>
        <p:style>
          <a:lnRef idx="2">
            <a:schemeClr val="accent2"/>
          </a:lnRef>
          <a:fillRef idx="1">
            <a:schemeClr val="lt1"/>
          </a:fillRef>
          <a:effectRef idx="0">
            <a:schemeClr val="accent2"/>
          </a:effectRef>
          <a:fontRef idx="minor">
            <a:schemeClr val="dk1"/>
          </a:fontRef>
        </p:style>
        <p:txBody>
          <a:bodyPr lIns="154104" tIns="77049" rIns="154104" bIns="77049"/>
          <a:lstStyle/>
          <a:p>
            <a:pPr algn="ctr" defTabSz="1540113">
              <a:defRPr/>
            </a:pPr>
            <a:r>
              <a:rPr lang="ar-SA" sz="5800" b="1" dirty="0" smtClean="0">
                <a:ln w="9525">
                  <a:solidFill>
                    <a:srgbClr val="00B0F0"/>
                  </a:solidFill>
                  <a:prstDash val="solid"/>
                </a:ln>
                <a:solidFill>
                  <a:schemeClr val="accent6"/>
                </a:solidFill>
                <a:effectLst>
                  <a:outerShdw blurRad="12700" dist="38100" dir="2700000" algn="tl" rotWithShape="0">
                    <a:schemeClr val="bg1">
                      <a:lumMod val="50000"/>
                    </a:schemeClr>
                  </a:outerShdw>
                </a:effectLst>
                <a:latin typeface="Arial" charset="0"/>
                <a:cs typeface="Arial" charset="0"/>
              </a:rPr>
              <a:t>نتائج البحث</a:t>
            </a:r>
            <a:endParaRPr lang="en-US" sz="5800" b="1" dirty="0">
              <a:ln w="9525">
                <a:solidFill>
                  <a:srgbClr val="00B0F0"/>
                </a:solidFill>
                <a:prstDash val="solid"/>
              </a:ln>
              <a:solidFill>
                <a:schemeClr val="accent6"/>
              </a:solidFill>
              <a:effectLst>
                <a:outerShdw blurRad="12700" dist="38100" dir="2700000" algn="tl" rotWithShape="0">
                  <a:schemeClr val="bg1">
                    <a:lumMod val="50000"/>
                  </a:schemeClr>
                </a:outerShdw>
              </a:effectLst>
              <a:latin typeface="Arial" charset="0"/>
              <a:cs typeface="Arial" charset="0"/>
            </a:endParaRPr>
          </a:p>
        </p:txBody>
      </p:sp>
      <p:sp>
        <p:nvSpPr>
          <p:cNvPr id="16" name="Text Box 37"/>
          <p:cNvSpPr txBox="1">
            <a:spLocks noChangeArrowheads="1"/>
          </p:cNvSpPr>
          <p:nvPr/>
        </p:nvSpPr>
        <p:spPr bwMode="auto">
          <a:xfrm>
            <a:off x="11237124" y="27858037"/>
            <a:ext cx="4825601" cy="1206210"/>
          </a:xfrm>
          <a:prstGeom prst="roundRect">
            <a:avLst/>
          </a:prstGeom>
          <a:ln>
            <a:solidFill>
              <a:schemeClr val="accent6"/>
            </a:solidFill>
            <a:headEnd/>
            <a:tailEnd/>
          </a:ln>
        </p:spPr>
        <p:style>
          <a:lnRef idx="2">
            <a:schemeClr val="accent2"/>
          </a:lnRef>
          <a:fillRef idx="1">
            <a:schemeClr val="lt1"/>
          </a:fillRef>
          <a:effectRef idx="0">
            <a:schemeClr val="accent2"/>
          </a:effectRef>
          <a:fontRef idx="minor">
            <a:schemeClr val="dk1"/>
          </a:fontRef>
        </p:style>
        <p:txBody>
          <a:bodyPr lIns="154104" tIns="77049" rIns="154104" bIns="77049"/>
          <a:lstStyle/>
          <a:p>
            <a:pPr algn="ctr" defTabSz="1540113">
              <a:defRPr/>
            </a:pPr>
            <a:r>
              <a:rPr lang="ar-SA" sz="5800" b="1" dirty="0" smtClean="0">
                <a:ln w="9525">
                  <a:solidFill>
                    <a:srgbClr val="00B0F0"/>
                  </a:solidFill>
                  <a:prstDash val="solid"/>
                </a:ln>
                <a:solidFill>
                  <a:srgbClr val="00B050"/>
                </a:solidFill>
                <a:effectLst>
                  <a:outerShdw blurRad="12700" dist="38100" dir="2700000" algn="tl" rotWithShape="0">
                    <a:schemeClr val="bg1">
                      <a:lumMod val="50000"/>
                    </a:schemeClr>
                  </a:outerShdw>
                </a:effectLst>
                <a:latin typeface="Arial" charset="0"/>
                <a:cs typeface="Arial" charset="0"/>
              </a:rPr>
              <a:t>توصيات البحث</a:t>
            </a:r>
            <a:endParaRPr lang="en-US" sz="5800" b="1" dirty="0">
              <a:ln w="9525">
                <a:solidFill>
                  <a:srgbClr val="00B0F0"/>
                </a:solidFill>
                <a:prstDash val="solid"/>
              </a:ln>
              <a:solidFill>
                <a:srgbClr val="00B050"/>
              </a:solidFill>
              <a:effectLst>
                <a:outerShdw blurRad="12700" dist="38100" dir="2700000" algn="tl" rotWithShape="0">
                  <a:schemeClr val="bg1">
                    <a:lumMod val="50000"/>
                  </a:schemeClr>
                </a:outerShdw>
              </a:effectLst>
              <a:latin typeface="Arial" charset="0"/>
              <a:cs typeface="Arial" charset="0"/>
            </a:endParaRPr>
          </a:p>
        </p:txBody>
      </p:sp>
      <p:sp>
        <p:nvSpPr>
          <p:cNvPr id="17" name="Text Box 37"/>
          <p:cNvSpPr txBox="1">
            <a:spLocks noChangeArrowheads="1"/>
          </p:cNvSpPr>
          <p:nvPr/>
        </p:nvSpPr>
        <p:spPr bwMode="auto">
          <a:xfrm>
            <a:off x="17252159" y="44109919"/>
            <a:ext cx="14801845" cy="2840613"/>
          </a:xfrm>
          <a:prstGeom prst="roundRect">
            <a:avLst/>
          </a:prstGeom>
          <a:ln>
            <a:solidFill>
              <a:schemeClr val="accent6"/>
            </a:solidFill>
            <a:headEnd/>
            <a:tailEnd/>
          </a:ln>
        </p:spPr>
        <p:style>
          <a:lnRef idx="2">
            <a:schemeClr val="accent1"/>
          </a:lnRef>
          <a:fillRef idx="1">
            <a:schemeClr val="lt1"/>
          </a:fillRef>
          <a:effectRef idx="0">
            <a:schemeClr val="accent1"/>
          </a:effectRef>
          <a:fontRef idx="minor">
            <a:schemeClr val="dk1"/>
          </a:fontRef>
        </p:style>
        <p:txBody>
          <a:bodyPr lIns="154104" tIns="77049" rIns="154104" bIns="77049"/>
          <a:lstStyle/>
          <a:p>
            <a:pPr algn="ctr" defTabSz="1540113">
              <a:defRPr/>
            </a:pPr>
            <a:r>
              <a:rPr lang="ar-SA" sz="5800" b="1" cap="all" dirty="0">
                <a:ln w="9000" cmpd="sng">
                  <a:solidFill>
                    <a:srgbClr val="002060"/>
                  </a:solidFill>
                  <a:prstDash val="solid"/>
                </a:ln>
                <a:solidFill>
                  <a:srgbClr val="C00000"/>
                </a:solidFill>
                <a:effectLst>
                  <a:reflection blurRad="12700" stA="28000" endPos="45000" dist="1000" dir="5400000" sy="-100000" algn="bl" rotWithShape="0"/>
                </a:effectLst>
                <a:latin typeface="Arial" charset="0"/>
                <a:cs typeface="Arial" charset="0"/>
              </a:rPr>
              <a:t>	</a:t>
            </a:r>
            <a:r>
              <a:rPr lang="ar-SA" sz="5800" b="1" cap="all" dirty="0" smtClean="0">
                <a:ln w="9000" cmpd="sng">
                  <a:solidFill>
                    <a:srgbClr val="002060"/>
                  </a:solidFill>
                  <a:prstDash val="solid"/>
                </a:ln>
                <a:solidFill>
                  <a:srgbClr val="C00000"/>
                </a:solidFill>
                <a:effectLst>
                  <a:reflection blurRad="12700" stA="28000" endPos="45000" dist="1000" dir="5400000" sy="-100000" algn="bl" rotWithShape="0"/>
                </a:effectLst>
                <a:latin typeface="Arial" charset="0"/>
                <a:cs typeface="Arial" charset="0"/>
              </a:rPr>
              <a:t>تم النشر بمجلة تربويات الرياضيات ،المجلد السابع عشر ، العدد الأول ، الجزء الأول ، يناير </a:t>
            </a:r>
            <a:r>
              <a:rPr lang="ar-SA" sz="5800" b="1" cap="all" dirty="0">
                <a:ln w="9000" cmpd="sng">
                  <a:solidFill>
                    <a:srgbClr val="002060"/>
                  </a:solidFill>
                  <a:prstDash val="solid"/>
                </a:ln>
                <a:solidFill>
                  <a:srgbClr val="C00000"/>
                </a:solidFill>
                <a:effectLst>
                  <a:reflection blurRad="12700" stA="28000" endPos="45000" dist="1000" dir="5400000" sy="-100000" algn="bl" rotWithShape="0"/>
                </a:effectLst>
                <a:latin typeface="Arial" charset="0"/>
                <a:cs typeface="Arial" charset="0"/>
              </a:rPr>
              <a:t>2014.</a:t>
            </a:r>
            <a:endParaRPr lang="en-US" sz="5800" b="1" cap="all" dirty="0">
              <a:ln w="9000" cmpd="sng">
                <a:solidFill>
                  <a:srgbClr val="002060"/>
                </a:solidFill>
                <a:prstDash val="solid"/>
              </a:ln>
              <a:solidFill>
                <a:srgbClr val="C00000"/>
              </a:solidFill>
              <a:effectLst>
                <a:reflection blurRad="12700" stA="28000" endPos="45000" dist="1000" dir="5400000" sy="-100000" algn="bl" rotWithShape="0"/>
              </a:effectLst>
              <a:latin typeface="Arial" charset="0"/>
              <a:cs typeface="Arial" charset="0"/>
            </a:endParaRPr>
          </a:p>
        </p:txBody>
      </p:sp>
    </p:spTree>
    <p:extLst>
      <p:ext uri="{BB962C8B-B14F-4D97-AF65-F5344CB8AC3E}">
        <p14:creationId xmlns:p14="http://schemas.microsoft.com/office/powerpoint/2010/main" xmlns="" val="21714009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176</TotalTime>
  <Words>360</Words>
  <Application>Microsoft Office PowerPoint</Application>
  <PresentationFormat>مخصص</PresentationFormat>
  <Paragraphs>45</Paragraphs>
  <Slides>1</Slides>
  <Notes>0</Notes>
  <HiddenSlides>0</HiddenSlides>
  <MMClips>0</MMClips>
  <ScaleCrop>false</ScaleCrop>
  <HeadingPairs>
    <vt:vector size="4" baseType="variant">
      <vt:variant>
        <vt:lpstr>سمة</vt:lpstr>
      </vt:variant>
      <vt:variant>
        <vt:i4>1</vt:i4>
      </vt:variant>
      <vt:variant>
        <vt:lpstr>عناوين الشرائح</vt:lpstr>
      </vt:variant>
      <vt:variant>
        <vt:i4>1</vt:i4>
      </vt:variant>
    </vt:vector>
  </HeadingPairs>
  <TitlesOfParts>
    <vt:vector size="2" baseType="lpstr">
      <vt:lpstr>Facet</vt:lpstr>
      <vt:lpstr>الشريحة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Satellite</cp:lastModifiedBy>
  <cp:revision>24</cp:revision>
  <dcterms:created xsi:type="dcterms:W3CDTF">2014-11-25T18:25:41Z</dcterms:created>
  <dcterms:modified xsi:type="dcterms:W3CDTF">2014-12-01T15:50:54Z</dcterms:modified>
</cp:coreProperties>
</file>