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3" r:id="rId1"/>
  </p:sldMasterIdLst>
  <p:notesMasterIdLst>
    <p:notesMasterId r:id="rId3"/>
  </p:notesMasterIdLst>
  <p:sldIdLst>
    <p:sldId id="256" r:id="rId2"/>
  </p:sldIdLst>
  <p:sldSz cx="36004500" cy="50406300"/>
  <p:notesSz cx="6858000" cy="9144000"/>
  <p:defaultTextStyle>
    <a:defPPr>
      <a:defRPr lang="en-US"/>
    </a:defPPr>
    <a:lvl1pPr marL="0" algn="l" defTabSz="2356637" rtl="0" eaLnBrk="1" latinLnBrk="0" hangingPunct="1">
      <a:defRPr sz="9300" kern="1200">
        <a:solidFill>
          <a:schemeClr val="tx1"/>
        </a:solidFill>
        <a:latin typeface="+mn-lt"/>
        <a:ea typeface="+mn-ea"/>
        <a:cs typeface="+mn-cs"/>
      </a:defRPr>
    </a:lvl1pPr>
    <a:lvl2pPr marL="2356637" algn="l" defTabSz="2356637" rtl="0" eaLnBrk="1" latinLnBrk="0" hangingPunct="1">
      <a:defRPr sz="9300" kern="1200">
        <a:solidFill>
          <a:schemeClr val="tx1"/>
        </a:solidFill>
        <a:latin typeface="+mn-lt"/>
        <a:ea typeface="+mn-ea"/>
        <a:cs typeface="+mn-cs"/>
      </a:defRPr>
    </a:lvl2pPr>
    <a:lvl3pPr marL="4713275" algn="l" defTabSz="2356637" rtl="0" eaLnBrk="1" latinLnBrk="0" hangingPunct="1">
      <a:defRPr sz="9300" kern="1200">
        <a:solidFill>
          <a:schemeClr val="tx1"/>
        </a:solidFill>
        <a:latin typeface="+mn-lt"/>
        <a:ea typeface="+mn-ea"/>
        <a:cs typeface="+mn-cs"/>
      </a:defRPr>
    </a:lvl3pPr>
    <a:lvl4pPr marL="7069912" algn="l" defTabSz="2356637" rtl="0" eaLnBrk="1" latinLnBrk="0" hangingPunct="1">
      <a:defRPr sz="9300" kern="1200">
        <a:solidFill>
          <a:schemeClr val="tx1"/>
        </a:solidFill>
        <a:latin typeface="+mn-lt"/>
        <a:ea typeface="+mn-ea"/>
        <a:cs typeface="+mn-cs"/>
      </a:defRPr>
    </a:lvl4pPr>
    <a:lvl5pPr marL="9426550" algn="l" defTabSz="2356637" rtl="0" eaLnBrk="1" latinLnBrk="0" hangingPunct="1">
      <a:defRPr sz="9300" kern="1200">
        <a:solidFill>
          <a:schemeClr val="tx1"/>
        </a:solidFill>
        <a:latin typeface="+mn-lt"/>
        <a:ea typeface="+mn-ea"/>
        <a:cs typeface="+mn-cs"/>
      </a:defRPr>
    </a:lvl5pPr>
    <a:lvl6pPr marL="11783187" algn="l" defTabSz="2356637" rtl="0" eaLnBrk="1" latinLnBrk="0" hangingPunct="1">
      <a:defRPr sz="9300" kern="1200">
        <a:solidFill>
          <a:schemeClr val="tx1"/>
        </a:solidFill>
        <a:latin typeface="+mn-lt"/>
        <a:ea typeface="+mn-ea"/>
        <a:cs typeface="+mn-cs"/>
      </a:defRPr>
    </a:lvl6pPr>
    <a:lvl7pPr marL="14139824" algn="l" defTabSz="2356637" rtl="0" eaLnBrk="1" latinLnBrk="0" hangingPunct="1">
      <a:defRPr sz="9300" kern="1200">
        <a:solidFill>
          <a:schemeClr val="tx1"/>
        </a:solidFill>
        <a:latin typeface="+mn-lt"/>
        <a:ea typeface="+mn-ea"/>
        <a:cs typeface="+mn-cs"/>
      </a:defRPr>
    </a:lvl7pPr>
    <a:lvl8pPr marL="16496462" algn="l" defTabSz="2356637" rtl="0" eaLnBrk="1" latinLnBrk="0" hangingPunct="1">
      <a:defRPr sz="9300" kern="1200">
        <a:solidFill>
          <a:schemeClr val="tx1"/>
        </a:solidFill>
        <a:latin typeface="+mn-lt"/>
        <a:ea typeface="+mn-ea"/>
        <a:cs typeface="+mn-cs"/>
      </a:defRPr>
    </a:lvl8pPr>
    <a:lvl9pPr marL="18853099" algn="l" defTabSz="2356637" rtl="0" eaLnBrk="1" latinLnBrk="0" hangingPunct="1">
      <a:defRPr sz="9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33" d="100"/>
          <a:sy n="33" d="100"/>
        </p:scale>
        <p:origin x="174" y="7440"/>
      </p:cViewPr>
      <p:guideLst>
        <p:guide orient="horz" pos="15876"/>
        <p:guide pos="113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85A24D2-41B7-4D84-A2D3-28B416375957}" type="datetimeFigureOut">
              <a:rPr lang="ar-SA" smtClean="0"/>
              <a:pPr/>
              <a:t>08/02/36</a:t>
            </a:fld>
            <a:endParaRPr lang="ar-SA"/>
          </a:p>
        </p:txBody>
      </p:sp>
      <p:sp>
        <p:nvSpPr>
          <p:cNvPr id="4" name="Slide Image Placehold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C5306E5-B2D8-41D8-AFB4-02D0BD3ACEEC}" type="slidenum">
              <a:rPr lang="ar-SA" smtClean="0"/>
              <a:pPr/>
              <a:t>‹#›</a:t>
            </a:fld>
            <a:endParaRPr lang="ar-SA"/>
          </a:p>
        </p:txBody>
      </p:sp>
    </p:spTree>
    <p:extLst>
      <p:ext uri="{BB962C8B-B14F-4D97-AF65-F5344CB8AC3E}">
        <p14:creationId xmlns:p14="http://schemas.microsoft.com/office/powerpoint/2010/main" xmlns="" val="1638426921"/>
      </p:ext>
    </p:extLst>
  </p:cSld>
  <p:clrMap bg1="lt1" tx1="dk1" bg2="lt2" tx2="dk2" accent1="accent1" accent2="accent2" accent3="accent3" accent4="accent4" accent5="accent5" accent6="accent6" hlink="hlink" folHlink="folHlink"/>
  <p:notesStyle>
    <a:lvl1pPr marL="0" algn="r" defTabSz="4713275" rtl="1" eaLnBrk="1" latinLnBrk="0" hangingPunct="1">
      <a:defRPr sz="6200" kern="1200">
        <a:solidFill>
          <a:schemeClr val="tx1"/>
        </a:solidFill>
        <a:latin typeface="+mn-lt"/>
        <a:ea typeface="+mn-ea"/>
        <a:cs typeface="+mn-cs"/>
      </a:defRPr>
    </a:lvl1pPr>
    <a:lvl2pPr marL="2356637" algn="r" defTabSz="4713275" rtl="1" eaLnBrk="1" latinLnBrk="0" hangingPunct="1">
      <a:defRPr sz="6200" kern="1200">
        <a:solidFill>
          <a:schemeClr val="tx1"/>
        </a:solidFill>
        <a:latin typeface="+mn-lt"/>
        <a:ea typeface="+mn-ea"/>
        <a:cs typeface="+mn-cs"/>
      </a:defRPr>
    </a:lvl2pPr>
    <a:lvl3pPr marL="4713275" algn="r" defTabSz="4713275" rtl="1" eaLnBrk="1" latinLnBrk="0" hangingPunct="1">
      <a:defRPr sz="6200" kern="1200">
        <a:solidFill>
          <a:schemeClr val="tx1"/>
        </a:solidFill>
        <a:latin typeface="+mn-lt"/>
        <a:ea typeface="+mn-ea"/>
        <a:cs typeface="+mn-cs"/>
      </a:defRPr>
    </a:lvl3pPr>
    <a:lvl4pPr marL="7069912" algn="r" defTabSz="4713275" rtl="1" eaLnBrk="1" latinLnBrk="0" hangingPunct="1">
      <a:defRPr sz="6200" kern="1200">
        <a:solidFill>
          <a:schemeClr val="tx1"/>
        </a:solidFill>
        <a:latin typeface="+mn-lt"/>
        <a:ea typeface="+mn-ea"/>
        <a:cs typeface="+mn-cs"/>
      </a:defRPr>
    </a:lvl4pPr>
    <a:lvl5pPr marL="9426550" algn="r" defTabSz="4713275" rtl="1" eaLnBrk="1" latinLnBrk="0" hangingPunct="1">
      <a:defRPr sz="6200" kern="1200">
        <a:solidFill>
          <a:schemeClr val="tx1"/>
        </a:solidFill>
        <a:latin typeface="+mn-lt"/>
        <a:ea typeface="+mn-ea"/>
        <a:cs typeface="+mn-cs"/>
      </a:defRPr>
    </a:lvl5pPr>
    <a:lvl6pPr marL="11783187" algn="r" defTabSz="4713275" rtl="1" eaLnBrk="1" latinLnBrk="0" hangingPunct="1">
      <a:defRPr sz="6200" kern="1200">
        <a:solidFill>
          <a:schemeClr val="tx1"/>
        </a:solidFill>
        <a:latin typeface="+mn-lt"/>
        <a:ea typeface="+mn-ea"/>
        <a:cs typeface="+mn-cs"/>
      </a:defRPr>
    </a:lvl6pPr>
    <a:lvl7pPr marL="14139824" algn="r" defTabSz="4713275" rtl="1" eaLnBrk="1" latinLnBrk="0" hangingPunct="1">
      <a:defRPr sz="6200" kern="1200">
        <a:solidFill>
          <a:schemeClr val="tx1"/>
        </a:solidFill>
        <a:latin typeface="+mn-lt"/>
        <a:ea typeface="+mn-ea"/>
        <a:cs typeface="+mn-cs"/>
      </a:defRPr>
    </a:lvl7pPr>
    <a:lvl8pPr marL="16496462" algn="r" defTabSz="4713275" rtl="1" eaLnBrk="1" latinLnBrk="0" hangingPunct="1">
      <a:defRPr sz="6200" kern="1200">
        <a:solidFill>
          <a:schemeClr val="tx1"/>
        </a:solidFill>
        <a:latin typeface="+mn-lt"/>
        <a:ea typeface="+mn-ea"/>
        <a:cs typeface="+mn-cs"/>
      </a:defRPr>
    </a:lvl8pPr>
    <a:lvl9pPr marL="18853099" algn="r" defTabSz="4713275" rtl="1" eaLnBrk="1" latinLnBrk="0" hangingPunct="1">
      <a:defRPr sz="6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7" name="Group 6"/>
          <p:cNvGrpSpPr/>
          <p:nvPr/>
        </p:nvGrpSpPr>
        <p:grpSpPr>
          <a:xfrm>
            <a:off x="5" y="-62237"/>
            <a:ext cx="36078714" cy="50530774"/>
            <a:chOff x="-8465" y="-8468"/>
            <a:chExt cx="9171315" cy="6874935"/>
          </a:xfrm>
        </p:grpSpPr>
        <p:sp>
          <p:nvSpPr>
            <p:cNvPr id="30" name="Freeform 29"/>
            <p:cNvSpPr/>
            <p:nvPr/>
          </p:nvSpPr>
          <p:spPr>
            <a:xfrm>
              <a:off x="8364231" y="1"/>
              <a:ext cx="797107"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8462343" y="-8467"/>
              <a:ext cx="690961"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8068764" y="-8467"/>
              <a:ext cx="1084541"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716343" y="-8468"/>
              <a:ext cx="444592"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681612" y="4893733"/>
              <a:ext cx="481238"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5" y="-8468"/>
              <a:ext cx="610163"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Date Placeholder 3"/>
          <p:cNvSpPr>
            <a:spLocks noGrp="1"/>
          </p:cNvSpPr>
          <p:nvPr>
            <p:ph type="dt" sz="half" idx="10"/>
          </p:nvPr>
        </p:nvSpPr>
        <p:spPr/>
        <p:txBody>
          <a:bodyPr/>
          <a:lstStyle/>
          <a:p>
            <a:fld id="{F7AFFB9B-9FB8-469E-96F9-4D32314110B6}" type="datetimeFigureOut">
              <a:rPr lang="en-US" smtClean="0"/>
              <a:pPr/>
              <a:t>12/1/2014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376109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00303" y="4480558"/>
            <a:ext cx="24994121" cy="9707879"/>
          </a:xfrm>
          <a:prstGeom prst="rect">
            <a:avLst/>
          </a:prstGeom>
        </p:spPr>
        <p:txBody>
          <a:bodyPr vert="horz" lIns="471327" tIns="235664" rIns="471327" bIns="235664"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00295" y="15880343"/>
            <a:ext cx="24994127" cy="28523682"/>
          </a:xfrm>
          <a:prstGeom prst="rect">
            <a:avLst/>
          </a:prstGeom>
        </p:spPr>
        <p:txBody>
          <a:bodyPr vert="horz" lIns="471327" tIns="235664" rIns="471327" bIns="2356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1283209" y="44404024"/>
            <a:ext cx="2693770" cy="2683670"/>
          </a:xfrm>
          <a:prstGeom prst="rect">
            <a:avLst/>
          </a:prstGeom>
        </p:spPr>
        <p:txBody>
          <a:bodyPr vert="horz" lIns="471327" tIns="235664" rIns="471327" bIns="235664" rtlCol="0" anchor="ctr"/>
          <a:lstStyle>
            <a:lvl1pPr algn="r">
              <a:defRPr sz="3500">
                <a:solidFill>
                  <a:schemeClr val="tx1">
                    <a:tint val="75000"/>
                  </a:schemeClr>
                </a:solidFill>
              </a:defRPr>
            </a:lvl1pPr>
          </a:lstStyle>
          <a:p>
            <a:fld id="{C35BB1C6-BF8F-4481-8AB2-603A1C8A906A}" type="datetimeFigureOut">
              <a:rPr lang="en-US" smtClean="0"/>
              <a:pPr/>
              <a:t>12/1/2014</a:t>
            </a:fld>
            <a:endParaRPr lang="en-US" dirty="0"/>
          </a:p>
        </p:txBody>
      </p:sp>
      <p:sp>
        <p:nvSpPr>
          <p:cNvPr id="5" name="Footer Placeholder 4"/>
          <p:cNvSpPr>
            <a:spLocks noGrp="1"/>
          </p:cNvSpPr>
          <p:nvPr>
            <p:ph type="ftr" sz="quarter" idx="3"/>
          </p:nvPr>
        </p:nvSpPr>
        <p:spPr>
          <a:xfrm>
            <a:off x="2400300" y="44404024"/>
            <a:ext cx="18202958" cy="2683670"/>
          </a:xfrm>
          <a:prstGeom prst="rect">
            <a:avLst/>
          </a:prstGeom>
        </p:spPr>
        <p:txBody>
          <a:bodyPr vert="horz" lIns="471327" tIns="235664" rIns="471327" bIns="235664" rtlCol="0" anchor="ctr"/>
          <a:lstStyle>
            <a:lvl1pPr algn="l">
              <a:defRPr sz="3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375914" y="44404024"/>
            <a:ext cx="2018515" cy="2683670"/>
          </a:xfrm>
          <a:prstGeom prst="rect">
            <a:avLst/>
          </a:prstGeom>
        </p:spPr>
        <p:txBody>
          <a:bodyPr vert="horz" lIns="471327" tIns="235664" rIns="471327" bIns="235664" rtlCol="0" anchor="ctr"/>
          <a:lstStyle>
            <a:lvl1pPr algn="r">
              <a:defRPr sz="35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7497982"/>
      </p:ext>
    </p:extLst>
  </p:cSld>
  <p:clrMap bg1="lt1" tx1="dk1" bg2="lt2" tx2="dk2" accent1="accent1" accent2="accent2" accent3="accent3" accent4="accent4" accent5="accent5" accent6="accent6" hlink="hlink" folHlink="folHlink"/>
  <p:sldLayoutIdLst>
    <p:sldLayoutId id="2147483704" r:id="rId1"/>
  </p:sldLayoutIdLst>
  <p:timing>
    <p:tnLst>
      <p:par>
        <p:cTn id="1" dur="indefinite" restart="never" nodeType="tmRoot"/>
      </p:par>
    </p:tnLst>
  </p:timing>
  <p:hf sldNum="0" hdr="0" ftr="0" dt="0"/>
  <p:txStyles>
    <p:titleStyle>
      <a:lvl1pPr algn="l" defTabSz="1767478" rtl="1" eaLnBrk="1" latinLnBrk="0" hangingPunct="1">
        <a:spcBef>
          <a:spcPct val="0"/>
        </a:spcBef>
        <a:buNone/>
        <a:defRPr sz="139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1325609" indent="-1325609" algn="r" defTabSz="1767478" rtl="1" eaLnBrk="1" latinLnBrk="0" hangingPunct="1">
        <a:spcBef>
          <a:spcPts val="3866"/>
        </a:spcBef>
        <a:spcAft>
          <a:spcPts val="0"/>
        </a:spcAft>
        <a:buClr>
          <a:schemeClr val="accent1"/>
        </a:buClr>
        <a:buSzPct val="80000"/>
        <a:buFont typeface="Wingdings 3" charset="2"/>
        <a:buChar char=""/>
        <a:defRPr sz="7000" kern="1200">
          <a:solidFill>
            <a:schemeClr val="tx1">
              <a:lumMod val="75000"/>
              <a:lumOff val="25000"/>
            </a:schemeClr>
          </a:solidFill>
          <a:latin typeface="+mn-lt"/>
          <a:ea typeface="+mn-ea"/>
          <a:cs typeface="+mn-cs"/>
        </a:defRPr>
      </a:lvl1pPr>
      <a:lvl2pPr marL="2872154" indent="-1104676" algn="r" defTabSz="1767478" rtl="1" eaLnBrk="1" latinLnBrk="0" hangingPunct="1">
        <a:spcBef>
          <a:spcPts val="3866"/>
        </a:spcBef>
        <a:spcAft>
          <a:spcPts val="0"/>
        </a:spcAft>
        <a:buClr>
          <a:schemeClr val="accent1"/>
        </a:buClr>
        <a:buSzPct val="80000"/>
        <a:buFont typeface="Wingdings 3" charset="2"/>
        <a:buChar char=""/>
        <a:defRPr sz="6200" kern="1200">
          <a:solidFill>
            <a:schemeClr val="tx1">
              <a:lumMod val="75000"/>
              <a:lumOff val="25000"/>
            </a:schemeClr>
          </a:solidFill>
          <a:latin typeface="+mn-lt"/>
          <a:ea typeface="+mn-ea"/>
          <a:cs typeface="+mn-cs"/>
        </a:defRPr>
      </a:lvl2pPr>
      <a:lvl3pPr marL="4418695" indent="-883739" algn="r" defTabSz="1767478" rtl="1" eaLnBrk="1" latinLnBrk="0" hangingPunct="1">
        <a:spcBef>
          <a:spcPts val="3866"/>
        </a:spcBef>
        <a:spcAft>
          <a:spcPts val="0"/>
        </a:spcAft>
        <a:buClr>
          <a:schemeClr val="accent1"/>
        </a:buClr>
        <a:buSzPct val="80000"/>
        <a:buFont typeface="Wingdings 3" charset="2"/>
        <a:buChar char=""/>
        <a:defRPr sz="5400" kern="1200">
          <a:solidFill>
            <a:schemeClr val="tx1">
              <a:lumMod val="75000"/>
              <a:lumOff val="25000"/>
            </a:schemeClr>
          </a:solidFill>
          <a:latin typeface="+mn-lt"/>
          <a:ea typeface="+mn-ea"/>
          <a:cs typeface="+mn-cs"/>
        </a:defRPr>
      </a:lvl3pPr>
      <a:lvl4pPr marL="6186173"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4pPr>
      <a:lvl5pPr marL="7953651"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5pPr>
      <a:lvl6pPr marL="9721129"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6pPr>
      <a:lvl7pPr marL="11488607"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7pPr>
      <a:lvl8pPr marL="13256085"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8pPr>
      <a:lvl9pPr marL="15023563" indent="-883739" algn="r" defTabSz="1767478" rtl="1" eaLnBrk="1" latinLnBrk="0" hangingPunct="1">
        <a:spcBef>
          <a:spcPts val="3866"/>
        </a:spcBef>
        <a:spcAft>
          <a:spcPts val="0"/>
        </a:spcAft>
        <a:buClr>
          <a:schemeClr val="accent1"/>
        </a:buClr>
        <a:buSzPct val="80000"/>
        <a:buFont typeface="Wingdings 3" charset="2"/>
        <a:buChar char=""/>
        <a:defRPr sz="4600" kern="1200">
          <a:solidFill>
            <a:schemeClr val="tx1">
              <a:lumMod val="75000"/>
              <a:lumOff val="25000"/>
            </a:schemeClr>
          </a:solidFill>
          <a:latin typeface="+mn-lt"/>
          <a:ea typeface="+mn-ea"/>
          <a:cs typeface="+mn-cs"/>
        </a:defRPr>
      </a:lvl9pPr>
    </p:bodyStyle>
    <p:otherStyle>
      <a:defPPr>
        <a:defRPr lang="en-US"/>
      </a:defPPr>
      <a:lvl1pPr marL="0" algn="r" defTabSz="1767478" rtl="1" eaLnBrk="1" latinLnBrk="0" hangingPunct="1">
        <a:defRPr sz="7000" kern="1200">
          <a:solidFill>
            <a:schemeClr val="tx1"/>
          </a:solidFill>
          <a:latin typeface="+mn-lt"/>
          <a:ea typeface="+mn-ea"/>
          <a:cs typeface="+mn-cs"/>
        </a:defRPr>
      </a:lvl1pPr>
      <a:lvl2pPr marL="1767478" algn="r" defTabSz="1767478" rtl="1" eaLnBrk="1" latinLnBrk="0" hangingPunct="1">
        <a:defRPr sz="7000" kern="1200">
          <a:solidFill>
            <a:schemeClr val="tx1"/>
          </a:solidFill>
          <a:latin typeface="+mn-lt"/>
          <a:ea typeface="+mn-ea"/>
          <a:cs typeface="+mn-cs"/>
        </a:defRPr>
      </a:lvl2pPr>
      <a:lvl3pPr marL="3534956" algn="r" defTabSz="1767478" rtl="1" eaLnBrk="1" latinLnBrk="0" hangingPunct="1">
        <a:defRPr sz="7000" kern="1200">
          <a:solidFill>
            <a:schemeClr val="tx1"/>
          </a:solidFill>
          <a:latin typeface="+mn-lt"/>
          <a:ea typeface="+mn-ea"/>
          <a:cs typeface="+mn-cs"/>
        </a:defRPr>
      </a:lvl3pPr>
      <a:lvl4pPr marL="5302434" algn="r" defTabSz="1767478" rtl="1" eaLnBrk="1" latinLnBrk="0" hangingPunct="1">
        <a:defRPr sz="7000" kern="1200">
          <a:solidFill>
            <a:schemeClr val="tx1"/>
          </a:solidFill>
          <a:latin typeface="+mn-lt"/>
          <a:ea typeface="+mn-ea"/>
          <a:cs typeface="+mn-cs"/>
        </a:defRPr>
      </a:lvl4pPr>
      <a:lvl5pPr marL="7069912" algn="r" defTabSz="1767478" rtl="1" eaLnBrk="1" latinLnBrk="0" hangingPunct="1">
        <a:defRPr sz="7000" kern="1200">
          <a:solidFill>
            <a:schemeClr val="tx1"/>
          </a:solidFill>
          <a:latin typeface="+mn-lt"/>
          <a:ea typeface="+mn-ea"/>
          <a:cs typeface="+mn-cs"/>
        </a:defRPr>
      </a:lvl5pPr>
      <a:lvl6pPr marL="8837390" algn="r" defTabSz="1767478" rtl="1" eaLnBrk="1" latinLnBrk="0" hangingPunct="1">
        <a:defRPr sz="7000" kern="1200">
          <a:solidFill>
            <a:schemeClr val="tx1"/>
          </a:solidFill>
          <a:latin typeface="+mn-lt"/>
          <a:ea typeface="+mn-ea"/>
          <a:cs typeface="+mn-cs"/>
        </a:defRPr>
      </a:lvl6pPr>
      <a:lvl7pPr marL="10604868" algn="r" defTabSz="1767478" rtl="1" eaLnBrk="1" latinLnBrk="0" hangingPunct="1">
        <a:defRPr sz="7000" kern="1200">
          <a:solidFill>
            <a:schemeClr val="tx1"/>
          </a:solidFill>
          <a:latin typeface="+mn-lt"/>
          <a:ea typeface="+mn-ea"/>
          <a:cs typeface="+mn-cs"/>
        </a:defRPr>
      </a:lvl7pPr>
      <a:lvl8pPr marL="12372346" algn="r" defTabSz="1767478" rtl="1" eaLnBrk="1" latinLnBrk="0" hangingPunct="1">
        <a:defRPr sz="7000" kern="1200">
          <a:solidFill>
            <a:schemeClr val="tx1"/>
          </a:solidFill>
          <a:latin typeface="+mn-lt"/>
          <a:ea typeface="+mn-ea"/>
          <a:cs typeface="+mn-cs"/>
        </a:defRPr>
      </a:lvl8pPr>
      <a:lvl9pPr marL="14139824" algn="r" defTabSz="1767478" rtl="1" eaLnBrk="1" latinLnBrk="0" hangingPunct="1">
        <a:defRPr sz="7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lum bright="10000" contrast="40000"/>
            <a:extLst>
              <a:ext uri="{28A0092B-C50C-407E-A947-70E740481C1C}">
                <a14:useLocalDpi xmlns:a14="http://schemas.microsoft.com/office/drawing/2010/main" xmlns="" val="0"/>
              </a:ext>
            </a:extLst>
          </a:blip>
          <a:stretch>
            <a:fillRect/>
          </a:stretch>
        </p:blipFill>
        <p:spPr>
          <a:xfrm>
            <a:off x="1950241" y="290806"/>
            <a:ext cx="30353794" cy="7003565"/>
          </a:xfrm>
          <a:prstGeom prst="roundRect">
            <a:avLst>
              <a:gd name="adj" fmla="val 16667"/>
            </a:avLst>
          </a:prstGeom>
          <a:ln>
            <a:noFill/>
          </a:ln>
          <a:effectLst>
            <a:glow rad="127000">
              <a:schemeClr val="accent1">
                <a:alpha val="89000"/>
              </a:schemeClr>
            </a:glow>
            <a:outerShdw blurRad="76200" dist="38100" dir="7800000" algn="tl" rotWithShape="0">
              <a:srgbClr val="000000">
                <a:alpha val="78000"/>
              </a:srgbClr>
            </a:outerShdw>
            <a:reflection stA="93000" endPos="65000" dist="50800" dir="5400000" sy="-100000" algn="bl" rotWithShape="0"/>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750219" y="47166276"/>
            <a:ext cx="30403800" cy="324002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extBox 6"/>
          <p:cNvSpPr txBox="1"/>
          <p:nvPr/>
        </p:nvSpPr>
        <p:spPr>
          <a:xfrm>
            <a:off x="19852481" y="8191024"/>
            <a:ext cx="7900988" cy="1907092"/>
          </a:xfrm>
          <a:prstGeom prst="rect">
            <a:avLst/>
          </a:prstGeom>
          <a:noFill/>
        </p:spPr>
        <p:txBody>
          <a:bodyPr wrap="square" lIns="471327" tIns="235664" rIns="471327" bIns="235664" rtlCol="1">
            <a:spAutoFit/>
          </a:bodyPr>
          <a:lstStyle/>
          <a:p>
            <a:pPr algn="just"/>
            <a:endParaRPr lang="ar-SA" dirty="0"/>
          </a:p>
        </p:txBody>
      </p:sp>
      <p:sp>
        <p:nvSpPr>
          <p:cNvPr id="8" name="Text Box 31"/>
          <p:cNvSpPr txBox="1">
            <a:spLocks noChangeArrowheads="1"/>
          </p:cNvSpPr>
          <p:nvPr/>
        </p:nvSpPr>
        <p:spPr bwMode="auto">
          <a:xfrm>
            <a:off x="2475507" y="1252906"/>
            <a:ext cx="29246102" cy="4483245"/>
          </a:xfrm>
          <a:prstGeom prst="rect">
            <a:avLst/>
          </a:prstGeom>
          <a:noFill/>
          <a:ln w="38100">
            <a:noFill/>
            <a:miter lim="800000"/>
            <a:headEnd/>
            <a:tailEnd/>
          </a:ln>
        </p:spPr>
        <p:txBody>
          <a:bodyPr lIns="103090" tIns="51545" rIns="103090" bIns="51545" anchor="ctr" anchorCtr="1"/>
          <a:lstStyle/>
          <a:p>
            <a:pPr algn="ctr" rtl="1"/>
            <a:endParaRPr lang="en-US"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endParaRPr>
          </a:p>
          <a:p>
            <a:pPr algn="ctr" rtl="1"/>
            <a:r>
              <a:rPr lang="ar-EG"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عنوان البحث</a:t>
            </a:r>
            <a:r>
              <a:rPr lang="ar-SA"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 </a:t>
            </a:r>
            <a:r>
              <a:rPr lang="ar-EG"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واقع استخدام أدوات التقويم الالكترونية في نظم التعليم الالكتروني في الجامعات العربية من وجهة نظر أعضاء هيئات </a:t>
            </a:r>
            <a:r>
              <a:rPr lang="ar-EG" sz="7200" b="1" dirty="0" smtClean="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التدريس</a:t>
            </a:r>
            <a:r>
              <a:rPr lang="ar-SA" sz="7200" b="1" dirty="0" smtClean="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a:t>
            </a:r>
            <a:endParaRPr lang="ar-EG"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endParaRPr>
          </a:p>
          <a:p>
            <a:pPr algn="just" rtl="1"/>
            <a:endParaRPr lang="ar-SA" sz="7200" b="1" dirty="0" smtClean="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endParaRPr>
          </a:p>
          <a:p>
            <a:pPr algn="ctr" rtl="1"/>
            <a:r>
              <a:rPr lang="ar-EG" sz="7200" b="1" dirty="0" smtClean="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اسم </a:t>
            </a:r>
            <a:r>
              <a:rPr lang="ar-EG"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الباحث</a:t>
            </a:r>
            <a:r>
              <a:rPr lang="ar-SA"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 : د/ </a:t>
            </a:r>
            <a:r>
              <a:rPr lang="ar-EG"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إيمان حسن حسن زغلول</a:t>
            </a:r>
          </a:p>
          <a:p>
            <a:pPr algn="ctr" rtl="1"/>
            <a:r>
              <a:rPr lang="ar-SA" sz="7200" b="1" dirty="0" smtClean="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أستاذ تكنولوجيا التعليم المساعد ب</a:t>
            </a:r>
            <a:r>
              <a:rPr lang="ar-EG" sz="7200" b="1" dirty="0" smtClean="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كلية </a:t>
            </a:r>
            <a:r>
              <a:rPr lang="ar-EG"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rPr>
              <a:t>التربية بالزلفي، </a:t>
            </a:r>
            <a:endParaRPr lang="en-US"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endParaRPr>
          </a:p>
          <a:p>
            <a:pPr algn="ctr" rtl="1"/>
            <a:endParaRPr lang="en-US" sz="7200" b="1" dirty="0">
              <a:ln w="18000">
                <a:solidFill>
                  <a:schemeClr val="tx1"/>
                </a:solidFill>
                <a:prstDash val="solid"/>
                <a:miter lim="800000"/>
              </a:ln>
              <a:solidFill>
                <a:srgbClr val="FF0000"/>
              </a:solidFill>
              <a:effectLst>
                <a:outerShdw blurRad="25500" dist="23000" dir="7020000" algn="tl">
                  <a:srgbClr val="000000">
                    <a:alpha val="50000"/>
                  </a:srgbClr>
                </a:outerShdw>
              </a:effectLst>
              <a:cs typeface="AdvertisingBold" pitchFamily="2" charset="-78"/>
            </a:endParaRPr>
          </a:p>
        </p:txBody>
      </p:sp>
      <p:sp>
        <p:nvSpPr>
          <p:cNvPr id="9" name="Text Box 36"/>
          <p:cNvSpPr txBox="1">
            <a:spLocks noChangeArrowheads="1"/>
          </p:cNvSpPr>
          <p:nvPr/>
        </p:nvSpPr>
        <p:spPr bwMode="auto">
          <a:xfrm>
            <a:off x="17211146" y="8038322"/>
            <a:ext cx="14942870" cy="38975249"/>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lIns="308203" tIns="308203" rIns="308203" bIns="308203"/>
          <a:lstStyle/>
          <a:p>
            <a:pPr algn="justLow" rtl="1"/>
            <a:endParaRPr lang="ar-SA" sz="6200" b="1" dirty="0" smtClean="0">
              <a:cs typeface="Akhbar MT" pitchFamily="2" charset="-78"/>
            </a:endParaRPr>
          </a:p>
          <a:p>
            <a:pPr algn="justLow" rtl="1"/>
            <a:endParaRPr lang="ar-SA" sz="6200" b="1" dirty="0" smtClean="0">
              <a:cs typeface="Akhbar MT" pitchFamily="2" charset="-78"/>
            </a:endParaRPr>
          </a:p>
          <a:p>
            <a:pPr algn="justLow" rtl="1"/>
            <a:r>
              <a:rPr lang="ar-SA" sz="6200" b="1" dirty="0" smtClean="0">
                <a:cs typeface="Akhbar MT" pitchFamily="2" charset="-78"/>
              </a:rPr>
              <a:t>تتجه </a:t>
            </a:r>
            <a:r>
              <a:rPr lang="ar-SA" sz="6200" b="1" dirty="0">
                <a:cs typeface="Akhbar MT" pitchFamily="2" charset="-78"/>
              </a:rPr>
              <a:t>معظم الجامعات في العالم المتقدم إلى الاستخدام المتزايد </a:t>
            </a:r>
            <a:r>
              <a:rPr lang="ar-SA" sz="6200" b="1" dirty="0" smtClean="0">
                <a:cs typeface="Akhbar MT" pitchFamily="2" charset="-78"/>
              </a:rPr>
              <a:t>للتعلم </a:t>
            </a:r>
            <a:r>
              <a:rPr lang="ar-SA" sz="6200" b="1" dirty="0">
                <a:cs typeface="Akhbar MT" pitchFamily="2" charset="-78"/>
              </a:rPr>
              <a:t>الإلكتروني نظرًا للأهمية البالغة التي تميزه عن التعليم التقليدي وذلك تزامنًا مع تطور ثورة الاتصالات وما رافقها من تدفق معلوماتي ومعرفي غير مسبوق، والذي شكل التعليم الإلكتروني إحدى أوجهه لما يميز هذا التعليم غير التقليدي من يسر الإفادة من خدماته، وتوفير فرص التعليم لأشخاص قد يكون من الصعب التحاقهم بنظام التعليم بصورته التقليدية، هذا إلى جانب إسهامه في تجاوز بعض مشكلات التعليم العالي. ويعد التعليم الإلكتروني احد ثمار التقدم التكنولوجي الذي يجب أخذه في الحسبان في مواقف التعليم والتعلم تحسيناً للعملية التعليمية وتفعيلا لجودة التعليم ويعرف التعليم الإلكتروني بأنه طريقة للتعليم باستخدام تكنولوجيا الاتصال الحديثة من حاسب وشبكات المعلومات ووسائط متعددة من صوت وصورة، ورسومات ،وآليات بحث، ومكتبات إلكترونية، وكذلك بوابات الإنترنت سواءً كان عن بعد أو في الفصل التقليدي المهم هو استخدام التقنية بجميع أنواعها في إيصال المعلومة </a:t>
            </a:r>
            <a:r>
              <a:rPr lang="ar-SA" sz="6200" b="1" dirty="0" smtClean="0">
                <a:cs typeface="Akhbar MT" pitchFamily="2" charset="-78"/>
              </a:rPr>
              <a:t>للمتعلم.</a:t>
            </a:r>
            <a:r>
              <a:rPr lang="ar-SA" sz="6200" b="1" dirty="0">
                <a:cs typeface="Akhbar MT" pitchFamily="2" charset="-78"/>
              </a:rPr>
              <a:t>	</a:t>
            </a:r>
            <a:endParaRPr lang="ar-SA" sz="6200" b="1" dirty="0" smtClean="0">
              <a:cs typeface="Akhbar MT" pitchFamily="2" charset="-78"/>
            </a:endParaRPr>
          </a:p>
          <a:p>
            <a:pPr algn="justLow" rtl="1"/>
            <a:endParaRPr lang="ar-SA" sz="6200" b="1" dirty="0">
              <a:cs typeface="Akhbar MT" pitchFamily="2" charset="-78"/>
            </a:endParaRPr>
          </a:p>
          <a:p>
            <a:pPr algn="justLow" rtl="1"/>
            <a:endParaRPr lang="ar-SA" sz="6200" b="1" dirty="0" smtClean="0">
              <a:cs typeface="Akhbar MT" pitchFamily="2" charset="-78"/>
            </a:endParaRPr>
          </a:p>
          <a:p>
            <a:pPr algn="justLow" rtl="1"/>
            <a:endParaRPr lang="ar-SA" sz="6200" b="1" dirty="0" smtClean="0">
              <a:cs typeface="Akhbar MT" pitchFamily="2" charset="-78"/>
            </a:endParaRPr>
          </a:p>
          <a:p>
            <a:pPr algn="justLow" rtl="1"/>
            <a:r>
              <a:rPr lang="ar-SA" sz="6200" b="1" dirty="0" smtClean="0">
                <a:cs typeface="Akhbar MT" pitchFamily="2" charset="-78"/>
              </a:rPr>
              <a:t>يهدف </a:t>
            </a:r>
            <a:r>
              <a:rPr lang="ar-SA" sz="6200" b="1" dirty="0" smtClean="0">
                <a:cs typeface="Akhbar MT" pitchFamily="2" charset="-78"/>
              </a:rPr>
              <a:t>البحث </a:t>
            </a:r>
            <a:r>
              <a:rPr lang="ar-SA" sz="6200" b="1" dirty="0" smtClean="0">
                <a:cs typeface="Akhbar MT" pitchFamily="2" charset="-78"/>
              </a:rPr>
              <a:t>الي تحديد </a:t>
            </a:r>
            <a:r>
              <a:rPr lang="ar-SA" sz="6200" b="1" dirty="0">
                <a:cs typeface="Akhbar MT" pitchFamily="2" charset="-78"/>
              </a:rPr>
              <a:t>أدوات التقويم الالكترونية الأكثر استخداماً من وجهة نظر أعضاء هيئات التدريس.</a:t>
            </a:r>
          </a:p>
          <a:p>
            <a:pPr marL="1178319" indent="-1178319" algn="justLow" rtl="1">
              <a:buFont typeface="+mj-lt"/>
              <a:buAutoNum type="arabicPeriod"/>
            </a:pPr>
            <a:r>
              <a:rPr lang="ar-SA" sz="6200" b="1" dirty="0" smtClean="0">
                <a:cs typeface="Akhbar MT" pitchFamily="2" charset="-78"/>
              </a:rPr>
              <a:t>تحديد </a:t>
            </a:r>
            <a:r>
              <a:rPr lang="ar-SA" sz="6200" b="1" dirty="0">
                <a:cs typeface="Akhbar MT" pitchFamily="2" charset="-78"/>
              </a:rPr>
              <a:t>أدوات التقويم الالكترونية الأكثر انجازاً للوقت من وجهة نظر أعضاء هيئات التدريس.</a:t>
            </a:r>
          </a:p>
          <a:p>
            <a:pPr marL="1178319" indent="-1178319" algn="justLow" rtl="1">
              <a:buFont typeface="+mj-lt"/>
              <a:buAutoNum type="arabicPeriod"/>
            </a:pPr>
            <a:r>
              <a:rPr lang="ar-SA" sz="6200" b="1" dirty="0" smtClean="0">
                <a:cs typeface="Akhbar MT" pitchFamily="2" charset="-78"/>
              </a:rPr>
              <a:t>تحديد </a:t>
            </a:r>
            <a:r>
              <a:rPr lang="ar-SA" sz="6200" b="1" dirty="0">
                <a:cs typeface="Akhbar MT" pitchFamily="2" charset="-78"/>
              </a:rPr>
              <a:t>أدوات التقويم الالكترونية الأكثر دقة من وجهة نظر أعضاء هيئات التدريس.</a:t>
            </a:r>
          </a:p>
          <a:p>
            <a:pPr marL="1178319" indent="-1178319" algn="justLow" rtl="1">
              <a:buFont typeface="+mj-lt"/>
              <a:buAutoNum type="arabicPeriod"/>
            </a:pPr>
            <a:r>
              <a:rPr lang="ar-SA" sz="6200" b="1" dirty="0" smtClean="0">
                <a:cs typeface="Akhbar MT" pitchFamily="2" charset="-78"/>
              </a:rPr>
              <a:t>تحديد </a:t>
            </a:r>
            <a:r>
              <a:rPr lang="ar-SA" sz="6200" b="1" dirty="0">
                <a:cs typeface="Akhbar MT" pitchFamily="2" charset="-78"/>
              </a:rPr>
              <a:t>أدوات التقويم الالكترونية الأكثر سرية وأمناً من وجهة نظر أعضاء هيئات التدريس.</a:t>
            </a:r>
          </a:p>
          <a:p>
            <a:pPr marL="1178319" indent="-1178319" algn="justLow" rtl="1">
              <a:buFont typeface="+mj-lt"/>
              <a:buAutoNum type="arabicPeriod"/>
            </a:pPr>
            <a:r>
              <a:rPr lang="ar-SA" sz="6200" b="1" dirty="0" smtClean="0">
                <a:cs typeface="Akhbar MT" pitchFamily="2" charset="-78"/>
              </a:rPr>
              <a:t>التعرف </a:t>
            </a:r>
            <a:r>
              <a:rPr lang="ar-SA" sz="6200" b="1" dirty="0">
                <a:cs typeface="Akhbar MT" pitchFamily="2" charset="-78"/>
              </a:rPr>
              <a:t>على مشكلات استخدام أدوات التقويم الالكترونية من وجهة نظر أعضاء هيئات التدريس</a:t>
            </a:r>
            <a:r>
              <a:rPr lang="ar-SA" sz="6200" b="1" dirty="0" smtClean="0">
                <a:cs typeface="Akhbar MT" pitchFamily="2" charset="-78"/>
              </a:rPr>
              <a:t>.</a:t>
            </a:r>
          </a:p>
          <a:p>
            <a:pPr marL="1178319" indent="-1178319" algn="justLow" rtl="1">
              <a:buFont typeface="+mj-lt"/>
              <a:buAutoNum type="arabicPeriod"/>
            </a:pPr>
            <a:endParaRPr lang="ar-SA" sz="6200" b="1" dirty="0">
              <a:cs typeface="Akhbar MT" pitchFamily="2" charset="-78"/>
            </a:endParaRPr>
          </a:p>
          <a:p>
            <a:pPr marL="1178319" indent="-1178319" algn="justLow" rtl="1">
              <a:buFont typeface="+mj-lt"/>
              <a:buAutoNum type="arabicPeriod"/>
            </a:pPr>
            <a:endParaRPr lang="ar-SA" sz="6200" b="1" dirty="0" smtClean="0">
              <a:cs typeface="Akhbar MT" pitchFamily="2" charset="-78"/>
            </a:endParaRPr>
          </a:p>
          <a:p>
            <a:pPr algn="justLow" rtl="1"/>
            <a:endParaRPr lang="ar-SA" sz="6200" b="1" dirty="0" smtClean="0">
              <a:cs typeface="Akhbar MT" pitchFamily="2" charset="-78"/>
            </a:endParaRPr>
          </a:p>
          <a:p>
            <a:pPr algn="justLow" rtl="1"/>
            <a:r>
              <a:rPr lang="ar-SA" sz="6200" b="1" dirty="0" smtClean="0">
                <a:cs typeface="Akhbar MT" pitchFamily="2" charset="-78"/>
              </a:rPr>
              <a:t>يتبع </a:t>
            </a:r>
            <a:r>
              <a:rPr lang="ar-SA" sz="6200" b="1" dirty="0">
                <a:cs typeface="Akhbar MT" pitchFamily="2" charset="-78"/>
              </a:rPr>
              <a:t>البحث المنهج الوصفي التحليلي باستخدام أسلوب (الدراسة المسحية) لملاءمته طبيعة البحث وتساؤلاته وأهدافه الذي يسعي لرصد واقع استخدام أساتذة الجامعات لأدوات التقويم الالكتروني في أنظمة التعليم الالكتروني. </a:t>
            </a:r>
          </a:p>
          <a:p>
            <a:pPr algn="justLow" rtl="1"/>
            <a:endParaRPr lang="ar-SA" sz="6200" b="1" dirty="0" smtClean="0">
              <a:cs typeface="Akhbar MT" pitchFamily="2" charset="-78"/>
            </a:endParaRPr>
          </a:p>
          <a:p>
            <a:pPr marL="1178319" indent="-1178319" algn="justLow" rtl="1">
              <a:buFont typeface="+mj-lt"/>
              <a:buAutoNum type="arabicPeriod"/>
            </a:pPr>
            <a:endParaRPr lang="ar-SA" sz="6200" b="1" dirty="0">
              <a:cs typeface="Akhbar MT" pitchFamily="2" charset="-78"/>
            </a:endParaRPr>
          </a:p>
          <a:p>
            <a:pPr algn="justLow" rtl="1"/>
            <a:endParaRPr lang="ar-SA" sz="6200" b="1" dirty="0" smtClean="0">
              <a:cs typeface="Akhbar MT" pitchFamily="2" charset="-78"/>
            </a:endParaRPr>
          </a:p>
          <a:p>
            <a:pPr algn="justLow" rtl="1"/>
            <a:endParaRPr lang="en-US" sz="6200" b="1" dirty="0">
              <a:cs typeface="Akhbar MT" pitchFamily="2" charset="-78"/>
            </a:endParaRPr>
          </a:p>
        </p:txBody>
      </p:sp>
      <p:sp>
        <p:nvSpPr>
          <p:cNvPr id="10" name="Text Box 37"/>
          <p:cNvSpPr txBox="1">
            <a:spLocks noChangeArrowheads="1"/>
          </p:cNvSpPr>
          <p:nvPr/>
        </p:nvSpPr>
        <p:spPr bwMode="auto">
          <a:xfrm>
            <a:off x="28193317" y="8474527"/>
            <a:ext cx="3711881" cy="1206210"/>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EG" sz="5800" b="1" dirty="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rPr>
              <a:t>مقدمة</a:t>
            </a:r>
            <a:endParaRPr lang="en-US" sz="5800" b="1" dirty="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endParaRPr>
          </a:p>
        </p:txBody>
      </p:sp>
      <p:sp>
        <p:nvSpPr>
          <p:cNvPr id="12" name="Text Box 37"/>
          <p:cNvSpPr txBox="1">
            <a:spLocks noChangeArrowheads="1"/>
          </p:cNvSpPr>
          <p:nvPr/>
        </p:nvSpPr>
        <p:spPr bwMode="auto">
          <a:xfrm>
            <a:off x="28138806" y="25335760"/>
            <a:ext cx="3711881" cy="1206210"/>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rPr>
              <a:t>اهداف البحث</a:t>
            </a:r>
            <a:endParaRPr lang="en-US" sz="5800" b="1" dirty="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endParaRPr>
          </a:p>
        </p:txBody>
      </p:sp>
      <p:sp>
        <p:nvSpPr>
          <p:cNvPr id="13" name="Text Box 37"/>
          <p:cNvSpPr txBox="1">
            <a:spLocks noChangeArrowheads="1"/>
          </p:cNvSpPr>
          <p:nvPr/>
        </p:nvSpPr>
        <p:spPr bwMode="auto">
          <a:xfrm>
            <a:off x="28163529" y="37442821"/>
            <a:ext cx="3711881" cy="1206210"/>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rPr>
              <a:t>منهج البحث</a:t>
            </a:r>
            <a:endParaRPr lang="en-US" sz="5800" b="1" dirty="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endParaRPr>
          </a:p>
        </p:txBody>
      </p:sp>
      <p:sp>
        <p:nvSpPr>
          <p:cNvPr id="14" name="Text Box 36"/>
          <p:cNvSpPr txBox="1">
            <a:spLocks noChangeArrowheads="1"/>
          </p:cNvSpPr>
          <p:nvPr/>
        </p:nvSpPr>
        <p:spPr bwMode="auto">
          <a:xfrm>
            <a:off x="1868226" y="7980285"/>
            <a:ext cx="14942870" cy="39033283"/>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lIns="308203" tIns="308203" rIns="308203" bIns="308203"/>
          <a:lstStyle/>
          <a:p>
            <a:pPr algn="justLow" rtl="1"/>
            <a:endParaRPr lang="ar-SA" sz="6200" b="1" dirty="0" smtClean="0">
              <a:cs typeface="Akhbar MT" pitchFamily="2" charset="-78"/>
            </a:endParaRPr>
          </a:p>
          <a:p>
            <a:pPr algn="justLow" rtl="1"/>
            <a:endParaRPr lang="ar-SA" sz="6200" b="1" dirty="0" smtClean="0">
              <a:cs typeface="Akhbar MT" pitchFamily="2" charset="-78"/>
            </a:endParaRPr>
          </a:p>
          <a:p>
            <a:pPr algn="justLow" rtl="1"/>
            <a:r>
              <a:rPr lang="ar-SA" sz="6200" b="1" dirty="0">
                <a:cs typeface="Akhbar MT" pitchFamily="2" charset="-78"/>
              </a:rPr>
              <a:t>وأشارت نتائج البحث </a:t>
            </a:r>
            <a:r>
              <a:rPr lang="ar-SA" sz="6200" b="1" dirty="0" smtClean="0">
                <a:cs typeface="Akhbar MT" pitchFamily="2" charset="-78"/>
              </a:rPr>
              <a:t>الي ان جامعة </a:t>
            </a:r>
            <a:r>
              <a:rPr lang="ar-SA" sz="6200" b="1" dirty="0">
                <a:cs typeface="Akhbar MT" pitchFamily="2" charset="-78"/>
              </a:rPr>
              <a:t>قابوس العمانية، جامعة اليرموك، جامعة الزرقاء، وجامعة زايد هم الجامعات الأعلى عدداً في الكليات والمقررات الالكترونية، ونسبة (69%) من الجامعات تطبق التعليم الالكتروني المدمج، كما أشارت النتائج إلي أن تخصص الدراسات التربوية هو الأعلى في استخدام أدوات التقويم الالكترونية بنسبة (24%) وان التخصصات النظرية هي الأعلى في استخدام أدوات التقويم الالكترونية بنسبة (73%) كما وجد أن نسبة (53%) من الأعضاء يستخدمون الاتصال اللاتزامني في نظم التعليم الالكتروني و نسبة (76%) من الأعضاء يستخدمون التقويم المرحلي والنهائي معا، كما أشارت النتائج إلي  أن أدوات التقويم التي احتلت المراكز الخمس الأولي والتي تجمع بين خصائص كثرة الاستخدام والدقة وإنجاز الوقت والسرية هي: الاختبارات الالكترونية، الأبحاث والتقارير وملف انجاز الطالب، المشروعات، والمناقشات أما اقل الأدوات استخداماً ودقة وسرية وتأخذ وقت طويل هي: التقييم الذاتي، تقييم الاقران. وأيضا وجد أن نسبة (79%) من أعضاء هيئة التدريس كانوا راضين عن تقييمهم لطلابهم بأدوات التعليم الالكتروني رضا كبير، ووجد مشكلات في أدوات التقويم أهمها المشكلات التقنية والتعليمية، وأتاحت الدراسة إرشادات لأعضاء هيئة التدريس لاستخدام أدوات التقويم </a:t>
            </a:r>
            <a:r>
              <a:rPr lang="ar-SA" sz="6200" b="1" dirty="0" smtClean="0">
                <a:cs typeface="Akhbar MT" pitchFamily="2" charset="-78"/>
              </a:rPr>
              <a:t>الالكتروني.</a:t>
            </a:r>
            <a:endParaRPr lang="ar-SA" sz="6200" b="1" dirty="0">
              <a:cs typeface="Akhbar MT" pitchFamily="2" charset="-78"/>
            </a:endParaRPr>
          </a:p>
          <a:p>
            <a:pPr algn="justLow" rtl="1"/>
            <a:endParaRPr lang="ar-SA" sz="6200" b="1" dirty="0" smtClean="0">
              <a:cs typeface="Akhbar MT" pitchFamily="2" charset="-78"/>
            </a:endParaRPr>
          </a:p>
          <a:p>
            <a:pPr algn="justLow" rtl="1"/>
            <a:endParaRPr lang="ar-SA" sz="6200" b="1" dirty="0">
              <a:cs typeface="Akhbar MT" pitchFamily="2" charset="-78"/>
            </a:endParaRPr>
          </a:p>
          <a:p>
            <a:pPr algn="justLow" rtl="1"/>
            <a:r>
              <a:rPr lang="ar-SA" sz="6200" b="1" dirty="0">
                <a:cs typeface="Akhbar MT" pitchFamily="2" charset="-78"/>
              </a:rPr>
              <a:t>وضع تصور لاستراتيجيات تصميم أدوات التقويم الالكترونية واستخدامها مع الطلاب خاصة أدوات التقويم التي حظيت بنسب استخدام قليلة مثل (المحاكاة، تقييم الأقران، التقييم الذاتي). </a:t>
            </a:r>
          </a:p>
          <a:p>
            <a:pPr marL="883739" indent="-883739" algn="justLow" rtl="1">
              <a:buFont typeface="Arial" panose="020B0604020202020204" pitchFamily="34" charset="0"/>
              <a:buChar char="•"/>
            </a:pPr>
            <a:r>
              <a:rPr lang="ar-SA" sz="6200" b="1" dirty="0" smtClean="0">
                <a:cs typeface="Akhbar MT" pitchFamily="2" charset="-78"/>
              </a:rPr>
              <a:t>عقد المزيد من الورش التدريبية لأعضاء هيئة التدريس والطلاب فيما يختص باستخدام أدوات التقويم الإلكتروني، وإعطاء الأولوية للجانب التطبيقي في هذه الورش التدريبية.</a:t>
            </a:r>
          </a:p>
          <a:p>
            <a:pPr marL="1178319" indent="-1178319" algn="justLow" rtl="1">
              <a:buFont typeface="Arial" panose="020B0604020202020204" pitchFamily="34" charset="0"/>
              <a:buChar char="•"/>
            </a:pPr>
            <a:r>
              <a:rPr lang="ar-SA" sz="6200" b="1" dirty="0" smtClean="0">
                <a:cs typeface="Akhbar MT" pitchFamily="2" charset="-78"/>
              </a:rPr>
              <a:t>عمل </a:t>
            </a:r>
            <a:r>
              <a:rPr lang="ar-SA" sz="6200" b="1" dirty="0">
                <a:cs typeface="Akhbar MT" pitchFamily="2" charset="-78"/>
              </a:rPr>
              <a:t>جوائز وحوافز تشجيعية للأعضاء والطلاب الذين يستخدمون أدوات التقييم الإلكتروني وينشرون ابداعاتهم وافكارهم وأعمالهم الأدبية والعلمية بشكل فعال.</a:t>
            </a:r>
          </a:p>
          <a:p>
            <a:pPr marL="883739" indent="-883739" algn="justLow" rtl="1">
              <a:buFont typeface="Arial" panose="020B0604020202020204" pitchFamily="34" charset="0"/>
              <a:buChar char="•"/>
            </a:pPr>
            <a:r>
              <a:rPr lang="ar-SA" sz="6200" b="1" dirty="0" smtClean="0">
                <a:cs typeface="Akhbar MT" pitchFamily="2" charset="-78"/>
              </a:rPr>
              <a:t>توفير </a:t>
            </a:r>
            <a:r>
              <a:rPr lang="ar-SA" sz="6200" b="1" dirty="0">
                <a:cs typeface="Akhbar MT" pitchFamily="2" charset="-78"/>
              </a:rPr>
              <a:t>أجهزة ذات مواصفات عالية وبرامج لإمكانية استخدام أدوات التقويم مثل المحاكاة والتدريب عليها.</a:t>
            </a:r>
          </a:p>
          <a:p>
            <a:pPr marL="1178319" indent="-1178319" algn="justLow" rtl="1">
              <a:buFont typeface="Arial" panose="020B0604020202020204" pitchFamily="34" charset="0"/>
              <a:buChar char="•"/>
            </a:pPr>
            <a:r>
              <a:rPr lang="ar-SA" sz="6200" b="1" dirty="0" smtClean="0">
                <a:cs typeface="Akhbar MT" pitchFamily="2" charset="-78"/>
              </a:rPr>
              <a:t>زيادة </a:t>
            </a:r>
            <a:r>
              <a:rPr lang="ar-SA" sz="6200" b="1" dirty="0">
                <a:cs typeface="Akhbar MT" pitchFamily="2" charset="-78"/>
              </a:rPr>
              <a:t>وعي الأساتذة بعمليات التقويم الالكتروني واستراتيجياته وكيفية تصميم أو تطوير أدواته وخاصة التي لم تحظي بنسب عالية في الاستخدام مثل (تقييم الأقران، التقييم الذاتي، المحاكاة، مذكرات الطالب).</a:t>
            </a:r>
          </a:p>
          <a:p>
            <a:pPr marL="1178319" indent="-1178319" algn="justLow" rtl="1">
              <a:buFont typeface="Arial" panose="020B0604020202020204" pitchFamily="34" charset="0"/>
              <a:buChar char="•"/>
            </a:pPr>
            <a:r>
              <a:rPr lang="ar-SA" sz="6200" b="1" dirty="0" smtClean="0">
                <a:cs typeface="Akhbar MT" pitchFamily="2" charset="-78"/>
              </a:rPr>
              <a:t>توجيه نظر القائمين على تصميم وتطوير بيئات التعلم الالكتروني إلى تفعيل أدوات التقويم الالكترونية الأقل استخداما في الجامعات العربية </a:t>
            </a:r>
          </a:p>
          <a:p>
            <a:pPr algn="justLow" rtl="1"/>
            <a:endParaRPr lang="ar-SA" sz="6200" b="1" dirty="0" smtClean="0">
              <a:cs typeface="Akhbar MT" pitchFamily="2" charset="-78"/>
            </a:endParaRPr>
          </a:p>
          <a:p>
            <a:pPr marL="1178319" indent="-1178319" algn="justLow" rtl="1">
              <a:buFont typeface="+mj-lt"/>
              <a:buAutoNum type="arabicPeriod"/>
            </a:pPr>
            <a:endParaRPr lang="ar-SA" sz="6200" b="1" dirty="0">
              <a:cs typeface="Akhbar MT" pitchFamily="2" charset="-78"/>
            </a:endParaRPr>
          </a:p>
          <a:p>
            <a:pPr algn="justLow" rtl="1"/>
            <a:endParaRPr lang="ar-SA" sz="6200" b="1" dirty="0" smtClean="0">
              <a:cs typeface="Akhbar MT" pitchFamily="2" charset="-78"/>
            </a:endParaRPr>
          </a:p>
          <a:p>
            <a:pPr algn="justLow" rtl="1"/>
            <a:endParaRPr lang="en-US" sz="6200" b="1" dirty="0">
              <a:cs typeface="Akhbar MT" pitchFamily="2" charset="-78"/>
            </a:endParaRPr>
          </a:p>
        </p:txBody>
      </p:sp>
      <p:sp>
        <p:nvSpPr>
          <p:cNvPr id="15" name="Text Box 37"/>
          <p:cNvSpPr txBox="1">
            <a:spLocks noChangeArrowheads="1"/>
          </p:cNvSpPr>
          <p:nvPr/>
        </p:nvSpPr>
        <p:spPr bwMode="auto">
          <a:xfrm>
            <a:off x="12765184" y="8474527"/>
            <a:ext cx="3711881" cy="1206210"/>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rPr>
              <a:t>نتائج البحث</a:t>
            </a:r>
            <a:endParaRPr lang="en-US" sz="5800" b="1" dirty="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endParaRPr>
          </a:p>
        </p:txBody>
      </p:sp>
      <p:sp>
        <p:nvSpPr>
          <p:cNvPr id="16" name="Text Box 37"/>
          <p:cNvSpPr txBox="1">
            <a:spLocks noChangeArrowheads="1"/>
          </p:cNvSpPr>
          <p:nvPr/>
        </p:nvSpPr>
        <p:spPr bwMode="auto">
          <a:xfrm>
            <a:off x="11651461" y="28415266"/>
            <a:ext cx="4825601" cy="1206210"/>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lIns="154104" tIns="77049" rIns="154104" bIns="77049"/>
          <a:lstStyle/>
          <a:p>
            <a:pPr algn="ctr" defTabSz="1540113">
              <a:defRPr/>
            </a:pPr>
            <a:r>
              <a:rPr lang="ar-SA" sz="5800" b="1" dirty="0" smtClean="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rPr>
              <a:t>توصيات البحث</a:t>
            </a:r>
            <a:endParaRPr lang="en-US" sz="5800" b="1" dirty="0">
              <a:ln w="9525">
                <a:solidFill>
                  <a:srgbClr val="00B0F0"/>
                </a:solidFill>
                <a:prstDash val="solid"/>
              </a:ln>
              <a:solidFill>
                <a:srgbClr val="0070C0"/>
              </a:solidFill>
              <a:effectLst>
                <a:outerShdw blurRad="12700" dist="38100" dir="2700000" algn="tl" rotWithShape="0">
                  <a:schemeClr val="bg1">
                    <a:lumMod val="50000"/>
                  </a:schemeClr>
                </a:outerShdw>
              </a:effectLst>
              <a:latin typeface="Arial" charset="0"/>
              <a:cs typeface="Arial" charset="0"/>
            </a:endParaRPr>
          </a:p>
        </p:txBody>
      </p:sp>
      <p:sp>
        <p:nvSpPr>
          <p:cNvPr id="17" name="Text Box 37"/>
          <p:cNvSpPr txBox="1">
            <a:spLocks noChangeArrowheads="1"/>
          </p:cNvSpPr>
          <p:nvPr/>
        </p:nvSpPr>
        <p:spPr bwMode="auto">
          <a:xfrm>
            <a:off x="17252159" y="44052769"/>
            <a:ext cx="14801845" cy="2840613"/>
          </a:xfrm>
          <a:prstGeom prst="roundRect">
            <a:avLst/>
          </a:prstGeom>
          <a:ln>
            <a:headEnd/>
            <a:tailEnd/>
          </a:ln>
        </p:spPr>
        <p:style>
          <a:lnRef idx="2">
            <a:schemeClr val="accent1"/>
          </a:lnRef>
          <a:fillRef idx="1">
            <a:schemeClr val="lt1"/>
          </a:fillRef>
          <a:effectRef idx="0">
            <a:schemeClr val="accent1"/>
          </a:effectRef>
          <a:fontRef idx="minor">
            <a:schemeClr val="dk1"/>
          </a:fontRef>
        </p:style>
        <p:txBody>
          <a:bodyPr lIns="154104" tIns="77049" rIns="154104" bIns="77049"/>
          <a:lstStyle/>
          <a:p>
            <a:pPr algn="ctr" defTabSz="1540113">
              <a:defRPr/>
            </a:pPr>
            <a:r>
              <a:rPr lang="ar-SA" sz="5800" b="1" cap="all" dirty="0">
                <a:ln w="9000" cmpd="sng">
                  <a:solidFill>
                    <a:srgbClr val="002060"/>
                  </a:solidFill>
                  <a:prstDash val="solid"/>
                </a:ln>
                <a:solidFill>
                  <a:srgbClr val="FF0000"/>
                </a:solidFill>
                <a:effectLst>
                  <a:reflection blurRad="12700" stA="28000" endPos="45000" dist="1000" dir="5400000" sy="-100000" algn="bl" rotWithShape="0"/>
                </a:effectLst>
                <a:latin typeface="Arial" charset="0"/>
                <a:cs typeface="Arial" charset="0"/>
              </a:rPr>
              <a:t>	</a:t>
            </a:r>
            <a:r>
              <a:rPr lang="ar-SA" sz="5800" b="1" cap="all" dirty="0" smtClean="0">
                <a:ln w="9000" cmpd="sng">
                  <a:solidFill>
                    <a:srgbClr val="002060"/>
                  </a:solidFill>
                  <a:prstDash val="solid"/>
                </a:ln>
                <a:solidFill>
                  <a:srgbClr val="FF0000"/>
                </a:solidFill>
                <a:effectLst>
                  <a:reflection blurRad="12700" stA="28000" endPos="45000" dist="1000" dir="5400000" sy="-100000" algn="bl" rotWithShape="0"/>
                </a:effectLst>
                <a:latin typeface="Arial" charset="0"/>
                <a:cs typeface="Arial" charset="0"/>
              </a:rPr>
              <a:t>تم النشر بمجلة </a:t>
            </a:r>
            <a:r>
              <a:rPr lang="ar-SA" sz="5800" b="1" cap="all" dirty="0">
                <a:ln w="9000" cmpd="sng">
                  <a:solidFill>
                    <a:srgbClr val="002060"/>
                  </a:solidFill>
                  <a:prstDash val="solid"/>
                </a:ln>
                <a:solidFill>
                  <a:srgbClr val="FF0000"/>
                </a:solidFill>
                <a:effectLst>
                  <a:reflection blurRad="12700" stA="28000" endPos="45000" dist="1000" dir="5400000" sy="-100000" algn="bl" rotWithShape="0"/>
                </a:effectLst>
                <a:latin typeface="Arial" charset="0"/>
                <a:cs typeface="Arial" charset="0"/>
              </a:rPr>
              <a:t>دراسات عربية </a:t>
            </a:r>
            <a:r>
              <a:rPr lang="ar-SA" sz="5800" b="1" cap="all" dirty="0" err="1">
                <a:ln w="9000" cmpd="sng">
                  <a:solidFill>
                    <a:srgbClr val="002060"/>
                  </a:solidFill>
                  <a:prstDash val="solid"/>
                </a:ln>
                <a:solidFill>
                  <a:srgbClr val="FF0000"/>
                </a:solidFill>
                <a:effectLst>
                  <a:reflection blurRad="12700" stA="28000" endPos="45000" dist="1000" dir="5400000" sy="-100000" algn="bl" rotWithShape="0"/>
                </a:effectLst>
                <a:latin typeface="Arial" charset="0"/>
                <a:cs typeface="Arial" charset="0"/>
              </a:rPr>
              <a:t>فى</a:t>
            </a:r>
            <a:r>
              <a:rPr lang="ar-SA" sz="5800" b="1" cap="all" dirty="0">
                <a:ln w="9000" cmpd="sng">
                  <a:solidFill>
                    <a:srgbClr val="002060"/>
                  </a:solidFill>
                  <a:prstDash val="solid"/>
                </a:ln>
                <a:solidFill>
                  <a:srgbClr val="FF0000"/>
                </a:solidFill>
                <a:effectLst>
                  <a:reflection blurRad="12700" stA="28000" endPos="45000" dist="1000" dir="5400000" sy="-100000" algn="bl" rotWithShape="0"/>
                </a:effectLst>
                <a:latin typeface="Arial" charset="0"/>
                <a:cs typeface="Arial" charset="0"/>
              </a:rPr>
              <a:t> التربية وعلم النفس. رابطة التربويين العرب. عدد45 ، يناير 2014.</a:t>
            </a:r>
            <a:endParaRPr lang="en-US" sz="5800" b="1" cap="all" dirty="0">
              <a:ln w="9000" cmpd="sng">
                <a:solidFill>
                  <a:srgbClr val="002060"/>
                </a:solidFill>
                <a:prstDash val="solid"/>
              </a:ln>
              <a:solidFill>
                <a:srgbClr val="FF0000"/>
              </a:solidFill>
              <a:effectLst>
                <a:reflection blurRad="12700" stA="28000" endPos="45000" dist="1000" dir="5400000" sy="-100000" algn="bl" rotWithShape="0"/>
              </a:effectLst>
              <a:latin typeface="Arial" charset="0"/>
              <a:cs typeface="Arial" charset="0"/>
            </a:endParaRPr>
          </a:p>
        </p:txBody>
      </p:sp>
    </p:spTree>
    <p:extLst>
      <p:ext uri="{BB962C8B-B14F-4D97-AF65-F5344CB8AC3E}">
        <p14:creationId xmlns:p14="http://schemas.microsoft.com/office/powerpoint/2010/main" xmlns="" val="217140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82</TotalTime>
  <Words>533</Words>
  <Application>Microsoft Office PowerPoint</Application>
  <PresentationFormat>مخصص</PresentationFormat>
  <Paragraphs>41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Facet</vt:lpstr>
      <vt:lpstr>الشريحة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Satellite</cp:lastModifiedBy>
  <cp:revision>13</cp:revision>
  <dcterms:created xsi:type="dcterms:W3CDTF">2014-11-25T18:25:41Z</dcterms:created>
  <dcterms:modified xsi:type="dcterms:W3CDTF">2014-12-01T15:45:11Z</dcterms:modified>
</cp:coreProperties>
</file>