
<file path=[Content_Types].xml><?xml version="1.0" encoding="utf-8"?>
<Types xmlns="http://schemas.openxmlformats.org/package/2006/content-types">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p:scale>
          <a:sx n="30" d="100"/>
          <a:sy n="30" d="100"/>
        </p:scale>
        <p:origin x="-894" y="1524"/>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256247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Microsoft_Excel_Chart2.xls"/><Relationship Id="rId3" Type="http://schemas.openxmlformats.org/officeDocument/2006/relationships/oleObject" Target="../embeddings/Microsoft_Excel_97-2003_Worksheet1.xls"/><Relationship Id="rId7"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image" Target="../media/image3.emf"/><Relationship Id="rId5" Type="http://schemas.openxmlformats.org/officeDocument/2006/relationships/image" Target="../media/image4.emf"/><Relationship Id="rId10" Type="http://schemas.openxmlformats.org/officeDocument/2006/relationships/oleObject" Target="../embeddings/Microsoft_Excel_Chart3.xls"/><Relationship Id="rId4" Type="http://schemas.openxmlformats.org/officeDocument/2006/relationships/image" Target="../media/image1.emf"/><Relationship Id="rId9"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4114800" y="685800"/>
            <a:ext cx="22756812" cy="3657600"/>
          </a:xfrm>
          <a:prstGeom prst="rect">
            <a:avLst/>
          </a:prstGeom>
          <a:solidFill>
            <a:srgbClr val="808000"/>
          </a:solidFill>
          <a:ln w="38100">
            <a:noFill/>
            <a:miter lim="800000"/>
            <a:headEnd/>
            <a:tailEnd/>
          </a:ln>
          <a:effectLst/>
        </p:spPr>
        <p:txBody>
          <a:bodyPr lIns="85638" tIns="42818" rIns="85638" bIns="42818" anchor="ctr" anchorCtr="1"/>
          <a:lstStyle/>
          <a:p>
            <a:r>
              <a:rPr lang="en-US" sz="3600" b="1" dirty="0"/>
              <a:t> </a:t>
            </a:r>
            <a:endParaRPr lang="en-US" sz="3600" dirty="0"/>
          </a:p>
          <a:p>
            <a:pPr algn="ctr">
              <a:lnSpc>
                <a:spcPct val="150000"/>
              </a:lnSpc>
            </a:pPr>
            <a:r>
              <a:rPr lang="en-US" sz="4800" b="1" dirty="0">
                <a:solidFill>
                  <a:schemeClr val="bg1"/>
                </a:solidFill>
                <a:latin typeface="+mn-lt"/>
              </a:rPr>
              <a:t>“</a:t>
            </a:r>
            <a:r>
              <a:rPr lang="en-US" sz="4800" b="1" dirty="0">
                <a:solidFill>
                  <a:schemeClr val="bg1"/>
                </a:solidFill>
                <a:latin typeface="+mn-lt"/>
              </a:rPr>
              <a:t>DESIGN AND PRODUCTION WOVEN FABRICS USED IN SURGICAL </a:t>
            </a:r>
            <a:r>
              <a:rPr lang="en-US" sz="4800" b="1" dirty="0" smtClean="0">
                <a:solidFill>
                  <a:schemeClr val="bg1"/>
                </a:solidFill>
                <a:latin typeface="+mn-lt"/>
              </a:rPr>
              <a:t>ROOMS”</a:t>
            </a:r>
          </a:p>
          <a:p>
            <a:pPr algn="ctr">
              <a:lnSpc>
                <a:spcPct val="150000"/>
              </a:lnSpc>
            </a:pPr>
            <a:r>
              <a:rPr lang="en-US" sz="2400" b="1" dirty="0"/>
              <a:t>SCIENCES &amp;ARTS ,RESEARCHE STUDIES.VOL.20.NO.3 JULY 2008</a:t>
            </a:r>
            <a:r>
              <a:rPr lang="en-US" sz="3600" b="1" dirty="0"/>
              <a:t> </a:t>
            </a:r>
            <a:endParaRPr lang="en-US" sz="3600" b="1" dirty="0" smtClean="0">
              <a:solidFill>
                <a:schemeClr val="bg1"/>
              </a:solidFill>
            </a:endParaRPr>
          </a:p>
          <a:p>
            <a:pPr algn="ctr"/>
            <a:r>
              <a:rPr lang="en-US" sz="3600" b="1" dirty="0">
                <a:solidFill>
                  <a:schemeClr val="bg1"/>
                </a:solidFill>
              </a:rPr>
              <a:t>Ibrahim, G., E., </a:t>
            </a:r>
            <a:endParaRPr lang="en-US" sz="3600" b="1" dirty="0" smtClean="0">
              <a:solidFill>
                <a:schemeClr val="bg1"/>
              </a:solidFill>
            </a:endParaRPr>
          </a:p>
          <a:p>
            <a:endParaRPr lang="en-US" sz="3600" dirty="0"/>
          </a:p>
          <a:p>
            <a:pPr algn="ctr" defTabSz="857250"/>
            <a:endParaRPr lang="en-US" sz="3600" dirty="0">
              <a:solidFill>
                <a:srgbClr val="FFFFCC"/>
              </a:solidFill>
              <a:cs typeface="Arial" pitchFamily="34" charset="0"/>
            </a:endParaRPr>
          </a:p>
        </p:txBody>
      </p:sp>
      <p:sp>
        <p:nvSpPr>
          <p:cNvPr id="8226" name="Text Box 34"/>
          <p:cNvSpPr txBox="1">
            <a:spLocks noChangeArrowheads="1"/>
          </p:cNvSpPr>
          <p:nvPr/>
        </p:nvSpPr>
        <p:spPr bwMode="auto">
          <a:xfrm>
            <a:off x="547688"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6397625"/>
            <a:ext cx="12796837" cy="5484813"/>
          </a:xfrm>
          <a:prstGeom prst="rect">
            <a:avLst/>
          </a:prstGeom>
          <a:noFill/>
          <a:ln w="38100">
            <a:solidFill>
              <a:srgbClr val="800000"/>
            </a:solidFill>
            <a:miter lim="800000"/>
            <a:headEnd/>
            <a:tailEnd/>
          </a:ln>
          <a:effectLst/>
        </p:spPr>
        <p:txBody>
          <a:bodyPr lIns="256032" tIns="256032" rIns="256032" bIns="256032"/>
          <a:lstStyle/>
          <a:p>
            <a:pPr algn="just" defTabSz="857250"/>
            <a:r>
              <a:rPr lang="en-US" sz="3400" b="1" dirty="0">
                <a:solidFill>
                  <a:srgbClr val="002060"/>
                </a:solidFill>
                <a:latin typeface="+mn-lt"/>
              </a:rPr>
              <a:t>This research is mainly concerned with designing woven fabrics used in surgical operation rooms (Nurse’s apparel, durable gowns, swabs, towels, drapes, and bedding). The woven technique was applied to produce these fabrics, using cotton yarns. </a:t>
            </a:r>
            <a:r>
              <a:rPr lang="en-US" sz="3400" b="1" dirty="0" smtClean="0">
                <a:solidFill>
                  <a:srgbClr val="002060"/>
                </a:solidFill>
                <a:latin typeface="+mn-lt"/>
              </a:rPr>
              <a:t>Their </a:t>
            </a:r>
            <a:r>
              <a:rPr lang="en-US" sz="3400" b="1" dirty="0">
                <a:solidFill>
                  <a:srgbClr val="002060"/>
                </a:solidFill>
                <a:latin typeface="+mn-lt"/>
              </a:rPr>
              <a:t>influence on the performance of the end-use fabric and the achieved properties were studied. On the other hand </a:t>
            </a:r>
            <a:r>
              <a:rPr lang="en-US" sz="3400" b="1" dirty="0" err="1">
                <a:solidFill>
                  <a:srgbClr val="002060"/>
                </a:solidFill>
                <a:latin typeface="+mn-lt"/>
              </a:rPr>
              <a:t>physico</a:t>
            </a:r>
            <a:r>
              <a:rPr lang="en-US" sz="3400" b="1" dirty="0">
                <a:solidFill>
                  <a:srgbClr val="002060"/>
                </a:solidFill>
                <a:latin typeface="+mn-lt"/>
              </a:rPr>
              <a:t>-chemical properties including; antibacterial, air permeability, water permeability, handle, thickness and weight, were evaluated according to the final product </a:t>
            </a:r>
            <a:r>
              <a:rPr lang="en-US" sz="3400" b="1" dirty="0" smtClean="0">
                <a:solidFill>
                  <a:srgbClr val="002060"/>
                </a:solidFill>
                <a:latin typeface="+mn-lt"/>
              </a:rPr>
              <a:t>needs</a:t>
            </a:r>
            <a:endParaRPr lang="en-US" sz="3400" dirty="0">
              <a:solidFill>
                <a:srgbClr val="002060"/>
              </a:solidFill>
              <a:latin typeface="+mn-lt"/>
              <a:cs typeface="Arial" pitchFamily="34" charset="0"/>
            </a:endParaRPr>
          </a:p>
        </p:txBody>
      </p:sp>
      <p:sp>
        <p:nvSpPr>
          <p:cNvPr id="8228" name="Text Box 36"/>
          <p:cNvSpPr txBox="1">
            <a:spLocks noChangeArrowheads="1"/>
          </p:cNvSpPr>
          <p:nvPr/>
        </p:nvSpPr>
        <p:spPr bwMode="auto">
          <a:xfrm>
            <a:off x="14076363" y="6397625"/>
            <a:ext cx="12796837" cy="9223375"/>
          </a:xfrm>
          <a:prstGeom prst="rect">
            <a:avLst/>
          </a:prstGeom>
          <a:noFill/>
          <a:ln w="38100">
            <a:solidFill>
              <a:srgbClr val="800000"/>
            </a:solidFill>
            <a:miter lim="800000"/>
            <a:headEnd/>
            <a:tailEnd/>
          </a:ln>
          <a:effectLst/>
        </p:spPr>
        <p:txBody>
          <a:bodyPr lIns="256032" tIns="256032" rIns="256032" bIns="256032"/>
          <a:lstStyle/>
          <a:p>
            <a:r>
              <a:rPr lang="en-US" sz="3400" b="1" dirty="0">
                <a:solidFill>
                  <a:srgbClr val="FF0000"/>
                </a:solidFill>
                <a:latin typeface="+mn-lt"/>
              </a:rPr>
              <a:t>Antibacterial test</a:t>
            </a:r>
          </a:p>
          <a:p>
            <a:r>
              <a:rPr lang="en-US" sz="3400" b="1" dirty="0">
                <a:solidFill>
                  <a:srgbClr val="002060"/>
                </a:solidFill>
                <a:latin typeface="+mn-lt"/>
              </a:rPr>
              <a:t>Samples were treated with Tinosan cell at concentration 0 %, 5%, 10 % and 15 %, it can be seen from table (2) and figure (1) that there is a direct relationship between Tinosan cell concentrations and antibacterial effect. it could be stated that the efficiency of the antibacterial finish is not affected by the repellent finish, but the effectiveness of the repellent finish varies with the add-on level of </a:t>
            </a:r>
            <a:r>
              <a:rPr lang="en-US" sz="3400" b="1" dirty="0" smtClean="0">
                <a:solidFill>
                  <a:srgbClr val="FF0000"/>
                </a:solidFill>
                <a:latin typeface="+mn-lt"/>
              </a:rPr>
              <a:t>The </a:t>
            </a:r>
            <a:r>
              <a:rPr lang="en-US" sz="3400" b="1" dirty="0">
                <a:solidFill>
                  <a:srgbClr val="FF0000"/>
                </a:solidFill>
                <a:latin typeface="+mn-lt"/>
              </a:rPr>
              <a:t>antibacterial finish . </a:t>
            </a:r>
          </a:p>
          <a:p>
            <a:r>
              <a:rPr lang="en-US" sz="3400" b="1" dirty="0">
                <a:solidFill>
                  <a:srgbClr val="002060"/>
                </a:solidFill>
                <a:latin typeface="+mn-lt"/>
              </a:rPr>
              <a:t>1-we can see from table(1)  and figure (2) that untreated fabrics did not provide any resistance against microbes.</a:t>
            </a:r>
          </a:p>
          <a:p>
            <a:r>
              <a:rPr lang="en-US" sz="3400" b="1" dirty="0">
                <a:solidFill>
                  <a:srgbClr val="002060"/>
                </a:solidFill>
                <a:latin typeface="+mn-lt"/>
              </a:rPr>
              <a:t>2- Treatment of fabrics with Tinosan led to improvement in properties of the anti- microbes.</a:t>
            </a:r>
          </a:p>
          <a:p>
            <a:r>
              <a:rPr lang="en-US" sz="3400" b="1" dirty="0">
                <a:solidFill>
                  <a:srgbClr val="002060"/>
                </a:solidFill>
                <a:latin typeface="+mn-lt"/>
              </a:rPr>
              <a:t>3- It was found that treatment of the fabrics with cellulose-based substance with Tinosan cell provided good microbe resistance and it increases with the increase in concentration. Concentration of 15% of Tinosan cell has recorded the highest resistance rate against microbe</a:t>
            </a:r>
          </a:p>
        </p:txBody>
      </p:sp>
      <p:sp>
        <p:nvSpPr>
          <p:cNvPr id="8229" name="Text Box 37"/>
          <p:cNvSpPr txBox="1">
            <a:spLocks noChangeArrowheads="1"/>
          </p:cNvSpPr>
          <p:nvPr/>
        </p:nvSpPr>
        <p:spPr bwMode="auto">
          <a:xfrm>
            <a:off x="14076363" y="5027613"/>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135373" y="32461200"/>
            <a:ext cx="12795250" cy="9982200"/>
          </a:xfrm>
          <a:prstGeom prst="rect">
            <a:avLst/>
          </a:prstGeom>
          <a:noFill/>
          <a:ln w="38100">
            <a:solidFill>
              <a:srgbClr val="800000"/>
            </a:solidFill>
            <a:miter lim="800000"/>
            <a:headEnd/>
            <a:tailEnd/>
          </a:ln>
          <a:effectLst/>
        </p:spPr>
        <p:txBody>
          <a:bodyPr lIns="256032" tIns="256032" rIns="256032" bIns="256032"/>
          <a:lstStyle/>
          <a:p>
            <a:r>
              <a:rPr lang="en-US" sz="3400" b="1" dirty="0">
                <a:solidFill>
                  <a:srgbClr val="002060"/>
                </a:solidFill>
                <a:latin typeface="+mn-lt"/>
              </a:rPr>
              <a:t>1-Blanck., H., “Textile in medicine”, International Textile Bulletin ,4th quarter, vol. 41,1995, p.6-8.</a:t>
            </a:r>
          </a:p>
          <a:p>
            <a:r>
              <a:rPr lang="en-US" sz="3400" b="1" dirty="0">
                <a:solidFill>
                  <a:srgbClr val="002060"/>
                </a:solidFill>
                <a:latin typeface="+mn-lt"/>
              </a:rPr>
              <a:t>2-Mathews,A, and </a:t>
            </a:r>
            <a:r>
              <a:rPr lang="en-US" sz="3400" b="1" dirty="0" err="1">
                <a:solidFill>
                  <a:srgbClr val="002060"/>
                </a:solidFill>
                <a:latin typeface="+mn-lt"/>
              </a:rPr>
              <a:t>Hardingham</a:t>
            </a:r>
            <a:r>
              <a:rPr lang="en-US" sz="3400" b="1" dirty="0">
                <a:solidFill>
                  <a:srgbClr val="002060"/>
                </a:solidFill>
                <a:latin typeface="+mn-lt"/>
              </a:rPr>
              <a:t>, M., “Medical and Hygiene textile production”, Intermediate technology ,Russell press Ltd, Nottingham, UK, 1994,p. 10,15,16,19,20,22,332.</a:t>
            </a:r>
          </a:p>
          <a:p>
            <a:r>
              <a:rPr lang="en-US" sz="3400" b="1" dirty="0">
                <a:solidFill>
                  <a:srgbClr val="002060"/>
                </a:solidFill>
                <a:latin typeface="+mn-lt"/>
              </a:rPr>
              <a:t>3-Shamash, K, “ A healthy prognosis”, Textile month, December,1980,p.15,16.</a:t>
            </a:r>
          </a:p>
          <a:p>
            <a:r>
              <a:rPr lang="en-US" sz="3400" b="1" dirty="0">
                <a:solidFill>
                  <a:srgbClr val="002060"/>
                </a:solidFill>
                <a:latin typeface="+mn-lt"/>
              </a:rPr>
              <a:t>4-Megraw,P., “ Textiles may help put medical costs under knife”, Industrial fabric products review, vo.l6, No. 6, October, 1984, p. 28,32.</a:t>
            </a:r>
          </a:p>
          <a:p>
            <a:r>
              <a:rPr lang="en-US" sz="3400" b="1" dirty="0">
                <a:solidFill>
                  <a:srgbClr val="002060"/>
                </a:solidFill>
                <a:latin typeface="+mn-lt"/>
              </a:rPr>
              <a:t>5-Brody, H., “ Synthetic fiber materials”, Longman groupUK,limited,London,P,1994.,329,334,335</a:t>
            </a:r>
          </a:p>
          <a:p>
            <a:r>
              <a:rPr lang="en-US" sz="3400" b="1" dirty="0">
                <a:solidFill>
                  <a:srgbClr val="002060"/>
                </a:solidFill>
                <a:latin typeface="+mn-lt"/>
              </a:rPr>
              <a:t>6-Adunur, S., “ Wellington sears handbook of industrial textiles ”, Wellington sear company, </a:t>
            </a:r>
            <a:r>
              <a:rPr lang="en-US" sz="3400" b="1" dirty="0" err="1">
                <a:solidFill>
                  <a:srgbClr val="002060"/>
                </a:solidFill>
                <a:latin typeface="+mn-lt"/>
              </a:rPr>
              <a:t>Technomic</a:t>
            </a:r>
            <a:r>
              <a:rPr lang="en-US" sz="3400" b="1" dirty="0">
                <a:solidFill>
                  <a:srgbClr val="002060"/>
                </a:solidFill>
                <a:latin typeface="+mn-lt"/>
              </a:rPr>
              <a:t> publishing  company,Inc.,Lancaster,Pennsylvania,1995,p.6,7,8,133,136,334</a:t>
            </a:r>
          </a:p>
          <a:p>
            <a:r>
              <a:rPr lang="en-US" sz="3400" b="1" dirty="0">
                <a:solidFill>
                  <a:srgbClr val="002060"/>
                </a:solidFill>
                <a:latin typeface="+mn-lt"/>
              </a:rPr>
              <a:t>7- </a:t>
            </a:r>
            <a:r>
              <a:rPr lang="en-US" sz="3400" b="1" dirty="0" err="1">
                <a:solidFill>
                  <a:srgbClr val="002060"/>
                </a:solidFill>
                <a:latin typeface="+mn-lt"/>
              </a:rPr>
              <a:t>Ramani</a:t>
            </a:r>
            <a:r>
              <a:rPr lang="en-US" sz="3400" b="1" dirty="0">
                <a:solidFill>
                  <a:srgbClr val="002060"/>
                </a:solidFill>
                <a:latin typeface="+mn-lt"/>
              </a:rPr>
              <a:t>, T.,V., and Jacob, M., “ From rag waste to disposable diapers”, The Indian Textile Journal, RS. 30,vol. 100, No. 10, July, 1990, p. 144-145</a:t>
            </a:r>
            <a:r>
              <a:rPr lang="en-US" dirty="0"/>
              <a:t>.</a:t>
            </a:r>
          </a:p>
        </p:txBody>
      </p:sp>
      <p:sp>
        <p:nvSpPr>
          <p:cNvPr id="8231" name="Text Box 39"/>
          <p:cNvSpPr txBox="1">
            <a:spLocks noChangeArrowheads="1"/>
          </p:cNvSpPr>
          <p:nvPr/>
        </p:nvSpPr>
        <p:spPr bwMode="auto">
          <a:xfrm>
            <a:off x="14142544" y="310134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509588" y="20612953"/>
            <a:ext cx="12796837" cy="7723922"/>
          </a:xfrm>
          <a:prstGeom prst="rect">
            <a:avLst/>
          </a:prstGeom>
          <a:noFill/>
          <a:ln w="38100">
            <a:solidFill>
              <a:srgbClr val="800000"/>
            </a:solidFill>
            <a:miter lim="800000"/>
            <a:headEnd/>
            <a:tailEnd/>
          </a:ln>
          <a:effectLst/>
        </p:spPr>
        <p:txBody>
          <a:bodyPr lIns="256032" tIns="256032" rIns="256032" bIns="256032"/>
          <a:lstStyle/>
          <a:p>
            <a:r>
              <a:rPr lang="en-US" sz="3400" b="1" dirty="0">
                <a:solidFill>
                  <a:srgbClr val="FF0000"/>
                </a:solidFill>
                <a:latin typeface="+mn-lt"/>
              </a:rPr>
              <a:t>The </a:t>
            </a:r>
            <a:r>
              <a:rPr lang="en-US" sz="3400" b="1" dirty="0">
                <a:solidFill>
                  <a:srgbClr val="FF0000"/>
                </a:solidFill>
                <a:latin typeface="+mn-lt"/>
              </a:rPr>
              <a:t>experimental Work</a:t>
            </a:r>
          </a:p>
          <a:p>
            <a:r>
              <a:rPr lang="en-US" sz="3400" b="1" dirty="0">
                <a:solidFill>
                  <a:srgbClr val="002060"/>
                </a:solidFill>
                <a:latin typeface="+mn-lt"/>
              </a:rPr>
              <a:t>This </a:t>
            </a:r>
            <a:r>
              <a:rPr lang="en-US" sz="3400" b="1" dirty="0">
                <a:solidFill>
                  <a:srgbClr val="002060"/>
                </a:solidFill>
                <a:latin typeface="+mn-lt"/>
              </a:rPr>
              <a:t>research concerns with producing fabrics suitable for surgical rooms . All samples in the research were produced with cotton yarns using three woven structures ( plain weave 1/1,regular hopsack 3/3  and mock leno) .Three weft sets were also used (22,26 and 30 pick /cm) , using two different yarns counts (30/1 and 40/1 English </a:t>
            </a:r>
            <a:r>
              <a:rPr lang="en-US" sz="3400" b="1" dirty="0">
                <a:solidFill>
                  <a:srgbClr val="002060"/>
                </a:solidFill>
                <a:latin typeface="+mn-lt"/>
              </a:rPr>
              <a:t>)</a:t>
            </a:r>
          </a:p>
          <a:p>
            <a:r>
              <a:rPr lang="en-US" sz="3400" b="1" dirty="0">
                <a:solidFill>
                  <a:srgbClr val="FF0000"/>
                </a:solidFill>
                <a:latin typeface="+mn-lt"/>
              </a:rPr>
              <a:t>Finishing treatment</a:t>
            </a:r>
          </a:p>
          <a:p>
            <a:r>
              <a:rPr lang="en-US" sz="3400" b="1" dirty="0" smtClean="0">
                <a:solidFill>
                  <a:srgbClr val="002060"/>
                </a:solidFill>
                <a:latin typeface="+mn-lt"/>
              </a:rPr>
              <a:t>In </a:t>
            </a:r>
            <a:r>
              <a:rPr lang="en-US" sz="3400" b="1" dirty="0">
                <a:solidFill>
                  <a:srgbClr val="002060"/>
                </a:solidFill>
                <a:latin typeface="+mn-lt"/>
              </a:rPr>
              <a:t>this study, antibacterial finishes was applied to the samples. All samples were treated with Tinosan cell with various concentrations, 0 %, 5 %, 10 % and 15 % concentration. </a:t>
            </a:r>
            <a:r>
              <a:rPr lang="en-US" sz="3400" b="1" dirty="0">
                <a:solidFill>
                  <a:srgbClr val="002060"/>
                </a:solidFill>
                <a:latin typeface="+mn-lt"/>
              </a:rPr>
              <a:t>Antibacterial finishes were applied to fabrics to prevent the growth of microorganisms exposed to the fabrics during surgical operations. </a:t>
            </a:r>
          </a:p>
          <a:p>
            <a:endParaRPr lang="en-US" dirty="0"/>
          </a:p>
        </p:txBody>
      </p:sp>
      <p:sp>
        <p:nvSpPr>
          <p:cNvPr id="8233" name="Text Box 41"/>
          <p:cNvSpPr txBox="1">
            <a:spLocks noChangeArrowheads="1"/>
          </p:cNvSpPr>
          <p:nvPr/>
        </p:nvSpPr>
        <p:spPr bwMode="auto">
          <a:xfrm>
            <a:off x="528638" y="19283055"/>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dirty="0">
                <a:solidFill>
                  <a:srgbClr val="FFFF99"/>
                </a:solidFill>
                <a:effectLst>
                  <a:outerShdw blurRad="38100" dist="38100" dir="2700000" algn="tl">
                    <a:srgbClr val="000000"/>
                  </a:outerShdw>
                </a:effectLst>
                <a:cs typeface="Arial" pitchFamily="34" charset="0"/>
              </a:rPr>
              <a:t>Methods and Materials</a:t>
            </a:r>
          </a:p>
        </p:txBody>
      </p:sp>
      <p:sp>
        <p:nvSpPr>
          <p:cNvPr id="8242" name="Text Box 50"/>
          <p:cNvSpPr txBox="1">
            <a:spLocks noChangeArrowheads="1"/>
          </p:cNvSpPr>
          <p:nvPr/>
        </p:nvSpPr>
        <p:spPr bwMode="auto">
          <a:xfrm>
            <a:off x="547688" y="12339638"/>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algn="ct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47688" y="13711238"/>
            <a:ext cx="12796837" cy="5262562"/>
          </a:xfrm>
          <a:prstGeom prst="rect">
            <a:avLst/>
          </a:prstGeom>
          <a:noFill/>
          <a:ln w="38100">
            <a:solidFill>
              <a:srgbClr val="800000"/>
            </a:solidFill>
            <a:miter lim="800000"/>
            <a:headEnd/>
            <a:tailEnd/>
          </a:ln>
          <a:effectLst/>
        </p:spPr>
        <p:txBody>
          <a:bodyPr lIns="256032" tIns="256032" rIns="256032" bIns="256032"/>
          <a:lstStyle/>
          <a:p>
            <a:pPr algn="just"/>
            <a:r>
              <a:rPr lang="en-US" sz="3400" b="1" dirty="0">
                <a:solidFill>
                  <a:srgbClr val="002060"/>
                </a:solidFill>
                <a:latin typeface="+mn-lt"/>
              </a:rPr>
              <a:t>The medical textile section, looked at in its broadest term, is undoubtedly one of the greatest success stories of recent years, The medical and related Hygiene industries have been major users of textiles products for many years. Today there has been a huge increase in both the size of the market and the variety of product available (3) and most industry leaders at all levels of the distributions network, say that there is potential for new products and applications. (4) , and this study aims to produce fabrics used in surgical rooms.</a:t>
            </a:r>
          </a:p>
          <a:p>
            <a:pPr defTabSz="857250"/>
            <a:endParaRPr lang="en-US" dirty="0">
              <a:cs typeface="Arial" pitchFamily="34" charset="0"/>
            </a:endParaRPr>
          </a:p>
          <a:p>
            <a:pPr defTabSz="857250">
              <a:buFont typeface="Symbol" pitchFamily="18" charset="2"/>
              <a:buNone/>
            </a:pPr>
            <a:endParaRPr lang="en-US" dirty="0">
              <a:cs typeface="Arial" pitchFamily="34" charset="0"/>
            </a:endParaRPr>
          </a:p>
        </p:txBody>
      </p:sp>
      <p:sp>
        <p:nvSpPr>
          <p:cNvPr id="8244" name="Rectangle 52"/>
          <p:cNvSpPr>
            <a:spLocks noChangeArrowheads="1"/>
          </p:cNvSpPr>
          <p:nvPr/>
        </p:nvSpPr>
        <p:spPr bwMode="auto">
          <a:xfrm>
            <a:off x="14104883" y="20932773"/>
            <a:ext cx="12796837" cy="9699627"/>
          </a:xfrm>
          <a:prstGeom prst="rect">
            <a:avLst/>
          </a:prstGeom>
          <a:solidFill>
            <a:schemeClr val="bg1"/>
          </a:solidFill>
          <a:ln w="9525">
            <a:solidFill>
              <a:schemeClr val="tx1"/>
            </a:solidFill>
            <a:miter lim="800000"/>
            <a:headEnd/>
            <a:tailEnd/>
          </a:ln>
          <a:effectLst/>
        </p:spPr>
        <p:txBody>
          <a:bodyPr wrap="none" lIns="128016" tIns="64008" rIns="128016" bIns="64008" anchor="ctr"/>
          <a:lstStyle/>
          <a:p>
            <a:pPr algn="ctr" defTabSz="1279525"/>
            <a:endParaRPr lang="en-US" sz="4800" dirty="0">
              <a:cs typeface="Arial" pitchFamily="34" charset="0"/>
            </a:endParaRPr>
          </a:p>
        </p:txBody>
      </p:sp>
      <p:sp>
        <p:nvSpPr>
          <p:cNvPr id="2" name="Rectangle 2"/>
          <p:cNvSpPr>
            <a:spLocks noChangeArrowheads="1"/>
          </p:cNvSpPr>
          <p:nvPr/>
        </p:nvSpPr>
        <p:spPr bwMode="auto">
          <a:xfrm>
            <a:off x="0" y="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3" name="كائن 2"/>
          <p:cNvGraphicFramePr>
            <a:graphicFrameLocks noChangeAspect="1"/>
          </p:cNvGraphicFramePr>
          <p:nvPr>
            <p:extLst>
              <p:ext uri="{D42A27DB-BD31-4B8C-83A1-F6EECF244321}">
                <p14:modId xmlns:p14="http://schemas.microsoft.com/office/powerpoint/2010/main" val="3971639618"/>
              </p:ext>
            </p:extLst>
          </p:nvPr>
        </p:nvGraphicFramePr>
        <p:xfrm>
          <a:off x="14047788" y="15905558"/>
          <a:ext cx="4135437" cy="3811584"/>
        </p:xfrm>
        <a:graphic>
          <a:graphicData uri="http://schemas.openxmlformats.org/presentationml/2006/ole">
            <mc:AlternateContent xmlns:mc="http://schemas.openxmlformats.org/markup-compatibility/2006">
              <mc:Choice xmlns:v="urn:schemas-microsoft-com:vml" Requires="v">
                <p:oleObj spid="_x0000_s1045" name="تخطيط" r:id="rId3" imgW="4733925" imgH="3400425" progId="Excel.Chart.8">
                  <p:embed/>
                </p:oleObj>
              </mc:Choice>
              <mc:Fallback>
                <p:oleObj name="تخطيط" r:id="rId3" imgW="4733925" imgH="3400425" progId="Excel.Chart.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47788" y="15905558"/>
                        <a:ext cx="4135437" cy="3811584"/>
                      </a:xfrm>
                      <a:prstGeom prst="rect">
                        <a:avLst/>
                      </a:prstGeom>
                      <a:noFill/>
                    </p:spPr>
                  </p:pic>
                </p:oleObj>
              </mc:Fallback>
            </mc:AlternateContent>
          </a:graphicData>
        </a:graphic>
      </p:graphicFrame>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65787" y="15928577"/>
            <a:ext cx="4160837" cy="3724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96498" y="15999621"/>
            <a:ext cx="3890963" cy="3653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descr="C:\Users\MAX\Desktop\‫مجلد جديد ‫‬ - نسخة\شعار 2.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6394" y="1219200"/>
            <a:ext cx="3276600" cy="25908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graphicFrame>
        <p:nvGraphicFramePr>
          <p:cNvPr id="5" name="جدول 4"/>
          <p:cNvGraphicFramePr>
            <a:graphicFrameLocks noGrp="1"/>
          </p:cNvGraphicFramePr>
          <p:nvPr>
            <p:extLst>
              <p:ext uri="{D42A27DB-BD31-4B8C-83A1-F6EECF244321}">
                <p14:modId xmlns:p14="http://schemas.microsoft.com/office/powerpoint/2010/main" val="666564137"/>
              </p:ext>
            </p:extLst>
          </p:nvPr>
        </p:nvGraphicFramePr>
        <p:xfrm>
          <a:off x="14635901" y="21388385"/>
          <a:ext cx="11734800" cy="8961120"/>
        </p:xfrm>
        <a:graphic>
          <a:graphicData uri="http://schemas.openxmlformats.org/drawingml/2006/table">
            <a:tbl>
              <a:tblPr rtl="1" firstRow="1" firstCol="1" lastRow="1" lastCol="1" bandRow="1" bandCol="1">
                <a:tableStyleId>{5C22544A-7EE6-4342-B048-85BDC9FD1C3A}</a:tableStyleId>
              </a:tblPr>
              <a:tblGrid>
                <a:gridCol w="2288873"/>
                <a:gridCol w="2549647"/>
                <a:gridCol w="2590981"/>
                <a:gridCol w="2171700"/>
                <a:gridCol w="2133599"/>
              </a:tblGrid>
              <a:tr h="323374">
                <a:tc gridSpan="2">
                  <a:txBody>
                    <a:bodyPr/>
                    <a:lstStyle/>
                    <a:p>
                      <a:pPr algn="r" rtl="1">
                        <a:spcAft>
                          <a:spcPts val="0"/>
                        </a:spcAft>
                      </a:pPr>
                      <a:r>
                        <a:rPr lang="en-US" sz="2800" dirty="0">
                          <a:solidFill>
                            <a:schemeClr val="tx1"/>
                          </a:solidFill>
                          <a:effectLst/>
                        </a:rPr>
                        <a:t>Water  permeability ( ml bar )</a:t>
                      </a:r>
                      <a:endParaRPr lang="en-US" sz="2800" dirty="0">
                        <a:solidFill>
                          <a:schemeClr val="tx1"/>
                        </a:solidFill>
                        <a:effectLst/>
                        <a:latin typeface="Times New Roman"/>
                        <a:ea typeface="Times New Roman"/>
                      </a:endParaRPr>
                    </a:p>
                  </a:txBody>
                  <a:tcPr marL="68580" marR="68580" marT="0" marB="0"/>
                </a:tc>
                <a:tc hMerge="1">
                  <a:txBody>
                    <a:bodyPr/>
                    <a:lstStyle/>
                    <a:p>
                      <a:pPr rtl="1"/>
                      <a:endParaRPr lang="ar-SA"/>
                    </a:p>
                  </a:txBody>
                  <a:tcPr/>
                </a:tc>
                <a:tc rowSpan="2">
                  <a:txBody>
                    <a:bodyPr/>
                    <a:lstStyle/>
                    <a:p>
                      <a:pPr algn="r" rtl="1">
                        <a:spcAft>
                          <a:spcPts val="0"/>
                        </a:spcAft>
                      </a:pPr>
                      <a:r>
                        <a:rPr lang="en-US" sz="2800">
                          <a:solidFill>
                            <a:schemeClr val="tx1"/>
                          </a:solidFill>
                          <a:effectLst/>
                        </a:rPr>
                        <a:t>Weft set</a:t>
                      </a:r>
                      <a:endParaRPr lang="en-US" sz="2800">
                        <a:solidFill>
                          <a:schemeClr val="tx1"/>
                        </a:solidFill>
                        <a:effectLst/>
                        <a:latin typeface="Times New Roman"/>
                        <a:ea typeface="Times New Roman"/>
                      </a:endParaRPr>
                    </a:p>
                  </a:txBody>
                  <a:tcPr marL="68580" marR="68580" marT="0" marB="0"/>
                </a:tc>
                <a:tc rowSpan="2">
                  <a:txBody>
                    <a:bodyPr/>
                    <a:lstStyle/>
                    <a:p>
                      <a:pPr algn="r" rtl="1">
                        <a:spcAft>
                          <a:spcPts val="0"/>
                        </a:spcAft>
                      </a:pPr>
                      <a:r>
                        <a:rPr lang="en-US" sz="2800">
                          <a:solidFill>
                            <a:schemeClr val="tx1"/>
                          </a:solidFill>
                          <a:effectLst/>
                        </a:rPr>
                        <a:t>Weft count </a:t>
                      </a:r>
                      <a:endParaRPr lang="en-US" sz="2800">
                        <a:solidFill>
                          <a:schemeClr val="tx1"/>
                        </a:solidFill>
                        <a:effectLst/>
                        <a:latin typeface="Times New Roman"/>
                        <a:ea typeface="Times New Roman"/>
                      </a:endParaRPr>
                    </a:p>
                  </a:txBody>
                  <a:tcPr marL="68580" marR="68580" marT="0" marB="0"/>
                </a:tc>
                <a:tc rowSpan="2">
                  <a:txBody>
                    <a:bodyPr/>
                    <a:lstStyle/>
                    <a:p>
                      <a:pPr algn="ctr" rtl="1">
                        <a:spcAft>
                          <a:spcPts val="0"/>
                        </a:spcAft>
                      </a:pPr>
                      <a:r>
                        <a:rPr lang="en-US" sz="2800" dirty="0">
                          <a:solidFill>
                            <a:schemeClr val="tx1"/>
                          </a:solidFill>
                          <a:effectLst/>
                        </a:rPr>
                        <a:t>Fabric structure</a:t>
                      </a:r>
                      <a:endParaRPr lang="en-US" sz="2800" dirty="0">
                        <a:solidFill>
                          <a:schemeClr val="tx1"/>
                        </a:solidFill>
                        <a:effectLst/>
                        <a:latin typeface="Times New Roman"/>
                        <a:ea typeface="Times New Roman"/>
                      </a:endParaRPr>
                    </a:p>
                  </a:txBody>
                  <a:tcPr marL="68580" marR="68580" marT="0" marB="0"/>
                </a:tc>
              </a:tr>
              <a:tr h="323374">
                <a:tc>
                  <a:txBody>
                    <a:bodyPr/>
                    <a:lstStyle/>
                    <a:p>
                      <a:pPr algn="r" rtl="1">
                        <a:spcAft>
                          <a:spcPts val="0"/>
                        </a:spcAft>
                      </a:pPr>
                      <a:r>
                        <a:rPr lang="en-US" sz="2800">
                          <a:solidFill>
                            <a:schemeClr val="tx1"/>
                          </a:solidFill>
                          <a:effectLst/>
                        </a:rPr>
                        <a:t>After treatment </a:t>
                      </a:r>
                      <a:endParaRPr lang="en-US" sz="2800">
                        <a:solidFill>
                          <a:schemeClr val="tx1"/>
                        </a:solidFill>
                        <a:effectLst/>
                        <a:latin typeface="Times New Roman"/>
                        <a:ea typeface="Times New Roman"/>
                      </a:endParaRPr>
                    </a:p>
                  </a:txBody>
                  <a:tcPr marL="68580" marR="68580" marT="0" marB="0"/>
                </a:tc>
                <a:tc>
                  <a:txBody>
                    <a:bodyPr/>
                    <a:lstStyle/>
                    <a:p>
                      <a:pPr algn="r" rtl="1">
                        <a:spcAft>
                          <a:spcPts val="0"/>
                        </a:spcAft>
                      </a:pPr>
                      <a:r>
                        <a:rPr lang="en-US" sz="2800" dirty="0">
                          <a:solidFill>
                            <a:schemeClr val="tx1"/>
                          </a:solidFill>
                          <a:effectLst/>
                        </a:rPr>
                        <a:t>Before treatment </a:t>
                      </a:r>
                      <a:endParaRPr lang="en-US" sz="2800" dirty="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2.72</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5.85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22</a:t>
                      </a:r>
                      <a:endParaRPr lang="en-US" sz="2800">
                        <a:solidFill>
                          <a:schemeClr val="tx1"/>
                        </a:solidFill>
                        <a:effectLst/>
                        <a:latin typeface="Times New Roman"/>
                        <a:ea typeface="Times New Roman"/>
                      </a:endParaRPr>
                    </a:p>
                  </a:txBody>
                  <a:tcPr marL="68580" marR="68580" marT="0" marB="0"/>
                </a:tc>
                <a:tc rowSpan="3">
                  <a:txBody>
                    <a:bodyPr/>
                    <a:lstStyle/>
                    <a:p>
                      <a:pPr algn="r" rtl="1">
                        <a:spcAft>
                          <a:spcPts val="0"/>
                        </a:spcAft>
                      </a:pPr>
                      <a:r>
                        <a:rPr lang="en-US" sz="2800">
                          <a:solidFill>
                            <a:schemeClr val="tx1"/>
                          </a:solidFill>
                          <a:effectLst/>
                        </a:rPr>
                        <a:t>30/1</a:t>
                      </a:r>
                      <a:endParaRPr lang="en-US" sz="2800">
                        <a:solidFill>
                          <a:schemeClr val="tx1"/>
                        </a:solidFill>
                        <a:effectLst/>
                        <a:latin typeface="Times New Roman"/>
                        <a:ea typeface="Times New Roman"/>
                      </a:endParaRPr>
                    </a:p>
                  </a:txBody>
                  <a:tcPr marL="68580" marR="68580" marT="0" marB="0"/>
                </a:tc>
                <a:tc rowSpan="6">
                  <a:txBody>
                    <a:bodyPr/>
                    <a:lstStyle/>
                    <a:p>
                      <a:pPr algn="ctr" rtl="1">
                        <a:spcAft>
                          <a:spcPts val="0"/>
                        </a:spcAft>
                      </a:pPr>
                      <a:r>
                        <a:rPr lang="en-US" sz="2800" dirty="0">
                          <a:solidFill>
                            <a:schemeClr val="tx1"/>
                          </a:solidFill>
                          <a:effectLst/>
                        </a:rPr>
                        <a:t>Plain weave 1/1</a:t>
                      </a:r>
                      <a:endParaRPr lang="en-US" sz="2800" dirty="0">
                        <a:solidFill>
                          <a:schemeClr val="tx1"/>
                        </a:solidFill>
                        <a:effectLst/>
                        <a:latin typeface="Times New Roman"/>
                        <a:ea typeface="Times New Roman"/>
                      </a:endParaRPr>
                    </a:p>
                  </a:txBody>
                  <a:tcPr marL="68580" marR="68580" marT="0" marB="0"/>
                </a:tc>
              </a:tr>
              <a:tr h="323374">
                <a:tc>
                  <a:txBody>
                    <a:bodyPr/>
                    <a:lstStyle/>
                    <a:p>
                      <a:pPr algn="ctr" rtl="1">
                        <a:spcAft>
                          <a:spcPts val="0"/>
                        </a:spcAft>
                      </a:pPr>
                      <a:r>
                        <a:rPr lang="en-US" sz="2800">
                          <a:solidFill>
                            <a:schemeClr val="tx1"/>
                          </a:solidFill>
                          <a:effectLst/>
                        </a:rPr>
                        <a:t>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dirty="0">
                          <a:solidFill>
                            <a:schemeClr val="tx1"/>
                          </a:solidFill>
                          <a:effectLst/>
                        </a:rPr>
                        <a:t>5.5</a:t>
                      </a:r>
                      <a:endParaRPr lang="en-US" sz="2800"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2.35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4.5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dirty="0">
                          <a:solidFill>
                            <a:schemeClr val="tx1"/>
                          </a:solidFill>
                          <a:effectLst/>
                        </a:rPr>
                        <a:t>3.65</a:t>
                      </a:r>
                      <a:endParaRPr lang="en-US" sz="2800"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22</a:t>
                      </a:r>
                      <a:endParaRPr lang="en-US" sz="2800">
                        <a:solidFill>
                          <a:schemeClr val="tx1"/>
                        </a:solidFill>
                        <a:effectLst/>
                        <a:latin typeface="Times New Roman"/>
                        <a:ea typeface="Times New Roman"/>
                      </a:endParaRPr>
                    </a:p>
                  </a:txBody>
                  <a:tcPr marL="68580" marR="68580" marT="0" marB="0"/>
                </a:tc>
                <a:tc rowSpan="3">
                  <a:txBody>
                    <a:bodyPr/>
                    <a:lstStyle/>
                    <a:p>
                      <a:pPr algn="r" rtl="0">
                        <a:spcAft>
                          <a:spcPts val="0"/>
                        </a:spcAft>
                      </a:pPr>
                      <a:r>
                        <a:rPr lang="en-US" sz="2800">
                          <a:solidFill>
                            <a:schemeClr val="tx1"/>
                          </a:solidFill>
                          <a:effectLst/>
                        </a:rPr>
                        <a:t>40/1</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dirty="0">
                          <a:solidFill>
                            <a:schemeClr val="tx1"/>
                          </a:solidFill>
                          <a:effectLst/>
                        </a:rPr>
                        <a:t>3.35</a:t>
                      </a:r>
                      <a:endParaRPr lang="en-US" sz="2800"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3.2</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2.0</a:t>
                      </a:r>
                      <a:endParaRPr lang="en-US" sz="2800">
                        <a:solidFill>
                          <a:schemeClr val="tx1"/>
                        </a:solidFill>
                        <a:effectLst/>
                        <a:latin typeface="Times New Roman"/>
                        <a:ea typeface="Times New Roman"/>
                      </a:endParaRPr>
                    </a:p>
                  </a:txBody>
                  <a:tcPr marL="68580" marR="68580" marT="0" marB="0"/>
                </a:tc>
                <a:tc>
                  <a:txBody>
                    <a:bodyPr/>
                    <a:lstStyle/>
                    <a:p>
                      <a:pPr algn="ctr" rtl="0">
                        <a:spcAft>
                          <a:spcPts val="0"/>
                        </a:spcAft>
                      </a:pPr>
                      <a:r>
                        <a:rPr lang="en-US" sz="2800">
                          <a:solidFill>
                            <a:schemeClr val="tx1"/>
                          </a:solidFill>
                          <a:effectLst/>
                        </a:rPr>
                        <a:t>3.6</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22</a:t>
                      </a:r>
                      <a:endParaRPr lang="en-US" sz="2800">
                        <a:solidFill>
                          <a:schemeClr val="tx1"/>
                        </a:solidFill>
                        <a:effectLst/>
                        <a:latin typeface="Times New Roman"/>
                        <a:ea typeface="Times New Roman"/>
                      </a:endParaRPr>
                    </a:p>
                  </a:txBody>
                  <a:tcPr marL="68580" marR="68580" marT="0" marB="0"/>
                </a:tc>
                <a:tc rowSpan="3">
                  <a:txBody>
                    <a:bodyPr/>
                    <a:lstStyle/>
                    <a:p>
                      <a:pPr algn="r" rtl="1">
                        <a:spcAft>
                          <a:spcPts val="0"/>
                        </a:spcAft>
                      </a:pPr>
                      <a:r>
                        <a:rPr lang="en-US" sz="2800">
                          <a:solidFill>
                            <a:schemeClr val="tx1"/>
                          </a:solidFill>
                          <a:effectLst/>
                        </a:rPr>
                        <a:t>30/1</a:t>
                      </a:r>
                      <a:endParaRPr lang="en-US" sz="2800">
                        <a:solidFill>
                          <a:schemeClr val="tx1"/>
                        </a:solidFill>
                        <a:effectLst/>
                        <a:latin typeface="Times New Roman"/>
                        <a:ea typeface="Times New Roman"/>
                      </a:endParaRPr>
                    </a:p>
                  </a:txBody>
                  <a:tcPr marL="68580" marR="68580" marT="0" marB="0"/>
                </a:tc>
                <a:tc rowSpan="6">
                  <a:txBody>
                    <a:bodyPr/>
                    <a:lstStyle/>
                    <a:p>
                      <a:pPr algn="ctr" rtl="1">
                        <a:spcAft>
                          <a:spcPts val="0"/>
                        </a:spcAft>
                      </a:pPr>
                      <a:r>
                        <a:rPr lang="en-US" sz="2800" dirty="0">
                          <a:solidFill>
                            <a:schemeClr val="tx1"/>
                          </a:solidFill>
                          <a:effectLst/>
                        </a:rPr>
                        <a:t>Regular hopsack 3/3</a:t>
                      </a:r>
                      <a:endParaRPr lang="en-US" sz="2800" dirty="0">
                        <a:solidFill>
                          <a:schemeClr val="tx1"/>
                        </a:solidFill>
                        <a:effectLst/>
                        <a:latin typeface="Times New Roman"/>
                        <a:ea typeface="Times New Roman"/>
                      </a:endParaRPr>
                    </a:p>
                  </a:txBody>
                  <a:tcPr marL="68580" marR="68580" marT="0" marB="0"/>
                </a:tc>
              </a:tr>
              <a:tr h="323374">
                <a:tc>
                  <a:txBody>
                    <a:bodyPr/>
                    <a:lstStyle/>
                    <a:p>
                      <a:pPr algn="ctr" rtl="1">
                        <a:spcAft>
                          <a:spcPts val="0"/>
                        </a:spcAft>
                      </a:pPr>
                      <a:r>
                        <a:rPr lang="en-US" sz="2800">
                          <a:solidFill>
                            <a:schemeClr val="tx1"/>
                          </a:solidFill>
                          <a:effectLst/>
                        </a:rPr>
                        <a:t>1.75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3.3</a:t>
                      </a:r>
                      <a:endParaRPr lang="en-US" sz="2800">
                        <a:solidFill>
                          <a:schemeClr val="tx1"/>
                        </a:solidFill>
                        <a:effectLst/>
                        <a:latin typeface="Times New Roman"/>
                        <a:ea typeface="Times New Roman"/>
                      </a:endParaRPr>
                    </a:p>
                  </a:txBody>
                  <a:tcPr marL="68580" marR="68580" marT="0" marB="0"/>
                </a:tc>
                <a:tc>
                  <a:txBody>
                    <a:bodyPr/>
                    <a:lstStyle/>
                    <a:p>
                      <a:pPr algn="ctr" rtl="0">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1.25</a:t>
                      </a:r>
                      <a:endParaRPr lang="en-US" sz="2800">
                        <a:solidFill>
                          <a:schemeClr val="tx1"/>
                        </a:solidFill>
                        <a:effectLst/>
                        <a:latin typeface="Times New Roman"/>
                        <a:ea typeface="Times New Roman"/>
                      </a:endParaRPr>
                    </a:p>
                  </a:txBody>
                  <a:tcPr marL="68580" marR="68580" marT="0" marB="0"/>
                </a:tc>
                <a:tc>
                  <a:txBody>
                    <a:bodyPr/>
                    <a:lstStyle/>
                    <a:p>
                      <a:pPr algn="ctr" rtl="0">
                        <a:spcAft>
                          <a:spcPts val="0"/>
                        </a:spcAft>
                      </a:pPr>
                      <a:r>
                        <a:rPr lang="en-US" sz="2800">
                          <a:solidFill>
                            <a:schemeClr val="tx1"/>
                          </a:solidFill>
                          <a:effectLst/>
                        </a:rPr>
                        <a:t>3.1</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1.5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22</a:t>
                      </a:r>
                      <a:endParaRPr lang="en-US" sz="2800">
                        <a:solidFill>
                          <a:schemeClr val="tx1"/>
                        </a:solidFill>
                        <a:effectLst/>
                        <a:latin typeface="Times New Roman"/>
                        <a:ea typeface="Times New Roman"/>
                      </a:endParaRPr>
                    </a:p>
                  </a:txBody>
                  <a:tcPr marL="68580" marR="68580" marT="0" marB="0"/>
                </a:tc>
                <a:tc rowSpan="3">
                  <a:txBody>
                    <a:bodyPr/>
                    <a:lstStyle/>
                    <a:p>
                      <a:pPr algn="r" rtl="1">
                        <a:spcAft>
                          <a:spcPts val="0"/>
                        </a:spcAft>
                      </a:pPr>
                      <a:r>
                        <a:rPr lang="en-US" sz="2800" dirty="0">
                          <a:solidFill>
                            <a:schemeClr val="tx1"/>
                          </a:solidFill>
                          <a:effectLst/>
                        </a:rPr>
                        <a:t>40/1</a:t>
                      </a:r>
                      <a:endParaRPr lang="en-US" sz="2800" dirty="0">
                        <a:solidFill>
                          <a:schemeClr val="tx1"/>
                        </a:solidFill>
                        <a:effectLst/>
                        <a:latin typeface="Times New Roman"/>
                        <a:ea typeface="Times New Roman"/>
                      </a:endParaRPr>
                    </a:p>
                  </a:txBody>
                  <a:tcPr marL="68580" marR="68580" marT="0" marB="0"/>
                </a:tc>
                <a:tc vMerge="1">
                  <a:txBody>
                    <a:bodyPr/>
                    <a:lstStyle/>
                    <a:p>
                      <a:pPr rtl="1"/>
                      <a:endParaRPr lang="ar-SA"/>
                    </a:p>
                  </a:txBody>
                  <a:tcPr/>
                </a:tc>
              </a:tr>
              <a:tr h="323374">
                <a:tc>
                  <a:txBody>
                    <a:bodyPr/>
                    <a:lstStyle/>
                    <a:p>
                      <a:pPr algn="ctr" rtl="1">
                        <a:spcAft>
                          <a:spcPts val="0"/>
                        </a:spcAft>
                      </a:pPr>
                      <a:r>
                        <a:rPr lang="en-US" sz="2800" dirty="0">
                          <a:solidFill>
                            <a:schemeClr val="tx1"/>
                          </a:solidFill>
                          <a:effectLst/>
                        </a:rPr>
                        <a:t>1.25</a:t>
                      </a:r>
                      <a:endParaRPr lang="en-US" sz="2800"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1.1</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4.0</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22</a:t>
                      </a:r>
                      <a:endParaRPr lang="en-US" sz="2800">
                        <a:solidFill>
                          <a:schemeClr val="tx1"/>
                        </a:solidFill>
                        <a:effectLst/>
                        <a:latin typeface="Times New Roman"/>
                        <a:ea typeface="Times New Roman"/>
                      </a:endParaRPr>
                    </a:p>
                  </a:txBody>
                  <a:tcPr marL="68580" marR="68580" marT="0" marB="0"/>
                </a:tc>
                <a:tc rowSpan="3">
                  <a:txBody>
                    <a:bodyPr/>
                    <a:lstStyle/>
                    <a:p>
                      <a:pPr algn="r" rtl="1">
                        <a:spcAft>
                          <a:spcPts val="0"/>
                        </a:spcAft>
                      </a:pPr>
                      <a:r>
                        <a:rPr lang="en-US" sz="2800">
                          <a:solidFill>
                            <a:schemeClr val="tx1"/>
                          </a:solidFill>
                          <a:effectLst/>
                        </a:rPr>
                        <a:t>30/1</a:t>
                      </a:r>
                      <a:endParaRPr lang="en-US" sz="2800">
                        <a:solidFill>
                          <a:schemeClr val="tx1"/>
                        </a:solidFill>
                        <a:effectLst/>
                        <a:latin typeface="Times New Roman"/>
                        <a:ea typeface="Times New Roman"/>
                      </a:endParaRPr>
                    </a:p>
                  </a:txBody>
                  <a:tcPr marL="68580" marR="68580" marT="0" marB="0"/>
                </a:tc>
                <a:tc rowSpan="6">
                  <a:txBody>
                    <a:bodyPr/>
                    <a:lstStyle/>
                    <a:p>
                      <a:pPr algn="ctr" rtl="1">
                        <a:spcAft>
                          <a:spcPts val="0"/>
                        </a:spcAft>
                      </a:pPr>
                      <a:r>
                        <a:rPr lang="en-US" sz="2800">
                          <a:solidFill>
                            <a:schemeClr val="tx1"/>
                          </a:solidFill>
                          <a:effectLst/>
                        </a:rPr>
                        <a:t>Mock leno</a:t>
                      </a:r>
                      <a:endParaRPr lang="en-US" sz="2800">
                        <a:solidFill>
                          <a:schemeClr val="tx1"/>
                        </a:solidFill>
                        <a:effectLst/>
                        <a:latin typeface="Times New Roman"/>
                        <a:ea typeface="Times New Roman"/>
                      </a:endParaRPr>
                    </a:p>
                  </a:txBody>
                  <a:tcPr marL="68580" marR="68580" marT="0" marB="0"/>
                </a:tc>
              </a:tr>
              <a:tr h="323374">
                <a:tc>
                  <a:txBody>
                    <a:bodyPr/>
                    <a:lstStyle/>
                    <a:p>
                      <a:pPr algn="ctr" rtl="1">
                        <a:spcAft>
                          <a:spcPts val="0"/>
                        </a:spcAft>
                      </a:pPr>
                      <a:r>
                        <a:rPr lang="en-US" sz="2800">
                          <a:solidFill>
                            <a:schemeClr val="tx1"/>
                          </a:solidFill>
                          <a:effectLst/>
                        </a:rPr>
                        <a:t>2.3</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spcAft>
                          <a:spcPts val="0"/>
                        </a:spcAft>
                      </a:pPr>
                      <a:r>
                        <a:rPr lang="en-US" sz="2800">
                          <a:solidFill>
                            <a:schemeClr val="tx1"/>
                          </a:solidFill>
                          <a:effectLst/>
                        </a:rPr>
                        <a:t>2.25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3.25</a:t>
                      </a:r>
                      <a:endParaRPr lang="en-US" sz="280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lnSpc>
                          <a:spcPts val="1200"/>
                        </a:lnSpc>
                        <a:spcAft>
                          <a:spcPts val="0"/>
                        </a:spcAft>
                      </a:pPr>
                      <a:r>
                        <a:rPr lang="en-US" sz="2800">
                          <a:solidFill>
                            <a:schemeClr val="tx1"/>
                          </a:solidFill>
                          <a:effectLst/>
                        </a:rPr>
                        <a:t>2.28</a:t>
                      </a:r>
                      <a:endParaRPr lang="en-US" sz="2800">
                        <a:solidFill>
                          <a:schemeClr val="tx1"/>
                        </a:solidFill>
                        <a:effectLst/>
                        <a:latin typeface="Times New Roman"/>
                        <a:ea typeface="Times New Roman"/>
                      </a:endParaRPr>
                    </a:p>
                  </a:txBody>
                  <a:tcPr marL="68580" marR="68580" marT="0" marB="0" anchor="ctr"/>
                </a:tc>
                <a:tc>
                  <a:txBody>
                    <a:bodyPr/>
                    <a:lstStyle/>
                    <a:p>
                      <a:pPr algn="ctr" rtl="1">
                        <a:lnSpc>
                          <a:spcPts val="1200"/>
                        </a:lnSpc>
                        <a:spcAft>
                          <a:spcPts val="0"/>
                        </a:spcAft>
                      </a:pPr>
                      <a:r>
                        <a:rPr lang="en-US" sz="2800">
                          <a:solidFill>
                            <a:schemeClr val="tx1"/>
                          </a:solidFill>
                          <a:effectLst/>
                        </a:rPr>
                        <a:t>3.5</a:t>
                      </a:r>
                      <a:endParaRPr lang="en-US" sz="2800">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dirty="0">
                          <a:solidFill>
                            <a:schemeClr val="tx1"/>
                          </a:solidFill>
                          <a:effectLst/>
                        </a:rPr>
                        <a:t>22</a:t>
                      </a:r>
                      <a:endParaRPr lang="en-US" sz="2800" dirty="0">
                        <a:solidFill>
                          <a:schemeClr val="tx1"/>
                        </a:solidFill>
                        <a:effectLst/>
                        <a:latin typeface="Times New Roman"/>
                        <a:ea typeface="Times New Roman"/>
                      </a:endParaRPr>
                    </a:p>
                  </a:txBody>
                  <a:tcPr marL="68580" marR="68580" marT="0" marB="0"/>
                </a:tc>
                <a:tc rowSpan="3">
                  <a:txBody>
                    <a:bodyPr/>
                    <a:lstStyle/>
                    <a:p>
                      <a:pPr algn="r" rtl="1">
                        <a:spcAft>
                          <a:spcPts val="0"/>
                        </a:spcAft>
                      </a:pPr>
                      <a:r>
                        <a:rPr lang="en-US" sz="2800" dirty="0">
                          <a:solidFill>
                            <a:schemeClr val="tx1"/>
                          </a:solidFill>
                          <a:effectLst/>
                        </a:rPr>
                        <a:t>40/1</a:t>
                      </a:r>
                      <a:endParaRPr lang="en-US" sz="2800" dirty="0">
                        <a:solidFill>
                          <a:schemeClr val="tx1"/>
                        </a:solidFill>
                        <a:effectLst/>
                        <a:latin typeface="Times New Roman"/>
                        <a:ea typeface="Times New Roman"/>
                      </a:endParaRPr>
                    </a:p>
                  </a:txBody>
                  <a:tcPr marL="68580" marR="68580" marT="0" marB="0"/>
                </a:tc>
                <a:tc vMerge="1">
                  <a:txBody>
                    <a:bodyPr/>
                    <a:lstStyle/>
                    <a:p>
                      <a:pPr rtl="1"/>
                      <a:endParaRPr lang="ar-SA"/>
                    </a:p>
                  </a:txBody>
                  <a:tcPr/>
                </a:tc>
              </a:tr>
              <a:tr h="323374">
                <a:tc>
                  <a:txBody>
                    <a:bodyPr/>
                    <a:lstStyle/>
                    <a:p>
                      <a:pPr algn="ctr" rtl="1">
                        <a:lnSpc>
                          <a:spcPts val="1200"/>
                        </a:lnSpc>
                        <a:spcAft>
                          <a:spcPts val="0"/>
                        </a:spcAft>
                      </a:pPr>
                      <a:r>
                        <a:rPr lang="en-US" sz="2800">
                          <a:solidFill>
                            <a:schemeClr val="tx1"/>
                          </a:solidFill>
                          <a:effectLst/>
                        </a:rPr>
                        <a:t>2.25</a:t>
                      </a:r>
                      <a:endParaRPr lang="en-US" sz="2800">
                        <a:solidFill>
                          <a:schemeClr val="tx1"/>
                        </a:solidFill>
                        <a:effectLst/>
                        <a:latin typeface="Times New Roman"/>
                        <a:ea typeface="Times New Roman"/>
                      </a:endParaRPr>
                    </a:p>
                  </a:txBody>
                  <a:tcPr marL="68580" marR="68580" marT="0" marB="0" anchor="ctr"/>
                </a:tc>
                <a:tc>
                  <a:txBody>
                    <a:bodyPr/>
                    <a:lstStyle/>
                    <a:p>
                      <a:pPr algn="ctr" rtl="1">
                        <a:lnSpc>
                          <a:spcPts val="1200"/>
                        </a:lnSpc>
                        <a:spcAft>
                          <a:spcPts val="0"/>
                        </a:spcAft>
                      </a:pPr>
                      <a:r>
                        <a:rPr lang="en-US" sz="2800">
                          <a:solidFill>
                            <a:schemeClr val="tx1"/>
                          </a:solidFill>
                          <a:effectLst/>
                        </a:rPr>
                        <a:t>3.15</a:t>
                      </a:r>
                      <a:endParaRPr lang="en-US" sz="2800">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a:solidFill>
                            <a:schemeClr val="tx1"/>
                          </a:solidFill>
                          <a:effectLst/>
                        </a:rPr>
                        <a:t>26</a:t>
                      </a:r>
                      <a:endParaRPr lang="en-US" sz="280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23374">
                <a:tc>
                  <a:txBody>
                    <a:bodyPr/>
                    <a:lstStyle/>
                    <a:p>
                      <a:pPr algn="ctr" rtl="1">
                        <a:lnSpc>
                          <a:spcPts val="1200"/>
                        </a:lnSpc>
                        <a:spcAft>
                          <a:spcPts val="0"/>
                        </a:spcAft>
                      </a:pPr>
                      <a:r>
                        <a:rPr lang="en-US" sz="2800">
                          <a:solidFill>
                            <a:schemeClr val="tx1"/>
                          </a:solidFill>
                          <a:effectLst/>
                        </a:rPr>
                        <a:t>2.25</a:t>
                      </a:r>
                      <a:endParaRPr lang="en-US" sz="2800">
                        <a:solidFill>
                          <a:schemeClr val="tx1"/>
                        </a:solidFill>
                        <a:effectLst/>
                        <a:latin typeface="Times New Roman"/>
                        <a:ea typeface="Times New Roman"/>
                      </a:endParaRPr>
                    </a:p>
                  </a:txBody>
                  <a:tcPr marL="68580" marR="68580" marT="0" marB="0" anchor="ctr"/>
                </a:tc>
                <a:tc>
                  <a:txBody>
                    <a:bodyPr/>
                    <a:lstStyle/>
                    <a:p>
                      <a:pPr algn="ctr" rtl="1">
                        <a:lnSpc>
                          <a:spcPts val="1200"/>
                        </a:lnSpc>
                        <a:spcAft>
                          <a:spcPts val="0"/>
                        </a:spcAft>
                      </a:pPr>
                      <a:r>
                        <a:rPr lang="en-US" sz="2800">
                          <a:solidFill>
                            <a:schemeClr val="tx1"/>
                          </a:solidFill>
                          <a:effectLst/>
                        </a:rPr>
                        <a:t>3.0</a:t>
                      </a:r>
                      <a:endParaRPr lang="en-US" sz="2800">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dirty="0">
                          <a:solidFill>
                            <a:schemeClr val="tx1"/>
                          </a:solidFill>
                          <a:effectLst/>
                        </a:rPr>
                        <a:t>30</a:t>
                      </a:r>
                      <a:endParaRPr lang="en-US" sz="2800" dirty="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bl>
          </a:graphicData>
        </a:graphic>
      </p:graphicFrame>
      <p:sp>
        <p:nvSpPr>
          <p:cNvPr id="6" name="Rectangle 10"/>
          <p:cNvSpPr>
            <a:spLocks noChangeArrowheads="1"/>
          </p:cNvSpPr>
          <p:nvPr/>
        </p:nvSpPr>
        <p:spPr bwMode="auto">
          <a:xfrm>
            <a:off x="15436056" y="20197455"/>
            <a:ext cx="999093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rPr>
              <a:t>Results of water permeability test applied to produce samples.</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endParaRPr>
          </a:p>
        </p:txBody>
      </p:sp>
      <p:graphicFrame>
        <p:nvGraphicFramePr>
          <p:cNvPr id="7" name="جدول 6"/>
          <p:cNvGraphicFramePr>
            <a:graphicFrameLocks noGrp="1"/>
          </p:cNvGraphicFramePr>
          <p:nvPr>
            <p:extLst>
              <p:ext uri="{D42A27DB-BD31-4B8C-83A1-F6EECF244321}">
                <p14:modId xmlns:p14="http://schemas.microsoft.com/office/powerpoint/2010/main" val="2331153485"/>
              </p:ext>
            </p:extLst>
          </p:nvPr>
        </p:nvGraphicFramePr>
        <p:xfrm>
          <a:off x="1040606" y="29641800"/>
          <a:ext cx="12265819" cy="8961120"/>
        </p:xfrm>
        <a:graphic>
          <a:graphicData uri="http://schemas.openxmlformats.org/drawingml/2006/table">
            <a:tbl>
              <a:tblPr rtl="1" firstRow="1" firstCol="1" lastRow="1" lastCol="1" bandRow="1" bandCol="1">
                <a:tableStyleId>{5C22544A-7EE6-4342-B048-85BDC9FD1C3A}</a:tableStyleId>
              </a:tblPr>
              <a:tblGrid>
                <a:gridCol w="2392448"/>
                <a:gridCol w="2665022"/>
                <a:gridCol w="2108248"/>
                <a:gridCol w="1897682"/>
                <a:gridCol w="3202419"/>
              </a:tblGrid>
              <a:tr h="335453">
                <a:tc gridSpan="2">
                  <a:txBody>
                    <a:bodyPr/>
                    <a:lstStyle/>
                    <a:p>
                      <a:pPr algn="ctr" rtl="0">
                        <a:spcAft>
                          <a:spcPts val="0"/>
                        </a:spcAft>
                      </a:pPr>
                      <a:r>
                        <a:rPr lang="en-US" sz="2800" b="1" dirty="0">
                          <a:solidFill>
                            <a:schemeClr val="tx1"/>
                          </a:solidFill>
                          <a:effectLst/>
                        </a:rPr>
                        <a:t> ( </a:t>
                      </a:r>
                      <a:r>
                        <a:rPr lang="en-US" sz="2800" b="1" baseline="30000" dirty="0">
                          <a:solidFill>
                            <a:schemeClr val="tx1"/>
                          </a:solidFill>
                          <a:effectLst/>
                        </a:rPr>
                        <a:t>0</a:t>
                      </a:r>
                      <a:r>
                        <a:rPr lang="en-US" sz="2800" b="1" dirty="0">
                          <a:solidFill>
                            <a:schemeClr val="tx1"/>
                          </a:solidFill>
                          <a:effectLst/>
                        </a:rPr>
                        <a:t>) Handle</a:t>
                      </a:r>
                      <a:endParaRPr lang="en-US" sz="2800" b="1" dirty="0">
                        <a:solidFill>
                          <a:schemeClr val="tx1"/>
                        </a:solidFill>
                        <a:effectLst/>
                        <a:latin typeface="Times New Roman"/>
                        <a:ea typeface="Times New Roman"/>
                      </a:endParaRPr>
                    </a:p>
                  </a:txBody>
                  <a:tcPr marL="68580" marR="68580" marT="0" marB="0"/>
                </a:tc>
                <a:tc hMerge="1">
                  <a:txBody>
                    <a:bodyPr/>
                    <a:lstStyle/>
                    <a:p>
                      <a:pPr rtl="1"/>
                      <a:endParaRPr lang="ar-SA"/>
                    </a:p>
                  </a:txBody>
                  <a:tcPr/>
                </a:tc>
                <a:tc rowSpan="2">
                  <a:txBody>
                    <a:bodyPr/>
                    <a:lstStyle/>
                    <a:p>
                      <a:pPr algn="ctr" rtl="1">
                        <a:spcAft>
                          <a:spcPts val="0"/>
                        </a:spcAft>
                      </a:pPr>
                      <a:r>
                        <a:rPr lang="en-US" sz="2800" b="1" dirty="0">
                          <a:solidFill>
                            <a:schemeClr val="tx1"/>
                          </a:solidFill>
                          <a:effectLst/>
                        </a:rPr>
                        <a:t>Weft set</a:t>
                      </a:r>
                      <a:endParaRPr lang="en-US" sz="2800" b="1" dirty="0">
                        <a:solidFill>
                          <a:schemeClr val="tx1"/>
                        </a:solidFill>
                        <a:effectLst/>
                        <a:latin typeface="Times New Roman"/>
                        <a:ea typeface="Times New Roman"/>
                      </a:endParaRPr>
                    </a:p>
                  </a:txBody>
                  <a:tcPr marL="68580" marR="68580" marT="0" marB="0"/>
                </a:tc>
                <a:tc rowSpan="2">
                  <a:txBody>
                    <a:bodyPr/>
                    <a:lstStyle/>
                    <a:p>
                      <a:pPr algn="ctr" rtl="1">
                        <a:spcAft>
                          <a:spcPts val="0"/>
                        </a:spcAft>
                      </a:pPr>
                      <a:r>
                        <a:rPr lang="en-US" sz="2800" b="1">
                          <a:solidFill>
                            <a:schemeClr val="tx1"/>
                          </a:solidFill>
                          <a:effectLst/>
                        </a:rPr>
                        <a:t>Weft count </a:t>
                      </a:r>
                      <a:endParaRPr lang="en-US" sz="2800" b="1">
                        <a:solidFill>
                          <a:schemeClr val="tx1"/>
                        </a:solidFill>
                        <a:effectLst/>
                        <a:latin typeface="Times New Roman"/>
                        <a:ea typeface="Times New Roman"/>
                      </a:endParaRPr>
                    </a:p>
                  </a:txBody>
                  <a:tcPr marL="68580" marR="68580" marT="0" marB="0"/>
                </a:tc>
                <a:tc rowSpan="2">
                  <a:txBody>
                    <a:bodyPr/>
                    <a:lstStyle/>
                    <a:p>
                      <a:pPr algn="ctr" rtl="1">
                        <a:spcAft>
                          <a:spcPts val="0"/>
                        </a:spcAft>
                      </a:pPr>
                      <a:r>
                        <a:rPr lang="en-US" sz="2800" b="1">
                          <a:solidFill>
                            <a:schemeClr val="tx1"/>
                          </a:solidFill>
                          <a:effectLst/>
                        </a:rPr>
                        <a:t>Fabric structure</a:t>
                      </a:r>
                      <a:endParaRPr lang="en-US" sz="2800" b="1">
                        <a:solidFill>
                          <a:schemeClr val="tx1"/>
                        </a:solidFill>
                        <a:effectLst/>
                        <a:latin typeface="Times New Roman"/>
                        <a:ea typeface="Times New Roman"/>
                      </a:endParaRPr>
                    </a:p>
                  </a:txBody>
                  <a:tcPr marL="68580" marR="68580" marT="0" marB="0"/>
                </a:tc>
              </a:tr>
              <a:tr h="335453">
                <a:tc>
                  <a:txBody>
                    <a:bodyPr/>
                    <a:lstStyle/>
                    <a:p>
                      <a:pPr algn="ctr" rtl="1">
                        <a:spcAft>
                          <a:spcPts val="0"/>
                        </a:spcAft>
                      </a:pPr>
                      <a:r>
                        <a:rPr lang="en-US" sz="2800" b="1" dirty="0">
                          <a:solidFill>
                            <a:schemeClr val="tx1"/>
                          </a:solidFill>
                          <a:effectLst/>
                        </a:rPr>
                        <a:t>After treatment </a:t>
                      </a:r>
                      <a:endParaRPr lang="en-US" sz="2800" b="1"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Before treatment </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dirty="0">
                          <a:solidFill>
                            <a:schemeClr val="tx1"/>
                          </a:solidFill>
                          <a:effectLst/>
                        </a:rPr>
                        <a:t>44</a:t>
                      </a:r>
                      <a:endParaRPr lang="en-US" sz="2800" b="1"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41.5</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22</a:t>
                      </a:r>
                      <a:endParaRPr lang="en-US" sz="2800" b="1">
                        <a:solidFill>
                          <a:schemeClr val="tx1"/>
                        </a:solidFill>
                        <a:effectLst/>
                        <a:latin typeface="Times New Roman"/>
                        <a:ea typeface="Times New Roman"/>
                      </a:endParaRPr>
                    </a:p>
                  </a:txBody>
                  <a:tcPr marL="68580" marR="68580" marT="0" marB="0"/>
                </a:tc>
                <a:tc rowSpan="3">
                  <a:txBody>
                    <a:bodyPr/>
                    <a:lstStyle/>
                    <a:p>
                      <a:pPr algn="ctr" rtl="1">
                        <a:spcAft>
                          <a:spcPts val="0"/>
                        </a:spcAft>
                      </a:pPr>
                      <a:r>
                        <a:rPr lang="en-US" sz="2800" b="1">
                          <a:solidFill>
                            <a:schemeClr val="tx1"/>
                          </a:solidFill>
                          <a:effectLst/>
                        </a:rPr>
                        <a:t>30/1</a:t>
                      </a:r>
                      <a:endParaRPr lang="en-US" sz="2800" b="1">
                        <a:solidFill>
                          <a:schemeClr val="tx1"/>
                        </a:solidFill>
                        <a:effectLst/>
                        <a:latin typeface="Times New Roman"/>
                        <a:ea typeface="Times New Roman"/>
                      </a:endParaRPr>
                    </a:p>
                  </a:txBody>
                  <a:tcPr marL="68580" marR="68580" marT="0" marB="0"/>
                </a:tc>
                <a:tc rowSpan="6">
                  <a:txBody>
                    <a:bodyPr/>
                    <a:lstStyle/>
                    <a:p>
                      <a:pPr algn="ctr" rtl="1">
                        <a:spcAft>
                          <a:spcPts val="0"/>
                        </a:spcAft>
                      </a:pPr>
                      <a:r>
                        <a:rPr lang="en-US" sz="2800" b="1" dirty="0">
                          <a:solidFill>
                            <a:schemeClr val="tx1"/>
                          </a:solidFill>
                          <a:effectLst/>
                        </a:rPr>
                        <a:t>Plain weave 1/1</a:t>
                      </a:r>
                      <a:endParaRPr lang="en-US" sz="2800" b="1" dirty="0">
                        <a:solidFill>
                          <a:schemeClr val="tx1"/>
                        </a:solidFill>
                        <a:effectLst/>
                        <a:latin typeface="Times New Roman"/>
                        <a:ea typeface="Times New Roman"/>
                      </a:endParaRPr>
                    </a:p>
                  </a:txBody>
                  <a:tcPr marL="68580" marR="68580" marT="0" marB="0"/>
                </a:tc>
              </a:tr>
              <a:tr h="335453">
                <a:tc>
                  <a:txBody>
                    <a:bodyPr/>
                    <a:lstStyle/>
                    <a:p>
                      <a:pPr algn="ctr" rtl="0">
                        <a:spcAft>
                          <a:spcPts val="0"/>
                        </a:spcAft>
                      </a:pPr>
                      <a:r>
                        <a:rPr lang="en-US" sz="2800" b="1">
                          <a:solidFill>
                            <a:schemeClr val="tx1"/>
                          </a:solidFill>
                          <a:effectLst/>
                        </a:rPr>
                        <a:t>45</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42.8</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26</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45&lt;</a:t>
                      </a:r>
                      <a:endParaRPr lang="en-US" sz="2800" b="1">
                        <a:solidFill>
                          <a:schemeClr val="tx1"/>
                        </a:solidFill>
                        <a:effectLst/>
                        <a:latin typeface="Times New Roman"/>
                        <a:ea typeface="Times New Roman"/>
                      </a:endParaRPr>
                    </a:p>
                  </a:txBody>
                  <a:tcPr marL="68580" marR="68580" marT="0" marB="0"/>
                </a:tc>
                <a:tc>
                  <a:txBody>
                    <a:bodyPr/>
                    <a:lstStyle/>
                    <a:p>
                      <a:pPr algn="ctr" rtl="0">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tc>
                <a:tc>
                  <a:txBody>
                    <a:bodyPr/>
                    <a:lstStyle/>
                    <a:p>
                      <a:pPr algn="ctr" rtl="0">
                        <a:spcAft>
                          <a:spcPts val="0"/>
                        </a:spcAft>
                      </a:pPr>
                      <a:r>
                        <a:rPr lang="en-US" sz="2800" b="1" dirty="0">
                          <a:solidFill>
                            <a:schemeClr val="tx1"/>
                          </a:solidFill>
                          <a:effectLst/>
                        </a:rPr>
                        <a:t>30</a:t>
                      </a:r>
                      <a:endParaRPr lang="en-US" sz="2800" b="1" dirty="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40</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22</a:t>
                      </a:r>
                      <a:endParaRPr lang="en-US" sz="2800" b="1">
                        <a:solidFill>
                          <a:schemeClr val="tx1"/>
                        </a:solidFill>
                        <a:effectLst/>
                        <a:latin typeface="Times New Roman"/>
                        <a:ea typeface="Times New Roman"/>
                      </a:endParaRPr>
                    </a:p>
                  </a:txBody>
                  <a:tcPr marL="68580" marR="68580" marT="0" marB="0"/>
                </a:tc>
                <a:tc rowSpan="3">
                  <a:txBody>
                    <a:bodyPr/>
                    <a:lstStyle/>
                    <a:p>
                      <a:pPr algn="ctr" rtl="0">
                        <a:spcAft>
                          <a:spcPts val="0"/>
                        </a:spcAft>
                      </a:pPr>
                      <a:r>
                        <a:rPr lang="en-US" sz="2800" b="1">
                          <a:solidFill>
                            <a:schemeClr val="tx1"/>
                          </a:solidFill>
                          <a:effectLst/>
                        </a:rPr>
                        <a:t>40/1</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44</a:t>
                      </a:r>
                      <a:endParaRPr lang="en-US" sz="2800" b="1">
                        <a:solidFill>
                          <a:schemeClr val="tx1"/>
                        </a:solidFill>
                        <a:effectLst/>
                        <a:latin typeface="Times New Roman"/>
                        <a:ea typeface="Times New Roman"/>
                      </a:endParaRPr>
                    </a:p>
                  </a:txBody>
                  <a:tcPr marL="68580" marR="68580" marT="0" marB="0" anchor="ctr"/>
                </a:tc>
                <a:tc>
                  <a:txBody>
                    <a:bodyPr/>
                    <a:lstStyle/>
                    <a:p>
                      <a:pPr algn="ctr" rtl="0">
                        <a:spcAft>
                          <a:spcPts val="0"/>
                        </a:spcAft>
                      </a:pPr>
                      <a:r>
                        <a:rPr lang="en-US" sz="2800" b="1">
                          <a:solidFill>
                            <a:schemeClr val="tx1"/>
                          </a:solidFill>
                          <a:effectLst/>
                        </a:rPr>
                        <a:t>41.5</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26</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45</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42.5</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30</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42</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40</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dirty="0">
                          <a:solidFill>
                            <a:schemeClr val="tx1"/>
                          </a:solidFill>
                          <a:effectLst/>
                        </a:rPr>
                        <a:t>22</a:t>
                      </a:r>
                      <a:endParaRPr lang="en-US" sz="2800" b="1" dirty="0">
                        <a:solidFill>
                          <a:schemeClr val="tx1"/>
                        </a:solidFill>
                        <a:effectLst/>
                        <a:latin typeface="Times New Roman"/>
                        <a:ea typeface="Times New Roman"/>
                      </a:endParaRPr>
                    </a:p>
                  </a:txBody>
                  <a:tcPr marL="68580" marR="68580" marT="0" marB="0"/>
                </a:tc>
                <a:tc rowSpan="3">
                  <a:txBody>
                    <a:bodyPr/>
                    <a:lstStyle/>
                    <a:p>
                      <a:pPr algn="ctr" rtl="1">
                        <a:spcAft>
                          <a:spcPts val="0"/>
                        </a:spcAft>
                      </a:pPr>
                      <a:r>
                        <a:rPr lang="en-US" sz="2800" b="1">
                          <a:solidFill>
                            <a:schemeClr val="tx1"/>
                          </a:solidFill>
                          <a:effectLst/>
                        </a:rPr>
                        <a:t>30/1</a:t>
                      </a:r>
                      <a:endParaRPr lang="en-US" sz="2800" b="1">
                        <a:solidFill>
                          <a:schemeClr val="tx1"/>
                        </a:solidFill>
                        <a:effectLst/>
                        <a:latin typeface="Times New Roman"/>
                        <a:ea typeface="Times New Roman"/>
                      </a:endParaRPr>
                    </a:p>
                  </a:txBody>
                  <a:tcPr marL="68580" marR="68580" marT="0" marB="0"/>
                </a:tc>
                <a:tc rowSpan="6">
                  <a:txBody>
                    <a:bodyPr/>
                    <a:lstStyle/>
                    <a:p>
                      <a:pPr algn="ctr" rtl="1">
                        <a:spcAft>
                          <a:spcPts val="0"/>
                        </a:spcAft>
                      </a:pPr>
                      <a:r>
                        <a:rPr lang="en-US" sz="2800" b="1">
                          <a:solidFill>
                            <a:schemeClr val="tx1"/>
                          </a:solidFill>
                          <a:effectLst/>
                        </a:rPr>
                        <a:t>Regular hopsack 3/3</a:t>
                      </a:r>
                      <a:endParaRPr lang="en-US" sz="2800" b="1">
                        <a:solidFill>
                          <a:schemeClr val="tx1"/>
                        </a:solidFill>
                        <a:effectLst/>
                        <a:latin typeface="Times New Roman"/>
                        <a:ea typeface="Times New Roman"/>
                      </a:endParaRPr>
                    </a:p>
                  </a:txBody>
                  <a:tcPr marL="68580" marR="68580" marT="0" marB="0"/>
                </a:tc>
              </a:tr>
              <a:tr h="335453">
                <a:tc>
                  <a:txBody>
                    <a:bodyPr/>
                    <a:lstStyle/>
                    <a:p>
                      <a:pPr algn="ctr" rtl="0">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40.5</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26</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44</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41.3</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30</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41</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39</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22</a:t>
                      </a:r>
                      <a:endParaRPr lang="en-US" sz="2800" b="1">
                        <a:solidFill>
                          <a:schemeClr val="tx1"/>
                        </a:solidFill>
                        <a:effectLst/>
                        <a:latin typeface="Times New Roman"/>
                        <a:ea typeface="Times New Roman"/>
                      </a:endParaRPr>
                    </a:p>
                  </a:txBody>
                  <a:tcPr marL="68580" marR="68580" marT="0" marB="0"/>
                </a:tc>
                <a:tc rowSpan="3">
                  <a:txBody>
                    <a:bodyPr/>
                    <a:lstStyle/>
                    <a:p>
                      <a:pPr algn="ctr" rtl="1">
                        <a:spcAft>
                          <a:spcPts val="0"/>
                        </a:spcAft>
                      </a:pPr>
                      <a:r>
                        <a:rPr lang="en-US" sz="2800" b="1">
                          <a:solidFill>
                            <a:schemeClr val="tx1"/>
                          </a:solidFill>
                          <a:effectLst/>
                        </a:rPr>
                        <a:t>40/1</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42</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39.6</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26</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408201">
                <a:tc>
                  <a:txBody>
                    <a:bodyPr/>
                    <a:lstStyle/>
                    <a:p>
                      <a:pPr algn="ctr" rtl="0">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dirty="0">
                          <a:solidFill>
                            <a:schemeClr val="tx1"/>
                          </a:solidFill>
                          <a:effectLst/>
                        </a:rPr>
                        <a:t>39.8</a:t>
                      </a:r>
                      <a:endParaRPr lang="en-US" sz="2800" b="1" dirty="0">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30</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41.3</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22</a:t>
                      </a:r>
                      <a:endParaRPr lang="en-US" sz="2800" b="1">
                        <a:solidFill>
                          <a:schemeClr val="tx1"/>
                        </a:solidFill>
                        <a:effectLst/>
                        <a:latin typeface="Times New Roman"/>
                        <a:ea typeface="Times New Roman"/>
                      </a:endParaRPr>
                    </a:p>
                  </a:txBody>
                  <a:tcPr marL="68580" marR="68580" marT="0" marB="0"/>
                </a:tc>
                <a:tc rowSpan="3">
                  <a:txBody>
                    <a:bodyPr/>
                    <a:lstStyle/>
                    <a:p>
                      <a:pPr algn="ctr" rtl="1">
                        <a:spcAft>
                          <a:spcPts val="0"/>
                        </a:spcAft>
                      </a:pPr>
                      <a:r>
                        <a:rPr lang="en-US" sz="2800" b="1" dirty="0">
                          <a:solidFill>
                            <a:schemeClr val="tx1"/>
                          </a:solidFill>
                          <a:effectLst/>
                        </a:rPr>
                        <a:t>30/1</a:t>
                      </a:r>
                      <a:endParaRPr lang="en-US" sz="2800" b="1" dirty="0">
                        <a:solidFill>
                          <a:schemeClr val="tx1"/>
                        </a:solidFill>
                        <a:effectLst/>
                        <a:latin typeface="Times New Roman"/>
                        <a:ea typeface="Times New Roman"/>
                      </a:endParaRPr>
                    </a:p>
                  </a:txBody>
                  <a:tcPr marL="68580" marR="68580" marT="0" marB="0"/>
                </a:tc>
                <a:tc rowSpan="6">
                  <a:txBody>
                    <a:bodyPr/>
                    <a:lstStyle/>
                    <a:p>
                      <a:pPr algn="ctr" rtl="1">
                        <a:spcAft>
                          <a:spcPts val="0"/>
                        </a:spcAft>
                      </a:pPr>
                      <a:r>
                        <a:rPr lang="en-US" sz="2800" b="1" dirty="0">
                          <a:solidFill>
                            <a:schemeClr val="tx1"/>
                          </a:solidFill>
                          <a:effectLst/>
                        </a:rPr>
                        <a:t>Mock leno</a:t>
                      </a:r>
                      <a:endParaRPr lang="en-US" sz="2800" b="1" dirty="0">
                        <a:solidFill>
                          <a:schemeClr val="tx1"/>
                        </a:solidFill>
                        <a:effectLst/>
                        <a:latin typeface="Times New Roman"/>
                        <a:ea typeface="Times New Roman"/>
                      </a:endParaRPr>
                    </a:p>
                  </a:txBody>
                  <a:tcPr marL="68580" marR="68580" marT="0" marB="0"/>
                </a:tc>
              </a:tr>
              <a:tr h="335453">
                <a:tc>
                  <a:txBody>
                    <a:bodyPr/>
                    <a:lstStyle/>
                    <a:p>
                      <a:pPr algn="ctr" rtl="0">
                        <a:spcAft>
                          <a:spcPts val="0"/>
                        </a:spcAft>
                      </a:pPr>
                      <a:r>
                        <a:rPr lang="en-US" sz="2800" b="1">
                          <a:solidFill>
                            <a:schemeClr val="tx1"/>
                          </a:solidFill>
                          <a:effectLst/>
                        </a:rPr>
                        <a:t>44</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42.75</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26</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lnSpc>
                          <a:spcPts val="1200"/>
                        </a:lnSpc>
                        <a:spcAft>
                          <a:spcPts val="0"/>
                        </a:spcAft>
                      </a:pPr>
                      <a:r>
                        <a:rPr lang="en-US" sz="2800" b="1">
                          <a:solidFill>
                            <a:schemeClr val="tx1"/>
                          </a:solidFill>
                          <a:effectLst/>
                        </a:rPr>
                        <a:t>45</a:t>
                      </a:r>
                      <a:endParaRPr lang="en-US" sz="2800" b="1">
                        <a:solidFill>
                          <a:schemeClr val="tx1"/>
                        </a:solidFill>
                        <a:effectLst/>
                        <a:latin typeface="Times New Roman"/>
                        <a:ea typeface="Times New Roman"/>
                      </a:endParaRPr>
                    </a:p>
                  </a:txBody>
                  <a:tcPr marL="68580" marR="68580" marT="0" marB="0" anchor="ctr"/>
                </a:tc>
                <a:tc>
                  <a:txBody>
                    <a:bodyPr/>
                    <a:lstStyle/>
                    <a:p>
                      <a:pPr algn="ctr" rtl="0">
                        <a:lnSpc>
                          <a:spcPts val="1200"/>
                        </a:lnSpc>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30</a:t>
                      </a:r>
                      <a:endParaRPr lang="en-US" sz="2800" b="1">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r h="335453">
                <a:tc>
                  <a:txBody>
                    <a:bodyPr/>
                    <a:lstStyle/>
                    <a:p>
                      <a:pPr algn="ctr" rtl="0">
                        <a:lnSpc>
                          <a:spcPts val="1200"/>
                        </a:lnSpc>
                        <a:spcAft>
                          <a:spcPts val="0"/>
                        </a:spcAft>
                      </a:pPr>
                      <a:r>
                        <a:rPr lang="en-US" sz="2800" b="1">
                          <a:solidFill>
                            <a:schemeClr val="tx1"/>
                          </a:solidFill>
                          <a:effectLst/>
                        </a:rPr>
                        <a:t>42</a:t>
                      </a:r>
                      <a:endParaRPr lang="en-US" sz="2800" b="1">
                        <a:solidFill>
                          <a:schemeClr val="tx1"/>
                        </a:solidFill>
                        <a:effectLst/>
                        <a:latin typeface="Times New Roman"/>
                        <a:ea typeface="Times New Roman"/>
                      </a:endParaRPr>
                    </a:p>
                  </a:txBody>
                  <a:tcPr marL="68580" marR="68580" marT="0" marB="0" anchor="ctr"/>
                </a:tc>
                <a:tc>
                  <a:txBody>
                    <a:bodyPr/>
                    <a:lstStyle/>
                    <a:p>
                      <a:pPr algn="ctr" rtl="1">
                        <a:lnSpc>
                          <a:spcPts val="1200"/>
                        </a:lnSpc>
                        <a:spcAft>
                          <a:spcPts val="0"/>
                        </a:spcAft>
                      </a:pPr>
                      <a:r>
                        <a:rPr lang="en-US" sz="2800" b="1">
                          <a:solidFill>
                            <a:schemeClr val="tx1"/>
                          </a:solidFill>
                          <a:effectLst/>
                        </a:rPr>
                        <a:t>39.3</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22</a:t>
                      </a:r>
                      <a:endParaRPr lang="en-US" sz="2800" b="1">
                        <a:solidFill>
                          <a:schemeClr val="tx1"/>
                        </a:solidFill>
                        <a:effectLst/>
                        <a:latin typeface="Times New Roman"/>
                        <a:ea typeface="Times New Roman"/>
                      </a:endParaRPr>
                    </a:p>
                  </a:txBody>
                  <a:tcPr marL="68580" marR="68580" marT="0" marB="0"/>
                </a:tc>
                <a:tc rowSpan="3">
                  <a:txBody>
                    <a:bodyPr/>
                    <a:lstStyle/>
                    <a:p>
                      <a:pPr algn="ctr" rtl="1">
                        <a:spcAft>
                          <a:spcPts val="0"/>
                        </a:spcAft>
                      </a:pPr>
                      <a:r>
                        <a:rPr lang="en-US" sz="2800" b="1" dirty="0">
                          <a:solidFill>
                            <a:schemeClr val="tx1"/>
                          </a:solidFill>
                          <a:effectLst/>
                        </a:rPr>
                        <a:t>40/1</a:t>
                      </a:r>
                      <a:endParaRPr lang="en-US" sz="2800" b="1" dirty="0">
                        <a:solidFill>
                          <a:schemeClr val="tx1"/>
                        </a:solidFill>
                        <a:effectLst/>
                        <a:latin typeface="Times New Roman"/>
                        <a:ea typeface="Times New Roman"/>
                      </a:endParaRPr>
                    </a:p>
                  </a:txBody>
                  <a:tcPr marL="68580" marR="68580" marT="0" marB="0"/>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43</a:t>
                      </a:r>
                      <a:endParaRPr lang="en-US" sz="2800" b="1">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dirty="0">
                          <a:solidFill>
                            <a:schemeClr val="tx1"/>
                          </a:solidFill>
                          <a:effectLst/>
                        </a:rPr>
                        <a:t>39.8</a:t>
                      </a:r>
                      <a:endParaRPr lang="en-US" sz="2800" b="1" dirty="0">
                        <a:solidFill>
                          <a:schemeClr val="tx1"/>
                        </a:solidFill>
                        <a:effectLst/>
                        <a:latin typeface="Times New Roman"/>
                        <a:ea typeface="Times New Roman"/>
                      </a:endParaRPr>
                    </a:p>
                  </a:txBody>
                  <a:tcPr marL="68580" marR="68580" marT="0" marB="0" anchor="ctr"/>
                </a:tc>
                <a:tc>
                  <a:txBody>
                    <a:bodyPr/>
                    <a:lstStyle/>
                    <a:p>
                      <a:pPr algn="ctr" rtl="1">
                        <a:spcAft>
                          <a:spcPts val="0"/>
                        </a:spcAft>
                      </a:pPr>
                      <a:r>
                        <a:rPr lang="en-US" sz="2800" b="1">
                          <a:solidFill>
                            <a:schemeClr val="tx1"/>
                          </a:solidFill>
                          <a:effectLst/>
                        </a:rPr>
                        <a:t>26</a:t>
                      </a:r>
                      <a:endParaRPr lang="en-US" sz="2800" b="1">
                        <a:solidFill>
                          <a:schemeClr val="tx1"/>
                        </a:solidFill>
                        <a:effectLst/>
                        <a:latin typeface="Times New Roman"/>
                        <a:ea typeface="Times New Roman"/>
                      </a:endParaRPr>
                    </a:p>
                  </a:txBody>
                  <a:tcPr marL="68580" marR="68580" marT="0" marB="0" anchor="ctr"/>
                </a:tc>
                <a:tc vMerge="1">
                  <a:txBody>
                    <a:bodyPr/>
                    <a:lstStyle/>
                    <a:p>
                      <a:pPr rtl="1"/>
                      <a:endParaRPr lang="ar-SA"/>
                    </a:p>
                  </a:txBody>
                  <a:tcPr/>
                </a:tc>
                <a:tc vMerge="1">
                  <a:txBody>
                    <a:bodyPr/>
                    <a:lstStyle/>
                    <a:p>
                      <a:pPr rtl="1"/>
                      <a:endParaRPr lang="ar-SA"/>
                    </a:p>
                  </a:txBody>
                  <a:tcPr/>
                </a:tc>
              </a:tr>
              <a:tr h="335453">
                <a:tc>
                  <a:txBody>
                    <a:bodyPr/>
                    <a:lstStyle/>
                    <a:p>
                      <a:pPr algn="ctr" rtl="0">
                        <a:spcAft>
                          <a:spcPts val="0"/>
                        </a:spcAft>
                      </a:pPr>
                      <a:r>
                        <a:rPr lang="en-US" sz="2800" b="1">
                          <a:solidFill>
                            <a:schemeClr val="tx1"/>
                          </a:solidFill>
                          <a:effectLst/>
                        </a:rPr>
                        <a:t>44</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a:solidFill>
                            <a:schemeClr val="tx1"/>
                          </a:solidFill>
                          <a:effectLst/>
                        </a:rPr>
                        <a:t>41.8</a:t>
                      </a:r>
                      <a:endParaRPr lang="en-US" sz="2800" b="1">
                        <a:solidFill>
                          <a:schemeClr val="tx1"/>
                        </a:solidFill>
                        <a:effectLst/>
                        <a:latin typeface="Times New Roman"/>
                        <a:ea typeface="Times New Roman"/>
                      </a:endParaRPr>
                    </a:p>
                  </a:txBody>
                  <a:tcPr marL="68580" marR="68580" marT="0" marB="0"/>
                </a:tc>
                <a:tc>
                  <a:txBody>
                    <a:bodyPr/>
                    <a:lstStyle/>
                    <a:p>
                      <a:pPr algn="ctr" rtl="1">
                        <a:spcAft>
                          <a:spcPts val="0"/>
                        </a:spcAft>
                      </a:pPr>
                      <a:r>
                        <a:rPr lang="en-US" sz="2800" b="1" dirty="0">
                          <a:solidFill>
                            <a:schemeClr val="tx1"/>
                          </a:solidFill>
                          <a:effectLst/>
                        </a:rPr>
                        <a:t>30</a:t>
                      </a:r>
                      <a:endParaRPr lang="en-US" sz="2800" b="1" dirty="0">
                        <a:solidFill>
                          <a:schemeClr val="tx1"/>
                        </a:solidFill>
                        <a:effectLst/>
                        <a:latin typeface="Times New Roman"/>
                        <a:ea typeface="Times New Roman"/>
                      </a:endParaRPr>
                    </a:p>
                  </a:txBody>
                  <a:tcPr marL="68580" marR="68580" marT="0" marB="0"/>
                </a:tc>
                <a:tc vMerge="1">
                  <a:txBody>
                    <a:bodyPr/>
                    <a:lstStyle/>
                    <a:p>
                      <a:pPr rtl="1"/>
                      <a:endParaRPr lang="ar-SA"/>
                    </a:p>
                  </a:txBody>
                  <a:tcPr/>
                </a:tc>
                <a:tc vMerge="1">
                  <a:txBody>
                    <a:bodyPr/>
                    <a:lstStyle/>
                    <a:p>
                      <a:pPr rtl="1"/>
                      <a:endParaRPr lang="ar-SA"/>
                    </a:p>
                  </a:txBody>
                  <a:tcPr/>
                </a:tc>
              </a:tr>
            </a:tbl>
          </a:graphicData>
        </a:graphic>
      </p:graphicFrame>
      <p:sp>
        <p:nvSpPr>
          <p:cNvPr id="8" name="Rectangle 12"/>
          <p:cNvSpPr>
            <a:spLocks noChangeArrowheads="1"/>
          </p:cNvSpPr>
          <p:nvPr/>
        </p:nvSpPr>
        <p:spPr bwMode="auto">
          <a:xfrm>
            <a:off x="2486025" y="28687693"/>
            <a:ext cx="892016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effectLst/>
                <a:latin typeface="Arial" pitchFamily="34" charset="0"/>
                <a:ea typeface="Times New Roman" pitchFamily="18" charset="0"/>
                <a:cs typeface="Arial" pitchFamily="34" charset="0"/>
              </a:rPr>
              <a:t>Results of handle test applied to produced samples</a:t>
            </a:r>
            <a:endParaRPr kumimoji="0" lang="en-US" b="1" i="0" u="none" strike="noStrike" cap="none" normalizeH="0" baseline="0" dirty="0" smtClean="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1" i="0" u="none" strike="noStrike" cap="none" normalizeH="0" baseline="0" dirty="0" smtClean="0">
              <a:ln>
                <a:noFill/>
              </a:ln>
              <a:effectLst/>
              <a:latin typeface="Arial" pitchFamily="34" charset="0"/>
              <a:cs typeface="Arial" pitchFamily="34" charset="0"/>
            </a:endParaRPr>
          </a:p>
        </p:txBody>
      </p:sp>
      <p:sp>
        <p:nvSpPr>
          <p:cNvPr id="9" name="Rectangle 15"/>
          <p:cNvSpPr>
            <a:spLocks noChangeArrowheads="1"/>
          </p:cNvSpPr>
          <p:nvPr/>
        </p:nvSpPr>
        <p:spPr bwMode="auto">
          <a:xfrm>
            <a:off x="0" y="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0" name="كائن 9"/>
          <p:cNvGraphicFramePr>
            <a:graphicFrameLocks noChangeAspect="1"/>
          </p:cNvGraphicFramePr>
          <p:nvPr>
            <p:extLst>
              <p:ext uri="{D42A27DB-BD31-4B8C-83A1-F6EECF244321}">
                <p14:modId xmlns:p14="http://schemas.microsoft.com/office/powerpoint/2010/main" val="2101953100"/>
              </p:ext>
            </p:extLst>
          </p:nvPr>
        </p:nvGraphicFramePr>
        <p:xfrm>
          <a:off x="1143000" y="39148407"/>
          <a:ext cx="6548438" cy="3276600"/>
        </p:xfrm>
        <a:graphic>
          <a:graphicData uri="http://schemas.openxmlformats.org/presentationml/2006/ole">
            <mc:AlternateContent xmlns:mc="http://schemas.openxmlformats.org/markup-compatibility/2006">
              <mc:Choice xmlns:v="urn:schemas-microsoft-com:vml" Requires="v">
                <p:oleObj spid="_x0000_s1046" name="تخطيط" r:id="rId8" imgW="6086357" imgH="3276724" progId="Excel.Chart.8">
                  <p:embed/>
                </p:oleObj>
              </mc:Choice>
              <mc:Fallback>
                <p:oleObj name="تخطيط" r:id="rId8" imgW="6086357" imgH="3276724" progId="Excel.Chart.8">
                  <p:embed/>
                  <p:pic>
                    <p:nvPicPr>
                      <p:cNvPr id="0"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39148407"/>
                        <a:ext cx="6548438" cy="3276600"/>
                      </a:xfrm>
                      <a:prstGeom prst="rect">
                        <a:avLst/>
                      </a:prstGeom>
                      <a:noFill/>
                    </p:spPr>
                  </p:pic>
                </p:oleObj>
              </mc:Fallback>
            </mc:AlternateContent>
          </a:graphicData>
        </a:graphic>
      </p:graphicFrame>
      <p:sp>
        <p:nvSpPr>
          <p:cNvPr id="11" name="Rectangle 17"/>
          <p:cNvSpPr>
            <a:spLocks noChangeArrowheads="1"/>
          </p:cNvSpPr>
          <p:nvPr/>
        </p:nvSpPr>
        <p:spPr bwMode="auto">
          <a:xfrm>
            <a:off x="0" y="0"/>
            <a:ext cx="2743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2" name="كائن 11"/>
          <p:cNvGraphicFramePr>
            <a:graphicFrameLocks noChangeAspect="1"/>
          </p:cNvGraphicFramePr>
          <p:nvPr>
            <p:extLst>
              <p:ext uri="{D42A27DB-BD31-4B8C-83A1-F6EECF244321}">
                <p14:modId xmlns:p14="http://schemas.microsoft.com/office/powerpoint/2010/main" val="342238033"/>
              </p:ext>
            </p:extLst>
          </p:nvPr>
        </p:nvGraphicFramePr>
        <p:xfrm>
          <a:off x="8229600" y="39166800"/>
          <a:ext cx="5486400" cy="3276600"/>
        </p:xfrm>
        <a:graphic>
          <a:graphicData uri="http://schemas.openxmlformats.org/presentationml/2006/ole">
            <mc:AlternateContent xmlns:mc="http://schemas.openxmlformats.org/markup-compatibility/2006">
              <mc:Choice xmlns:v="urn:schemas-microsoft-com:vml" Requires="v">
                <p:oleObj spid="_x0000_s1047" name="تخطيط" r:id="rId10" imgW="5210175" imgH="2962275" progId="Excel.Chart.8">
                  <p:embed/>
                </p:oleObj>
              </mc:Choice>
              <mc:Fallback>
                <p:oleObj name="تخطيط" r:id="rId10" imgW="5210175" imgH="2962275" progId="Excel.Chart.8">
                  <p:embed/>
                  <p:pic>
                    <p:nvPicPr>
                      <p:cNvPr id="0" name="Object 1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29600" y="39166800"/>
                        <a:ext cx="5486400" cy="3276600"/>
                      </a:xfrm>
                      <a:prstGeom prst="rect">
                        <a:avLst/>
                      </a:prstGeom>
                      <a:noFill/>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1183</TotalTime>
  <Words>844</Words>
  <Application>Microsoft Office PowerPoint</Application>
  <PresentationFormat>مخصص</PresentationFormat>
  <Paragraphs>167</Paragraphs>
  <Slides>1</Slides>
  <Notes>0</Notes>
  <HiddenSlides>0</HiddenSlides>
  <MMClips>0</MMClips>
  <ScaleCrop>false</ScaleCrop>
  <HeadingPairs>
    <vt:vector size="6" baseType="variant">
      <vt:variant>
        <vt:lpstr>نسق</vt:lpstr>
      </vt:variant>
      <vt:variant>
        <vt:i4>1</vt:i4>
      </vt:variant>
      <vt:variant>
        <vt:lpstr>خوادم OLE مضمنة</vt:lpstr>
      </vt:variant>
      <vt:variant>
        <vt:i4>2</vt:i4>
      </vt:variant>
      <vt:variant>
        <vt:lpstr>عناوين الشرائح</vt:lpstr>
      </vt:variant>
      <vt:variant>
        <vt:i4>1</vt:i4>
      </vt:variant>
    </vt:vector>
  </HeadingPairs>
  <TitlesOfParts>
    <vt:vector size="4" baseType="lpstr">
      <vt:lpstr>Default Design</vt:lpstr>
      <vt:lpstr>تخطيط</vt:lpstr>
      <vt:lpstr>Microsoft Excel Chart</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70</cp:revision>
  <cp:lastPrinted>2000-08-03T00:31:24Z</cp:lastPrinted>
  <dcterms:created xsi:type="dcterms:W3CDTF">2000-02-09T15:01:13Z</dcterms:created>
  <dcterms:modified xsi:type="dcterms:W3CDTF">2014-11-13T18:05:39Z</dcterms:modified>
</cp:coreProperties>
</file>