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a:srgbClr val="808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نمط ذو نسُق 2 - تميي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30" d="100"/>
          <a:sy n="30" d="100"/>
        </p:scale>
        <p:origin x="-894" y="4404"/>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americanscience.org/" TargetMode="Externa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4083269" y="457200"/>
            <a:ext cx="22756812" cy="3962400"/>
          </a:xfrm>
          <a:prstGeom prst="rect">
            <a:avLst/>
          </a:prstGeom>
          <a:solidFill>
            <a:srgbClr val="808000"/>
          </a:solidFill>
          <a:ln w="38100">
            <a:noFill/>
            <a:miter lim="800000"/>
            <a:headEnd/>
            <a:tailEnd/>
          </a:ln>
          <a:effectLst/>
        </p:spPr>
        <p:txBody>
          <a:bodyPr lIns="85638" tIns="42818" rIns="85638" bIns="42818" anchor="ctr" anchorCtr="1"/>
          <a:lstStyle/>
          <a:p>
            <a:pPr algn="ctr">
              <a:lnSpc>
                <a:spcPct val="150000"/>
              </a:lnSpc>
            </a:pPr>
            <a:r>
              <a:rPr lang="en-US" sz="4400" b="1" dirty="0">
                <a:solidFill>
                  <a:schemeClr val="bg1"/>
                </a:solidFill>
              </a:rPr>
              <a:t> </a:t>
            </a:r>
            <a:endParaRPr lang="en-US" sz="4400" b="1" dirty="0" smtClean="0">
              <a:solidFill>
                <a:schemeClr val="bg1"/>
              </a:solidFill>
            </a:endParaRPr>
          </a:p>
          <a:p>
            <a:pPr algn="ctr">
              <a:lnSpc>
                <a:spcPct val="150000"/>
              </a:lnSpc>
            </a:pPr>
            <a:r>
              <a:rPr lang="en-US" sz="4400" b="1" dirty="0" smtClean="0">
                <a:solidFill>
                  <a:schemeClr val="bg1"/>
                </a:solidFill>
              </a:rPr>
              <a:t>Achieving </a:t>
            </a:r>
            <a:r>
              <a:rPr lang="en-US" sz="4400" b="1" dirty="0">
                <a:solidFill>
                  <a:schemeClr val="bg1"/>
                </a:solidFill>
              </a:rPr>
              <a:t>Optimum Scientific Standards for Designing and Producing Fabrics Suitable for Ultraviolet Protective Clothing</a:t>
            </a:r>
          </a:p>
          <a:p>
            <a:pPr algn="ctr"/>
            <a:r>
              <a:rPr lang="en-US" b="1" dirty="0" smtClean="0">
                <a:latin typeface="Times New Roman" pitchFamily="18" charset="0"/>
                <a:cs typeface="Times New Roman" pitchFamily="18" charset="0"/>
              </a:rPr>
              <a:t>Journal </a:t>
            </a:r>
            <a:r>
              <a:rPr lang="en-US" b="1" dirty="0">
                <a:latin typeface="Times New Roman" pitchFamily="18" charset="0"/>
                <a:cs typeface="Times New Roman" pitchFamily="18" charset="0"/>
              </a:rPr>
              <a:t>of American Science, 2011;7(9)   </a:t>
            </a:r>
            <a:endParaRPr lang="en-US"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      </a:t>
            </a:r>
            <a:r>
              <a:rPr lang="en-US" b="1" u="sng" dirty="0">
                <a:latin typeface="Times New Roman" pitchFamily="18" charset="0"/>
                <a:cs typeface="Times New Roman" pitchFamily="18" charset="0"/>
                <a:hlinkClick r:id="rId2"/>
              </a:rPr>
              <a:t>http://www.americanscience.org</a:t>
            </a:r>
            <a:endParaRPr lang="en-US" b="1" dirty="0">
              <a:latin typeface="Times New Roman" pitchFamily="18" charset="0"/>
              <a:cs typeface="Times New Roman" pitchFamily="18" charset="0"/>
            </a:endParaRPr>
          </a:p>
          <a:p>
            <a:pPr algn="ctr"/>
            <a:r>
              <a:rPr lang="en-US" sz="3600" b="1" dirty="0" smtClean="0">
                <a:solidFill>
                  <a:schemeClr val="bg1"/>
                </a:solidFill>
              </a:rPr>
              <a:t>Ibrahim</a:t>
            </a:r>
            <a:r>
              <a:rPr lang="en-US" sz="3600" b="1" dirty="0">
                <a:solidFill>
                  <a:schemeClr val="bg1"/>
                </a:solidFill>
              </a:rPr>
              <a:t>, G., E., </a:t>
            </a:r>
            <a:endParaRPr lang="en-US" sz="3600" b="1" dirty="0" smtClean="0">
              <a:solidFill>
                <a:schemeClr val="bg1"/>
              </a:solidFill>
            </a:endParaRPr>
          </a:p>
          <a:p>
            <a:endParaRPr lang="en-US" sz="3600" dirty="0"/>
          </a:p>
          <a:p>
            <a:pPr algn="ctr" defTabSz="857250"/>
            <a:endParaRPr lang="en-US" sz="3600" dirty="0">
              <a:solidFill>
                <a:srgbClr val="FFFFCC"/>
              </a:solidFill>
              <a:cs typeface="Arial" pitchFamily="34" charset="0"/>
            </a:endParaRPr>
          </a:p>
        </p:txBody>
      </p:sp>
      <p:sp>
        <p:nvSpPr>
          <p:cNvPr id="8226" name="Text Box 34"/>
          <p:cNvSpPr txBox="1">
            <a:spLocks noChangeArrowheads="1"/>
          </p:cNvSpPr>
          <p:nvPr/>
        </p:nvSpPr>
        <p:spPr bwMode="auto">
          <a:xfrm>
            <a:off x="547688"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84473" y="6553200"/>
            <a:ext cx="12796837" cy="5063906"/>
          </a:xfrm>
          <a:prstGeom prst="rect">
            <a:avLst/>
          </a:prstGeom>
          <a:noFill/>
          <a:ln w="38100">
            <a:solidFill>
              <a:srgbClr val="800000"/>
            </a:solidFill>
            <a:miter lim="800000"/>
            <a:headEnd/>
            <a:tailEnd/>
          </a:ln>
          <a:effectLst/>
        </p:spPr>
        <p:txBody>
          <a:bodyPr lIns="256032" tIns="256032" rIns="256032" bIns="256032"/>
          <a:lstStyle/>
          <a:p>
            <a:pPr algn="just"/>
            <a:r>
              <a:rPr lang="en-US" sz="3600" b="1" dirty="0">
                <a:solidFill>
                  <a:srgbClr val="002060"/>
                </a:solidFill>
                <a:latin typeface="Times New Roman" pitchFamily="18" charset="0"/>
                <a:cs typeface="Times New Roman" pitchFamily="18" charset="0"/>
              </a:rPr>
              <a:t>This research is mainly concerned with producing woven cotton fabrics used in Ultraviolet Protective Clothing. The produced fabrics were treated with UV-Fast AO. </a:t>
            </a:r>
            <a:r>
              <a:rPr lang="en-US" sz="3600" b="1" dirty="0">
                <a:solidFill>
                  <a:srgbClr val="002060"/>
                </a:solidFill>
                <a:latin typeface="Times New Roman" pitchFamily="18" charset="0"/>
                <a:cs typeface="Times New Roman" pitchFamily="18" charset="0"/>
              </a:rPr>
              <a:t>Different parameters were studied including, </a:t>
            </a:r>
            <a:r>
              <a:rPr lang="en-US" sz="3600" b="1" dirty="0" smtClean="0">
                <a:solidFill>
                  <a:srgbClr val="002060"/>
                </a:solidFill>
                <a:latin typeface="Times New Roman" pitchFamily="18" charset="0"/>
                <a:cs typeface="Times New Roman" pitchFamily="18" charset="0"/>
              </a:rPr>
              <a:t>Their </a:t>
            </a:r>
            <a:r>
              <a:rPr lang="en-US" sz="3600" b="1" dirty="0">
                <a:solidFill>
                  <a:srgbClr val="002060"/>
                </a:solidFill>
                <a:latin typeface="Times New Roman" pitchFamily="18" charset="0"/>
                <a:cs typeface="Times New Roman" pitchFamily="18" charset="0"/>
              </a:rPr>
              <a:t>influence on the performance of the end-use fabric and the achieved properties were studied. </a:t>
            </a:r>
            <a:r>
              <a:rPr lang="en-US" sz="3600" b="1" dirty="0" smtClean="0">
                <a:solidFill>
                  <a:srgbClr val="002060"/>
                </a:solidFill>
                <a:latin typeface="Times New Roman" pitchFamily="18" charset="0"/>
                <a:cs typeface="Times New Roman" pitchFamily="18" charset="0"/>
              </a:rPr>
              <a:t>Some </a:t>
            </a:r>
            <a:r>
              <a:rPr lang="en-US" sz="3600" b="1" dirty="0">
                <a:solidFill>
                  <a:srgbClr val="002060"/>
                </a:solidFill>
                <a:latin typeface="Times New Roman" pitchFamily="18" charset="0"/>
                <a:cs typeface="Times New Roman" pitchFamily="18" charset="0"/>
              </a:rPr>
              <a:t>more results were reached concerning structures and materials. </a:t>
            </a:r>
            <a:r>
              <a:rPr lang="en-US" sz="3600" b="1" dirty="0">
                <a:solidFill>
                  <a:srgbClr val="002060"/>
                </a:solidFill>
                <a:latin typeface="Times New Roman" pitchFamily="18" charset="0"/>
                <a:cs typeface="Times New Roman" pitchFamily="18" charset="0"/>
              </a:rPr>
              <a:t>Most samples have achieved the expected results</a:t>
            </a:r>
          </a:p>
        </p:txBody>
      </p:sp>
      <p:sp>
        <p:nvSpPr>
          <p:cNvPr id="8228" name="Text Box 36"/>
          <p:cNvSpPr txBox="1">
            <a:spLocks noChangeArrowheads="1"/>
          </p:cNvSpPr>
          <p:nvPr/>
        </p:nvSpPr>
        <p:spPr bwMode="auto">
          <a:xfrm>
            <a:off x="14043244" y="19973770"/>
            <a:ext cx="12928709" cy="12030229"/>
          </a:xfrm>
          <a:prstGeom prst="rect">
            <a:avLst/>
          </a:prstGeom>
          <a:noFill/>
          <a:ln w="38100">
            <a:solidFill>
              <a:srgbClr val="800000"/>
            </a:solidFill>
            <a:miter lim="800000"/>
            <a:headEnd/>
            <a:tailEnd/>
          </a:ln>
          <a:effectLst/>
        </p:spPr>
        <p:txBody>
          <a:bodyPr lIns="256032" tIns="256032" rIns="256032" bIns="256032"/>
          <a:lstStyle/>
          <a:p>
            <a:r>
              <a:rPr lang="en-US" sz="3600" b="1" dirty="0"/>
              <a:t>U.</a:t>
            </a:r>
            <a:r>
              <a:rPr lang="en-US" sz="3600" b="1" dirty="0">
                <a:solidFill>
                  <a:srgbClr val="FF0000"/>
                </a:solidFill>
              </a:rPr>
              <a:t>V resistance </a:t>
            </a:r>
            <a:endParaRPr lang="en-US" sz="3600" dirty="0">
              <a:solidFill>
                <a:srgbClr val="FF0000"/>
              </a:solidFill>
            </a:endParaRPr>
          </a:p>
          <a:p>
            <a:r>
              <a:rPr lang="en-US" sz="3600" b="1" dirty="0" smtClean="0">
                <a:solidFill>
                  <a:srgbClr val="002060"/>
                </a:solidFill>
                <a:latin typeface="Times New Roman" pitchFamily="18" charset="0"/>
                <a:cs typeface="Times New Roman" pitchFamily="18" charset="0"/>
              </a:rPr>
              <a:t>It </a:t>
            </a:r>
            <a:r>
              <a:rPr lang="en-US" sz="3600" b="1" dirty="0">
                <a:solidFill>
                  <a:srgbClr val="002060"/>
                </a:solidFill>
                <a:latin typeface="Times New Roman" pitchFamily="18" charset="0"/>
                <a:cs typeface="Times New Roman" pitchFamily="18" charset="0"/>
              </a:rPr>
              <a:t>can be also seen from tables and figures that treatment of fabrics led to improvement in properties of the U.V resistance. </a:t>
            </a:r>
            <a:r>
              <a:rPr lang="en-US" sz="3600" b="1" dirty="0">
                <a:solidFill>
                  <a:srgbClr val="002060"/>
                </a:solidFill>
                <a:latin typeface="Times New Roman" pitchFamily="18" charset="0"/>
                <a:cs typeface="Times New Roman" pitchFamily="18" charset="0"/>
              </a:rPr>
              <a:t>It was found that treatment of the fabrics provided good U.V resistance and it decreases with the increase of the exposure periods. So samples after three hours exposure have recorded the lowest rates of resistance rate against U.V. </a:t>
            </a:r>
            <a:r>
              <a:rPr lang="en-US" sz="3600" b="1" dirty="0">
                <a:solidFill>
                  <a:srgbClr val="002060"/>
                </a:solidFill>
                <a:latin typeface="Times New Roman" pitchFamily="18" charset="0"/>
                <a:cs typeface="Times New Roman" pitchFamily="18" charset="0"/>
              </a:rPr>
              <a:t>compared to samples of one hour exposure</a:t>
            </a:r>
            <a:r>
              <a:rPr lang="en-US" sz="3600" b="1" dirty="0" smtClean="0">
                <a:solidFill>
                  <a:srgbClr val="002060"/>
                </a:solidFill>
                <a:latin typeface="Times New Roman" pitchFamily="18" charset="0"/>
                <a:cs typeface="Times New Roman" pitchFamily="18" charset="0"/>
              </a:rPr>
              <a:t>.</a:t>
            </a:r>
          </a:p>
          <a:p>
            <a:r>
              <a:rPr lang="en-US" sz="3600" b="1" dirty="0">
                <a:solidFill>
                  <a:srgbClr val="FF0000"/>
                </a:solidFill>
                <a:latin typeface="Times New Roman" pitchFamily="18" charset="0"/>
                <a:cs typeface="Times New Roman" pitchFamily="18" charset="0"/>
              </a:rPr>
              <a:t>Fabric handle </a:t>
            </a:r>
          </a:p>
          <a:p>
            <a:r>
              <a:rPr lang="en-US" sz="3600" b="1" dirty="0" smtClean="0">
                <a:solidFill>
                  <a:srgbClr val="002060"/>
                </a:solidFill>
                <a:latin typeface="Times New Roman" pitchFamily="18" charset="0"/>
                <a:cs typeface="Times New Roman" pitchFamily="18" charset="0"/>
              </a:rPr>
              <a:t>It </a:t>
            </a:r>
            <a:r>
              <a:rPr lang="en-US" sz="3600" b="1" dirty="0">
                <a:solidFill>
                  <a:srgbClr val="002060"/>
                </a:solidFill>
                <a:latin typeface="Times New Roman" pitchFamily="18" charset="0"/>
                <a:cs typeface="Times New Roman" pitchFamily="18" charset="0"/>
              </a:rPr>
              <a:t>can be seen from the table and figures that the more yarn count number, the fabric become the samples become. I can report that the increase in this factor increase number of yarns leading the fabric to be more compacted which cause the increase the </a:t>
            </a:r>
            <a:r>
              <a:rPr lang="en-US" sz="3600" b="1" dirty="0" smtClean="0">
                <a:solidFill>
                  <a:srgbClr val="002060"/>
                </a:solidFill>
                <a:latin typeface="Times New Roman" pitchFamily="18" charset="0"/>
                <a:cs typeface="Times New Roman" pitchFamily="18" charset="0"/>
              </a:rPr>
              <a:t>smoothness</a:t>
            </a:r>
          </a:p>
          <a:p>
            <a:r>
              <a:rPr lang="en-US" sz="3600" b="1" dirty="0">
                <a:solidFill>
                  <a:srgbClr val="FF0000"/>
                </a:solidFill>
                <a:latin typeface="Times New Roman" pitchFamily="18" charset="0"/>
                <a:cs typeface="Times New Roman" pitchFamily="18" charset="0"/>
              </a:rPr>
              <a:t>Air permeability </a:t>
            </a:r>
          </a:p>
          <a:p>
            <a:r>
              <a:rPr lang="en-US" sz="3600" b="1" dirty="0">
                <a:solidFill>
                  <a:srgbClr val="002060"/>
                </a:solidFill>
                <a:latin typeface="Times New Roman" pitchFamily="18" charset="0"/>
                <a:cs typeface="Times New Roman" pitchFamily="18" charset="0"/>
              </a:rPr>
              <a:t>It is clear from the diagrams that plain weave 1/1 has obtained the highest rates of air permeability, whereas satin 6 has obtained the lowest rates, and this is for sake of the increase of the pores in plain weave structure compared to satin structure which lead the produced fabric to be more permeable causing  the increase in the air permeability</a:t>
            </a:r>
            <a:r>
              <a:rPr lang="en-US" sz="3600" dirty="0"/>
              <a:t>.</a:t>
            </a:r>
          </a:p>
          <a:p>
            <a:endParaRPr lang="en-US" sz="3600" b="1" dirty="0">
              <a:solidFill>
                <a:srgbClr val="002060"/>
              </a:solidFill>
              <a:latin typeface="Times New Roman" pitchFamily="18" charset="0"/>
              <a:cs typeface="Times New Roman" pitchFamily="18" charset="0"/>
            </a:endParaRPr>
          </a:p>
          <a:p>
            <a:endParaRPr lang="en-US" sz="3200" dirty="0"/>
          </a:p>
        </p:txBody>
      </p:sp>
      <p:sp>
        <p:nvSpPr>
          <p:cNvPr id="8229" name="Text Box 37"/>
          <p:cNvSpPr txBox="1">
            <a:spLocks noChangeArrowheads="1"/>
          </p:cNvSpPr>
          <p:nvPr/>
        </p:nvSpPr>
        <p:spPr bwMode="auto">
          <a:xfrm>
            <a:off x="14009085" y="145542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135373" y="34061400"/>
            <a:ext cx="12795250" cy="8381999"/>
          </a:xfrm>
          <a:prstGeom prst="rect">
            <a:avLst/>
          </a:prstGeom>
          <a:noFill/>
          <a:ln w="38100">
            <a:solidFill>
              <a:srgbClr val="800000"/>
            </a:solidFill>
            <a:miter lim="800000"/>
            <a:headEnd/>
            <a:tailEnd/>
          </a:ln>
          <a:effectLst/>
        </p:spPr>
        <p:txBody>
          <a:bodyPr lIns="256032" tIns="256032" rIns="256032" bIns="256032"/>
          <a:lstStyle/>
          <a:p>
            <a:pPr>
              <a:lnSpc>
                <a:spcPts val="5300"/>
              </a:lnSpc>
            </a:pPr>
            <a:r>
              <a:rPr lang="en-US" sz="3600" b="1" dirty="0" err="1">
                <a:solidFill>
                  <a:srgbClr val="002060"/>
                </a:solidFill>
                <a:latin typeface="Times New Roman" pitchFamily="18" charset="0"/>
                <a:cs typeface="Times New Roman" pitchFamily="18" charset="0"/>
              </a:rPr>
              <a:t>Hira</a:t>
            </a:r>
            <a:r>
              <a:rPr lang="en-US" sz="3600" b="1" dirty="0">
                <a:solidFill>
                  <a:srgbClr val="002060"/>
                </a:solidFill>
                <a:latin typeface="Times New Roman" pitchFamily="18" charset="0"/>
                <a:cs typeface="Times New Roman" pitchFamily="18" charset="0"/>
              </a:rPr>
              <a:t>, M., A., "Fire-resistant Clothing and its Performance Testing", The Indian Textile Journal, July, 2003.p39                                             </a:t>
            </a:r>
          </a:p>
          <a:p>
            <a:pPr>
              <a:lnSpc>
                <a:spcPts val="5300"/>
              </a:lnSpc>
            </a:pPr>
            <a:r>
              <a:rPr lang="en-US" sz="3600" b="1" dirty="0">
                <a:solidFill>
                  <a:srgbClr val="002060"/>
                </a:solidFill>
                <a:latin typeface="Times New Roman" pitchFamily="18" charset="0"/>
                <a:cs typeface="Times New Roman" pitchFamily="18" charset="0"/>
              </a:rPr>
              <a:t>2- </a:t>
            </a:r>
            <a:r>
              <a:rPr lang="en-US" sz="3600" b="1" dirty="0" err="1">
                <a:solidFill>
                  <a:srgbClr val="002060"/>
                </a:solidFill>
                <a:latin typeface="Times New Roman" pitchFamily="18" charset="0"/>
                <a:cs typeface="Times New Roman" pitchFamily="18" charset="0"/>
              </a:rPr>
              <a:t>Adanur</a:t>
            </a:r>
            <a:r>
              <a:rPr lang="en-US" sz="3600" b="1" dirty="0">
                <a:solidFill>
                  <a:srgbClr val="002060"/>
                </a:solidFill>
                <a:latin typeface="Times New Roman" pitchFamily="18" charset="0"/>
                <a:cs typeface="Times New Roman" pitchFamily="18" charset="0"/>
              </a:rPr>
              <a:t>, S., ‘Wellington Sears Handbook of Industrial Textiles’, 1st edition, Wellington Sears Company, Lancaster, Pennsylvania. 1995, p 415</a:t>
            </a:r>
          </a:p>
          <a:p>
            <a:pPr>
              <a:lnSpc>
                <a:spcPts val="5300"/>
              </a:lnSpc>
            </a:pPr>
            <a:r>
              <a:rPr lang="en-US" sz="3600" b="1" dirty="0" smtClean="0">
                <a:solidFill>
                  <a:srgbClr val="002060"/>
                </a:solidFill>
                <a:latin typeface="Times New Roman" pitchFamily="18" charset="0"/>
                <a:cs typeface="Times New Roman" pitchFamily="18" charset="0"/>
              </a:rPr>
              <a:t>4-Schindler</a:t>
            </a:r>
            <a:r>
              <a:rPr lang="en-US" sz="3600" b="1" dirty="0">
                <a:solidFill>
                  <a:srgbClr val="002060"/>
                </a:solidFill>
                <a:latin typeface="Times New Roman" pitchFamily="18" charset="0"/>
                <a:cs typeface="Times New Roman" pitchFamily="18" charset="0"/>
              </a:rPr>
              <a:t>, W., D., and Hauser, P., J.," Ultraviolet Protection Finishes", Chemical Finishing of Textiles, 1st edition ,</a:t>
            </a:r>
            <a:r>
              <a:rPr lang="en-US" sz="3600" b="1" dirty="0" err="1">
                <a:solidFill>
                  <a:srgbClr val="002060"/>
                </a:solidFill>
                <a:latin typeface="Times New Roman" pitchFamily="18" charset="0"/>
                <a:cs typeface="Times New Roman" pitchFamily="18" charset="0"/>
              </a:rPr>
              <a:t>Woodhead</a:t>
            </a:r>
            <a:r>
              <a:rPr lang="en-US" sz="3600" b="1" dirty="0">
                <a:solidFill>
                  <a:srgbClr val="002060"/>
                </a:solidFill>
                <a:latin typeface="Times New Roman" pitchFamily="18" charset="0"/>
                <a:cs typeface="Times New Roman" pitchFamily="18" charset="0"/>
              </a:rPr>
              <a:t> publishing Ltd.in association with The Textile Institute, Cambridge, England,2004. p 157-</a:t>
            </a:r>
          </a:p>
          <a:p>
            <a:pPr>
              <a:lnSpc>
                <a:spcPts val="5300"/>
              </a:lnSpc>
            </a:pPr>
            <a:r>
              <a:rPr lang="en-US" sz="3600" b="1" dirty="0">
                <a:solidFill>
                  <a:srgbClr val="002060"/>
                </a:solidFill>
                <a:latin typeface="Times New Roman" pitchFamily="18" charset="0"/>
                <a:cs typeface="Times New Roman" pitchFamily="18" charset="0"/>
              </a:rPr>
              <a:t>5-Gorensek, M., and </a:t>
            </a:r>
            <a:r>
              <a:rPr lang="en-US" sz="3600" b="1" dirty="0" err="1">
                <a:solidFill>
                  <a:srgbClr val="002060"/>
                </a:solidFill>
                <a:latin typeface="Times New Roman" pitchFamily="18" charset="0"/>
                <a:cs typeface="Times New Roman" pitchFamily="18" charset="0"/>
              </a:rPr>
              <a:t>Sluga</a:t>
            </a:r>
            <a:r>
              <a:rPr lang="en-US" sz="3600" b="1" dirty="0">
                <a:solidFill>
                  <a:srgbClr val="002060"/>
                </a:solidFill>
                <a:latin typeface="Times New Roman" pitchFamily="18" charset="0"/>
                <a:cs typeface="Times New Roman" pitchFamily="18" charset="0"/>
              </a:rPr>
              <a:t> , F., " Modifying the UV Blocking Effect of Polyester Fabrics", Textile Research Journal , </a:t>
            </a:r>
            <a:r>
              <a:rPr lang="en-US" sz="3600" b="1" dirty="0" err="1">
                <a:solidFill>
                  <a:srgbClr val="002060"/>
                </a:solidFill>
                <a:latin typeface="Times New Roman" pitchFamily="18" charset="0"/>
                <a:cs typeface="Times New Roman" pitchFamily="18" charset="0"/>
              </a:rPr>
              <a:t>vo</a:t>
            </a:r>
            <a:r>
              <a:rPr lang="en-US" sz="3600" b="1" dirty="0">
                <a:solidFill>
                  <a:srgbClr val="002060"/>
                </a:solidFill>
                <a:latin typeface="Times New Roman" pitchFamily="18" charset="0"/>
                <a:cs typeface="Times New Roman" pitchFamily="18" charset="0"/>
              </a:rPr>
              <a:t>/l.74 , no. 6, 2004.p469</a:t>
            </a:r>
          </a:p>
        </p:txBody>
      </p:sp>
      <p:sp>
        <p:nvSpPr>
          <p:cNvPr id="8231" name="Text Box 39"/>
          <p:cNvSpPr txBox="1">
            <a:spLocks noChangeArrowheads="1"/>
          </p:cNvSpPr>
          <p:nvPr/>
        </p:nvSpPr>
        <p:spPr bwMode="auto">
          <a:xfrm>
            <a:off x="14142544" y="32812639"/>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639653" y="28134879"/>
            <a:ext cx="12796837" cy="10269921"/>
          </a:xfrm>
          <a:prstGeom prst="rect">
            <a:avLst/>
          </a:prstGeom>
          <a:noFill/>
          <a:ln w="38100">
            <a:solidFill>
              <a:srgbClr val="800000"/>
            </a:solidFill>
            <a:miter lim="800000"/>
            <a:headEnd/>
            <a:tailEnd/>
          </a:ln>
          <a:effectLst/>
        </p:spPr>
        <p:txBody>
          <a:bodyPr lIns="256032" tIns="256032" rIns="256032" bIns="256032"/>
          <a:lstStyle/>
          <a:p>
            <a:r>
              <a:rPr lang="en-US" sz="3600" b="1" dirty="0">
                <a:solidFill>
                  <a:srgbClr val="C00000"/>
                </a:solidFill>
                <a:latin typeface="Times New Roman" pitchFamily="18" charset="0"/>
                <a:cs typeface="Times New Roman" pitchFamily="18" charset="0"/>
              </a:rPr>
              <a:t>Experimental Work</a:t>
            </a:r>
          </a:p>
          <a:p>
            <a:r>
              <a:rPr lang="en-US" sz="3600" b="1" dirty="0">
                <a:solidFill>
                  <a:srgbClr val="002060"/>
                </a:solidFill>
                <a:latin typeface="Times New Roman" pitchFamily="18" charset="0"/>
                <a:cs typeface="Times New Roman" pitchFamily="18" charset="0"/>
              </a:rPr>
              <a:t>This research concerns with producing fabrics suitable for ultraviolet protective clothing. All samples in the research were produced with cotton yarns using three woven structures ( plain weave 1/1,twill 3/3  and satin 6) .Three weft sets were also used (24,30 and 36 pick /cm) , using two different yarn counts (30/1 and 40/1 English </a:t>
            </a:r>
            <a:r>
              <a:rPr lang="en-US" sz="3600" b="1" dirty="0">
                <a:solidFill>
                  <a:srgbClr val="002060"/>
                </a:solidFill>
                <a:latin typeface="Times New Roman" pitchFamily="18" charset="0"/>
                <a:cs typeface="Times New Roman" pitchFamily="18" charset="0"/>
              </a:rPr>
              <a:t>)</a:t>
            </a:r>
          </a:p>
          <a:p>
            <a:r>
              <a:rPr lang="en-US" sz="3600" b="1" dirty="0">
                <a:solidFill>
                  <a:srgbClr val="002060"/>
                </a:solidFill>
                <a:latin typeface="Times New Roman" pitchFamily="18" charset="0"/>
                <a:cs typeface="Times New Roman" pitchFamily="18" charset="0"/>
              </a:rPr>
              <a:t>Tests applied to samples under study </a:t>
            </a:r>
          </a:p>
          <a:p>
            <a:r>
              <a:rPr lang="en-US" sz="3600" b="1" dirty="0">
                <a:solidFill>
                  <a:srgbClr val="002060"/>
                </a:solidFill>
                <a:latin typeface="Times New Roman" pitchFamily="18" charset="0"/>
                <a:cs typeface="Times New Roman" pitchFamily="18" charset="0"/>
              </a:rPr>
              <a:t>Several tests were carried out in order to evaluate the produced </a:t>
            </a:r>
            <a:r>
              <a:rPr lang="en-US" sz="3600" b="1" dirty="0">
                <a:solidFill>
                  <a:srgbClr val="002060"/>
                </a:solidFill>
                <a:latin typeface="Times New Roman" pitchFamily="18" charset="0"/>
                <a:cs typeface="Times New Roman" pitchFamily="18" charset="0"/>
              </a:rPr>
              <a:t>fabrics  </a:t>
            </a:r>
            <a:endParaRPr lang="en-US" sz="3600" b="1" dirty="0">
              <a:solidFill>
                <a:srgbClr val="002060"/>
              </a:solidFill>
              <a:latin typeface="Times New Roman" pitchFamily="18" charset="0"/>
              <a:cs typeface="Times New Roman" pitchFamily="18" charset="0"/>
            </a:endParaRPr>
          </a:p>
          <a:p>
            <a:r>
              <a:rPr lang="en-US" sz="3600" b="1" dirty="0">
                <a:solidFill>
                  <a:srgbClr val="002060"/>
                </a:solidFill>
                <a:latin typeface="Times New Roman" pitchFamily="18" charset="0"/>
                <a:cs typeface="Times New Roman" pitchFamily="18" charset="0"/>
              </a:rPr>
              <a:t> </a:t>
            </a:r>
            <a:r>
              <a:rPr lang="en-US" sz="3600" b="1" dirty="0" smtClean="0">
                <a:solidFill>
                  <a:srgbClr val="002060"/>
                </a:solidFill>
                <a:latin typeface="Times New Roman" pitchFamily="18" charset="0"/>
                <a:cs typeface="Times New Roman" pitchFamily="18" charset="0"/>
              </a:rPr>
              <a:t>Finishing </a:t>
            </a:r>
            <a:r>
              <a:rPr lang="en-US" sz="3600" b="1" dirty="0">
                <a:solidFill>
                  <a:srgbClr val="002060"/>
                </a:solidFill>
                <a:latin typeface="Times New Roman" pitchFamily="18" charset="0"/>
                <a:cs typeface="Times New Roman" pitchFamily="18" charset="0"/>
              </a:rPr>
              <a:t>treatment</a:t>
            </a:r>
          </a:p>
          <a:p>
            <a:r>
              <a:rPr lang="en-US" sz="3600" b="1" dirty="0">
                <a:solidFill>
                  <a:srgbClr val="002060"/>
                </a:solidFill>
                <a:latin typeface="Times New Roman" pitchFamily="18" charset="0"/>
                <a:cs typeface="Times New Roman" pitchFamily="18" charset="0"/>
              </a:rPr>
              <a:t>Samples under study were coated with UV- Fast AO with 15 % concentration as follows:</a:t>
            </a:r>
          </a:p>
          <a:p>
            <a:r>
              <a:rPr lang="en-US" sz="3600" b="1" dirty="0">
                <a:solidFill>
                  <a:srgbClr val="002060"/>
                </a:solidFill>
                <a:latin typeface="Times New Roman" pitchFamily="18" charset="0"/>
                <a:cs typeface="Times New Roman" pitchFamily="18" charset="0"/>
              </a:rPr>
              <a:t>The fabric samples were padded in an aqueous solution containing UV-Fast AO which is nonionic </a:t>
            </a:r>
            <a:r>
              <a:rPr lang="en-US" sz="3600" b="1" dirty="0" err="1">
                <a:solidFill>
                  <a:srgbClr val="002060"/>
                </a:solidFill>
                <a:latin typeface="Times New Roman" pitchFamily="18" charset="0"/>
                <a:cs typeface="Times New Roman" pitchFamily="18" charset="0"/>
              </a:rPr>
              <a:t>wetability</a:t>
            </a:r>
            <a:r>
              <a:rPr lang="en-US" sz="3600" b="1" dirty="0">
                <a:solidFill>
                  <a:srgbClr val="002060"/>
                </a:solidFill>
                <a:latin typeface="Times New Roman" pitchFamily="18" charset="0"/>
                <a:cs typeface="Times New Roman" pitchFamily="18" charset="0"/>
              </a:rPr>
              <a:t> substance (</a:t>
            </a:r>
            <a:r>
              <a:rPr lang="en-US" sz="3600" b="1" dirty="0" err="1">
                <a:solidFill>
                  <a:srgbClr val="002060"/>
                </a:solidFill>
                <a:latin typeface="Times New Roman" pitchFamily="18" charset="0"/>
                <a:cs typeface="Times New Roman" pitchFamily="18" charset="0"/>
              </a:rPr>
              <a:t>ejetol</a:t>
            </a:r>
            <a:r>
              <a:rPr lang="en-US" sz="3600" b="1" dirty="0">
                <a:solidFill>
                  <a:srgbClr val="002060"/>
                </a:solidFill>
                <a:latin typeface="Times New Roman" pitchFamily="18" charset="0"/>
                <a:cs typeface="Times New Roman" pitchFamily="18" charset="0"/>
              </a:rPr>
              <a:t>) and  then squeezed to a wet pick up 100 %.after that samples were dried at 40 0 C for 20 min ,then thermo-fixed  at 110 0 C for  20  seconds. </a:t>
            </a:r>
          </a:p>
          <a:p>
            <a:endParaRPr lang="en-US" dirty="0"/>
          </a:p>
        </p:txBody>
      </p:sp>
      <p:sp>
        <p:nvSpPr>
          <p:cNvPr id="8233" name="Text Box 41"/>
          <p:cNvSpPr txBox="1">
            <a:spLocks noChangeArrowheads="1"/>
          </p:cNvSpPr>
          <p:nvPr/>
        </p:nvSpPr>
        <p:spPr bwMode="auto">
          <a:xfrm>
            <a:off x="637025" y="265938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Methods and Materials</a:t>
            </a:r>
          </a:p>
        </p:txBody>
      </p:sp>
      <p:sp>
        <p:nvSpPr>
          <p:cNvPr id="8242" name="Text Box 50"/>
          <p:cNvSpPr txBox="1">
            <a:spLocks noChangeArrowheads="1"/>
          </p:cNvSpPr>
          <p:nvPr/>
        </p:nvSpPr>
        <p:spPr bwMode="auto">
          <a:xfrm>
            <a:off x="631770" y="12338471"/>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621260" y="13711238"/>
            <a:ext cx="12796837" cy="12525067"/>
          </a:xfrm>
          <a:prstGeom prst="rect">
            <a:avLst/>
          </a:prstGeom>
          <a:noFill/>
          <a:ln w="38100">
            <a:solidFill>
              <a:srgbClr val="800000"/>
            </a:solidFill>
            <a:miter lim="800000"/>
            <a:headEnd/>
            <a:tailEnd/>
          </a:ln>
          <a:effectLst/>
        </p:spPr>
        <p:txBody>
          <a:bodyPr lIns="256032" tIns="256032" rIns="256032" bIns="256032"/>
          <a:lstStyle/>
          <a:p>
            <a:pPr algn="just"/>
            <a:r>
              <a:rPr lang="en-US" sz="3600" b="1" dirty="0">
                <a:solidFill>
                  <a:srgbClr val="500000"/>
                </a:solidFill>
                <a:latin typeface="Times New Roman" pitchFamily="18" charset="0"/>
                <a:cs typeface="Times New Roman" pitchFamily="18" charset="0"/>
              </a:rPr>
              <a:t>Fabrics used in UV protection                                               </a:t>
            </a:r>
          </a:p>
          <a:p>
            <a:pPr algn="just"/>
            <a:r>
              <a:rPr lang="en-US" sz="3600" b="1" dirty="0">
                <a:solidFill>
                  <a:srgbClr val="002060"/>
                </a:solidFill>
                <a:latin typeface="Times New Roman" pitchFamily="18" charset="0"/>
                <a:cs typeface="Times New Roman" pitchFamily="18" charset="0"/>
              </a:rPr>
              <a:t>Designing and modifying fabrics to offer high protection against ultraviolet (UV) radiation is a relatively new application, (6) and is considered one of the most important element in preventing skin cancer. Owing to their low weight, cotton fabrics especially viscose fabrics made from filament yarns, are ideal for summer clothing and enjoy a high degree of acceptance among consumers. (6)                           </a:t>
            </a:r>
          </a:p>
          <a:p>
            <a:pPr algn="just"/>
            <a:r>
              <a:rPr lang="en-US" sz="3600" b="1" dirty="0">
                <a:solidFill>
                  <a:srgbClr val="002060"/>
                </a:solidFill>
                <a:latin typeface="Times New Roman" pitchFamily="18" charset="0"/>
                <a:cs typeface="Times New Roman" pitchFamily="18" charset="0"/>
              </a:rPr>
              <a:t>The construction of woven and knitted fabrics and the fiber type have a great influence on protection from ultraviolet transmittance. (5) The ultraviolet protection factor (UPF) of a fabric depends also on spaces between fibers and yarns , fabric color , finishing processes , the presence of additives , and laundering.(6)                                                              </a:t>
            </a:r>
          </a:p>
          <a:p>
            <a:pPr algn="just"/>
            <a:r>
              <a:rPr lang="en-US" sz="3600" b="1" dirty="0" smtClean="0">
                <a:solidFill>
                  <a:srgbClr val="500000"/>
                </a:solidFill>
                <a:latin typeface="Times New Roman" pitchFamily="18" charset="0"/>
                <a:cs typeface="Times New Roman" pitchFamily="18" charset="0"/>
              </a:rPr>
              <a:t>Mechanism </a:t>
            </a:r>
            <a:r>
              <a:rPr lang="en-US" sz="3600" b="1" dirty="0">
                <a:solidFill>
                  <a:srgbClr val="500000"/>
                </a:solidFill>
                <a:latin typeface="Times New Roman" pitchFamily="18" charset="0"/>
                <a:cs typeface="Times New Roman" pitchFamily="18" charset="0"/>
              </a:rPr>
              <a:t>of UV protection                                                     </a:t>
            </a:r>
          </a:p>
          <a:p>
            <a:pPr algn="just"/>
            <a:r>
              <a:rPr lang="en-US" sz="3600" b="1" dirty="0">
                <a:solidFill>
                  <a:srgbClr val="002060"/>
                </a:solidFill>
                <a:latin typeface="Times New Roman" pitchFamily="18" charset="0"/>
                <a:cs typeface="Times New Roman" pitchFamily="18" charset="0"/>
              </a:rPr>
              <a:t>When radiation strikes a fiber surface, it can be reflected, absorbed, transmitted through the fiber or passed between fibers. The relative amount of radiation reflected, absorbed, or transmitted depend on many factors, including the fiber type, the fiber surface smoothness, the fabric cover factor and the presence or absence of fiber debutants , dyes and UV absorbers</a:t>
            </a:r>
            <a:r>
              <a:rPr lang="en-US" dirty="0"/>
              <a:t>.                                                                                              </a:t>
            </a:r>
          </a:p>
        </p:txBody>
      </p:sp>
      <p:sp>
        <p:nvSpPr>
          <p:cNvPr id="2" name="Rectangle 2"/>
          <p:cNvSpPr>
            <a:spLocks noChangeArrowheads="1"/>
          </p:cNvSpPr>
          <p:nvPr/>
        </p:nvSpPr>
        <p:spPr bwMode="auto">
          <a:xfrm>
            <a:off x="0" y="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pic>
        <p:nvPicPr>
          <p:cNvPr id="1033" name="Picture 9" descr="C:\Users\MAX\Desktop\‫مجلد جديد ‫‬ - نسخة\شعار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638" y="990600"/>
            <a:ext cx="3276600" cy="25908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9" name="Rectangle 15"/>
          <p:cNvSpPr>
            <a:spLocks noChangeArrowheads="1"/>
          </p:cNvSpPr>
          <p:nvPr/>
        </p:nvSpPr>
        <p:spPr bwMode="auto">
          <a:xfrm>
            <a:off x="0" y="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11" name="Rectangle 17"/>
          <p:cNvSpPr>
            <a:spLocks noChangeArrowheads="1"/>
          </p:cNvSpPr>
          <p:nvPr/>
        </p:nvSpPr>
        <p:spPr bwMode="auto">
          <a:xfrm>
            <a:off x="0" y="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pic>
        <p:nvPicPr>
          <p:cNvPr id="1051"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688" y="38785800"/>
            <a:ext cx="4114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2" name="Picture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11192" y="38785800"/>
            <a:ext cx="4343400" cy="3625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3"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16087" y="38884177"/>
            <a:ext cx="4020403" cy="3527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جدول 12"/>
          <p:cNvGraphicFramePr>
            <a:graphicFrameLocks noGrp="1"/>
          </p:cNvGraphicFramePr>
          <p:nvPr>
            <p:extLst>
              <p:ext uri="{D42A27DB-BD31-4B8C-83A1-F6EECF244321}">
                <p14:modId xmlns:p14="http://schemas.microsoft.com/office/powerpoint/2010/main" val="2165026408"/>
              </p:ext>
            </p:extLst>
          </p:nvPr>
        </p:nvGraphicFramePr>
        <p:xfrm>
          <a:off x="14142544" y="5027608"/>
          <a:ext cx="12671261" cy="8942888"/>
        </p:xfrm>
        <a:graphic>
          <a:graphicData uri="http://schemas.openxmlformats.org/drawingml/2006/table">
            <a:tbl>
              <a:tblPr>
                <a:tableStyleId>{D113A9D2-9D6B-4929-AA2D-F23B5EE8CBE7}</a:tableStyleId>
              </a:tblPr>
              <a:tblGrid>
                <a:gridCol w="1409703"/>
                <a:gridCol w="2210657"/>
                <a:gridCol w="1505275"/>
                <a:gridCol w="1409703"/>
                <a:gridCol w="1227928"/>
                <a:gridCol w="1051094"/>
                <a:gridCol w="876737"/>
                <a:gridCol w="2980164"/>
              </a:tblGrid>
              <a:tr h="692667">
                <a:tc gridSpan="8">
                  <a:txBody>
                    <a:bodyPr/>
                    <a:lstStyle/>
                    <a:p>
                      <a:pPr algn="ctr">
                        <a:spcAft>
                          <a:spcPts val="0"/>
                        </a:spcAft>
                      </a:pPr>
                      <a:r>
                        <a:rPr lang="en-US" sz="1800" b="1" dirty="0">
                          <a:solidFill>
                            <a:srgbClr val="002060"/>
                          </a:solidFill>
                          <a:effectLst/>
                        </a:rPr>
                        <a:t>Fabric specifications </a:t>
                      </a:r>
                      <a:endParaRPr lang="en-US" sz="1800" b="1" dirty="0">
                        <a:solidFill>
                          <a:srgbClr val="002060"/>
                        </a:solidFill>
                        <a:effectLst/>
                        <a:latin typeface="Times New Roman"/>
                        <a:ea typeface="SimSun"/>
                      </a:endParaRPr>
                    </a:p>
                  </a:txBody>
                  <a:tcPr marL="68580" marR="68580"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611127">
                <a:tc rowSpan="2">
                  <a:txBody>
                    <a:bodyPr/>
                    <a:lstStyle/>
                    <a:p>
                      <a:pPr algn="ctr">
                        <a:spcAft>
                          <a:spcPts val="0"/>
                        </a:spcAft>
                      </a:pPr>
                      <a:r>
                        <a:rPr lang="en-US" sz="1800" b="1" dirty="0">
                          <a:solidFill>
                            <a:srgbClr val="002060"/>
                          </a:solidFill>
                          <a:effectLst/>
                        </a:rPr>
                        <a:t>Sample No.</a:t>
                      </a:r>
                      <a:endParaRPr lang="en-US" sz="1800" b="1" dirty="0">
                        <a:solidFill>
                          <a:srgbClr val="002060"/>
                        </a:solidFill>
                        <a:effectLst/>
                        <a:latin typeface="Times New Roman"/>
                        <a:ea typeface="SimSun"/>
                      </a:endParaRPr>
                    </a:p>
                  </a:txBody>
                  <a:tcPr marL="68580" marR="68580" marT="0" marB="0"/>
                </a:tc>
                <a:tc rowSpan="2">
                  <a:txBody>
                    <a:bodyPr/>
                    <a:lstStyle/>
                    <a:p>
                      <a:pPr algn="ctr">
                        <a:spcAft>
                          <a:spcPts val="0"/>
                        </a:spcAft>
                      </a:pPr>
                      <a:r>
                        <a:rPr lang="en-US" sz="1800" b="1">
                          <a:solidFill>
                            <a:srgbClr val="002060"/>
                          </a:solidFill>
                          <a:effectLst/>
                        </a:rPr>
                        <a:t>Yarn type</a:t>
                      </a:r>
                      <a:endParaRPr lang="en-US" sz="1800" b="1">
                        <a:solidFill>
                          <a:srgbClr val="002060"/>
                        </a:solidFill>
                        <a:effectLst/>
                        <a:latin typeface="Times New Roman"/>
                        <a:ea typeface="SimSun"/>
                      </a:endParaRPr>
                    </a:p>
                  </a:txBody>
                  <a:tcPr marL="68580" marR="68580" marT="0" marB="0"/>
                </a:tc>
                <a:tc rowSpan="2">
                  <a:txBody>
                    <a:bodyPr/>
                    <a:lstStyle/>
                    <a:p>
                      <a:pPr algn="ctr">
                        <a:spcAft>
                          <a:spcPts val="0"/>
                        </a:spcAft>
                      </a:pPr>
                      <a:r>
                        <a:rPr lang="en-US" sz="1800" b="1">
                          <a:solidFill>
                            <a:srgbClr val="002060"/>
                          </a:solidFill>
                          <a:effectLst/>
                        </a:rPr>
                        <a:t>Fabric structure</a:t>
                      </a:r>
                      <a:endParaRPr lang="en-US" sz="1800" b="1">
                        <a:solidFill>
                          <a:srgbClr val="002060"/>
                        </a:solidFill>
                        <a:effectLst/>
                        <a:latin typeface="Times New Roman"/>
                        <a:ea typeface="SimSun"/>
                      </a:endParaRPr>
                    </a:p>
                  </a:txBody>
                  <a:tcPr marL="68580" marR="68580" marT="0" marB="0"/>
                </a:tc>
                <a:tc gridSpan="2">
                  <a:txBody>
                    <a:bodyPr/>
                    <a:lstStyle/>
                    <a:p>
                      <a:pPr algn="ctr">
                        <a:spcAft>
                          <a:spcPts val="0"/>
                        </a:spcAft>
                      </a:pPr>
                      <a:r>
                        <a:rPr lang="en-US" sz="1800" b="1">
                          <a:solidFill>
                            <a:srgbClr val="002060"/>
                          </a:solidFill>
                          <a:effectLst/>
                        </a:rPr>
                        <a:t>Yarn count </a:t>
                      </a:r>
                    </a:p>
                    <a:p>
                      <a:pPr algn="ctr">
                        <a:spcAft>
                          <a:spcPts val="0"/>
                        </a:spcAft>
                      </a:pPr>
                      <a:r>
                        <a:rPr lang="en-US" sz="1800" b="1">
                          <a:solidFill>
                            <a:srgbClr val="002060"/>
                          </a:solidFill>
                          <a:effectLst/>
                        </a:rPr>
                        <a:t>( English )</a:t>
                      </a:r>
                      <a:endParaRPr lang="en-US" sz="1800" b="1">
                        <a:solidFill>
                          <a:srgbClr val="002060"/>
                        </a:solidFill>
                        <a:effectLst/>
                        <a:latin typeface="Times New Roman"/>
                        <a:ea typeface="SimSun"/>
                      </a:endParaRPr>
                    </a:p>
                  </a:txBody>
                  <a:tcPr marL="68580" marR="68580" marT="0" marB="0"/>
                </a:tc>
                <a:tc hMerge="1">
                  <a:txBody>
                    <a:bodyPr/>
                    <a:lstStyle/>
                    <a:p>
                      <a:pPr rtl="1"/>
                      <a:endParaRPr lang="ar-SA"/>
                    </a:p>
                  </a:txBody>
                  <a:tcPr/>
                </a:tc>
                <a:tc rowSpan="2">
                  <a:txBody>
                    <a:bodyPr/>
                    <a:lstStyle/>
                    <a:p>
                      <a:pPr algn="ctr">
                        <a:spcAft>
                          <a:spcPts val="0"/>
                        </a:spcAft>
                      </a:pPr>
                      <a:r>
                        <a:rPr lang="en-US" sz="1800" b="1">
                          <a:solidFill>
                            <a:srgbClr val="002060"/>
                          </a:solidFill>
                          <a:effectLst/>
                        </a:rPr>
                        <a:t>Warp set</a:t>
                      </a:r>
                      <a:endParaRPr lang="en-US" sz="1800" b="1">
                        <a:solidFill>
                          <a:srgbClr val="002060"/>
                        </a:solidFill>
                        <a:effectLst/>
                        <a:latin typeface="Times New Roman"/>
                        <a:ea typeface="SimSun"/>
                      </a:endParaRPr>
                    </a:p>
                  </a:txBody>
                  <a:tcPr marL="68580" marR="68580" marT="0" marB="0"/>
                </a:tc>
                <a:tc rowSpan="2">
                  <a:txBody>
                    <a:bodyPr/>
                    <a:lstStyle/>
                    <a:p>
                      <a:pPr algn="ctr">
                        <a:spcAft>
                          <a:spcPts val="0"/>
                        </a:spcAft>
                      </a:pPr>
                      <a:r>
                        <a:rPr lang="en-US" sz="1800" b="1">
                          <a:solidFill>
                            <a:srgbClr val="002060"/>
                          </a:solidFill>
                          <a:effectLst/>
                        </a:rPr>
                        <a:t>Weft set </a:t>
                      </a:r>
                      <a:endParaRPr lang="en-US" sz="1800" b="1">
                        <a:solidFill>
                          <a:srgbClr val="002060"/>
                        </a:solidFill>
                        <a:effectLst/>
                        <a:latin typeface="Times New Roman"/>
                        <a:ea typeface="SimSun"/>
                      </a:endParaRPr>
                    </a:p>
                  </a:txBody>
                  <a:tcPr marL="68580" marR="68580" marT="0" marB="0"/>
                </a:tc>
                <a:tc rowSpan="2">
                  <a:txBody>
                    <a:bodyPr/>
                    <a:lstStyle/>
                    <a:p>
                      <a:pPr algn="ctr">
                        <a:spcAft>
                          <a:spcPts val="0"/>
                        </a:spcAft>
                      </a:pPr>
                      <a:r>
                        <a:rPr lang="en-US" sz="1800" b="1">
                          <a:solidFill>
                            <a:srgbClr val="002060"/>
                          </a:solidFill>
                          <a:effectLst/>
                        </a:rPr>
                        <a:t>Finishing</a:t>
                      </a:r>
                      <a:endParaRPr lang="en-US" sz="1800" b="1">
                        <a:solidFill>
                          <a:srgbClr val="002060"/>
                        </a:solidFill>
                        <a:effectLst/>
                        <a:latin typeface="Times New Roman"/>
                        <a:ea typeface="SimSun"/>
                      </a:endParaRPr>
                    </a:p>
                  </a:txBody>
                  <a:tcPr marL="68580" marR="68580" marT="0" marB="0"/>
                </a:tc>
              </a:tr>
              <a:tr h="305564">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ctr">
                        <a:spcAft>
                          <a:spcPts val="0"/>
                        </a:spcAft>
                      </a:pPr>
                      <a:r>
                        <a:rPr lang="en-US" sz="1800" b="1">
                          <a:solidFill>
                            <a:srgbClr val="002060"/>
                          </a:solidFill>
                          <a:effectLst/>
                        </a:rPr>
                        <a:t>Warp </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Weft </a:t>
                      </a:r>
                      <a:endParaRPr lang="en-US" sz="1800" b="1">
                        <a:solidFill>
                          <a:srgbClr val="002060"/>
                        </a:solidFill>
                        <a:effectLst/>
                        <a:latin typeface="Times New Roman"/>
                        <a:ea typeface="SimSun"/>
                      </a:endParaRPr>
                    </a:p>
                  </a:txBody>
                  <a:tcPr marL="68580" marR="68580" marT="0" marB="0"/>
                </a:tc>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r>
              <a:tr h="611127">
                <a:tc>
                  <a:txBody>
                    <a:bodyPr/>
                    <a:lstStyle/>
                    <a:p>
                      <a:pPr algn="ctr">
                        <a:spcAft>
                          <a:spcPts val="0"/>
                        </a:spcAft>
                      </a:pPr>
                      <a:r>
                        <a:rPr lang="en-US" sz="1800" b="1">
                          <a:solidFill>
                            <a:srgbClr val="002060"/>
                          </a:solidFill>
                          <a:effectLst/>
                        </a:rPr>
                        <a:t>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Plain weave 1/1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24</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611127">
                <a:tc>
                  <a:txBody>
                    <a:bodyPr/>
                    <a:lstStyle/>
                    <a:p>
                      <a:pPr algn="ctr">
                        <a:spcAft>
                          <a:spcPts val="0"/>
                        </a:spcAft>
                      </a:pPr>
                      <a:r>
                        <a:rPr lang="en-US" sz="1800" b="1" dirty="0">
                          <a:solidFill>
                            <a:srgbClr val="002060"/>
                          </a:solidFill>
                          <a:effectLst/>
                        </a:rPr>
                        <a:t>2</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Plain weave 1/1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611127">
                <a:tc>
                  <a:txBody>
                    <a:bodyPr/>
                    <a:lstStyle/>
                    <a:p>
                      <a:pPr algn="ctr">
                        <a:spcAft>
                          <a:spcPts val="0"/>
                        </a:spcAft>
                      </a:pPr>
                      <a:r>
                        <a:rPr lang="en-US" sz="1800" b="1" dirty="0">
                          <a:solidFill>
                            <a:srgbClr val="002060"/>
                          </a:solidFill>
                          <a:effectLst/>
                        </a:rPr>
                        <a:t>3</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Plain weave 1/1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36</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611127">
                <a:tc>
                  <a:txBody>
                    <a:bodyPr/>
                    <a:lstStyle/>
                    <a:p>
                      <a:pPr algn="ctr">
                        <a:spcAft>
                          <a:spcPts val="0"/>
                        </a:spcAft>
                      </a:pPr>
                      <a:r>
                        <a:rPr lang="en-US" sz="1800" b="1">
                          <a:solidFill>
                            <a:srgbClr val="002060"/>
                          </a:solidFill>
                          <a:effectLst/>
                        </a:rPr>
                        <a:t>4</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Plain weave 1/1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24</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611127">
                <a:tc>
                  <a:txBody>
                    <a:bodyPr/>
                    <a:lstStyle/>
                    <a:p>
                      <a:pPr algn="ctr">
                        <a:spcAft>
                          <a:spcPts val="0"/>
                        </a:spcAft>
                      </a:pPr>
                      <a:r>
                        <a:rPr lang="en-US" sz="1800" b="1">
                          <a:solidFill>
                            <a:srgbClr val="002060"/>
                          </a:solidFill>
                          <a:effectLst/>
                        </a:rPr>
                        <a:t>5</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Plain weave 1/1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611127">
                <a:tc>
                  <a:txBody>
                    <a:bodyPr/>
                    <a:lstStyle/>
                    <a:p>
                      <a:pPr algn="ctr">
                        <a:spcAft>
                          <a:spcPts val="0"/>
                        </a:spcAft>
                      </a:pPr>
                      <a:r>
                        <a:rPr lang="en-US" sz="1800" b="1" dirty="0">
                          <a:solidFill>
                            <a:srgbClr val="002060"/>
                          </a:solidFill>
                          <a:effectLst/>
                        </a:rPr>
                        <a:t>6</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Plain weave 1/1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36</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dirty="0">
                          <a:solidFill>
                            <a:srgbClr val="002060"/>
                          </a:solidFill>
                          <a:effectLst/>
                        </a:rPr>
                        <a:t>7</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Twill 3/3 </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24</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dirty="0">
                          <a:solidFill>
                            <a:srgbClr val="002060"/>
                          </a:solidFill>
                          <a:effectLst/>
                        </a:rPr>
                        <a:t>8</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Twill 3/3 </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dirty="0">
                          <a:solidFill>
                            <a:srgbClr val="002060"/>
                          </a:solidFill>
                          <a:effectLst/>
                        </a:rPr>
                        <a:t>9</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Twill 3/3 </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36</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dirty="0">
                          <a:solidFill>
                            <a:srgbClr val="002060"/>
                          </a:solidFill>
                          <a:effectLst/>
                        </a:rPr>
                        <a:t>10</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Twill 3/3 </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24</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dirty="0">
                          <a:solidFill>
                            <a:srgbClr val="002060"/>
                          </a:solidFill>
                          <a:effectLst/>
                        </a:rPr>
                        <a:t>Cotton</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Twill 3/3 </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dirty="0">
                          <a:solidFill>
                            <a:srgbClr val="002060"/>
                          </a:solidFill>
                          <a:effectLst/>
                        </a:rPr>
                        <a:t>Cotton</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Twill 3/3 </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36</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13</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dirty="0">
                          <a:solidFill>
                            <a:srgbClr val="002060"/>
                          </a:solidFill>
                          <a:effectLst/>
                        </a:rPr>
                        <a:t>Cotton</a:t>
                      </a:r>
                      <a:endParaRPr lang="en-US" sz="1800" b="1" dirty="0">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Satin 6</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24</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14</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Satin 6</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15</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Satin 6</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36</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16</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Satin 6</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24</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a:solidFill>
                            <a:srgbClr val="002060"/>
                          </a:solidFill>
                          <a:effectLst/>
                        </a:rPr>
                        <a:t>Treatment with UV-Fast AO</a:t>
                      </a:r>
                      <a:endParaRPr lang="en-US" sz="1800" b="1">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17</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Satin 6</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30</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dirty="0">
                          <a:solidFill>
                            <a:srgbClr val="002060"/>
                          </a:solidFill>
                          <a:effectLst/>
                        </a:rPr>
                        <a:t>Treatment with UV-Fast AO</a:t>
                      </a:r>
                      <a:endParaRPr lang="en-US" sz="1800" b="1" dirty="0">
                        <a:solidFill>
                          <a:srgbClr val="002060"/>
                        </a:solidFill>
                        <a:effectLst/>
                        <a:latin typeface="Times New Roman"/>
                        <a:ea typeface="SimSun"/>
                      </a:endParaRPr>
                    </a:p>
                  </a:txBody>
                  <a:tcPr marL="68580" marR="68580" marT="0" marB="0"/>
                </a:tc>
              </a:tr>
              <a:tr h="305564">
                <a:tc>
                  <a:txBody>
                    <a:bodyPr/>
                    <a:lstStyle/>
                    <a:p>
                      <a:pPr algn="ctr">
                        <a:spcAft>
                          <a:spcPts val="0"/>
                        </a:spcAft>
                      </a:pPr>
                      <a:r>
                        <a:rPr lang="en-US" sz="1800" b="1">
                          <a:solidFill>
                            <a:srgbClr val="002060"/>
                          </a:solidFill>
                          <a:effectLst/>
                        </a:rPr>
                        <a:t>18</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Cotton</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Satin 6</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80/2</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40/1</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40</a:t>
                      </a:r>
                      <a:endParaRPr lang="en-US" sz="1800" b="1">
                        <a:solidFill>
                          <a:srgbClr val="002060"/>
                        </a:solidFill>
                        <a:effectLst/>
                        <a:latin typeface="Times New Roman"/>
                        <a:ea typeface="SimSun"/>
                      </a:endParaRPr>
                    </a:p>
                  </a:txBody>
                  <a:tcPr marL="68580" marR="68580" marT="0" marB="0"/>
                </a:tc>
                <a:tc>
                  <a:txBody>
                    <a:bodyPr/>
                    <a:lstStyle/>
                    <a:p>
                      <a:pPr algn="ctr">
                        <a:spcAft>
                          <a:spcPts val="0"/>
                        </a:spcAft>
                      </a:pPr>
                      <a:r>
                        <a:rPr lang="en-US" sz="1800" b="1">
                          <a:solidFill>
                            <a:srgbClr val="002060"/>
                          </a:solidFill>
                          <a:effectLst/>
                        </a:rPr>
                        <a:t>36</a:t>
                      </a:r>
                      <a:endParaRPr lang="en-US" sz="1800" b="1">
                        <a:solidFill>
                          <a:srgbClr val="002060"/>
                        </a:solidFill>
                        <a:effectLst/>
                        <a:latin typeface="Times New Roman"/>
                        <a:ea typeface="SimSun"/>
                      </a:endParaRPr>
                    </a:p>
                  </a:txBody>
                  <a:tcPr marL="68580" marR="68580" marT="0" marB="0"/>
                </a:tc>
                <a:tc>
                  <a:txBody>
                    <a:bodyPr/>
                    <a:lstStyle/>
                    <a:p>
                      <a:pPr>
                        <a:spcAft>
                          <a:spcPts val="0"/>
                        </a:spcAft>
                      </a:pPr>
                      <a:r>
                        <a:rPr lang="en-US" sz="1800" b="1" dirty="0">
                          <a:solidFill>
                            <a:srgbClr val="002060"/>
                          </a:solidFill>
                          <a:effectLst/>
                        </a:rPr>
                        <a:t>Treatment with UV-Fast AO</a:t>
                      </a:r>
                      <a:endParaRPr lang="en-US" sz="1800" b="1" dirty="0">
                        <a:solidFill>
                          <a:srgbClr val="002060"/>
                        </a:solidFill>
                        <a:effectLst/>
                        <a:latin typeface="Times New Roman"/>
                        <a:ea typeface="SimSun"/>
                      </a:endParaRPr>
                    </a:p>
                  </a:txBody>
                  <a:tcPr marL="68580" marR="68580" marT="0" marB="0"/>
                </a:tc>
              </a:tr>
            </a:tbl>
          </a:graphicData>
        </a:graphic>
      </p:graphicFrame>
      <p:graphicFrame>
        <p:nvGraphicFramePr>
          <p:cNvPr id="15" name="جدول 14"/>
          <p:cNvGraphicFramePr>
            <a:graphicFrameLocks noGrp="1"/>
          </p:cNvGraphicFramePr>
          <p:nvPr>
            <p:extLst>
              <p:ext uri="{D42A27DB-BD31-4B8C-83A1-F6EECF244321}">
                <p14:modId xmlns:p14="http://schemas.microsoft.com/office/powerpoint/2010/main" val="2810326905"/>
              </p:ext>
            </p:extLst>
          </p:nvPr>
        </p:nvGraphicFramePr>
        <p:xfrm>
          <a:off x="14401801" y="16535399"/>
          <a:ext cx="5364657" cy="3048001"/>
        </p:xfrm>
        <a:graphic>
          <a:graphicData uri="http://schemas.openxmlformats.org/drawingml/2006/table">
            <a:tbl>
              <a:tblPr rtl="1" firstRow="1" firstCol="1" bandRow="1">
                <a:tableStyleId>{5C22544A-7EE6-4342-B048-85BDC9FD1C3A}</a:tableStyleId>
              </a:tblPr>
              <a:tblGrid>
                <a:gridCol w="689563"/>
                <a:gridCol w="689563"/>
                <a:gridCol w="689563"/>
                <a:gridCol w="689563"/>
                <a:gridCol w="690131"/>
                <a:gridCol w="613639"/>
                <a:gridCol w="1302635"/>
              </a:tblGrid>
              <a:tr h="338667">
                <a:tc gridSpan="6">
                  <a:txBody>
                    <a:bodyPr/>
                    <a:lstStyle/>
                    <a:p>
                      <a:pPr algn="ctr" rtl="0">
                        <a:spcAft>
                          <a:spcPts val="0"/>
                        </a:spcAft>
                      </a:pPr>
                      <a:r>
                        <a:rPr lang="en-US" sz="2000" b="1" dirty="0">
                          <a:effectLst/>
                        </a:rPr>
                        <a:t>UPF of samples before exposure</a:t>
                      </a:r>
                      <a:endParaRPr lang="en-US" sz="2000" b="1" dirty="0">
                        <a:effectLst/>
                        <a:latin typeface="Times New Roman"/>
                        <a:ea typeface="SimSun"/>
                      </a:endParaRPr>
                    </a:p>
                  </a:txBody>
                  <a:tcPr marL="68580" marR="68580"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a:txBody>
                    <a:bodyPr/>
                    <a:lstStyle/>
                    <a:p>
                      <a:pPr algn="ctr" rtl="0">
                        <a:spcAft>
                          <a:spcPts val="0"/>
                        </a:spcAft>
                        <a:tabLst>
                          <a:tab pos="1059180" algn="l"/>
                          <a:tab pos="5411470" algn="l"/>
                        </a:tabLst>
                      </a:pPr>
                      <a:r>
                        <a:rPr lang="en-US" sz="2000" b="1">
                          <a:effectLst/>
                        </a:rPr>
                        <a:t>The test </a:t>
                      </a:r>
                      <a:endParaRPr lang="en-US" sz="2000" b="1">
                        <a:effectLst/>
                        <a:latin typeface="Times New Roman"/>
                        <a:ea typeface="SimSun"/>
                      </a:endParaRPr>
                    </a:p>
                  </a:txBody>
                  <a:tcPr marL="68580" marR="68580" marT="0" marB="0"/>
                </a:tc>
              </a:tr>
              <a:tr h="677333">
                <a:tc gridSpan="2">
                  <a:txBody>
                    <a:bodyPr/>
                    <a:lstStyle/>
                    <a:p>
                      <a:pPr algn="ctr" rtl="0">
                        <a:spcAft>
                          <a:spcPts val="0"/>
                        </a:spcAft>
                        <a:tabLst>
                          <a:tab pos="1059180" algn="l"/>
                          <a:tab pos="5411470" algn="l"/>
                        </a:tabLst>
                      </a:pPr>
                      <a:r>
                        <a:rPr lang="en-US" sz="2000" b="1">
                          <a:effectLst/>
                        </a:rPr>
                        <a:t>Satin 6</a:t>
                      </a:r>
                      <a:endParaRPr lang="en-US" sz="2000" b="1">
                        <a:effectLst/>
                        <a:latin typeface="Times New Roman"/>
                        <a:ea typeface="SimSun"/>
                      </a:endParaRPr>
                    </a:p>
                  </a:txBody>
                  <a:tcPr marL="68580" marR="68580" marT="0" marB="0"/>
                </a:tc>
                <a:tc hMerge="1">
                  <a:txBody>
                    <a:bodyPr/>
                    <a:lstStyle/>
                    <a:p>
                      <a:pPr rtl="1"/>
                      <a:endParaRPr lang="ar-SA"/>
                    </a:p>
                  </a:txBody>
                  <a:tcPr/>
                </a:tc>
                <a:tc gridSpan="2">
                  <a:txBody>
                    <a:bodyPr/>
                    <a:lstStyle/>
                    <a:p>
                      <a:pPr algn="ctr" rtl="0">
                        <a:spcAft>
                          <a:spcPts val="0"/>
                        </a:spcAft>
                        <a:tabLst>
                          <a:tab pos="1059180" algn="l"/>
                          <a:tab pos="5411470" algn="l"/>
                        </a:tabLst>
                      </a:pPr>
                      <a:r>
                        <a:rPr lang="en-US" sz="2000" b="1">
                          <a:effectLst/>
                        </a:rPr>
                        <a:t>Twill 3/3</a:t>
                      </a:r>
                      <a:endParaRPr lang="en-US" sz="2000" b="1">
                        <a:effectLst/>
                        <a:latin typeface="Times New Roman"/>
                        <a:ea typeface="SimSun"/>
                      </a:endParaRPr>
                    </a:p>
                  </a:txBody>
                  <a:tcPr marL="68580" marR="68580" marT="0" marB="0"/>
                </a:tc>
                <a:tc hMerge="1">
                  <a:txBody>
                    <a:bodyPr/>
                    <a:lstStyle/>
                    <a:p>
                      <a:pPr rtl="1"/>
                      <a:endParaRPr lang="ar-SA"/>
                    </a:p>
                  </a:txBody>
                  <a:tcPr/>
                </a:tc>
                <a:tc gridSpan="2">
                  <a:txBody>
                    <a:bodyPr/>
                    <a:lstStyle/>
                    <a:p>
                      <a:pPr algn="ctr" rtl="0">
                        <a:spcAft>
                          <a:spcPts val="0"/>
                        </a:spcAft>
                        <a:tabLst>
                          <a:tab pos="1059180" algn="l"/>
                          <a:tab pos="5411470" algn="l"/>
                        </a:tabLst>
                      </a:pPr>
                      <a:r>
                        <a:rPr lang="en-US" sz="2000" b="1">
                          <a:effectLst/>
                        </a:rPr>
                        <a:t>Plain weave 1/1</a:t>
                      </a:r>
                      <a:endParaRPr lang="en-US" sz="2000" b="1">
                        <a:effectLst/>
                        <a:latin typeface="Times New Roman"/>
                        <a:ea typeface="SimSun"/>
                      </a:endParaRPr>
                    </a:p>
                  </a:txBody>
                  <a:tcPr marL="68580" marR="68580" marT="0" marB="0"/>
                </a:tc>
                <a:tc hMerge="1">
                  <a:txBody>
                    <a:bodyPr/>
                    <a:lstStyle/>
                    <a:p>
                      <a:pPr rtl="1"/>
                      <a:endParaRPr lang="ar-SA"/>
                    </a:p>
                  </a:txBody>
                  <a:tcPr/>
                </a:tc>
                <a:tc>
                  <a:txBody>
                    <a:bodyPr/>
                    <a:lstStyle/>
                    <a:p>
                      <a:pPr algn="ctr" rtl="0">
                        <a:spcAft>
                          <a:spcPts val="0"/>
                        </a:spcAft>
                        <a:tabLst>
                          <a:tab pos="1059180" algn="l"/>
                          <a:tab pos="5411470" algn="l"/>
                        </a:tabLst>
                      </a:pPr>
                      <a:r>
                        <a:rPr lang="en-US" sz="2000" b="1">
                          <a:effectLst/>
                        </a:rPr>
                        <a:t>Fabric structure </a:t>
                      </a:r>
                      <a:endParaRPr lang="en-US" sz="2000" b="1">
                        <a:effectLst/>
                        <a:latin typeface="Times New Roman"/>
                        <a:ea typeface="SimSun"/>
                      </a:endParaRPr>
                    </a:p>
                  </a:txBody>
                  <a:tcPr marL="68580" marR="68580" marT="0" marB="0"/>
                </a:tc>
              </a:tr>
              <a:tr h="1016000">
                <a:tc>
                  <a:txBody>
                    <a:bodyPr/>
                    <a:lstStyle/>
                    <a:p>
                      <a:pPr algn="ctr" rtl="0">
                        <a:spcAft>
                          <a:spcPts val="0"/>
                        </a:spcAft>
                        <a:tabLst>
                          <a:tab pos="1059180" algn="l"/>
                          <a:tab pos="5411470" algn="l"/>
                        </a:tabLst>
                      </a:pPr>
                      <a:r>
                        <a:rPr lang="en-US" sz="2000" b="1">
                          <a:effectLst/>
                        </a:rPr>
                        <a:t>40</a:t>
                      </a:r>
                      <a:endParaRPr lang="en-US" sz="2000" b="1">
                        <a:effectLst/>
                        <a:latin typeface="Times New Roman"/>
                        <a:ea typeface="SimSun"/>
                      </a:endParaRPr>
                    </a:p>
                  </a:txBody>
                  <a:tcPr marL="68580" marR="68580" marT="0" marB="0"/>
                </a:tc>
                <a:tc>
                  <a:txBody>
                    <a:bodyPr/>
                    <a:lstStyle/>
                    <a:p>
                      <a:pPr algn="ctr" rtl="0">
                        <a:spcAft>
                          <a:spcPts val="0"/>
                        </a:spcAft>
                        <a:tabLst>
                          <a:tab pos="1059180" algn="l"/>
                          <a:tab pos="5411470" algn="l"/>
                        </a:tabLst>
                      </a:pPr>
                      <a:r>
                        <a:rPr lang="en-US" sz="2000" b="1">
                          <a:effectLst/>
                        </a:rPr>
                        <a:t>30</a:t>
                      </a:r>
                      <a:endParaRPr lang="en-US" sz="2000" b="1">
                        <a:effectLst/>
                        <a:latin typeface="Times New Roman"/>
                        <a:ea typeface="SimSun"/>
                      </a:endParaRPr>
                    </a:p>
                  </a:txBody>
                  <a:tcPr marL="68580" marR="68580" marT="0" marB="0"/>
                </a:tc>
                <a:tc>
                  <a:txBody>
                    <a:bodyPr/>
                    <a:lstStyle/>
                    <a:p>
                      <a:pPr algn="ctr" rtl="0">
                        <a:spcAft>
                          <a:spcPts val="0"/>
                        </a:spcAft>
                        <a:tabLst>
                          <a:tab pos="1059180" algn="l"/>
                          <a:tab pos="5411470" algn="l"/>
                        </a:tabLst>
                      </a:pPr>
                      <a:r>
                        <a:rPr lang="en-US" sz="2000" b="1">
                          <a:effectLst/>
                        </a:rPr>
                        <a:t>40</a:t>
                      </a:r>
                      <a:endParaRPr lang="en-US" sz="2000" b="1">
                        <a:effectLst/>
                        <a:latin typeface="Times New Roman"/>
                        <a:ea typeface="SimSun"/>
                      </a:endParaRPr>
                    </a:p>
                  </a:txBody>
                  <a:tcPr marL="68580" marR="68580" marT="0" marB="0"/>
                </a:tc>
                <a:tc>
                  <a:txBody>
                    <a:bodyPr/>
                    <a:lstStyle/>
                    <a:p>
                      <a:pPr algn="ctr" rtl="0">
                        <a:spcAft>
                          <a:spcPts val="0"/>
                        </a:spcAft>
                        <a:tabLst>
                          <a:tab pos="1059180" algn="l"/>
                          <a:tab pos="5411470" algn="l"/>
                        </a:tabLst>
                      </a:pPr>
                      <a:r>
                        <a:rPr lang="en-US" sz="2000" b="1">
                          <a:effectLst/>
                        </a:rPr>
                        <a:t>30</a:t>
                      </a:r>
                      <a:endParaRPr lang="en-US" sz="2000" b="1">
                        <a:effectLst/>
                        <a:latin typeface="Times New Roman"/>
                        <a:ea typeface="SimSun"/>
                      </a:endParaRPr>
                    </a:p>
                  </a:txBody>
                  <a:tcPr marL="68580" marR="68580" marT="0" marB="0"/>
                </a:tc>
                <a:tc>
                  <a:txBody>
                    <a:bodyPr/>
                    <a:lstStyle/>
                    <a:p>
                      <a:pPr algn="ctr" rtl="0">
                        <a:spcAft>
                          <a:spcPts val="0"/>
                        </a:spcAft>
                        <a:tabLst>
                          <a:tab pos="1059180" algn="l"/>
                          <a:tab pos="5411470" algn="l"/>
                        </a:tabLst>
                      </a:pPr>
                      <a:r>
                        <a:rPr lang="en-US" sz="2000" b="1">
                          <a:effectLst/>
                        </a:rPr>
                        <a:t>40</a:t>
                      </a:r>
                      <a:endParaRPr lang="en-US" sz="2000" b="1">
                        <a:effectLst/>
                        <a:latin typeface="Times New Roman"/>
                        <a:ea typeface="SimSun"/>
                      </a:endParaRPr>
                    </a:p>
                  </a:txBody>
                  <a:tcPr marL="68580" marR="68580" marT="0" marB="0"/>
                </a:tc>
                <a:tc>
                  <a:txBody>
                    <a:bodyPr/>
                    <a:lstStyle/>
                    <a:p>
                      <a:pPr algn="ctr" rtl="0">
                        <a:spcAft>
                          <a:spcPts val="0"/>
                        </a:spcAft>
                        <a:tabLst>
                          <a:tab pos="1059180" algn="l"/>
                          <a:tab pos="5411470" algn="l"/>
                        </a:tabLst>
                      </a:pPr>
                      <a:r>
                        <a:rPr lang="en-US" sz="2000" b="1">
                          <a:effectLst/>
                        </a:rPr>
                        <a:t>30</a:t>
                      </a:r>
                      <a:endParaRPr lang="en-US" sz="2000" b="1">
                        <a:effectLst/>
                        <a:latin typeface="Times New Roman"/>
                        <a:ea typeface="SimSun"/>
                      </a:endParaRPr>
                    </a:p>
                  </a:txBody>
                  <a:tcPr marL="68580" marR="68580" marT="0" marB="0"/>
                </a:tc>
                <a:tc>
                  <a:txBody>
                    <a:bodyPr/>
                    <a:lstStyle/>
                    <a:p>
                      <a:pPr algn="r" rtl="0">
                        <a:spcAft>
                          <a:spcPts val="0"/>
                        </a:spcAft>
                        <a:tabLst>
                          <a:tab pos="1059180" algn="l"/>
                          <a:tab pos="5411470" algn="l"/>
                        </a:tabLst>
                      </a:pPr>
                      <a:r>
                        <a:rPr lang="en-US" sz="2000" b="1">
                          <a:effectLst/>
                        </a:rPr>
                        <a:t>Yarn count </a:t>
                      </a:r>
                    </a:p>
                    <a:p>
                      <a:pPr rtl="0">
                        <a:spcAft>
                          <a:spcPts val="0"/>
                        </a:spcAft>
                        <a:tabLst>
                          <a:tab pos="1059180" algn="l"/>
                          <a:tab pos="5411470" algn="l"/>
                        </a:tabLst>
                      </a:pPr>
                      <a:r>
                        <a:rPr lang="en-US" sz="2000" b="1">
                          <a:effectLst/>
                        </a:rPr>
                        <a:t>Weft set  </a:t>
                      </a:r>
                      <a:endParaRPr lang="en-US" sz="2000" b="1">
                        <a:effectLst/>
                        <a:latin typeface="Times New Roman"/>
                        <a:ea typeface="SimSun"/>
                      </a:endParaRPr>
                    </a:p>
                  </a:txBody>
                  <a:tcPr marL="68580" marR="68580" marT="0" marB="0"/>
                </a:tc>
              </a:tr>
              <a:tr h="338667">
                <a:tc>
                  <a:txBody>
                    <a:bodyPr/>
                    <a:lstStyle/>
                    <a:p>
                      <a:pPr algn="ctr" rtl="0">
                        <a:spcAft>
                          <a:spcPts val="0"/>
                        </a:spcAft>
                      </a:pPr>
                      <a:r>
                        <a:rPr lang="en-US" sz="2000" b="1">
                          <a:effectLst/>
                        </a:rPr>
                        <a:t>1.6</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1.7</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1.7</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1.9</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2.1</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2.8</a:t>
                      </a:r>
                      <a:endParaRPr lang="en-US" sz="2000" b="1">
                        <a:effectLst/>
                        <a:latin typeface="Times New Roman"/>
                        <a:ea typeface="SimSun"/>
                      </a:endParaRPr>
                    </a:p>
                  </a:txBody>
                  <a:tcPr marL="68580" marR="68580" marT="0" marB="0"/>
                </a:tc>
                <a:tc>
                  <a:txBody>
                    <a:bodyPr/>
                    <a:lstStyle/>
                    <a:p>
                      <a:pPr algn="ctr" rtl="0" hangingPunct="0">
                        <a:spcAft>
                          <a:spcPts val="0"/>
                        </a:spcAft>
                      </a:pPr>
                      <a:r>
                        <a:rPr lang="en-US" sz="2000" b="1">
                          <a:effectLst/>
                        </a:rPr>
                        <a:t>24</a:t>
                      </a:r>
                      <a:endParaRPr lang="en-US" sz="2000" b="1">
                        <a:effectLst/>
                        <a:latin typeface="Times New Roman"/>
                        <a:ea typeface="Times New Roman"/>
                      </a:endParaRPr>
                    </a:p>
                  </a:txBody>
                  <a:tcPr marL="68580" marR="68580" marT="0" marB="0"/>
                </a:tc>
              </a:tr>
              <a:tr h="338667">
                <a:tc>
                  <a:txBody>
                    <a:bodyPr/>
                    <a:lstStyle/>
                    <a:p>
                      <a:pPr algn="ctr" rtl="0">
                        <a:spcAft>
                          <a:spcPts val="0"/>
                        </a:spcAft>
                      </a:pPr>
                      <a:r>
                        <a:rPr lang="en-US" sz="2000" b="1">
                          <a:effectLst/>
                        </a:rPr>
                        <a:t>1.8</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2.5</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2.0</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2.1</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2.6</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4.6</a:t>
                      </a:r>
                      <a:endParaRPr lang="en-US" sz="2000" b="1">
                        <a:effectLst/>
                        <a:latin typeface="Times New Roman"/>
                        <a:ea typeface="SimSun"/>
                      </a:endParaRPr>
                    </a:p>
                  </a:txBody>
                  <a:tcPr marL="68580" marR="68580" marT="0" marB="0"/>
                </a:tc>
                <a:tc>
                  <a:txBody>
                    <a:bodyPr/>
                    <a:lstStyle/>
                    <a:p>
                      <a:pPr algn="ctr" rtl="0" hangingPunct="0">
                        <a:spcAft>
                          <a:spcPts val="0"/>
                        </a:spcAft>
                      </a:pPr>
                      <a:r>
                        <a:rPr lang="en-US" sz="2000" b="1">
                          <a:effectLst/>
                        </a:rPr>
                        <a:t>30</a:t>
                      </a:r>
                      <a:endParaRPr lang="en-US" sz="2000" b="1">
                        <a:effectLst/>
                        <a:latin typeface="Times New Roman"/>
                        <a:ea typeface="Times New Roman"/>
                      </a:endParaRPr>
                    </a:p>
                  </a:txBody>
                  <a:tcPr marL="68580" marR="68580" marT="0" marB="0"/>
                </a:tc>
              </a:tr>
              <a:tr h="338667">
                <a:tc>
                  <a:txBody>
                    <a:bodyPr/>
                    <a:lstStyle/>
                    <a:p>
                      <a:pPr algn="ctr" rtl="0">
                        <a:spcAft>
                          <a:spcPts val="0"/>
                        </a:spcAft>
                      </a:pPr>
                      <a:r>
                        <a:rPr lang="en-US" sz="2000" b="1">
                          <a:effectLst/>
                        </a:rPr>
                        <a:t>2.2</a:t>
                      </a:r>
                      <a:endParaRPr lang="en-US" sz="2000" b="1">
                        <a:effectLst/>
                        <a:latin typeface="Times New Roman"/>
                        <a:ea typeface="SimSun"/>
                      </a:endParaRPr>
                    </a:p>
                  </a:txBody>
                  <a:tcPr marL="68580" marR="68580" marT="0" marB="0"/>
                </a:tc>
                <a:tc>
                  <a:txBody>
                    <a:bodyPr/>
                    <a:lstStyle/>
                    <a:p>
                      <a:pPr algn="ctr" rtl="0">
                        <a:spcAft>
                          <a:spcPts val="0"/>
                        </a:spcAft>
                      </a:pPr>
                      <a:r>
                        <a:rPr lang="en-US" sz="2000" b="1" dirty="0">
                          <a:effectLst/>
                        </a:rPr>
                        <a:t>2.8</a:t>
                      </a:r>
                      <a:endParaRPr lang="en-US" sz="2000" b="1" dirty="0">
                        <a:effectLst/>
                        <a:latin typeface="Times New Roman"/>
                        <a:ea typeface="SimSun"/>
                      </a:endParaRPr>
                    </a:p>
                  </a:txBody>
                  <a:tcPr marL="68580" marR="68580" marT="0" marB="0"/>
                </a:tc>
                <a:tc>
                  <a:txBody>
                    <a:bodyPr/>
                    <a:lstStyle/>
                    <a:p>
                      <a:pPr algn="ctr" rtl="0">
                        <a:spcAft>
                          <a:spcPts val="0"/>
                        </a:spcAft>
                      </a:pPr>
                      <a:r>
                        <a:rPr lang="en-US" sz="2000" b="1">
                          <a:effectLst/>
                        </a:rPr>
                        <a:t>2.5</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3.2</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4.3</a:t>
                      </a:r>
                      <a:endParaRPr lang="en-US" sz="2000" b="1">
                        <a:effectLst/>
                        <a:latin typeface="Times New Roman"/>
                        <a:ea typeface="SimSun"/>
                      </a:endParaRPr>
                    </a:p>
                  </a:txBody>
                  <a:tcPr marL="68580" marR="68580" marT="0" marB="0"/>
                </a:tc>
                <a:tc>
                  <a:txBody>
                    <a:bodyPr/>
                    <a:lstStyle/>
                    <a:p>
                      <a:pPr algn="ctr" rtl="0">
                        <a:spcAft>
                          <a:spcPts val="0"/>
                        </a:spcAft>
                      </a:pPr>
                      <a:r>
                        <a:rPr lang="en-US" sz="2000" b="1">
                          <a:effectLst/>
                        </a:rPr>
                        <a:t>4.9</a:t>
                      </a:r>
                      <a:endParaRPr lang="en-US" sz="2000" b="1">
                        <a:effectLst/>
                        <a:latin typeface="Times New Roman"/>
                        <a:ea typeface="SimSun"/>
                      </a:endParaRPr>
                    </a:p>
                  </a:txBody>
                  <a:tcPr marL="68580" marR="68580" marT="0" marB="0"/>
                </a:tc>
                <a:tc>
                  <a:txBody>
                    <a:bodyPr/>
                    <a:lstStyle/>
                    <a:p>
                      <a:pPr algn="ctr" rtl="0" hangingPunct="0">
                        <a:spcAft>
                          <a:spcPts val="0"/>
                        </a:spcAft>
                      </a:pPr>
                      <a:r>
                        <a:rPr lang="en-US" sz="2000" b="1" dirty="0">
                          <a:effectLst/>
                        </a:rPr>
                        <a:t>36</a:t>
                      </a:r>
                      <a:endParaRPr lang="en-US" sz="2000" b="1" dirty="0">
                        <a:effectLst/>
                        <a:latin typeface="Times New Roman"/>
                        <a:ea typeface="Times New Roman"/>
                      </a:endParaRPr>
                    </a:p>
                  </a:txBody>
                  <a:tcPr marL="68580" marR="68580" marT="0" marB="0"/>
                </a:tc>
              </a:tr>
            </a:tbl>
          </a:graphicData>
        </a:graphic>
      </p:graphicFrame>
      <p:graphicFrame>
        <p:nvGraphicFramePr>
          <p:cNvPr id="17" name="جدول 16"/>
          <p:cNvGraphicFramePr>
            <a:graphicFrameLocks noGrp="1"/>
          </p:cNvGraphicFramePr>
          <p:nvPr>
            <p:extLst>
              <p:ext uri="{D42A27DB-BD31-4B8C-83A1-F6EECF244321}">
                <p14:modId xmlns:p14="http://schemas.microsoft.com/office/powerpoint/2010/main" val="659798079"/>
              </p:ext>
            </p:extLst>
          </p:nvPr>
        </p:nvGraphicFramePr>
        <p:xfrm>
          <a:off x="20040602" y="16535400"/>
          <a:ext cx="6476998" cy="3124199"/>
        </p:xfrm>
        <a:graphic>
          <a:graphicData uri="http://schemas.openxmlformats.org/drawingml/2006/table">
            <a:tbl>
              <a:tblPr rtl="1" firstRow="1" firstCol="1" bandRow="1">
                <a:tableStyleId>{5C22544A-7EE6-4342-B048-85BDC9FD1C3A}</a:tableStyleId>
              </a:tblPr>
              <a:tblGrid>
                <a:gridCol w="847592"/>
                <a:gridCol w="847592"/>
                <a:gridCol w="847592"/>
                <a:gridCol w="847592"/>
                <a:gridCol w="847592"/>
                <a:gridCol w="1035606"/>
                <a:gridCol w="1203432"/>
              </a:tblGrid>
              <a:tr h="328863">
                <a:tc gridSpan="6">
                  <a:txBody>
                    <a:bodyPr/>
                    <a:lstStyle/>
                    <a:p>
                      <a:pPr rtl="0">
                        <a:spcAft>
                          <a:spcPts val="0"/>
                        </a:spcAft>
                      </a:pPr>
                      <a:r>
                        <a:rPr lang="en-US" sz="2000" dirty="0">
                          <a:effectLst/>
                        </a:rPr>
                        <a:t> Handle ( </a:t>
                      </a:r>
                      <a:r>
                        <a:rPr lang="en-US" sz="2000" baseline="30000" dirty="0">
                          <a:effectLst/>
                        </a:rPr>
                        <a:t>0</a:t>
                      </a:r>
                      <a:r>
                        <a:rPr lang="en-US" sz="2000" dirty="0">
                          <a:effectLst/>
                        </a:rPr>
                        <a:t>)</a:t>
                      </a:r>
                      <a:endParaRPr lang="en-US" sz="2000" dirty="0">
                        <a:effectLst/>
                        <a:latin typeface="Cambria"/>
                        <a:ea typeface="Calibri"/>
                        <a:cs typeface="Times New Roman"/>
                      </a:endParaRPr>
                    </a:p>
                  </a:txBody>
                  <a:tcPr marL="68580" marR="68580"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a:txBody>
                    <a:bodyPr/>
                    <a:lstStyle/>
                    <a:p>
                      <a:pPr rtl="0">
                        <a:spcAft>
                          <a:spcPts val="0"/>
                        </a:spcAft>
                      </a:pPr>
                      <a:r>
                        <a:rPr lang="en-US" sz="2000">
                          <a:effectLst/>
                        </a:rPr>
                        <a:t>The test </a:t>
                      </a:r>
                      <a:endParaRPr lang="en-US" sz="2000">
                        <a:effectLst/>
                        <a:latin typeface="Cambria"/>
                        <a:ea typeface="Calibri"/>
                        <a:cs typeface="Times New Roman"/>
                      </a:endParaRPr>
                    </a:p>
                  </a:txBody>
                  <a:tcPr marL="68580" marR="68580" marT="0" marB="0"/>
                </a:tc>
              </a:tr>
              <a:tr h="657726">
                <a:tc gridSpan="2">
                  <a:txBody>
                    <a:bodyPr/>
                    <a:lstStyle/>
                    <a:p>
                      <a:pPr rtl="0">
                        <a:spcAft>
                          <a:spcPts val="0"/>
                        </a:spcAft>
                      </a:pPr>
                      <a:r>
                        <a:rPr lang="en-US" sz="2000">
                          <a:effectLst/>
                        </a:rPr>
                        <a:t>Satin 6</a:t>
                      </a:r>
                      <a:endParaRPr lang="en-US" sz="2000">
                        <a:effectLst/>
                        <a:latin typeface="Cambria"/>
                        <a:ea typeface="Calibri"/>
                        <a:cs typeface="Times New Roman"/>
                      </a:endParaRPr>
                    </a:p>
                  </a:txBody>
                  <a:tcPr marL="68580" marR="68580" marT="0" marB="0"/>
                </a:tc>
                <a:tc hMerge="1">
                  <a:txBody>
                    <a:bodyPr/>
                    <a:lstStyle/>
                    <a:p>
                      <a:pPr rtl="1"/>
                      <a:endParaRPr lang="ar-SA"/>
                    </a:p>
                  </a:txBody>
                  <a:tcPr/>
                </a:tc>
                <a:tc gridSpan="2">
                  <a:txBody>
                    <a:bodyPr/>
                    <a:lstStyle/>
                    <a:p>
                      <a:pPr rtl="0">
                        <a:spcAft>
                          <a:spcPts val="0"/>
                        </a:spcAft>
                      </a:pPr>
                      <a:r>
                        <a:rPr lang="en-US" sz="2000">
                          <a:effectLst/>
                        </a:rPr>
                        <a:t>Twill 3/3 </a:t>
                      </a:r>
                      <a:endParaRPr lang="en-US" sz="2000">
                        <a:effectLst/>
                        <a:latin typeface="Cambria"/>
                        <a:ea typeface="Calibri"/>
                        <a:cs typeface="Times New Roman"/>
                      </a:endParaRPr>
                    </a:p>
                  </a:txBody>
                  <a:tcPr marL="68580" marR="68580" marT="0" marB="0"/>
                </a:tc>
                <a:tc hMerge="1">
                  <a:txBody>
                    <a:bodyPr/>
                    <a:lstStyle/>
                    <a:p>
                      <a:pPr rtl="1"/>
                      <a:endParaRPr lang="ar-SA"/>
                    </a:p>
                  </a:txBody>
                  <a:tcPr/>
                </a:tc>
                <a:tc gridSpan="2">
                  <a:txBody>
                    <a:bodyPr/>
                    <a:lstStyle/>
                    <a:p>
                      <a:pPr rtl="0">
                        <a:spcAft>
                          <a:spcPts val="0"/>
                        </a:spcAft>
                      </a:pPr>
                      <a:r>
                        <a:rPr lang="en-US" sz="2000">
                          <a:effectLst/>
                        </a:rPr>
                        <a:t>Plain weave 1/1</a:t>
                      </a:r>
                      <a:endParaRPr lang="en-US" sz="2000">
                        <a:effectLst/>
                        <a:latin typeface="Cambria"/>
                        <a:ea typeface="Calibri"/>
                        <a:cs typeface="Times New Roman"/>
                      </a:endParaRPr>
                    </a:p>
                  </a:txBody>
                  <a:tcPr marL="68580" marR="68580" marT="0" marB="0"/>
                </a:tc>
                <a:tc hMerge="1">
                  <a:txBody>
                    <a:bodyPr/>
                    <a:lstStyle/>
                    <a:p>
                      <a:pPr rtl="1"/>
                      <a:endParaRPr lang="ar-SA"/>
                    </a:p>
                  </a:txBody>
                  <a:tcPr/>
                </a:tc>
                <a:tc>
                  <a:txBody>
                    <a:bodyPr/>
                    <a:lstStyle/>
                    <a:p>
                      <a:pPr rtl="0">
                        <a:spcAft>
                          <a:spcPts val="0"/>
                        </a:spcAft>
                      </a:pPr>
                      <a:r>
                        <a:rPr lang="en-US" sz="2000">
                          <a:effectLst/>
                        </a:rPr>
                        <a:t>Fabric structure </a:t>
                      </a:r>
                      <a:endParaRPr lang="en-US" sz="2000">
                        <a:effectLst/>
                        <a:latin typeface="Cambria"/>
                        <a:ea typeface="Calibri"/>
                        <a:cs typeface="Times New Roman"/>
                      </a:endParaRPr>
                    </a:p>
                  </a:txBody>
                  <a:tcPr marL="68580" marR="68580" marT="0" marB="0"/>
                </a:tc>
              </a:tr>
              <a:tr h="986589">
                <a:tc>
                  <a:txBody>
                    <a:bodyPr/>
                    <a:lstStyle/>
                    <a:p>
                      <a:pPr rtl="0">
                        <a:spcAft>
                          <a:spcPts val="0"/>
                        </a:spcAft>
                      </a:pPr>
                      <a:r>
                        <a:rPr lang="en-US" sz="2000">
                          <a:effectLst/>
                        </a:rPr>
                        <a:t>After treatment </a:t>
                      </a:r>
                      <a:endParaRPr lang="en-US" sz="2000">
                        <a:effectLst/>
                        <a:latin typeface="Cambria"/>
                        <a:ea typeface="Calibri"/>
                        <a:cs typeface="Times New Roman"/>
                      </a:endParaRPr>
                    </a:p>
                  </a:txBody>
                  <a:tcPr marL="68580" marR="68580" marT="0" marB="0"/>
                </a:tc>
                <a:tc>
                  <a:txBody>
                    <a:bodyPr/>
                    <a:lstStyle/>
                    <a:p>
                      <a:pPr rtl="0">
                        <a:spcAft>
                          <a:spcPts val="0"/>
                        </a:spcAft>
                      </a:pPr>
                      <a:r>
                        <a:rPr lang="en-US" sz="1400" dirty="0">
                          <a:effectLst/>
                        </a:rPr>
                        <a:t>Before treatment</a:t>
                      </a:r>
                      <a:endParaRPr lang="en-US" sz="1400" dirty="0">
                        <a:effectLst/>
                        <a:latin typeface="Cambria"/>
                        <a:ea typeface="Calibri"/>
                        <a:cs typeface="Times New Roman"/>
                      </a:endParaRPr>
                    </a:p>
                  </a:txBody>
                  <a:tcPr marL="68580" marR="68580" marT="0" marB="0"/>
                </a:tc>
                <a:tc>
                  <a:txBody>
                    <a:bodyPr/>
                    <a:lstStyle/>
                    <a:p>
                      <a:pPr rtl="0">
                        <a:spcAft>
                          <a:spcPts val="0"/>
                        </a:spcAft>
                      </a:pPr>
                      <a:r>
                        <a:rPr lang="en-US" sz="1400" dirty="0">
                          <a:effectLst/>
                        </a:rPr>
                        <a:t>After treatment </a:t>
                      </a:r>
                      <a:endParaRPr lang="en-US" sz="1400" dirty="0">
                        <a:effectLst/>
                        <a:latin typeface="Cambria"/>
                        <a:ea typeface="Calibri"/>
                        <a:cs typeface="Times New Roman"/>
                      </a:endParaRPr>
                    </a:p>
                  </a:txBody>
                  <a:tcPr marL="68580" marR="68580" marT="0" marB="0"/>
                </a:tc>
                <a:tc>
                  <a:txBody>
                    <a:bodyPr/>
                    <a:lstStyle/>
                    <a:p>
                      <a:pPr rtl="0">
                        <a:spcAft>
                          <a:spcPts val="0"/>
                        </a:spcAft>
                      </a:pPr>
                      <a:r>
                        <a:rPr lang="en-US" sz="1400" dirty="0">
                          <a:effectLst/>
                        </a:rPr>
                        <a:t>Before treatment</a:t>
                      </a:r>
                      <a:endParaRPr lang="en-US" sz="1400" dirty="0">
                        <a:effectLst/>
                        <a:latin typeface="Cambria"/>
                        <a:ea typeface="Calibri"/>
                        <a:cs typeface="Times New Roman"/>
                      </a:endParaRPr>
                    </a:p>
                  </a:txBody>
                  <a:tcPr marL="68580" marR="68580" marT="0" marB="0"/>
                </a:tc>
                <a:tc>
                  <a:txBody>
                    <a:bodyPr/>
                    <a:lstStyle/>
                    <a:p>
                      <a:pPr rtl="0">
                        <a:spcAft>
                          <a:spcPts val="0"/>
                        </a:spcAft>
                      </a:pPr>
                      <a:r>
                        <a:rPr lang="en-US" sz="1400" dirty="0">
                          <a:effectLst/>
                        </a:rPr>
                        <a:t>After treatment </a:t>
                      </a:r>
                      <a:endParaRPr lang="en-US" sz="1400" dirty="0">
                        <a:effectLst/>
                        <a:latin typeface="Cambria"/>
                        <a:ea typeface="Calibri"/>
                        <a:cs typeface="Times New Roman"/>
                      </a:endParaRPr>
                    </a:p>
                  </a:txBody>
                  <a:tcPr marL="68580" marR="68580" marT="0" marB="0"/>
                </a:tc>
                <a:tc>
                  <a:txBody>
                    <a:bodyPr/>
                    <a:lstStyle/>
                    <a:p>
                      <a:pPr rtl="0">
                        <a:spcAft>
                          <a:spcPts val="0"/>
                        </a:spcAft>
                      </a:pPr>
                      <a:r>
                        <a:rPr lang="en-US" sz="1400" dirty="0">
                          <a:effectLst/>
                        </a:rPr>
                        <a:t>Before treatment</a:t>
                      </a:r>
                      <a:endParaRPr lang="en-US" sz="1400" dirty="0">
                        <a:effectLst/>
                        <a:latin typeface="Cambria"/>
                        <a:ea typeface="Calibri"/>
                        <a:cs typeface="Times New Roman"/>
                      </a:endParaRPr>
                    </a:p>
                  </a:txBody>
                  <a:tcPr marL="68580" marR="68580" marT="0" marB="0"/>
                </a:tc>
                <a:tc>
                  <a:txBody>
                    <a:bodyPr/>
                    <a:lstStyle/>
                    <a:p>
                      <a:pPr rtl="0">
                        <a:spcAft>
                          <a:spcPts val="0"/>
                        </a:spcAft>
                      </a:pPr>
                      <a:r>
                        <a:rPr lang="en-US" sz="2000" dirty="0">
                          <a:effectLst/>
                        </a:rPr>
                        <a:t>Weft set  </a:t>
                      </a:r>
                      <a:endParaRPr lang="en-US" sz="2000" dirty="0">
                        <a:effectLst/>
                        <a:latin typeface="Cambria"/>
                        <a:ea typeface="Calibri"/>
                        <a:cs typeface="Times New Roman"/>
                      </a:endParaRPr>
                    </a:p>
                  </a:txBody>
                  <a:tcPr marL="68580" marR="68580" marT="0" marB="0"/>
                </a:tc>
              </a:tr>
              <a:tr h="493295">
                <a:tc>
                  <a:txBody>
                    <a:bodyPr/>
                    <a:lstStyle/>
                    <a:p>
                      <a:pPr rtl="0">
                        <a:spcAft>
                          <a:spcPts val="0"/>
                        </a:spcAft>
                      </a:pPr>
                      <a:r>
                        <a:rPr lang="en-US" sz="2000">
                          <a:effectLst/>
                        </a:rPr>
                        <a:t>41</a:t>
                      </a:r>
                      <a:endParaRPr lang="en-US" sz="2000">
                        <a:effectLst/>
                        <a:latin typeface="Cambria"/>
                        <a:ea typeface="Calibri"/>
                        <a:cs typeface="Times New Roman"/>
                      </a:endParaRPr>
                    </a:p>
                  </a:txBody>
                  <a:tcPr marL="68580" marR="68580" marT="0" marB="0" anchor="ctr"/>
                </a:tc>
                <a:tc>
                  <a:txBody>
                    <a:bodyPr/>
                    <a:lstStyle/>
                    <a:p>
                      <a:pPr rtl="0">
                        <a:spcAft>
                          <a:spcPts val="0"/>
                        </a:spcAft>
                      </a:pPr>
                      <a:r>
                        <a:rPr lang="en-US" sz="2000">
                          <a:effectLst/>
                        </a:rPr>
                        <a:t>37</a:t>
                      </a:r>
                      <a:endParaRPr lang="en-US" sz="2000">
                        <a:effectLst/>
                        <a:latin typeface="Cambria"/>
                        <a:ea typeface="Calibri"/>
                        <a:cs typeface="Times New Roman"/>
                      </a:endParaRPr>
                    </a:p>
                  </a:txBody>
                  <a:tcPr marL="68580" marR="68580" marT="0" marB="0" anchor="ctr"/>
                </a:tc>
                <a:tc>
                  <a:txBody>
                    <a:bodyPr/>
                    <a:lstStyle/>
                    <a:p>
                      <a:pPr rtl="0">
                        <a:spcAft>
                          <a:spcPts val="0"/>
                        </a:spcAft>
                      </a:pPr>
                      <a:r>
                        <a:rPr lang="en-US" sz="2000">
                          <a:effectLst/>
                        </a:rPr>
                        <a:t>40</a:t>
                      </a:r>
                      <a:endParaRPr lang="en-US" sz="2000">
                        <a:effectLst/>
                        <a:latin typeface="Cambria"/>
                        <a:ea typeface="Calibri"/>
                        <a:cs typeface="Times New Roman"/>
                      </a:endParaRPr>
                    </a:p>
                  </a:txBody>
                  <a:tcPr marL="68580" marR="68580" marT="0" marB="0" anchor="ctr"/>
                </a:tc>
                <a:tc>
                  <a:txBody>
                    <a:bodyPr/>
                    <a:lstStyle/>
                    <a:p>
                      <a:pPr rtl="0">
                        <a:spcAft>
                          <a:spcPts val="0"/>
                        </a:spcAft>
                      </a:pPr>
                      <a:r>
                        <a:rPr lang="en-US" sz="2000">
                          <a:effectLst/>
                        </a:rPr>
                        <a:t>38</a:t>
                      </a:r>
                      <a:endParaRPr lang="en-US" sz="2000">
                        <a:effectLst/>
                        <a:latin typeface="Cambria"/>
                        <a:ea typeface="Calibri"/>
                        <a:cs typeface="Times New Roman"/>
                      </a:endParaRPr>
                    </a:p>
                  </a:txBody>
                  <a:tcPr marL="68580" marR="68580" marT="0" marB="0" anchor="ctr"/>
                </a:tc>
                <a:tc>
                  <a:txBody>
                    <a:bodyPr/>
                    <a:lstStyle/>
                    <a:p>
                      <a:pPr rtl="0">
                        <a:spcAft>
                          <a:spcPts val="0"/>
                        </a:spcAft>
                      </a:pPr>
                      <a:r>
                        <a:rPr lang="en-US" sz="2000">
                          <a:effectLst/>
                        </a:rPr>
                        <a:t>42</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a:effectLst/>
                        </a:rPr>
                        <a:t>39</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dirty="0">
                          <a:effectLst/>
                        </a:rPr>
                        <a:t>24</a:t>
                      </a:r>
                      <a:endParaRPr lang="en-US" sz="2000" dirty="0">
                        <a:effectLst/>
                        <a:latin typeface="Cambria"/>
                        <a:ea typeface="Calibri"/>
                        <a:cs typeface="Times New Roman"/>
                      </a:endParaRPr>
                    </a:p>
                  </a:txBody>
                  <a:tcPr marL="68580" marR="68580" marT="0" marB="0"/>
                </a:tc>
              </a:tr>
              <a:tr h="328863">
                <a:tc>
                  <a:txBody>
                    <a:bodyPr/>
                    <a:lstStyle/>
                    <a:p>
                      <a:pPr rtl="0">
                        <a:spcAft>
                          <a:spcPts val="0"/>
                        </a:spcAft>
                      </a:pPr>
                      <a:r>
                        <a:rPr lang="en-US" sz="2000">
                          <a:effectLst/>
                        </a:rPr>
                        <a:t>43</a:t>
                      </a:r>
                      <a:endParaRPr lang="en-US" sz="2000">
                        <a:effectLst/>
                        <a:latin typeface="Cambria"/>
                        <a:ea typeface="Calibri"/>
                        <a:cs typeface="Times New Roman"/>
                      </a:endParaRPr>
                    </a:p>
                  </a:txBody>
                  <a:tcPr marL="68580" marR="68580" marT="0" marB="0" anchor="ctr"/>
                </a:tc>
                <a:tc>
                  <a:txBody>
                    <a:bodyPr/>
                    <a:lstStyle/>
                    <a:p>
                      <a:pPr rtl="0">
                        <a:spcAft>
                          <a:spcPts val="0"/>
                        </a:spcAft>
                      </a:pPr>
                      <a:r>
                        <a:rPr lang="en-US" sz="2000">
                          <a:effectLst/>
                        </a:rPr>
                        <a:t>39</a:t>
                      </a:r>
                      <a:endParaRPr lang="en-US" sz="2000">
                        <a:effectLst/>
                        <a:latin typeface="Cambria"/>
                        <a:ea typeface="Calibri"/>
                        <a:cs typeface="Times New Roman"/>
                      </a:endParaRPr>
                    </a:p>
                  </a:txBody>
                  <a:tcPr marL="68580" marR="68580" marT="0" marB="0" anchor="ctr"/>
                </a:tc>
                <a:tc>
                  <a:txBody>
                    <a:bodyPr/>
                    <a:lstStyle/>
                    <a:p>
                      <a:pPr rtl="0">
                        <a:spcAft>
                          <a:spcPts val="0"/>
                        </a:spcAft>
                      </a:pPr>
                      <a:r>
                        <a:rPr lang="en-US" sz="2000">
                          <a:effectLst/>
                        </a:rPr>
                        <a:t>41</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a:effectLst/>
                        </a:rPr>
                        <a:t>39</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a:effectLst/>
                        </a:rPr>
                        <a:t>43</a:t>
                      </a:r>
                      <a:endParaRPr lang="en-US" sz="2000">
                        <a:effectLst/>
                        <a:latin typeface="Cambria"/>
                        <a:ea typeface="Calibri"/>
                        <a:cs typeface="Times New Roman"/>
                      </a:endParaRPr>
                    </a:p>
                  </a:txBody>
                  <a:tcPr marL="68580" marR="68580" marT="0" marB="0" anchor="ctr"/>
                </a:tc>
                <a:tc>
                  <a:txBody>
                    <a:bodyPr/>
                    <a:lstStyle/>
                    <a:p>
                      <a:pPr rtl="0">
                        <a:spcAft>
                          <a:spcPts val="0"/>
                        </a:spcAft>
                      </a:pPr>
                      <a:r>
                        <a:rPr lang="en-US" sz="2000" dirty="0">
                          <a:effectLst/>
                        </a:rPr>
                        <a:t>40</a:t>
                      </a:r>
                      <a:endParaRPr lang="en-US" sz="2000" dirty="0">
                        <a:effectLst/>
                        <a:latin typeface="Cambria"/>
                        <a:ea typeface="Calibri"/>
                        <a:cs typeface="Times New Roman"/>
                      </a:endParaRPr>
                    </a:p>
                  </a:txBody>
                  <a:tcPr marL="68580" marR="68580" marT="0" marB="0" anchor="ctr"/>
                </a:tc>
                <a:tc>
                  <a:txBody>
                    <a:bodyPr/>
                    <a:lstStyle/>
                    <a:p>
                      <a:pPr rtl="0">
                        <a:spcAft>
                          <a:spcPts val="0"/>
                        </a:spcAft>
                      </a:pPr>
                      <a:r>
                        <a:rPr lang="en-US" sz="2000" dirty="0">
                          <a:effectLst/>
                        </a:rPr>
                        <a:t>30</a:t>
                      </a:r>
                      <a:endParaRPr lang="en-US" sz="2000" dirty="0">
                        <a:effectLst/>
                        <a:latin typeface="Cambria"/>
                        <a:ea typeface="Calibri"/>
                        <a:cs typeface="Times New Roman"/>
                      </a:endParaRPr>
                    </a:p>
                  </a:txBody>
                  <a:tcPr marL="68580" marR="68580" marT="0" marB="0"/>
                </a:tc>
              </a:tr>
              <a:tr h="328863">
                <a:tc>
                  <a:txBody>
                    <a:bodyPr/>
                    <a:lstStyle/>
                    <a:p>
                      <a:pPr rtl="0">
                        <a:spcAft>
                          <a:spcPts val="0"/>
                        </a:spcAft>
                      </a:pPr>
                      <a:r>
                        <a:rPr lang="en-US" sz="2000">
                          <a:effectLst/>
                        </a:rPr>
                        <a:t>44</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a:effectLst/>
                        </a:rPr>
                        <a:t>40</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a:effectLst/>
                        </a:rPr>
                        <a:t>43</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a:effectLst/>
                        </a:rPr>
                        <a:t>41</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a:effectLst/>
                        </a:rPr>
                        <a:t>45</a:t>
                      </a:r>
                      <a:endParaRPr lang="en-US" sz="2000">
                        <a:effectLst/>
                        <a:latin typeface="Cambria"/>
                        <a:ea typeface="Calibri"/>
                        <a:cs typeface="Times New Roman"/>
                      </a:endParaRPr>
                    </a:p>
                  </a:txBody>
                  <a:tcPr marL="68580" marR="68580" marT="0" marB="0"/>
                </a:tc>
                <a:tc>
                  <a:txBody>
                    <a:bodyPr/>
                    <a:lstStyle/>
                    <a:p>
                      <a:pPr rtl="0">
                        <a:spcAft>
                          <a:spcPts val="0"/>
                        </a:spcAft>
                      </a:pPr>
                      <a:r>
                        <a:rPr lang="en-US" sz="2000" dirty="0">
                          <a:effectLst/>
                        </a:rPr>
                        <a:t>41</a:t>
                      </a:r>
                      <a:endParaRPr lang="en-US" sz="2000" dirty="0">
                        <a:effectLst/>
                        <a:latin typeface="Cambria"/>
                        <a:ea typeface="Calibri"/>
                        <a:cs typeface="Times New Roman"/>
                      </a:endParaRPr>
                    </a:p>
                  </a:txBody>
                  <a:tcPr marL="68580" marR="68580" marT="0" marB="0"/>
                </a:tc>
                <a:tc>
                  <a:txBody>
                    <a:bodyPr/>
                    <a:lstStyle/>
                    <a:p>
                      <a:pPr rtl="0">
                        <a:spcAft>
                          <a:spcPts val="0"/>
                        </a:spcAft>
                      </a:pPr>
                      <a:r>
                        <a:rPr lang="en-US" sz="2000" dirty="0">
                          <a:effectLst/>
                        </a:rPr>
                        <a:t>36</a:t>
                      </a:r>
                      <a:endParaRPr lang="en-US" sz="2000" dirty="0">
                        <a:effectLst/>
                        <a:latin typeface="Cambria"/>
                        <a:ea typeface="Calibri"/>
                        <a:cs typeface="Times New Roman"/>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1385</TotalTime>
  <Words>1010</Words>
  <Application>Microsoft Office PowerPoint</Application>
  <PresentationFormat>مخصص</PresentationFormat>
  <Paragraphs>257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79</cp:revision>
  <cp:lastPrinted>2000-08-03T00:31:24Z</cp:lastPrinted>
  <dcterms:created xsi:type="dcterms:W3CDTF">2000-02-09T15:01:13Z</dcterms:created>
  <dcterms:modified xsi:type="dcterms:W3CDTF">2014-11-13T21:27:14Z</dcterms:modified>
</cp:coreProperties>
</file>