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9" r:id="rId2"/>
  </p:sldIdLst>
  <p:sldSz cx="27432000" cy="43891200"/>
  <p:notesSz cx="6716713" cy="9239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808000"/>
    <a:srgbClr val="500000"/>
    <a:srgbClr val="003366"/>
    <a:srgbClr val="FFFF99"/>
    <a:srgbClr val="FFFF66"/>
    <a:srgbClr val="006666"/>
    <a:srgbClr val="990000"/>
    <a:srgbClr val="800000"/>
    <a:srgbClr val="FF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951" autoAdjust="0"/>
    <p:restoredTop sz="94660"/>
  </p:normalViewPr>
  <p:slideViewPr>
    <p:cSldViewPr>
      <p:cViewPr>
        <p:scale>
          <a:sx n="33" d="100"/>
          <a:sy n="33" d="100"/>
        </p:scale>
        <p:origin x="-624" y="36"/>
      </p:cViewPr>
      <p:guideLst>
        <p:guide orient="horz" pos="6528"/>
        <p:guide pos="7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66"/>
    </p:cViewPr>
  </p:notesTextViewPr>
  <p:notesViewPr>
    <p:cSldViewPr>
      <p:cViewPr varScale="1">
        <p:scale>
          <a:sx n="37" d="100"/>
          <a:sy n="37" d="100"/>
        </p:scale>
        <p:origin x="-1488" y="-84"/>
      </p:cViewPr>
      <p:guideLst>
        <p:guide orient="horz" pos="2910"/>
        <p:guide pos="2115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57425" y="685800"/>
            <a:ext cx="219075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4876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3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8763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7E243DA0-0F37-4B9D-8137-8E9DB1D476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62476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sz="1200" b="1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  <a:p>
            <a:r>
              <a:rPr lang="ar-SA" smtClean="0"/>
              <a:t>          </a:t>
            </a:r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43DA0-0F37-4B9D-8137-8E9DB1D4760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19573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13635038"/>
            <a:ext cx="23317200" cy="94075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4871363"/>
            <a:ext cx="19202400" cy="1121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10240963"/>
            <a:ext cx="24688800" cy="289671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888200" y="1757363"/>
            <a:ext cx="6172200" cy="3745071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1757363"/>
            <a:ext cx="18364200" cy="374507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0240963"/>
            <a:ext cx="24688800" cy="289671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38" y="28203525"/>
            <a:ext cx="23317200" cy="87185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38" y="18602325"/>
            <a:ext cx="23317200" cy="9601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0240963"/>
            <a:ext cx="12268200" cy="289671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92200" y="10240963"/>
            <a:ext cx="12268200" cy="289671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9825038"/>
            <a:ext cx="12120563" cy="40941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13919200"/>
            <a:ext cx="12120563" cy="252888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075" y="9825038"/>
            <a:ext cx="12125325" cy="40941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075" y="13919200"/>
            <a:ext cx="12125325" cy="252888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47838"/>
            <a:ext cx="9024938" cy="74374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5150" y="1747838"/>
            <a:ext cx="15335250" cy="3746023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0" y="9185275"/>
            <a:ext cx="9024938" cy="30022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863" y="30724475"/>
            <a:ext cx="16459200" cy="36258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863" y="3921125"/>
            <a:ext cx="16459200" cy="263350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863" y="34350325"/>
            <a:ext cx="16459200" cy="5151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2pPr>
      <a:lvl3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3pPr>
      <a:lvl4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4pPr>
      <a:lvl5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5pPr>
      <a:lvl6pPr marL="457200"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6pPr>
      <a:lvl7pPr marL="914400"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7pPr>
      <a:lvl8pPr marL="1371600"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8pPr>
      <a:lvl9pPr marL="1828800"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9pPr>
    </p:titleStyle>
    <p:bodyStyle>
      <a:lvl1pPr marL="1209675" indent="-1209675" algn="l" defTabSz="3228975" rtl="0" eaLnBrk="0" fontAlgn="base" hangingPunct="0">
        <a:spcBef>
          <a:spcPct val="20000"/>
        </a:spcBef>
        <a:spcAft>
          <a:spcPct val="0"/>
        </a:spcAft>
        <a:buChar char="•"/>
        <a:defRPr sz="11200">
          <a:solidFill>
            <a:schemeClr val="tx1"/>
          </a:solidFill>
          <a:latin typeface="+mn-lt"/>
          <a:ea typeface="+mn-ea"/>
          <a:cs typeface="+mn-cs"/>
        </a:defRPr>
      </a:lvl1pPr>
      <a:lvl2pPr marL="2622550" indent="-1009650" algn="l" defTabSz="3228975" rtl="0" eaLnBrk="0" fontAlgn="base" hangingPunct="0">
        <a:spcBef>
          <a:spcPct val="20000"/>
        </a:spcBef>
        <a:spcAft>
          <a:spcPct val="0"/>
        </a:spcAft>
        <a:buChar char="–"/>
        <a:defRPr sz="9900">
          <a:solidFill>
            <a:schemeClr val="tx1"/>
          </a:solidFill>
          <a:latin typeface="+mn-lt"/>
        </a:defRPr>
      </a:lvl2pPr>
      <a:lvl3pPr marL="4035425" indent="-806450" algn="l" defTabSz="3228975" rtl="0" eaLnBrk="0" fontAlgn="base" hangingPunct="0">
        <a:spcBef>
          <a:spcPct val="20000"/>
        </a:spcBef>
        <a:spcAft>
          <a:spcPct val="0"/>
        </a:spcAft>
        <a:buChar char="•"/>
        <a:defRPr sz="8500">
          <a:solidFill>
            <a:schemeClr val="tx1"/>
          </a:solidFill>
          <a:latin typeface="+mn-lt"/>
        </a:defRPr>
      </a:lvl3pPr>
      <a:lvl4pPr marL="5654675" indent="-811213" algn="l" defTabSz="3228975" rtl="0" eaLnBrk="0" fontAlgn="base" hangingPunct="0">
        <a:spcBef>
          <a:spcPct val="20000"/>
        </a:spcBef>
        <a:spcAft>
          <a:spcPct val="0"/>
        </a:spcAft>
        <a:buChar char="–"/>
        <a:defRPr sz="6900">
          <a:solidFill>
            <a:schemeClr val="tx1"/>
          </a:solidFill>
          <a:latin typeface="+mn-lt"/>
        </a:defRPr>
      </a:lvl4pPr>
      <a:lvl5pPr marL="72675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5pPr>
      <a:lvl6pPr marL="77247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6pPr>
      <a:lvl7pPr marL="81819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7pPr>
      <a:lvl8pPr marL="86391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8pPr>
      <a:lvl9pPr marL="90963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Global_symmetry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en.wikipedia.org/wiki/Quantum_electrodynamics" TargetMode="External"/><Relationship Id="rId4" Type="http://schemas.openxmlformats.org/officeDocument/2006/relationships/hyperlink" Target="http://en.wikipedia.org/wiki/Local_symmetr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Rectangle 29"/>
          <p:cNvSpPr>
            <a:spLocks noChangeArrowheads="1"/>
          </p:cNvSpPr>
          <p:nvPr/>
        </p:nvSpPr>
        <p:spPr bwMode="auto">
          <a:xfrm>
            <a:off x="785722" y="1300018"/>
            <a:ext cx="2286000" cy="228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28016" tIns="64008" rIns="128016" bIns="64008" anchor="ctr"/>
          <a:lstStyle/>
          <a:p>
            <a:pPr algn="ctr" defTabSz="1279525"/>
            <a:r>
              <a:rPr lang="en-US" sz="4800" b="1"/>
              <a:t>LOGO</a:t>
            </a:r>
            <a:endParaRPr lang="en-US" sz="4800"/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3661569" y="571500"/>
            <a:ext cx="20110450" cy="3657600"/>
          </a:xfrm>
          <a:prstGeom prst="rect">
            <a:avLst/>
          </a:prstGeom>
          <a:solidFill>
            <a:srgbClr val="808000"/>
          </a:solidFill>
          <a:ln w="38100">
            <a:noFill/>
            <a:miter lim="800000"/>
            <a:headEnd/>
            <a:tailEnd/>
          </a:ln>
          <a:effectLst/>
        </p:spPr>
        <p:txBody>
          <a:bodyPr lIns="85638" tIns="42818" rIns="85638" bIns="42818" anchor="ctr" anchorCtr="1"/>
          <a:lstStyle/>
          <a:p>
            <a:pPr algn="ctr" defTabSz="857250"/>
            <a:endParaRPr lang="en-US" sz="3600" dirty="0">
              <a:solidFill>
                <a:srgbClr val="FFFFCC"/>
              </a:solidFill>
              <a:cs typeface="Arial" pitchFamily="34" charset="0"/>
            </a:endParaRPr>
          </a:p>
        </p:txBody>
      </p:sp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499970" y="5027612"/>
            <a:ext cx="12930278" cy="1058751"/>
          </a:xfrm>
          <a:prstGeom prst="rect">
            <a:avLst/>
          </a:prstGeom>
          <a:solidFill>
            <a:srgbClr val="808000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128016" tIns="64008" rIns="128016" bIns="64008"/>
          <a:lstStyle/>
          <a:p>
            <a:pPr defTabSz="1279525"/>
            <a:r>
              <a:rPr lang="en-US" sz="4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Abstract</a:t>
            </a:r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499970" y="6086364"/>
            <a:ext cx="12930278" cy="6215105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256032" tIns="256032" rIns="256032" bIns="256032"/>
          <a:lstStyle/>
          <a:p>
            <a:pPr algn="just"/>
            <a:r>
              <a:rPr lang="en-US" sz="4400" dirty="0" smtClean="0"/>
              <a:t>Vector bundles are utilized in the study of physical fields . The connection of a fiber bundle corresponds to the gauge potential , and the physical field corresponds to the curvature of the fiber bundle . In this study we consider the geometrical interpretation of fields interaction using the language of fiber bundle . We illustrate our geometrical picture by : Dirac fields , Nucleon field and Einstein field </a:t>
            </a:r>
            <a:r>
              <a:rPr lang="en-US" sz="4400" dirty="0" smtClean="0"/>
              <a:t>.</a:t>
            </a:r>
            <a:endParaRPr lang="en-US" sz="4400" dirty="0" smtClean="0"/>
          </a:p>
          <a:p>
            <a:pPr defTabSz="857250"/>
            <a:endParaRPr lang="en-US" dirty="0">
              <a:cs typeface="Arial" pitchFamily="34" charset="0"/>
            </a:endParaRPr>
          </a:p>
        </p:txBody>
      </p:sp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14144628" y="25874690"/>
            <a:ext cx="12573088" cy="17359434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256032" tIns="256032" rIns="256032" bIns="256032"/>
          <a:lstStyle/>
          <a:p>
            <a:pPr algn="just"/>
            <a:r>
              <a:rPr lang="en-US" sz="3500" dirty="0" smtClean="0"/>
              <a:t>1. Adler , Ronald , (1975) . Introduction To General Relativity Second Edition</a:t>
            </a:r>
            <a:r>
              <a:rPr lang="en-US" sz="3500" i="1" dirty="0" smtClean="0"/>
              <a:t> </a:t>
            </a:r>
            <a:r>
              <a:rPr lang="en-US" sz="3500" dirty="0" smtClean="0"/>
              <a:t>. McGraw-HILL  Book Company , New York .   </a:t>
            </a:r>
          </a:p>
          <a:p>
            <a:pPr algn="just"/>
            <a:r>
              <a:rPr lang="en-US" sz="3500" dirty="0" smtClean="0"/>
              <a:t>2. </a:t>
            </a:r>
            <a:r>
              <a:rPr lang="en-US" sz="3500" dirty="0" err="1" smtClean="0"/>
              <a:t>Artzy</a:t>
            </a:r>
            <a:r>
              <a:rPr lang="en-US" sz="3500" dirty="0" smtClean="0"/>
              <a:t> , Rafael , (1965) . Linear geometry , Addison – Wesley Publishing Company , Inc . New York .   </a:t>
            </a:r>
          </a:p>
          <a:p>
            <a:pPr algn="just"/>
            <a:r>
              <a:rPr lang="en-US" sz="3500" dirty="0" smtClean="0"/>
              <a:t>3. Beiser , Arthur , (1995) .Theory and Problems of Applied Physics , third edition, McGraw-Hill , Inc . New York .</a:t>
            </a:r>
          </a:p>
          <a:p>
            <a:pPr algn="just"/>
            <a:r>
              <a:rPr lang="en-US" sz="3500" dirty="0" smtClean="0"/>
              <a:t>4.</a:t>
            </a:r>
            <a:r>
              <a:rPr lang="en-US" sz="3500" b="1" dirty="0" smtClean="0"/>
              <a:t> </a:t>
            </a:r>
            <a:r>
              <a:rPr lang="en-US" sz="3500" dirty="0" smtClean="0"/>
              <a:t>Bleecker , David , (1981) . Gauge Theory and Variational Principle , Addison - Wesley , London .</a:t>
            </a:r>
          </a:p>
          <a:p>
            <a:pPr algn="just"/>
            <a:r>
              <a:rPr lang="en-US" sz="3500" dirty="0" smtClean="0"/>
              <a:t>5. Boothby , William  M ., (1975 ) . An Introduction to Differentiable Manifolds and Riemannian Geometry , Acadami Press ,  New York </a:t>
            </a:r>
            <a:r>
              <a:rPr lang="en-US" sz="3500" dirty="0" smtClean="0"/>
              <a:t>.</a:t>
            </a:r>
            <a:endParaRPr lang="en-US" sz="3500" dirty="0" smtClean="0"/>
          </a:p>
          <a:p>
            <a:pPr algn="just"/>
            <a:r>
              <a:rPr lang="en-US" sz="3500" dirty="0" smtClean="0"/>
              <a:t>6. </a:t>
            </a:r>
            <a:r>
              <a:rPr lang="en-US" sz="3500" dirty="0" smtClean="0"/>
              <a:t>Fadeev , L . D . , Slavnov ,  A . A . , (1991) . Gauge Fields : Introduction to</a:t>
            </a:r>
          </a:p>
          <a:p>
            <a:pPr algn="just"/>
            <a:r>
              <a:rPr lang="en-US" sz="3500" dirty="0" smtClean="0"/>
              <a:t> Quantum Theory , Westwiew Press , USA .</a:t>
            </a:r>
          </a:p>
          <a:p>
            <a:pPr algn="just"/>
            <a:r>
              <a:rPr lang="en-US" sz="3500" dirty="0" smtClean="0"/>
              <a:t> </a:t>
            </a:r>
            <a:r>
              <a:rPr lang="en-US" sz="3500" dirty="0" smtClean="0"/>
              <a:t>7. </a:t>
            </a:r>
            <a:r>
              <a:rPr lang="en-US" sz="3500" dirty="0" smtClean="0"/>
              <a:t>Felice , F. De . , Clarke , C.J.S. , (1990) . Relativity on curved manifolds , </a:t>
            </a:r>
          </a:p>
          <a:p>
            <a:pPr algn="just"/>
            <a:r>
              <a:rPr lang="en-US" sz="3500" dirty="0" smtClean="0"/>
              <a:t>  Cambridge University Press , New York .</a:t>
            </a:r>
          </a:p>
          <a:p>
            <a:pPr algn="just"/>
            <a:r>
              <a:rPr lang="en-US" sz="3500" dirty="0" smtClean="0"/>
              <a:t>8.</a:t>
            </a:r>
            <a:r>
              <a:rPr lang="en-US" sz="3500" b="1" dirty="0" smtClean="0"/>
              <a:t> </a:t>
            </a:r>
            <a:r>
              <a:rPr lang="en-US" sz="3500" dirty="0" smtClean="0"/>
              <a:t>F. Gesztesy, Univ. of  Missouri , Foundations of Physics, Vol. 23, No. 7 . </a:t>
            </a:r>
            <a:r>
              <a:rPr lang="en-US" sz="3500" dirty="0" smtClean="0"/>
              <a:t>24 </a:t>
            </a:r>
            <a:r>
              <a:rPr lang="en-US" sz="3500" dirty="0" smtClean="0"/>
              <a:t>Mar 2011 .The Dirac Equation ,Springer-Verlag , New York .</a:t>
            </a:r>
          </a:p>
          <a:p>
            <a:pPr algn="just"/>
            <a:r>
              <a:rPr lang="en-US" sz="3500" dirty="0" smtClean="0"/>
              <a:t>9 . </a:t>
            </a:r>
            <a:r>
              <a:rPr lang="en-US" sz="3500" dirty="0" smtClean="0"/>
              <a:t>Lee , H . C . , (1984) . An introduction to Kaluza </a:t>
            </a:r>
            <a:r>
              <a:rPr lang="ar-SA" sz="3500" dirty="0" smtClean="0"/>
              <a:t>ــ</a:t>
            </a:r>
            <a:r>
              <a:rPr lang="en-US" sz="3500" dirty="0" smtClean="0"/>
              <a:t>Klein theories , </a:t>
            </a:r>
            <a:r>
              <a:rPr lang="en-US" sz="3500" dirty="0" smtClean="0"/>
              <a:t>world scientific </a:t>
            </a:r>
            <a:r>
              <a:rPr lang="en-US" sz="3500" dirty="0" smtClean="0"/>
              <a:t>,Canada </a:t>
            </a:r>
            <a:r>
              <a:rPr lang="en-US" sz="3500" dirty="0" smtClean="0"/>
              <a:t>.</a:t>
            </a:r>
          </a:p>
          <a:p>
            <a:pPr algn="just" rtl="1"/>
            <a:r>
              <a:rPr lang="en-US" sz="3500" dirty="0" smtClean="0"/>
              <a:t>10</a:t>
            </a:r>
            <a:r>
              <a:rPr lang="ar-SA" sz="3500" dirty="0" smtClean="0"/>
              <a:t>. </a:t>
            </a:r>
            <a:r>
              <a:rPr lang="ar-SA" sz="3500" dirty="0" smtClean="0"/>
              <a:t>ناجي . أسامة زيد ابراهيم ، ( 1998) . مقدمة في ميكانيا الكم، الطبعة الأولى ، الدار الدولية للنشر والتوزيع ، القاهرة .</a:t>
            </a:r>
            <a:r>
              <a:rPr lang="en-US" sz="3500" dirty="0" smtClean="0"/>
              <a:t>    </a:t>
            </a:r>
          </a:p>
          <a:p>
            <a:pPr algn="r"/>
            <a:r>
              <a:rPr lang="ar-SA" sz="3500" b="1" dirty="0" smtClean="0"/>
              <a:t>11 .  </a:t>
            </a:r>
            <a:r>
              <a:rPr lang="ar-SA" sz="3500" dirty="0" smtClean="0"/>
              <a:t>يس . محمد نبيل ، ويس . صلاح الدين البكري ، (2005) . ميكانيكا الكم ، ط</a:t>
            </a:r>
            <a:r>
              <a:rPr lang="ar-SA" sz="3500" baseline="-25000" dirty="0" smtClean="0"/>
              <a:t>1 </a:t>
            </a:r>
            <a:r>
              <a:rPr lang="ar-SA" sz="3500" dirty="0" smtClean="0"/>
              <a:t>،  دارالفكر العربي ، القاهرة . </a:t>
            </a:r>
            <a:endParaRPr lang="en-US" sz="3500" dirty="0" smtClean="0"/>
          </a:p>
          <a:p>
            <a:pPr algn="r"/>
            <a:r>
              <a:rPr lang="ar-SA" sz="3500" b="1" dirty="0" smtClean="0"/>
              <a:t>   </a:t>
            </a:r>
            <a:r>
              <a:rPr lang="ar-SA" sz="3500" dirty="0" smtClean="0"/>
              <a:t>12</a:t>
            </a:r>
            <a:r>
              <a:rPr lang="ar-SA" sz="3500" b="1" dirty="0" smtClean="0"/>
              <a:t>.</a:t>
            </a:r>
            <a:r>
              <a:rPr lang="ar-SA" sz="3500" dirty="0" smtClean="0"/>
              <a:t> يونس </a:t>
            </a:r>
            <a:r>
              <a:rPr lang="ar-SA" sz="3500" dirty="0" smtClean="0"/>
              <a:t>. عادل طه ،( 2010) . النظرية النسبية الخاصة والعامة ، ط</a:t>
            </a:r>
            <a:r>
              <a:rPr lang="ar-SA" sz="3500" baseline="-25000" dirty="0" smtClean="0"/>
              <a:t>1 </a:t>
            </a:r>
            <a:r>
              <a:rPr lang="ar-SA" sz="3500" dirty="0" smtClean="0"/>
              <a:t>، دار الفكر العربي ، القاهرة .</a:t>
            </a:r>
            <a:endParaRPr lang="en-US" sz="3500" dirty="0" smtClean="0"/>
          </a:p>
          <a:p>
            <a:pPr algn="just"/>
            <a:endParaRPr lang="en-US" sz="3500" dirty="0" smtClean="0"/>
          </a:p>
          <a:p>
            <a:pPr algn="just"/>
            <a:endParaRPr lang="en-US" sz="3500" dirty="0" smtClean="0"/>
          </a:p>
          <a:p>
            <a:pPr algn="just"/>
            <a:endParaRPr lang="en-US" sz="3500" dirty="0" smtClean="0"/>
          </a:p>
          <a:p>
            <a:endParaRPr lang="en-US" sz="3500" dirty="0" smtClean="0"/>
          </a:p>
          <a:p>
            <a:endParaRPr lang="en-US" sz="3000" dirty="0"/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14144628" y="24945996"/>
            <a:ext cx="12573088" cy="914400"/>
          </a:xfrm>
          <a:prstGeom prst="rect">
            <a:avLst/>
          </a:prstGeom>
          <a:solidFill>
            <a:srgbClr val="808000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128016" tIns="64008" rIns="128016" bIns="64008"/>
          <a:lstStyle/>
          <a:p>
            <a:pPr defTabSz="1279525"/>
            <a:r>
              <a:rPr lang="en-US" sz="48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References</a:t>
            </a:r>
          </a:p>
        </p:txBody>
      </p:sp>
      <p:sp>
        <p:nvSpPr>
          <p:cNvPr id="8232" name="Text Box 40"/>
          <p:cNvSpPr txBox="1">
            <a:spLocks noChangeArrowheads="1"/>
          </p:cNvSpPr>
          <p:nvPr/>
        </p:nvSpPr>
        <p:spPr bwMode="auto">
          <a:xfrm>
            <a:off x="499970" y="29803780"/>
            <a:ext cx="13001716" cy="13430344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256032" tIns="256032" rIns="256032" bIns="256032"/>
          <a:lstStyle/>
          <a:p>
            <a:pPr algn="just"/>
            <a:r>
              <a:rPr lang="en-US" sz="4000" dirty="0" smtClean="0"/>
              <a:t>   </a:t>
            </a:r>
            <a:r>
              <a:rPr lang="en-US" sz="4200" dirty="0" smtClean="0"/>
              <a:t>We </a:t>
            </a:r>
            <a:r>
              <a:rPr lang="en-US" sz="4200" dirty="0" smtClean="0"/>
              <a:t>defined differentiable manifolds and their kinds , homogeneous physical spaces.</a:t>
            </a:r>
          </a:p>
          <a:p>
            <a:pPr algn="just"/>
            <a:r>
              <a:rPr lang="en-US" sz="4200" dirty="0" smtClean="0"/>
              <a:t>   We </a:t>
            </a:r>
            <a:r>
              <a:rPr lang="en-US" sz="4200" dirty="0" smtClean="0"/>
              <a:t>defined the Principal Fiber Bundle (PFB)  , the connection . We defined the – valued differential forms and the curvature of vector space . </a:t>
            </a:r>
          </a:p>
          <a:p>
            <a:pPr algn="just"/>
            <a:r>
              <a:rPr lang="en-US" sz="4200" dirty="0" smtClean="0"/>
              <a:t>   We </a:t>
            </a:r>
            <a:r>
              <a:rPr lang="en-US" sz="4200" dirty="0" smtClean="0"/>
              <a:t>made a one to one correspondence between the special linear group of transformations and  Lorentz group to form a principal fiber bundle above which we studied the spin curvature (spinor) and  deduced the global Dirac equation for the free electron . </a:t>
            </a:r>
          </a:p>
          <a:p>
            <a:pPr algn="just"/>
            <a:r>
              <a:rPr lang="en-US" sz="4200" dirty="0" smtClean="0"/>
              <a:t>   We </a:t>
            </a:r>
            <a:r>
              <a:rPr lang="en-US" sz="4200" dirty="0" smtClean="0"/>
              <a:t>set up the bundle splicing between Electroweak interaction and  the electromagnetic field equation and of the nucleons with Yang-Mills field and deduced their global Dirac equation and global Lagrange equation respectively.</a:t>
            </a:r>
          </a:p>
          <a:p>
            <a:pPr algn="just"/>
            <a:r>
              <a:rPr lang="en-US" sz="4200" dirty="0" smtClean="0"/>
              <a:t>   We </a:t>
            </a:r>
            <a:r>
              <a:rPr lang="en-US" sz="4200" dirty="0" smtClean="0"/>
              <a:t>made a global tensor analysis and finding the Lie derivative of the Lagrangian , We proved its Lagrange equation and deduced the inhomogeneous field equation  . </a:t>
            </a:r>
          </a:p>
          <a:p>
            <a:pPr algn="just"/>
            <a:r>
              <a:rPr lang="en-US" sz="4000" dirty="0" smtClean="0"/>
              <a:t> </a:t>
            </a:r>
            <a:endParaRPr lang="en-US" sz="4000" dirty="0"/>
          </a:p>
        </p:txBody>
      </p:sp>
      <p:sp>
        <p:nvSpPr>
          <p:cNvPr id="8233" name="Text Box 41"/>
          <p:cNvSpPr txBox="1">
            <a:spLocks noChangeArrowheads="1"/>
          </p:cNvSpPr>
          <p:nvPr/>
        </p:nvSpPr>
        <p:spPr bwMode="auto">
          <a:xfrm>
            <a:off x="499970" y="28875086"/>
            <a:ext cx="13001716" cy="914400"/>
          </a:xfrm>
          <a:prstGeom prst="rect">
            <a:avLst/>
          </a:prstGeom>
          <a:solidFill>
            <a:srgbClr val="808000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128016" tIns="64008" rIns="128016" bIns="64008"/>
          <a:lstStyle/>
          <a:p>
            <a:pPr defTabSz="1279525"/>
            <a:r>
              <a:rPr lang="en-US" sz="48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Methods and Materials</a:t>
            </a:r>
          </a:p>
        </p:txBody>
      </p:sp>
      <p:sp>
        <p:nvSpPr>
          <p:cNvPr id="8240" name="Text Box 48"/>
          <p:cNvSpPr txBox="1">
            <a:spLocks noChangeArrowheads="1"/>
          </p:cNvSpPr>
          <p:nvPr/>
        </p:nvSpPr>
        <p:spPr bwMode="auto">
          <a:xfrm>
            <a:off x="14144628" y="6229240"/>
            <a:ext cx="12501650" cy="8429684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256032" tIns="256032" rIns="256032" bIns="256032"/>
          <a:lstStyle/>
          <a:p>
            <a:pPr algn="just"/>
            <a:r>
              <a:rPr lang="en-US" sz="4400" dirty="0" smtClean="0">
                <a:latin typeface="+mn-lt"/>
              </a:rPr>
              <a:t>We </a:t>
            </a:r>
            <a:r>
              <a:rPr lang="en-US" sz="4400" dirty="0" smtClean="0">
                <a:latin typeface="+mn-lt"/>
              </a:rPr>
              <a:t>found from Dirac assumptions for the spin </a:t>
            </a:r>
            <a:r>
              <a:rPr lang="en-US" sz="4400" dirty="0" smtClean="0">
                <a:latin typeface="+mn-lt"/>
              </a:rPr>
              <a:t>curvature </a:t>
            </a:r>
            <a:r>
              <a:rPr lang="en-US" sz="4400" dirty="0" smtClean="0">
                <a:latin typeface="+mn-lt"/>
              </a:rPr>
              <a:t>λ(p A) = λ(p) </a:t>
            </a:r>
            <a:r>
              <a:rPr lang="en-US" sz="4400" dirty="0" smtClean="0">
                <a:latin typeface="+mn-lt"/>
                <a:sym typeface="Symbol"/>
              </a:rPr>
              <a:t></a:t>
            </a:r>
            <a:r>
              <a:rPr lang="en-US" sz="4400" dirty="0" smtClean="0">
                <a:latin typeface="+mn-lt"/>
              </a:rPr>
              <a:t>(A) that this curvature is same as Maxwell inhomogeneous equation </a:t>
            </a:r>
            <a:r>
              <a:rPr lang="en-US" sz="4400" dirty="0" smtClean="0">
                <a:latin typeface="+mn-lt"/>
              </a:rPr>
              <a:t>[ </a:t>
            </a:r>
            <a:r>
              <a:rPr lang="en-US" sz="4800" dirty="0" smtClean="0">
                <a:latin typeface="+mn-lt"/>
                <a:sym typeface="Symbol"/>
              </a:rPr>
              <a:t></a:t>
            </a:r>
            <a:r>
              <a:rPr lang="en-US" sz="4800" dirty="0" smtClean="0">
                <a:latin typeface="+mn-lt"/>
              </a:rPr>
              <a:t>. j </a:t>
            </a:r>
            <a:r>
              <a:rPr lang="en-US" sz="4800" dirty="0" smtClean="0">
                <a:latin typeface="+mn-lt"/>
              </a:rPr>
              <a:t>= </a:t>
            </a:r>
          </a:p>
          <a:p>
            <a:pPr algn="just"/>
            <a:r>
              <a:rPr lang="en-US" sz="4800" dirty="0" smtClean="0"/>
              <a:t>d</a:t>
            </a:r>
            <a:r>
              <a:rPr lang="en-US" sz="4800" dirty="0" smtClean="0">
                <a:latin typeface="+mn-lt"/>
              </a:rPr>
              <a:t> p / d t  ] </a:t>
            </a:r>
            <a:r>
              <a:rPr lang="en-US" sz="4400" dirty="0" smtClean="0">
                <a:latin typeface="+mn-lt"/>
              </a:rPr>
              <a:t>that </a:t>
            </a:r>
            <a:r>
              <a:rPr lang="en-US" sz="4400" dirty="0" smtClean="0">
                <a:latin typeface="+mn-lt"/>
              </a:rPr>
              <a:t>changing charge in a closed cylindrical tube gives us the induced current .This leads to unification of weak interactions and electromagnetic ones . This encouraged us to splice them </a:t>
            </a:r>
            <a:r>
              <a:rPr lang="en-US" sz="4400" dirty="0" smtClean="0">
                <a:latin typeface="+mn-lt"/>
              </a:rPr>
              <a:t> to </a:t>
            </a:r>
            <a:r>
              <a:rPr lang="en-US" sz="4400" dirty="0" smtClean="0">
                <a:latin typeface="+mn-lt"/>
              </a:rPr>
              <a:t>find the global inhomogeneous Maxwell equation which is unified with Einstien field equation under specific situation </a:t>
            </a:r>
            <a:r>
              <a:rPr lang="en-US" sz="4400" dirty="0" smtClean="0">
                <a:latin typeface="+mn-lt"/>
              </a:rPr>
              <a:t>(changing </a:t>
            </a:r>
            <a:r>
              <a:rPr lang="en-US" sz="4400" dirty="0" smtClean="0">
                <a:latin typeface="+mn-lt"/>
              </a:rPr>
              <a:t>the bundle metric) in chapter five  . </a:t>
            </a:r>
            <a:endParaRPr lang="en-US" sz="4400" dirty="0">
              <a:latin typeface="+mn-lt"/>
            </a:endParaRPr>
          </a:p>
        </p:txBody>
      </p:sp>
      <p:sp>
        <p:nvSpPr>
          <p:cNvPr id="8241" name="Text Box 49"/>
          <p:cNvSpPr txBox="1">
            <a:spLocks noChangeArrowheads="1"/>
          </p:cNvSpPr>
          <p:nvPr/>
        </p:nvSpPr>
        <p:spPr bwMode="auto">
          <a:xfrm>
            <a:off x="14144628" y="5157670"/>
            <a:ext cx="12501650" cy="1000132"/>
          </a:xfrm>
          <a:prstGeom prst="rect">
            <a:avLst/>
          </a:prstGeom>
          <a:solidFill>
            <a:srgbClr val="808000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128016" tIns="64008" rIns="128016" bIns="64008"/>
          <a:lstStyle/>
          <a:p>
            <a:pPr defTabSz="1279525"/>
            <a:r>
              <a:rPr lang="en-US" sz="4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Conclusions</a:t>
            </a:r>
          </a:p>
        </p:txBody>
      </p:sp>
      <p:sp>
        <p:nvSpPr>
          <p:cNvPr id="8242" name="Text Box 50"/>
          <p:cNvSpPr txBox="1">
            <a:spLocks noChangeArrowheads="1"/>
          </p:cNvSpPr>
          <p:nvPr/>
        </p:nvSpPr>
        <p:spPr bwMode="auto">
          <a:xfrm>
            <a:off x="499970" y="12339638"/>
            <a:ext cx="13001716" cy="914400"/>
          </a:xfrm>
          <a:prstGeom prst="rect">
            <a:avLst/>
          </a:prstGeom>
          <a:solidFill>
            <a:srgbClr val="808000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128016" tIns="64008" rIns="128016" bIns="64008"/>
          <a:lstStyle/>
          <a:p>
            <a:pPr defTabSz="1279525"/>
            <a:r>
              <a:rPr lang="en-US" sz="48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Introduction</a:t>
            </a:r>
          </a:p>
        </p:txBody>
      </p:sp>
      <p:sp>
        <p:nvSpPr>
          <p:cNvPr id="8243" name="Text Box 51"/>
          <p:cNvSpPr txBox="1">
            <a:spLocks noChangeArrowheads="1"/>
          </p:cNvSpPr>
          <p:nvPr/>
        </p:nvSpPr>
        <p:spPr bwMode="auto">
          <a:xfrm>
            <a:off x="499970" y="13301602"/>
            <a:ext cx="13001716" cy="15573484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256032" tIns="256032" rIns="256032" bIns="256032"/>
          <a:lstStyle/>
          <a:p>
            <a:pPr algn="just"/>
            <a:r>
              <a:rPr lang="en-US" sz="4400" dirty="0" smtClean="0">
                <a:latin typeface="+mn-lt"/>
              </a:rPr>
              <a:t>In physics, a </a:t>
            </a:r>
            <a:r>
              <a:rPr lang="en-US" sz="4400" b="1" dirty="0" smtClean="0">
                <a:latin typeface="+mn-lt"/>
              </a:rPr>
              <a:t>gauge theory</a:t>
            </a:r>
            <a:r>
              <a:rPr lang="en-US" sz="4400" dirty="0" smtClean="0">
                <a:latin typeface="+mn-lt"/>
              </a:rPr>
              <a:t> is a type of field theory in which the Lagrangian is </a:t>
            </a:r>
            <a:r>
              <a:rPr lang="en-US" sz="4400" dirty="0" smtClean="0">
                <a:latin typeface="+mn-lt"/>
              </a:rPr>
              <a:t>invariant  </a:t>
            </a:r>
            <a:r>
              <a:rPr lang="en-US" sz="4400" dirty="0" smtClean="0">
                <a:latin typeface="+mn-lt"/>
              </a:rPr>
              <a:t>under a continuous group of local transformations .</a:t>
            </a:r>
          </a:p>
          <a:p>
            <a:pPr algn="just"/>
            <a:r>
              <a:rPr lang="en-US" sz="4400" dirty="0" smtClean="0">
                <a:latin typeface="+mn-lt"/>
              </a:rPr>
              <a:t>Many powerful theories in physics are described by Lagrangian which are invariant under some symmetry transformation groups . When they are invariant under a transformation identically performed at every point in the space in which the physical processes occur , they are said to have a local</a:t>
            </a:r>
            <a:r>
              <a:rPr lang="en-US" sz="4400" dirty="0" smtClean="0">
                <a:latin typeface="+mn-lt"/>
                <a:hlinkClick r:id="rId3" tooltip="Global symmetry"/>
              </a:rPr>
              <a:t> </a:t>
            </a:r>
            <a:r>
              <a:rPr lang="en-US" sz="4400" dirty="0" smtClean="0">
                <a:latin typeface="+mn-lt"/>
              </a:rPr>
              <a:t>symmetry. The requirement of global </a:t>
            </a:r>
            <a:r>
              <a:rPr lang="en-US" sz="4400" dirty="0" smtClean="0">
                <a:latin typeface="+mn-lt"/>
                <a:hlinkClick r:id="rId4" tooltip="Local symmetry"/>
              </a:rPr>
              <a:t> </a:t>
            </a:r>
            <a:r>
              <a:rPr lang="en-US" sz="4400" dirty="0" smtClean="0">
                <a:latin typeface="+mn-lt"/>
              </a:rPr>
              <a:t>symmetry, the cornerstone of gauge theories, is a stricter constraint . In </a:t>
            </a:r>
            <a:r>
              <a:rPr lang="en-US" sz="4400" dirty="0" smtClean="0">
                <a:latin typeface="+mn-lt"/>
              </a:rPr>
              <a:t>fact , </a:t>
            </a:r>
            <a:r>
              <a:rPr lang="en-US" sz="4400" dirty="0" smtClean="0">
                <a:latin typeface="+mn-lt"/>
              </a:rPr>
              <a:t>a global symmetry is just a local symmetry whose group's parameters are fixed in </a:t>
            </a:r>
            <a:r>
              <a:rPr lang="en-US" sz="4400" dirty="0" smtClean="0">
                <a:latin typeface="+mn-lt"/>
              </a:rPr>
              <a:t>space-time </a:t>
            </a:r>
            <a:r>
              <a:rPr lang="en-US" sz="4400" dirty="0" smtClean="0">
                <a:latin typeface="+mn-lt"/>
              </a:rPr>
              <a:t>.</a:t>
            </a:r>
          </a:p>
          <a:p>
            <a:pPr algn="just"/>
            <a:r>
              <a:rPr lang="en-US" sz="4400" dirty="0" smtClean="0">
                <a:latin typeface="+mn-lt"/>
              </a:rPr>
              <a:t>Gauge theories are important as the successful field theories explaining the dynamics of symmetry particles . Quantum</a:t>
            </a:r>
            <a:r>
              <a:rPr lang="en-US" sz="4400" dirty="0" smtClean="0">
                <a:latin typeface="+mn-lt"/>
                <a:hlinkClick r:id="rId5" tooltip="Quantum electrodynamics"/>
              </a:rPr>
              <a:t> </a:t>
            </a:r>
            <a:r>
              <a:rPr lang="en-US" sz="4400" dirty="0" smtClean="0">
                <a:latin typeface="+mn-lt"/>
              </a:rPr>
              <a:t>electrodynamics </a:t>
            </a:r>
            <a:r>
              <a:rPr lang="en-US" sz="4400" dirty="0" smtClean="0">
                <a:latin typeface="+mn-lt"/>
              </a:rPr>
              <a:t>is an abelian  gauge theory with the symmetry group U(1 </a:t>
            </a:r>
            <a:r>
              <a:rPr lang="en-US" sz="4400" dirty="0" smtClean="0">
                <a:latin typeface="+mn-lt"/>
              </a:rPr>
              <a:t>) and </a:t>
            </a:r>
            <a:r>
              <a:rPr lang="en-US" sz="4400" dirty="0" smtClean="0">
                <a:latin typeface="+mn-lt"/>
              </a:rPr>
              <a:t>has one gauge field , the electromagnetic four potential , with the photon being the gauge boson . The Standard Modal is a non-abelian gauge theory with the symmetry group U(1)× SU(2 ))× SU(3 ) and has a total of twelve gauge bosons: the photon , three weak bosons and eight  gluons .</a:t>
            </a:r>
          </a:p>
          <a:p>
            <a:pPr defTabSz="857250"/>
            <a:endParaRPr lang="en-US" sz="2400" dirty="0">
              <a:latin typeface="+mn-lt"/>
              <a:cs typeface="Arial" pitchFamily="34" charset="0"/>
            </a:endParaRPr>
          </a:p>
          <a:p>
            <a:pPr defTabSz="857250">
              <a:buFont typeface="Symbol" pitchFamily="18" charset="2"/>
              <a:buNone/>
            </a:pPr>
            <a:endParaRPr lang="en-US" sz="2400" dirty="0">
              <a:cs typeface="Arial" pitchFamily="34" charset="0"/>
            </a:endParaRPr>
          </a:p>
        </p:txBody>
      </p:sp>
      <p:sp>
        <p:nvSpPr>
          <p:cNvPr id="8245" name="Text Box 53"/>
          <p:cNvSpPr txBox="1">
            <a:spLocks noChangeArrowheads="1"/>
          </p:cNvSpPr>
          <p:nvPr/>
        </p:nvSpPr>
        <p:spPr bwMode="auto">
          <a:xfrm>
            <a:off x="14144629" y="15659056"/>
            <a:ext cx="12573088" cy="9215502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256032" tIns="256032" rIns="256032" bIns="256032"/>
          <a:lstStyle/>
          <a:p>
            <a:pPr algn="just"/>
            <a:r>
              <a:rPr lang="en-US" sz="4800" dirty="0" smtClean="0"/>
              <a:t>1.The </a:t>
            </a:r>
            <a:r>
              <a:rPr lang="en-US" sz="4800" dirty="0" smtClean="0"/>
              <a:t>researcher recommends to establish a mathematical model for the spin curvature to be suitable for gravitation  field .</a:t>
            </a:r>
          </a:p>
          <a:p>
            <a:pPr algn="just"/>
            <a:r>
              <a:rPr lang="en-US" sz="4800" dirty="0" smtClean="0"/>
              <a:t>2.The </a:t>
            </a:r>
            <a:r>
              <a:rPr lang="en-US" sz="4800" dirty="0" smtClean="0"/>
              <a:t>researcher recommends those people who call for unification of the four forces in nature to generalize the spin curvature to be suitable for gravitation  field equation . </a:t>
            </a:r>
          </a:p>
          <a:p>
            <a:pPr algn="just"/>
            <a:r>
              <a:rPr lang="en-US" sz="4800" dirty="0" smtClean="0"/>
              <a:t>3.The </a:t>
            </a:r>
            <a:r>
              <a:rPr lang="en-US" sz="4800" dirty="0" smtClean="0"/>
              <a:t>researcher recommends physicians to treat particles inside atoms as a vibration not distinct points , this leads to improve the idea of super string theory .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071870" y="657076"/>
            <a:ext cx="19716888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Arial" pitchFamily="34" charset="0"/>
                <a:cs typeface="Aharoni" pitchFamily="2" charset="-79"/>
              </a:rPr>
              <a:t>    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ea typeface="Arial" pitchFamily="34" charset="0"/>
              <a:cs typeface="Aharoni" pitchFamily="2" charset="-79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b="1" dirty="0" smtClean="0">
                <a:latin typeface="Arial Rounded MT Bold" pitchFamily="34" charset="0"/>
                <a:ea typeface="Arial" pitchFamily="34" charset="0"/>
                <a:cs typeface="Aharoni" pitchFamily="2" charset="-79"/>
              </a:rPr>
              <a:t> </a:t>
            </a:r>
            <a:r>
              <a:rPr lang="en-US" sz="3200" b="1" dirty="0" smtClean="0">
                <a:latin typeface="Arial Rounded MT Bold" pitchFamily="34" charset="0"/>
                <a:ea typeface="Arial" pitchFamily="34" charset="0"/>
                <a:cs typeface="Aharoni" pitchFamily="2" charset="-79"/>
              </a:rPr>
              <a:t>  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Arial" pitchFamily="34" charset="0"/>
                <a:cs typeface="Aharoni" pitchFamily="2" charset="-79"/>
              </a:rPr>
              <a:t>Researches’</a:t>
            </a:r>
            <a:r>
              <a:rPr kumimoji="0" lang="en-US" sz="4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Arial" pitchFamily="34" charset="0"/>
                <a:cs typeface="Aharoni" pitchFamily="2" charset="-79"/>
              </a:rPr>
              <a:t> Center  :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Arial" pitchFamily="34" charset="0"/>
                <a:cs typeface="Aharoni" pitchFamily="2" charset="-79"/>
              </a:rPr>
              <a:t>Sudan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Arial" pitchFamily="34" charset="0"/>
                <a:cs typeface="Aharoni" pitchFamily="2" charset="-79"/>
              </a:rPr>
              <a:t>University of Science and Technology</a:t>
            </a:r>
            <a:endParaRPr kumimoji="0" lang="en-U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Arial" pitchFamily="34" charset="0"/>
                <a:cs typeface="Aharoni" pitchFamily="2" charset="-79"/>
              </a:rPr>
              <a:t>      College : Sciences      Department :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Arial" pitchFamily="34" charset="0"/>
                <a:cs typeface="Aharoni" pitchFamily="2" charset="-79"/>
              </a:rPr>
              <a:t>Mathematics</a:t>
            </a:r>
            <a:endParaRPr kumimoji="0" lang="en-U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Calligraphy" pitchFamily="66" charset="0"/>
                <a:ea typeface="Arial" pitchFamily="34" charset="0"/>
                <a:cs typeface="Times New Roman" pitchFamily="18" charset="0"/>
              </a:rPr>
              <a:t>   </a:t>
            </a:r>
            <a:r>
              <a:rPr lang="en-US" sz="4000" b="1" dirty="0" smtClean="0">
                <a:latin typeface="Arial Rounded MT Bold" pitchFamily="34" charset="0"/>
                <a:ea typeface="Arial" pitchFamily="34" charset="0"/>
                <a:cs typeface="Aharoni" pitchFamily="2" charset="-79"/>
              </a:rPr>
              <a:t>Research Title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Calligraphy" pitchFamily="66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Arial Rounded MT Bold" pitchFamily="34" charset="0"/>
                <a:ea typeface="Arial" pitchFamily="34" charset="0"/>
                <a:cs typeface="Aharoni" pitchFamily="2" charset="-79"/>
              </a:rPr>
              <a:t>: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Calligraphy" pitchFamily="66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Calligraphy" pitchFamily="66" charset="0"/>
                <a:ea typeface="Arial" pitchFamily="34" charset="0"/>
                <a:cs typeface="Times New Roman" pitchFamily="18" charset="0"/>
              </a:rPr>
              <a:t>The Geometrical Formulation </a:t>
            </a:r>
            <a:r>
              <a:rPr lang="en-US" sz="3600" b="1" dirty="0" smtClean="0">
                <a:latin typeface="Lucida Calligraphy" pitchFamily="66" charset="0"/>
                <a:ea typeface="Arial" pitchFamily="34" charset="0"/>
                <a:cs typeface="Times New Roman" pitchFamily="18" charset="0"/>
              </a:rPr>
              <a:t>of Gauge </a:t>
            </a:r>
            <a:r>
              <a:rPr lang="en-US" sz="3600" b="1" dirty="0" smtClean="0">
                <a:latin typeface="Lucida Calligraphy" pitchFamily="66" charset="0"/>
                <a:ea typeface="Arial" pitchFamily="34" charset="0"/>
                <a:cs typeface="Times New Roman" pitchFamily="18" charset="0"/>
              </a:rPr>
              <a:t>Theories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Calligraphy" pitchFamily="66" charset="0"/>
              <a:ea typeface="Arial" pitchFamily="34" charset="0"/>
              <a:cs typeface="Times New Roman" pitchFamily="18" charset="0"/>
            </a:endParaRPr>
          </a:p>
          <a:p>
            <a:pPr lvl="0" algn="just"/>
            <a:r>
              <a:rPr lang="en-US" sz="3600" b="1" dirty="0" smtClean="0">
                <a:latin typeface="Lucida Calligraphy" pitchFamily="66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Lucida Calligraphy" pitchFamily="66" charset="0"/>
                <a:cs typeface="Times New Roman" pitchFamily="18" charset="0"/>
              </a:rPr>
              <a:t>  </a:t>
            </a:r>
            <a:r>
              <a:rPr lang="en-US" sz="4000" b="1" dirty="0" smtClean="0">
                <a:latin typeface="Arial Rounded MT Bold" pitchFamily="34" charset="0"/>
                <a:ea typeface="Arial" pitchFamily="34" charset="0"/>
                <a:cs typeface="Aharoni" pitchFamily="2" charset="-79"/>
              </a:rPr>
              <a:t>Researcher Name </a:t>
            </a:r>
            <a:r>
              <a:rPr lang="en-US" sz="4000" b="1" dirty="0" smtClean="0">
                <a:latin typeface="Arial Rounded MT Bold" pitchFamily="34" charset="0"/>
                <a:ea typeface="Arial" pitchFamily="34" charset="0"/>
                <a:cs typeface="Aharoni" pitchFamily="2" charset="-79"/>
              </a:rPr>
              <a:t>:</a:t>
            </a:r>
            <a:r>
              <a:rPr lang="en-US" sz="3600" b="1" dirty="0" smtClean="0">
                <a:latin typeface="Lucida Calligraphy" pitchFamily="66" charset="0"/>
                <a:cs typeface="Times New Roman" pitchFamily="18" charset="0"/>
              </a:rPr>
              <a:t>  </a:t>
            </a:r>
            <a:r>
              <a:rPr lang="en-US" sz="3600" b="1" dirty="0" smtClean="0">
                <a:latin typeface="+mn-lt"/>
                <a:cs typeface="Times New Roman" pitchFamily="18" charset="0"/>
              </a:rPr>
              <a:t>Dr</a:t>
            </a:r>
            <a:r>
              <a:rPr lang="en-US" sz="3600" b="1" dirty="0" smtClean="0">
                <a:latin typeface="+mn-lt"/>
                <a:cs typeface="Times New Roman" pitchFamily="18" charset="0"/>
              </a:rPr>
              <a:t>. Omima Elnour Saeed</a:t>
            </a:r>
            <a:r>
              <a:rPr kumimoji="0" lang="en-US" sz="4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 </a:t>
            </a:r>
            <a:endParaRPr kumimoji="0" lang="en-US" sz="3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28" name="Text Box 49"/>
          <p:cNvSpPr txBox="1">
            <a:spLocks noChangeArrowheads="1"/>
          </p:cNvSpPr>
          <p:nvPr/>
        </p:nvSpPr>
        <p:spPr bwMode="auto">
          <a:xfrm>
            <a:off x="14144628" y="14658924"/>
            <a:ext cx="12501650" cy="985838"/>
          </a:xfrm>
          <a:prstGeom prst="rect">
            <a:avLst/>
          </a:prstGeom>
          <a:solidFill>
            <a:srgbClr val="808000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128016" tIns="64008" rIns="128016" bIns="64008"/>
          <a:lstStyle/>
          <a:p>
            <a:pPr defTabSz="1279525"/>
            <a:r>
              <a:rPr lang="en-US" sz="48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Recommendations</a:t>
            </a:r>
            <a:endParaRPr lang="en-US" sz="4800" b="1" dirty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itchFamily="34" charset="0"/>
            </a:endParaRP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24074510" y="1300018"/>
            <a:ext cx="2286000" cy="228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28016" tIns="64008" rIns="128016" bIns="64008" anchor="ctr"/>
          <a:lstStyle/>
          <a:p>
            <a:pPr algn="ctr" defTabSz="1279525"/>
            <a:r>
              <a:rPr lang="en-US" sz="4800" b="1"/>
              <a:t>LOGO</a:t>
            </a:r>
            <a:endParaRPr lang="en-US" sz="4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1406</TotalTime>
  <Words>964</Words>
  <Application>Microsoft Office PowerPoint</Application>
  <PresentationFormat>Custom</PresentationFormat>
  <Paragraphs>48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Company>Genigraphics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48h x 30w poster template</dc:title>
  <dc:creator>Jay Larson</dc:creator>
  <dc:description>Call us at 1-800-790-4001_x000d_
www.genigraphics.com</dc:description>
  <cp:lastModifiedBy>user</cp:lastModifiedBy>
  <cp:revision>110</cp:revision>
  <cp:lastPrinted>2000-08-03T00:31:24Z</cp:lastPrinted>
  <dcterms:created xsi:type="dcterms:W3CDTF">2000-02-09T15:01:13Z</dcterms:created>
  <dcterms:modified xsi:type="dcterms:W3CDTF">2014-11-17T18:17:29Z</dcterms:modified>
</cp:coreProperties>
</file>