
<file path=[Content_Types].xml><?xml version="1.0" encoding="utf-8"?>
<Types xmlns="http://schemas.openxmlformats.org/package/2006/content-types">
  <Default Extension="emf" ContentType="image/x-emf"/>
  <Default Extension="jpeg" ContentType="image/jpeg"/>
  <Default Extension="xls" ContentType="application/vnd.ms-excel"/>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8" r:id="rId3"/>
  </p:sldIdLst>
  <p:sldSz cx="28803600" cy="50406300"/>
  <p:notesSz cx="6858000" cy="9144000"/>
  <p:defaultTextStyle>
    <a:defPPr>
      <a:defRPr lang="ar-SA"/>
    </a:defPPr>
    <a:lvl1pPr marL="0" algn="r" defTabSz="4526280" rtl="1" eaLnBrk="1" latinLnBrk="0" hangingPunct="1">
      <a:defRPr sz="8900" kern="1200">
        <a:solidFill>
          <a:schemeClr val="tx1"/>
        </a:solidFill>
        <a:latin typeface="+mn-lt"/>
        <a:ea typeface="+mn-ea"/>
        <a:cs typeface="+mn-cs"/>
      </a:defRPr>
    </a:lvl1pPr>
    <a:lvl2pPr marL="2263140" algn="r" defTabSz="4526280" rtl="1" eaLnBrk="1" latinLnBrk="0" hangingPunct="1">
      <a:defRPr sz="8900" kern="1200">
        <a:solidFill>
          <a:schemeClr val="tx1"/>
        </a:solidFill>
        <a:latin typeface="+mn-lt"/>
        <a:ea typeface="+mn-ea"/>
        <a:cs typeface="+mn-cs"/>
      </a:defRPr>
    </a:lvl2pPr>
    <a:lvl3pPr marL="4526280" algn="r" defTabSz="4526280" rtl="1" eaLnBrk="1" latinLnBrk="0" hangingPunct="1">
      <a:defRPr sz="8900" kern="1200">
        <a:solidFill>
          <a:schemeClr val="tx1"/>
        </a:solidFill>
        <a:latin typeface="+mn-lt"/>
        <a:ea typeface="+mn-ea"/>
        <a:cs typeface="+mn-cs"/>
      </a:defRPr>
    </a:lvl3pPr>
    <a:lvl4pPr marL="6789420" algn="r" defTabSz="4526280" rtl="1" eaLnBrk="1" latinLnBrk="0" hangingPunct="1">
      <a:defRPr sz="8900" kern="1200">
        <a:solidFill>
          <a:schemeClr val="tx1"/>
        </a:solidFill>
        <a:latin typeface="+mn-lt"/>
        <a:ea typeface="+mn-ea"/>
        <a:cs typeface="+mn-cs"/>
      </a:defRPr>
    </a:lvl4pPr>
    <a:lvl5pPr marL="9052560" algn="r" defTabSz="4526280" rtl="1" eaLnBrk="1" latinLnBrk="0" hangingPunct="1">
      <a:defRPr sz="8900" kern="1200">
        <a:solidFill>
          <a:schemeClr val="tx1"/>
        </a:solidFill>
        <a:latin typeface="+mn-lt"/>
        <a:ea typeface="+mn-ea"/>
        <a:cs typeface="+mn-cs"/>
      </a:defRPr>
    </a:lvl5pPr>
    <a:lvl6pPr marL="11315700" algn="r" defTabSz="4526280" rtl="1" eaLnBrk="1" latinLnBrk="0" hangingPunct="1">
      <a:defRPr sz="8900" kern="1200">
        <a:solidFill>
          <a:schemeClr val="tx1"/>
        </a:solidFill>
        <a:latin typeface="+mn-lt"/>
        <a:ea typeface="+mn-ea"/>
        <a:cs typeface="+mn-cs"/>
      </a:defRPr>
    </a:lvl6pPr>
    <a:lvl7pPr marL="13578840" algn="r" defTabSz="4526280" rtl="1" eaLnBrk="1" latinLnBrk="0" hangingPunct="1">
      <a:defRPr sz="8900" kern="1200">
        <a:solidFill>
          <a:schemeClr val="tx1"/>
        </a:solidFill>
        <a:latin typeface="+mn-lt"/>
        <a:ea typeface="+mn-ea"/>
        <a:cs typeface="+mn-cs"/>
      </a:defRPr>
    </a:lvl7pPr>
    <a:lvl8pPr marL="15841980" algn="r" defTabSz="4526280" rtl="1" eaLnBrk="1" latinLnBrk="0" hangingPunct="1">
      <a:defRPr sz="8900" kern="1200">
        <a:solidFill>
          <a:schemeClr val="tx1"/>
        </a:solidFill>
        <a:latin typeface="+mn-lt"/>
        <a:ea typeface="+mn-ea"/>
        <a:cs typeface="+mn-cs"/>
      </a:defRPr>
    </a:lvl8pPr>
    <a:lvl9pPr marL="18105120" algn="r" defTabSz="4526280" rtl="1" eaLnBrk="1" latinLnBrk="0" hangingPunct="1">
      <a:defRPr sz="89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B301B821-A1FF-4177-AEE7-76D212191A09}" styleName="نمط متوسط 1 - تمييز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C2FFA5D-87B4-456A-9821-1D502468CF0F}" styleName="نمط ذو نسُق 1 - تمييز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نمط فاتح 2 - تمييز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نمط فاتح 1 - تمييز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نمط فاتح 3 - تمييز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72833802-FEF1-4C79-8D5D-14CF1EAF98D9}" styleName="نمط فاتح 2 - تمييز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6E25E649-3F16-4E02-A733-19D2CDBF48F0}" styleName="نمط متوسط 3 - تمييز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p:scale>
          <a:sx n="30" d="100"/>
          <a:sy n="30" d="100"/>
        </p:scale>
        <p:origin x="-654" y="6282"/>
      </p:cViewPr>
      <p:guideLst>
        <p:guide orient="horz" pos="15876"/>
        <p:guide pos="907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image" Target="../media/image1.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2160270" y="15658634"/>
            <a:ext cx="24483060" cy="10804682"/>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4320540" y="28563570"/>
            <a:ext cx="20162520" cy="12881610"/>
          </a:xfrm>
        </p:spPr>
        <p:txBody>
          <a:bodyPr/>
          <a:lstStyle>
            <a:lvl1pPr marL="0" indent="0" algn="ctr">
              <a:buNone/>
              <a:defRPr>
                <a:solidFill>
                  <a:schemeClr val="tx1">
                    <a:tint val="75000"/>
                  </a:schemeClr>
                </a:solidFill>
              </a:defRPr>
            </a:lvl1pPr>
            <a:lvl2pPr marL="2263140" indent="0" algn="ctr">
              <a:buNone/>
              <a:defRPr>
                <a:solidFill>
                  <a:schemeClr val="tx1">
                    <a:tint val="75000"/>
                  </a:schemeClr>
                </a:solidFill>
              </a:defRPr>
            </a:lvl2pPr>
            <a:lvl3pPr marL="4526280" indent="0" algn="ctr">
              <a:buNone/>
              <a:defRPr>
                <a:solidFill>
                  <a:schemeClr val="tx1">
                    <a:tint val="75000"/>
                  </a:schemeClr>
                </a:solidFill>
              </a:defRPr>
            </a:lvl3pPr>
            <a:lvl4pPr marL="6789420" indent="0" algn="ctr">
              <a:buNone/>
              <a:defRPr>
                <a:solidFill>
                  <a:schemeClr val="tx1">
                    <a:tint val="75000"/>
                  </a:schemeClr>
                </a:solidFill>
              </a:defRPr>
            </a:lvl4pPr>
            <a:lvl5pPr marL="9052560" indent="0" algn="ctr">
              <a:buNone/>
              <a:defRPr>
                <a:solidFill>
                  <a:schemeClr val="tx1">
                    <a:tint val="75000"/>
                  </a:schemeClr>
                </a:solidFill>
              </a:defRPr>
            </a:lvl5pPr>
            <a:lvl6pPr marL="11315700" indent="0" algn="ctr">
              <a:buNone/>
              <a:defRPr>
                <a:solidFill>
                  <a:schemeClr val="tx1">
                    <a:tint val="75000"/>
                  </a:schemeClr>
                </a:solidFill>
              </a:defRPr>
            </a:lvl6pPr>
            <a:lvl7pPr marL="13578840" indent="0" algn="ctr">
              <a:buNone/>
              <a:defRPr>
                <a:solidFill>
                  <a:schemeClr val="tx1">
                    <a:tint val="75000"/>
                  </a:schemeClr>
                </a:solidFill>
              </a:defRPr>
            </a:lvl7pPr>
            <a:lvl8pPr marL="15841980" indent="0" algn="ctr">
              <a:buNone/>
              <a:defRPr>
                <a:solidFill>
                  <a:schemeClr val="tx1">
                    <a:tint val="75000"/>
                  </a:schemeClr>
                </a:solidFill>
              </a:defRPr>
            </a:lvl8pPr>
            <a:lvl9pPr marL="1810512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71514F45-9894-4FBF-9CA2-84A8304A3DA8}" type="datetimeFigureOut">
              <a:rPr lang="ar-SA" smtClean="0"/>
              <a:t>16/07/35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F23881FE-9D39-49F5-B216-0A17E27FD553}" type="slidenum">
              <a:rPr lang="ar-SA" smtClean="0"/>
              <a:t>‹#›</a:t>
            </a:fld>
            <a:endParaRPr lang="ar-SA"/>
          </a:p>
        </p:txBody>
      </p:sp>
    </p:spTree>
    <p:extLst>
      <p:ext uri="{BB962C8B-B14F-4D97-AF65-F5344CB8AC3E}">
        <p14:creationId xmlns:p14="http://schemas.microsoft.com/office/powerpoint/2010/main" val="17354072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71514F45-9894-4FBF-9CA2-84A8304A3DA8}" type="datetimeFigureOut">
              <a:rPr lang="ar-SA" smtClean="0"/>
              <a:t>16/07/35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F23881FE-9D39-49F5-B216-0A17E27FD553}" type="slidenum">
              <a:rPr lang="ar-SA" smtClean="0"/>
              <a:t>‹#›</a:t>
            </a:fld>
            <a:endParaRPr lang="ar-SA"/>
          </a:p>
        </p:txBody>
      </p:sp>
    </p:spTree>
    <p:extLst>
      <p:ext uri="{BB962C8B-B14F-4D97-AF65-F5344CB8AC3E}">
        <p14:creationId xmlns:p14="http://schemas.microsoft.com/office/powerpoint/2010/main" val="2482660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20882610" y="2018598"/>
            <a:ext cx="6480810" cy="43008707"/>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1440180" y="2018598"/>
            <a:ext cx="18962370" cy="43008707"/>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71514F45-9894-4FBF-9CA2-84A8304A3DA8}" type="datetimeFigureOut">
              <a:rPr lang="ar-SA" smtClean="0"/>
              <a:t>16/07/35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F23881FE-9D39-49F5-B216-0A17E27FD553}" type="slidenum">
              <a:rPr lang="ar-SA" smtClean="0"/>
              <a:t>‹#›</a:t>
            </a:fld>
            <a:endParaRPr lang="ar-SA"/>
          </a:p>
        </p:txBody>
      </p:sp>
    </p:spTree>
    <p:extLst>
      <p:ext uri="{BB962C8B-B14F-4D97-AF65-F5344CB8AC3E}">
        <p14:creationId xmlns:p14="http://schemas.microsoft.com/office/powerpoint/2010/main" val="28908507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71514F45-9894-4FBF-9CA2-84A8304A3DA8}" type="datetimeFigureOut">
              <a:rPr lang="ar-SA" smtClean="0"/>
              <a:t>16/07/35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F23881FE-9D39-49F5-B216-0A17E27FD553}" type="slidenum">
              <a:rPr lang="ar-SA" smtClean="0"/>
              <a:t>‹#›</a:t>
            </a:fld>
            <a:endParaRPr lang="ar-SA"/>
          </a:p>
        </p:txBody>
      </p:sp>
    </p:spTree>
    <p:extLst>
      <p:ext uri="{BB962C8B-B14F-4D97-AF65-F5344CB8AC3E}">
        <p14:creationId xmlns:p14="http://schemas.microsoft.com/office/powerpoint/2010/main" val="9901515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2275287" y="32390717"/>
            <a:ext cx="24483060" cy="10011251"/>
          </a:xfrm>
        </p:spPr>
        <p:txBody>
          <a:bodyPr anchor="t"/>
          <a:lstStyle>
            <a:lvl1pPr algn="r">
              <a:defRPr sz="198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2275287" y="21364347"/>
            <a:ext cx="24483060" cy="11026373"/>
          </a:xfrm>
        </p:spPr>
        <p:txBody>
          <a:bodyPr anchor="b"/>
          <a:lstStyle>
            <a:lvl1pPr marL="0" indent="0">
              <a:buNone/>
              <a:defRPr sz="9900">
                <a:solidFill>
                  <a:schemeClr val="tx1">
                    <a:tint val="75000"/>
                  </a:schemeClr>
                </a:solidFill>
              </a:defRPr>
            </a:lvl1pPr>
            <a:lvl2pPr marL="2263140" indent="0">
              <a:buNone/>
              <a:defRPr sz="8900">
                <a:solidFill>
                  <a:schemeClr val="tx1">
                    <a:tint val="75000"/>
                  </a:schemeClr>
                </a:solidFill>
              </a:defRPr>
            </a:lvl2pPr>
            <a:lvl3pPr marL="4526280" indent="0">
              <a:buNone/>
              <a:defRPr sz="7900">
                <a:solidFill>
                  <a:schemeClr val="tx1">
                    <a:tint val="75000"/>
                  </a:schemeClr>
                </a:solidFill>
              </a:defRPr>
            </a:lvl3pPr>
            <a:lvl4pPr marL="6789420" indent="0">
              <a:buNone/>
              <a:defRPr sz="6900">
                <a:solidFill>
                  <a:schemeClr val="tx1">
                    <a:tint val="75000"/>
                  </a:schemeClr>
                </a:solidFill>
              </a:defRPr>
            </a:lvl4pPr>
            <a:lvl5pPr marL="9052560" indent="0">
              <a:buNone/>
              <a:defRPr sz="6900">
                <a:solidFill>
                  <a:schemeClr val="tx1">
                    <a:tint val="75000"/>
                  </a:schemeClr>
                </a:solidFill>
              </a:defRPr>
            </a:lvl5pPr>
            <a:lvl6pPr marL="11315700" indent="0">
              <a:buNone/>
              <a:defRPr sz="6900">
                <a:solidFill>
                  <a:schemeClr val="tx1">
                    <a:tint val="75000"/>
                  </a:schemeClr>
                </a:solidFill>
              </a:defRPr>
            </a:lvl6pPr>
            <a:lvl7pPr marL="13578840" indent="0">
              <a:buNone/>
              <a:defRPr sz="6900">
                <a:solidFill>
                  <a:schemeClr val="tx1">
                    <a:tint val="75000"/>
                  </a:schemeClr>
                </a:solidFill>
              </a:defRPr>
            </a:lvl7pPr>
            <a:lvl8pPr marL="15841980" indent="0">
              <a:buNone/>
              <a:defRPr sz="6900">
                <a:solidFill>
                  <a:schemeClr val="tx1">
                    <a:tint val="75000"/>
                  </a:schemeClr>
                </a:solidFill>
              </a:defRPr>
            </a:lvl8pPr>
            <a:lvl9pPr marL="18105120" indent="0">
              <a:buNone/>
              <a:defRPr sz="69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71514F45-9894-4FBF-9CA2-84A8304A3DA8}" type="datetimeFigureOut">
              <a:rPr lang="ar-SA" smtClean="0"/>
              <a:t>16/07/35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F23881FE-9D39-49F5-B216-0A17E27FD553}" type="slidenum">
              <a:rPr lang="ar-SA" smtClean="0"/>
              <a:t>‹#›</a:t>
            </a:fld>
            <a:endParaRPr lang="ar-SA"/>
          </a:p>
        </p:txBody>
      </p:sp>
    </p:spTree>
    <p:extLst>
      <p:ext uri="{BB962C8B-B14F-4D97-AF65-F5344CB8AC3E}">
        <p14:creationId xmlns:p14="http://schemas.microsoft.com/office/powerpoint/2010/main" val="4475085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1440180" y="11761478"/>
            <a:ext cx="12721590" cy="33265826"/>
          </a:xfrm>
        </p:spPr>
        <p:txBody>
          <a:bodyPr/>
          <a:lstStyle>
            <a:lvl1pPr>
              <a:defRPr sz="13900"/>
            </a:lvl1pPr>
            <a:lvl2pPr>
              <a:defRPr sz="11900"/>
            </a:lvl2pPr>
            <a:lvl3pPr>
              <a:defRPr sz="9900"/>
            </a:lvl3pPr>
            <a:lvl4pPr>
              <a:defRPr sz="8900"/>
            </a:lvl4pPr>
            <a:lvl5pPr>
              <a:defRPr sz="8900"/>
            </a:lvl5pPr>
            <a:lvl6pPr>
              <a:defRPr sz="8900"/>
            </a:lvl6pPr>
            <a:lvl7pPr>
              <a:defRPr sz="8900"/>
            </a:lvl7pPr>
            <a:lvl8pPr>
              <a:defRPr sz="8900"/>
            </a:lvl8pPr>
            <a:lvl9pPr>
              <a:defRPr sz="89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14641830" y="11761478"/>
            <a:ext cx="12721590" cy="33265826"/>
          </a:xfrm>
        </p:spPr>
        <p:txBody>
          <a:bodyPr/>
          <a:lstStyle>
            <a:lvl1pPr>
              <a:defRPr sz="13900"/>
            </a:lvl1pPr>
            <a:lvl2pPr>
              <a:defRPr sz="11900"/>
            </a:lvl2pPr>
            <a:lvl3pPr>
              <a:defRPr sz="9900"/>
            </a:lvl3pPr>
            <a:lvl4pPr>
              <a:defRPr sz="8900"/>
            </a:lvl4pPr>
            <a:lvl5pPr>
              <a:defRPr sz="8900"/>
            </a:lvl5pPr>
            <a:lvl6pPr>
              <a:defRPr sz="8900"/>
            </a:lvl6pPr>
            <a:lvl7pPr>
              <a:defRPr sz="8900"/>
            </a:lvl7pPr>
            <a:lvl8pPr>
              <a:defRPr sz="8900"/>
            </a:lvl8pPr>
            <a:lvl9pPr>
              <a:defRPr sz="89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71514F45-9894-4FBF-9CA2-84A8304A3DA8}" type="datetimeFigureOut">
              <a:rPr lang="ar-SA" smtClean="0"/>
              <a:t>16/07/35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F23881FE-9D39-49F5-B216-0A17E27FD553}" type="slidenum">
              <a:rPr lang="ar-SA" smtClean="0"/>
              <a:t>‹#›</a:t>
            </a:fld>
            <a:endParaRPr lang="ar-SA"/>
          </a:p>
        </p:txBody>
      </p:sp>
    </p:spTree>
    <p:extLst>
      <p:ext uri="{BB962C8B-B14F-4D97-AF65-F5344CB8AC3E}">
        <p14:creationId xmlns:p14="http://schemas.microsoft.com/office/powerpoint/2010/main" val="7153173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1440182" y="11283079"/>
            <a:ext cx="12726592" cy="4702251"/>
          </a:xfrm>
        </p:spPr>
        <p:txBody>
          <a:bodyPr anchor="b"/>
          <a:lstStyle>
            <a:lvl1pPr marL="0" indent="0">
              <a:buNone/>
              <a:defRPr sz="11900" b="1"/>
            </a:lvl1pPr>
            <a:lvl2pPr marL="2263140" indent="0">
              <a:buNone/>
              <a:defRPr sz="9900" b="1"/>
            </a:lvl2pPr>
            <a:lvl3pPr marL="4526280" indent="0">
              <a:buNone/>
              <a:defRPr sz="8900" b="1"/>
            </a:lvl3pPr>
            <a:lvl4pPr marL="6789420" indent="0">
              <a:buNone/>
              <a:defRPr sz="7900" b="1"/>
            </a:lvl4pPr>
            <a:lvl5pPr marL="9052560" indent="0">
              <a:buNone/>
              <a:defRPr sz="7900" b="1"/>
            </a:lvl5pPr>
            <a:lvl6pPr marL="11315700" indent="0">
              <a:buNone/>
              <a:defRPr sz="7900" b="1"/>
            </a:lvl6pPr>
            <a:lvl7pPr marL="13578840" indent="0">
              <a:buNone/>
              <a:defRPr sz="7900" b="1"/>
            </a:lvl7pPr>
            <a:lvl8pPr marL="15841980" indent="0">
              <a:buNone/>
              <a:defRPr sz="7900" b="1"/>
            </a:lvl8pPr>
            <a:lvl9pPr marL="18105120" indent="0">
              <a:buNone/>
              <a:defRPr sz="79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1440182" y="15985329"/>
            <a:ext cx="12726592" cy="29041967"/>
          </a:xfrm>
        </p:spPr>
        <p:txBody>
          <a:bodyPr/>
          <a:lstStyle>
            <a:lvl1pPr>
              <a:defRPr sz="11900"/>
            </a:lvl1pPr>
            <a:lvl2pPr>
              <a:defRPr sz="9900"/>
            </a:lvl2pPr>
            <a:lvl3pPr>
              <a:defRPr sz="8900"/>
            </a:lvl3pPr>
            <a:lvl4pPr>
              <a:defRPr sz="7900"/>
            </a:lvl4pPr>
            <a:lvl5pPr>
              <a:defRPr sz="7900"/>
            </a:lvl5pPr>
            <a:lvl6pPr>
              <a:defRPr sz="7900"/>
            </a:lvl6pPr>
            <a:lvl7pPr>
              <a:defRPr sz="7900"/>
            </a:lvl7pPr>
            <a:lvl8pPr>
              <a:defRPr sz="7900"/>
            </a:lvl8pPr>
            <a:lvl9pPr>
              <a:defRPr sz="79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14631832" y="11283079"/>
            <a:ext cx="12731590" cy="4702251"/>
          </a:xfrm>
        </p:spPr>
        <p:txBody>
          <a:bodyPr anchor="b"/>
          <a:lstStyle>
            <a:lvl1pPr marL="0" indent="0">
              <a:buNone/>
              <a:defRPr sz="11900" b="1"/>
            </a:lvl1pPr>
            <a:lvl2pPr marL="2263140" indent="0">
              <a:buNone/>
              <a:defRPr sz="9900" b="1"/>
            </a:lvl2pPr>
            <a:lvl3pPr marL="4526280" indent="0">
              <a:buNone/>
              <a:defRPr sz="8900" b="1"/>
            </a:lvl3pPr>
            <a:lvl4pPr marL="6789420" indent="0">
              <a:buNone/>
              <a:defRPr sz="7900" b="1"/>
            </a:lvl4pPr>
            <a:lvl5pPr marL="9052560" indent="0">
              <a:buNone/>
              <a:defRPr sz="7900" b="1"/>
            </a:lvl5pPr>
            <a:lvl6pPr marL="11315700" indent="0">
              <a:buNone/>
              <a:defRPr sz="7900" b="1"/>
            </a:lvl6pPr>
            <a:lvl7pPr marL="13578840" indent="0">
              <a:buNone/>
              <a:defRPr sz="7900" b="1"/>
            </a:lvl7pPr>
            <a:lvl8pPr marL="15841980" indent="0">
              <a:buNone/>
              <a:defRPr sz="7900" b="1"/>
            </a:lvl8pPr>
            <a:lvl9pPr marL="18105120" indent="0">
              <a:buNone/>
              <a:defRPr sz="79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14631832" y="15985329"/>
            <a:ext cx="12731590" cy="29041967"/>
          </a:xfrm>
        </p:spPr>
        <p:txBody>
          <a:bodyPr/>
          <a:lstStyle>
            <a:lvl1pPr>
              <a:defRPr sz="11900"/>
            </a:lvl1pPr>
            <a:lvl2pPr>
              <a:defRPr sz="9900"/>
            </a:lvl2pPr>
            <a:lvl3pPr>
              <a:defRPr sz="8900"/>
            </a:lvl3pPr>
            <a:lvl4pPr>
              <a:defRPr sz="7900"/>
            </a:lvl4pPr>
            <a:lvl5pPr>
              <a:defRPr sz="7900"/>
            </a:lvl5pPr>
            <a:lvl6pPr>
              <a:defRPr sz="7900"/>
            </a:lvl6pPr>
            <a:lvl7pPr>
              <a:defRPr sz="7900"/>
            </a:lvl7pPr>
            <a:lvl8pPr>
              <a:defRPr sz="7900"/>
            </a:lvl8pPr>
            <a:lvl9pPr>
              <a:defRPr sz="79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71514F45-9894-4FBF-9CA2-84A8304A3DA8}" type="datetimeFigureOut">
              <a:rPr lang="ar-SA" smtClean="0"/>
              <a:t>16/07/35</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F23881FE-9D39-49F5-B216-0A17E27FD553}" type="slidenum">
              <a:rPr lang="ar-SA" smtClean="0"/>
              <a:t>‹#›</a:t>
            </a:fld>
            <a:endParaRPr lang="ar-SA"/>
          </a:p>
        </p:txBody>
      </p:sp>
    </p:spTree>
    <p:extLst>
      <p:ext uri="{BB962C8B-B14F-4D97-AF65-F5344CB8AC3E}">
        <p14:creationId xmlns:p14="http://schemas.microsoft.com/office/powerpoint/2010/main" val="31372912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71514F45-9894-4FBF-9CA2-84A8304A3DA8}" type="datetimeFigureOut">
              <a:rPr lang="ar-SA" smtClean="0"/>
              <a:t>16/07/35</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F23881FE-9D39-49F5-B216-0A17E27FD553}" type="slidenum">
              <a:rPr lang="ar-SA" smtClean="0"/>
              <a:t>‹#›</a:t>
            </a:fld>
            <a:endParaRPr lang="ar-SA"/>
          </a:p>
        </p:txBody>
      </p:sp>
    </p:spTree>
    <p:extLst>
      <p:ext uri="{BB962C8B-B14F-4D97-AF65-F5344CB8AC3E}">
        <p14:creationId xmlns:p14="http://schemas.microsoft.com/office/powerpoint/2010/main" val="33313777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71514F45-9894-4FBF-9CA2-84A8304A3DA8}" type="datetimeFigureOut">
              <a:rPr lang="ar-SA" smtClean="0"/>
              <a:t>16/07/35</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F23881FE-9D39-49F5-B216-0A17E27FD553}" type="slidenum">
              <a:rPr lang="ar-SA" smtClean="0"/>
              <a:t>‹#›</a:t>
            </a:fld>
            <a:endParaRPr lang="ar-SA"/>
          </a:p>
        </p:txBody>
      </p:sp>
    </p:spTree>
    <p:extLst>
      <p:ext uri="{BB962C8B-B14F-4D97-AF65-F5344CB8AC3E}">
        <p14:creationId xmlns:p14="http://schemas.microsoft.com/office/powerpoint/2010/main" val="11336174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440182" y="2006919"/>
            <a:ext cx="9476187" cy="8541068"/>
          </a:xfrm>
        </p:spPr>
        <p:txBody>
          <a:bodyPr anchor="b"/>
          <a:lstStyle>
            <a:lvl1pPr algn="r">
              <a:defRPr sz="99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11261407" y="2006922"/>
            <a:ext cx="16102015" cy="43020382"/>
          </a:xfrm>
        </p:spPr>
        <p:txBody>
          <a:bodyPr/>
          <a:lstStyle>
            <a:lvl1pPr>
              <a:defRPr sz="15800"/>
            </a:lvl1pPr>
            <a:lvl2pPr>
              <a:defRPr sz="13900"/>
            </a:lvl2pPr>
            <a:lvl3pPr>
              <a:defRPr sz="11900"/>
            </a:lvl3pPr>
            <a:lvl4pPr>
              <a:defRPr sz="9900"/>
            </a:lvl4pPr>
            <a:lvl5pPr>
              <a:defRPr sz="9900"/>
            </a:lvl5pPr>
            <a:lvl6pPr>
              <a:defRPr sz="9900"/>
            </a:lvl6pPr>
            <a:lvl7pPr>
              <a:defRPr sz="9900"/>
            </a:lvl7pPr>
            <a:lvl8pPr>
              <a:defRPr sz="9900"/>
            </a:lvl8pPr>
            <a:lvl9pPr>
              <a:defRPr sz="99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1440182" y="10547990"/>
            <a:ext cx="9476187" cy="34479315"/>
          </a:xfrm>
        </p:spPr>
        <p:txBody>
          <a:bodyPr/>
          <a:lstStyle>
            <a:lvl1pPr marL="0" indent="0">
              <a:buNone/>
              <a:defRPr sz="6900"/>
            </a:lvl1pPr>
            <a:lvl2pPr marL="2263140" indent="0">
              <a:buNone/>
              <a:defRPr sz="5900"/>
            </a:lvl2pPr>
            <a:lvl3pPr marL="4526280" indent="0">
              <a:buNone/>
              <a:defRPr sz="5000"/>
            </a:lvl3pPr>
            <a:lvl4pPr marL="6789420" indent="0">
              <a:buNone/>
              <a:defRPr sz="4500"/>
            </a:lvl4pPr>
            <a:lvl5pPr marL="9052560" indent="0">
              <a:buNone/>
              <a:defRPr sz="4500"/>
            </a:lvl5pPr>
            <a:lvl6pPr marL="11315700" indent="0">
              <a:buNone/>
              <a:defRPr sz="4500"/>
            </a:lvl6pPr>
            <a:lvl7pPr marL="13578840" indent="0">
              <a:buNone/>
              <a:defRPr sz="4500"/>
            </a:lvl7pPr>
            <a:lvl8pPr marL="15841980" indent="0">
              <a:buNone/>
              <a:defRPr sz="4500"/>
            </a:lvl8pPr>
            <a:lvl9pPr marL="18105120" indent="0">
              <a:buNone/>
              <a:defRPr sz="45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71514F45-9894-4FBF-9CA2-84A8304A3DA8}" type="datetimeFigureOut">
              <a:rPr lang="ar-SA" smtClean="0"/>
              <a:t>16/07/35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F23881FE-9D39-49F5-B216-0A17E27FD553}" type="slidenum">
              <a:rPr lang="ar-SA" smtClean="0"/>
              <a:t>‹#›</a:t>
            </a:fld>
            <a:endParaRPr lang="ar-SA"/>
          </a:p>
        </p:txBody>
      </p:sp>
    </p:spTree>
    <p:extLst>
      <p:ext uri="{BB962C8B-B14F-4D97-AF65-F5344CB8AC3E}">
        <p14:creationId xmlns:p14="http://schemas.microsoft.com/office/powerpoint/2010/main" val="11595124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645707" y="35284413"/>
            <a:ext cx="17282160" cy="4165526"/>
          </a:xfrm>
        </p:spPr>
        <p:txBody>
          <a:bodyPr anchor="b"/>
          <a:lstStyle>
            <a:lvl1pPr algn="r">
              <a:defRPr sz="99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5645707" y="4503894"/>
            <a:ext cx="17282160" cy="30243780"/>
          </a:xfrm>
        </p:spPr>
        <p:txBody>
          <a:bodyPr/>
          <a:lstStyle>
            <a:lvl1pPr marL="0" indent="0">
              <a:buNone/>
              <a:defRPr sz="15800"/>
            </a:lvl1pPr>
            <a:lvl2pPr marL="2263140" indent="0">
              <a:buNone/>
              <a:defRPr sz="13900"/>
            </a:lvl2pPr>
            <a:lvl3pPr marL="4526280" indent="0">
              <a:buNone/>
              <a:defRPr sz="11900"/>
            </a:lvl3pPr>
            <a:lvl4pPr marL="6789420" indent="0">
              <a:buNone/>
              <a:defRPr sz="9900"/>
            </a:lvl4pPr>
            <a:lvl5pPr marL="9052560" indent="0">
              <a:buNone/>
              <a:defRPr sz="9900"/>
            </a:lvl5pPr>
            <a:lvl6pPr marL="11315700" indent="0">
              <a:buNone/>
              <a:defRPr sz="9900"/>
            </a:lvl6pPr>
            <a:lvl7pPr marL="13578840" indent="0">
              <a:buNone/>
              <a:defRPr sz="9900"/>
            </a:lvl7pPr>
            <a:lvl8pPr marL="15841980" indent="0">
              <a:buNone/>
              <a:defRPr sz="9900"/>
            </a:lvl8pPr>
            <a:lvl9pPr marL="18105120" indent="0">
              <a:buNone/>
              <a:defRPr sz="9900"/>
            </a:lvl9pPr>
          </a:lstStyle>
          <a:p>
            <a:endParaRPr lang="ar-SA"/>
          </a:p>
        </p:txBody>
      </p:sp>
      <p:sp>
        <p:nvSpPr>
          <p:cNvPr id="4" name="عنصر نائب للنص 3"/>
          <p:cNvSpPr>
            <a:spLocks noGrp="1"/>
          </p:cNvSpPr>
          <p:nvPr>
            <p:ph type="body" sz="half" idx="2"/>
          </p:nvPr>
        </p:nvSpPr>
        <p:spPr>
          <a:xfrm>
            <a:off x="5645707" y="39449939"/>
            <a:ext cx="17282160" cy="5915734"/>
          </a:xfrm>
        </p:spPr>
        <p:txBody>
          <a:bodyPr/>
          <a:lstStyle>
            <a:lvl1pPr marL="0" indent="0">
              <a:buNone/>
              <a:defRPr sz="6900"/>
            </a:lvl1pPr>
            <a:lvl2pPr marL="2263140" indent="0">
              <a:buNone/>
              <a:defRPr sz="5900"/>
            </a:lvl2pPr>
            <a:lvl3pPr marL="4526280" indent="0">
              <a:buNone/>
              <a:defRPr sz="5000"/>
            </a:lvl3pPr>
            <a:lvl4pPr marL="6789420" indent="0">
              <a:buNone/>
              <a:defRPr sz="4500"/>
            </a:lvl4pPr>
            <a:lvl5pPr marL="9052560" indent="0">
              <a:buNone/>
              <a:defRPr sz="4500"/>
            </a:lvl5pPr>
            <a:lvl6pPr marL="11315700" indent="0">
              <a:buNone/>
              <a:defRPr sz="4500"/>
            </a:lvl6pPr>
            <a:lvl7pPr marL="13578840" indent="0">
              <a:buNone/>
              <a:defRPr sz="4500"/>
            </a:lvl7pPr>
            <a:lvl8pPr marL="15841980" indent="0">
              <a:buNone/>
              <a:defRPr sz="4500"/>
            </a:lvl8pPr>
            <a:lvl9pPr marL="18105120" indent="0">
              <a:buNone/>
              <a:defRPr sz="45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71514F45-9894-4FBF-9CA2-84A8304A3DA8}" type="datetimeFigureOut">
              <a:rPr lang="ar-SA" smtClean="0"/>
              <a:t>16/07/35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F23881FE-9D39-49F5-B216-0A17E27FD553}" type="slidenum">
              <a:rPr lang="ar-SA" smtClean="0"/>
              <a:t>‹#›</a:t>
            </a:fld>
            <a:endParaRPr lang="ar-SA"/>
          </a:p>
        </p:txBody>
      </p:sp>
    </p:spTree>
    <p:extLst>
      <p:ext uri="{BB962C8B-B14F-4D97-AF65-F5344CB8AC3E}">
        <p14:creationId xmlns:p14="http://schemas.microsoft.com/office/powerpoint/2010/main" val="36257720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1440180" y="2018589"/>
            <a:ext cx="25923240" cy="8401050"/>
          </a:xfrm>
          <a:prstGeom prst="rect">
            <a:avLst/>
          </a:prstGeom>
        </p:spPr>
        <p:txBody>
          <a:bodyPr vert="horz" lIns="452628" tIns="226314" rIns="452628" bIns="226314"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1440180" y="11761478"/>
            <a:ext cx="25923240" cy="33265826"/>
          </a:xfrm>
          <a:prstGeom prst="rect">
            <a:avLst/>
          </a:prstGeom>
        </p:spPr>
        <p:txBody>
          <a:bodyPr vert="horz" lIns="452628" tIns="226314" rIns="452628" bIns="226314"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20642580" y="46719179"/>
            <a:ext cx="6720840" cy="2683667"/>
          </a:xfrm>
          <a:prstGeom prst="rect">
            <a:avLst/>
          </a:prstGeom>
        </p:spPr>
        <p:txBody>
          <a:bodyPr vert="horz" lIns="452628" tIns="226314" rIns="452628" bIns="226314" rtlCol="1" anchor="ctr"/>
          <a:lstStyle>
            <a:lvl1pPr algn="r">
              <a:defRPr sz="5900">
                <a:solidFill>
                  <a:schemeClr val="tx1">
                    <a:tint val="75000"/>
                  </a:schemeClr>
                </a:solidFill>
              </a:defRPr>
            </a:lvl1pPr>
          </a:lstStyle>
          <a:p>
            <a:fld id="{71514F45-9894-4FBF-9CA2-84A8304A3DA8}" type="datetimeFigureOut">
              <a:rPr lang="ar-SA" smtClean="0"/>
              <a:t>16/07/35</a:t>
            </a:fld>
            <a:endParaRPr lang="ar-SA"/>
          </a:p>
        </p:txBody>
      </p:sp>
      <p:sp>
        <p:nvSpPr>
          <p:cNvPr id="5" name="عنصر نائب للتذييل 4"/>
          <p:cNvSpPr>
            <a:spLocks noGrp="1"/>
          </p:cNvSpPr>
          <p:nvPr>
            <p:ph type="ftr" sz="quarter" idx="3"/>
          </p:nvPr>
        </p:nvSpPr>
        <p:spPr>
          <a:xfrm>
            <a:off x="9841230" y="46719179"/>
            <a:ext cx="9121140" cy="2683667"/>
          </a:xfrm>
          <a:prstGeom prst="rect">
            <a:avLst/>
          </a:prstGeom>
        </p:spPr>
        <p:txBody>
          <a:bodyPr vert="horz" lIns="452628" tIns="226314" rIns="452628" bIns="226314" rtlCol="1" anchor="ctr"/>
          <a:lstStyle>
            <a:lvl1pPr algn="ctr">
              <a:defRPr sz="59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1440180" y="46719179"/>
            <a:ext cx="6720840" cy="2683667"/>
          </a:xfrm>
          <a:prstGeom prst="rect">
            <a:avLst/>
          </a:prstGeom>
        </p:spPr>
        <p:txBody>
          <a:bodyPr vert="horz" lIns="452628" tIns="226314" rIns="452628" bIns="226314" rtlCol="1" anchor="ctr"/>
          <a:lstStyle>
            <a:lvl1pPr algn="l">
              <a:defRPr sz="5900">
                <a:solidFill>
                  <a:schemeClr val="tx1">
                    <a:tint val="75000"/>
                  </a:schemeClr>
                </a:solidFill>
              </a:defRPr>
            </a:lvl1pPr>
          </a:lstStyle>
          <a:p>
            <a:fld id="{F23881FE-9D39-49F5-B216-0A17E27FD553}" type="slidenum">
              <a:rPr lang="ar-SA" smtClean="0"/>
              <a:t>‹#›</a:t>
            </a:fld>
            <a:endParaRPr lang="ar-SA"/>
          </a:p>
        </p:txBody>
      </p:sp>
    </p:spTree>
    <p:extLst>
      <p:ext uri="{BB962C8B-B14F-4D97-AF65-F5344CB8AC3E}">
        <p14:creationId xmlns:p14="http://schemas.microsoft.com/office/powerpoint/2010/main" val="35084652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26280" rtl="1" eaLnBrk="1" latinLnBrk="0" hangingPunct="1">
        <a:spcBef>
          <a:spcPct val="0"/>
        </a:spcBef>
        <a:buNone/>
        <a:defRPr sz="21800" kern="1200">
          <a:solidFill>
            <a:schemeClr val="tx1"/>
          </a:solidFill>
          <a:latin typeface="+mj-lt"/>
          <a:ea typeface="+mj-ea"/>
          <a:cs typeface="+mj-cs"/>
        </a:defRPr>
      </a:lvl1pPr>
    </p:titleStyle>
    <p:bodyStyle>
      <a:lvl1pPr marL="1697355" indent="-1697355" algn="r" defTabSz="4526280" rtl="1" eaLnBrk="1" latinLnBrk="0" hangingPunct="1">
        <a:spcBef>
          <a:spcPct val="20000"/>
        </a:spcBef>
        <a:buFont typeface="Arial" pitchFamily="34" charset="0"/>
        <a:buChar char="•"/>
        <a:defRPr sz="15800" kern="1200">
          <a:solidFill>
            <a:schemeClr val="tx1"/>
          </a:solidFill>
          <a:latin typeface="+mn-lt"/>
          <a:ea typeface="+mn-ea"/>
          <a:cs typeface="+mn-cs"/>
        </a:defRPr>
      </a:lvl1pPr>
      <a:lvl2pPr marL="3677603" indent="-1414463" algn="r" defTabSz="4526280" rtl="1" eaLnBrk="1" latinLnBrk="0" hangingPunct="1">
        <a:spcBef>
          <a:spcPct val="20000"/>
        </a:spcBef>
        <a:buFont typeface="Arial" pitchFamily="34" charset="0"/>
        <a:buChar char="–"/>
        <a:defRPr sz="13900" kern="1200">
          <a:solidFill>
            <a:schemeClr val="tx1"/>
          </a:solidFill>
          <a:latin typeface="+mn-lt"/>
          <a:ea typeface="+mn-ea"/>
          <a:cs typeface="+mn-cs"/>
        </a:defRPr>
      </a:lvl2pPr>
      <a:lvl3pPr marL="5657850" indent="-1131570" algn="r" defTabSz="4526280" rtl="1" eaLnBrk="1" latinLnBrk="0" hangingPunct="1">
        <a:spcBef>
          <a:spcPct val="20000"/>
        </a:spcBef>
        <a:buFont typeface="Arial" pitchFamily="34" charset="0"/>
        <a:buChar char="•"/>
        <a:defRPr sz="11900" kern="1200">
          <a:solidFill>
            <a:schemeClr val="tx1"/>
          </a:solidFill>
          <a:latin typeface="+mn-lt"/>
          <a:ea typeface="+mn-ea"/>
          <a:cs typeface="+mn-cs"/>
        </a:defRPr>
      </a:lvl3pPr>
      <a:lvl4pPr marL="7920990" indent="-1131570" algn="r" defTabSz="4526280" rtl="1" eaLnBrk="1" latinLnBrk="0" hangingPunct="1">
        <a:spcBef>
          <a:spcPct val="20000"/>
        </a:spcBef>
        <a:buFont typeface="Arial" pitchFamily="34" charset="0"/>
        <a:buChar char="–"/>
        <a:defRPr sz="9900" kern="1200">
          <a:solidFill>
            <a:schemeClr val="tx1"/>
          </a:solidFill>
          <a:latin typeface="+mn-lt"/>
          <a:ea typeface="+mn-ea"/>
          <a:cs typeface="+mn-cs"/>
        </a:defRPr>
      </a:lvl4pPr>
      <a:lvl5pPr marL="10184130" indent="-1131570" algn="r" defTabSz="4526280" rtl="1" eaLnBrk="1" latinLnBrk="0" hangingPunct="1">
        <a:spcBef>
          <a:spcPct val="20000"/>
        </a:spcBef>
        <a:buFont typeface="Arial" pitchFamily="34" charset="0"/>
        <a:buChar char="»"/>
        <a:defRPr sz="9900" kern="1200">
          <a:solidFill>
            <a:schemeClr val="tx1"/>
          </a:solidFill>
          <a:latin typeface="+mn-lt"/>
          <a:ea typeface="+mn-ea"/>
          <a:cs typeface="+mn-cs"/>
        </a:defRPr>
      </a:lvl5pPr>
      <a:lvl6pPr marL="12447270" indent="-1131570" algn="r" defTabSz="4526280" rtl="1" eaLnBrk="1" latinLnBrk="0" hangingPunct="1">
        <a:spcBef>
          <a:spcPct val="20000"/>
        </a:spcBef>
        <a:buFont typeface="Arial" pitchFamily="34" charset="0"/>
        <a:buChar char="•"/>
        <a:defRPr sz="9900" kern="1200">
          <a:solidFill>
            <a:schemeClr val="tx1"/>
          </a:solidFill>
          <a:latin typeface="+mn-lt"/>
          <a:ea typeface="+mn-ea"/>
          <a:cs typeface="+mn-cs"/>
        </a:defRPr>
      </a:lvl6pPr>
      <a:lvl7pPr marL="14710410" indent="-1131570" algn="r" defTabSz="4526280" rtl="1" eaLnBrk="1" latinLnBrk="0" hangingPunct="1">
        <a:spcBef>
          <a:spcPct val="20000"/>
        </a:spcBef>
        <a:buFont typeface="Arial" pitchFamily="34" charset="0"/>
        <a:buChar char="•"/>
        <a:defRPr sz="9900" kern="1200">
          <a:solidFill>
            <a:schemeClr val="tx1"/>
          </a:solidFill>
          <a:latin typeface="+mn-lt"/>
          <a:ea typeface="+mn-ea"/>
          <a:cs typeface="+mn-cs"/>
        </a:defRPr>
      </a:lvl7pPr>
      <a:lvl8pPr marL="16973550" indent="-1131570" algn="r" defTabSz="4526280" rtl="1" eaLnBrk="1" latinLnBrk="0" hangingPunct="1">
        <a:spcBef>
          <a:spcPct val="20000"/>
        </a:spcBef>
        <a:buFont typeface="Arial" pitchFamily="34" charset="0"/>
        <a:buChar char="•"/>
        <a:defRPr sz="9900" kern="1200">
          <a:solidFill>
            <a:schemeClr val="tx1"/>
          </a:solidFill>
          <a:latin typeface="+mn-lt"/>
          <a:ea typeface="+mn-ea"/>
          <a:cs typeface="+mn-cs"/>
        </a:defRPr>
      </a:lvl8pPr>
      <a:lvl9pPr marL="19236690" indent="-1131570" algn="r" defTabSz="4526280" rtl="1" eaLnBrk="1" latinLnBrk="0" hangingPunct="1">
        <a:spcBef>
          <a:spcPct val="20000"/>
        </a:spcBef>
        <a:buFont typeface="Arial" pitchFamily="34" charset="0"/>
        <a:buChar char="•"/>
        <a:defRPr sz="9900" kern="1200">
          <a:solidFill>
            <a:schemeClr val="tx1"/>
          </a:solidFill>
          <a:latin typeface="+mn-lt"/>
          <a:ea typeface="+mn-ea"/>
          <a:cs typeface="+mn-cs"/>
        </a:defRPr>
      </a:lvl9pPr>
    </p:bodyStyle>
    <p:otherStyle>
      <a:defPPr>
        <a:defRPr lang="ar-SA"/>
      </a:defPPr>
      <a:lvl1pPr marL="0" algn="r" defTabSz="4526280" rtl="1" eaLnBrk="1" latinLnBrk="0" hangingPunct="1">
        <a:defRPr sz="8900" kern="1200">
          <a:solidFill>
            <a:schemeClr val="tx1"/>
          </a:solidFill>
          <a:latin typeface="+mn-lt"/>
          <a:ea typeface="+mn-ea"/>
          <a:cs typeface="+mn-cs"/>
        </a:defRPr>
      </a:lvl1pPr>
      <a:lvl2pPr marL="2263140" algn="r" defTabSz="4526280" rtl="1" eaLnBrk="1" latinLnBrk="0" hangingPunct="1">
        <a:defRPr sz="8900" kern="1200">
          <a:solidFill>
            <a:schemeClr val="tx1"/>
          </a:solidFill>
          <a:latin typeface="+mn-lt"/>
          <a:ea typeface="+mn-ea"/>
          <a:cs typeface="+mn-cs"/>
        </a:defRPr>
      </a:lvl2pPr>
      <a:lvl3pPr marL="4526280" algn="r" defTabSz="4526280" rtl="1" eaLnBrk="1" latinLnBrk="0" hangingPunct="1">
        <a:defRPr sz="8900" kern="1200">
          <a:solidFill>
            <a:schemeClr val="tx1"/>
          </a:solidFill>
          <a:latin typeface="+mn-lt"/>
          <a:ea typeface="+mn-ea"/>
          <a:cs typeface="+mn-cs"/>
        </a:defRPr>
      </a:lvl3pPr>
      <a:lvl4pPr marL="6789420" algn="r" defTabSz="4526280" rtl="1" eaLnBrk="1" latinLnBrk="0" hangingPunct="1">
        <a:defRPr sz="8900" kern="1200">
          <a:solidFill>
            <a:schemeClr val="tx1"/>
          </a:solidFill>
          <a:latin typeface="+mn-lt"/>
          <a:ea typeface="+mn-ea"/>
          <a:cs typeface="+mn-cs"/>
        </a:defRPr>
      </a:lvl4pPr>
      <a:lvl5pPr marL="9052560" algn="r" defTabSz="4526280" rtl="1" eaLnBrk="1" latinLnBrk="0" hangingPunct="1">
        <a:defRPr sz="8900" kern="1200">
          <a:solidFill>
            <a:schemeClr val="tx1"/>
          </a:solidFill>
          <a:latin typeface="+mn-lt"/>
          <a:ea typeface="+mn-ea"/>
          <a:cs typeface="+mn-cs"/>
        </a:defRPr>
      </a:lvl5pPr>
      <a:lvl6pPr marL="11315700" algn="r" defTabSz="4526280" rtl="1" eaLnBrk="1" latinLnBrk="0" hangingPunct="1">
        <a:defRPr sz="8900" kern="1200">
          <a:solidFill>
            <a:schemeClr val="tx1"/>
          </a:solidFill>
          <a:latin typeface="+mn-lt"/>
          <a:ea typeface="+mn-ea"/>
          <a:cs typeface="+mn-cs"/>
        </a:defRPr>
      </a:lvl6pPr>
      <a:lvl7pPr marL="13578840" algn="r" defTabSz="4526280" rtl="1" eaLnBrk="1" latinLnBrk="0" hangingPunct="1">
        <a:defRPr sz="8900" kern="1200">
          <a:solidFill>
            <a:schemeClr val="tx1"/>
          </a:solidFill>
          <a:latin typeface="+mn-lt"/>
          <a:ea typeface="+mn-ea"/>
          <a:cs typeface="+mn-cs"/>
        </a:defRPr>
      </a:lvl7pPr>
      <a:lvl8pPr marL="15841980" algn="r" defTabSz="4526280" rtl="1" eaLnBrk="1" latinLnBrk="0" hangingPunct="1">
        <a:defRPr sz="8900" kern="1200">
          <a:solidFill>
            <a:schemeClr val="tx1"/>
          </a:solidFill>
          <a:latin typeface="+mn-lt"/>
          <a:ea typeface="+mn-ea"/>
          <a:cs typeface="+mn-cs"/>
        </a:defRPr>
      </a:lvl8pPr>
      <a:lvl9pPr marL="18105120" algn="r" defTabSz="4526280" rtl="1" eaLnBrk="1" latinLnBrk="0" hangingPunct="1">
        <a:defRPr sz="8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jpeg"/><Relationship Id="rId13" Type="http://schemas.openxmlformats.org/officeDocument/2006/relationships/image" Target="../media/image2.emf"/><Relationship Id="rId3" Type="http://schemas.openxmlformats.org/officeDocument/2006/relationships/image" Target="../media/image3.jpeg"/><Relationship Id="rId7" Type="http://schemas.openxmlformats.org/officeDocument/2006/relationships/image" Target="../media/image7.jpeg"/><Relationship Id="rId12" Type="http://schemas.openxmlformats.org/officeDocument/2006/relationships/oleObject" Target="../embeddings/Microsoft_Excel_Chart2.xls"/><Relationship Id="rId2" Type="http://schemas.openxmlformats.org/officeDocument/2006/relationships/slideLayout" Target="../slideLayouts/slideLayout5.xml"/><Relationship Id="rId1" Type="http://schemas.openxmlformats.org/officeDocument/2006/relationships/vmlDrawing" Target="../drawings/vmlDrawing1.vml"/><Relationship Id="rId6" Type="http://schemas.openxmlformats.org/officeDocument/2006/relationships/image" Target="../media/image6.jpeg"/><Relationship Id="rId11" Type="http://schemas.openxmlformats.org/officeDocument/2006/relationships/image" Target="../media/image1.emf"/><Relationship Id="rId5" Type="http://schemas.openxmlformats.org/officeDocument/2006/relationships/image" Target="../media/image5.jpeg"/><Relationship Id="rId10" Type="http://schemas.openxmlformats.org/officeDocument/2006/relationships/oleObject" Target="../embeddings/Microsoft_Excel_Chart1.xls"/><Relationship Id="rId4" Type="http://schemas.openxmlformats.org/officeDocument/2006/relationships/image" Target="../media/image4.jpeg"/><Relationship Id="rId9" Type="http://schemas.openxmlformats.org/officeDocument/2006/relationships/image" Target="../media/image9.jpeg"/></Relationships>
</file>

<file path=ppt/slides/_rels/slide2.xml.rels><?xml version="1.0" encoding="UTF-8" standalone="yes"?>
<Relationships xmlns="http://schemas.openxmlformats.org/package/2006/relationships"><Relationship Id="rId8" Type="http://schemas.openxmlformats.org/officeDocument/2006/relationships/image" Target="../media/image8.jpeg"/><Relationship Id="rId13" Type="http://schemas.openxmlformats.org/officeDocument/2006/relationships/image" Target="../media/image2.emf"/><Relationship Id="rId3" Type="http://schemas.openxmlformats.org/officeDocument/2006/relationships/image" Target="../media/image10.jpg"/><Relationship Id="rId7" Type="http://schemas.openxmlformats.org/officeDocument/2006/relationships/image" Target="../media/image7.jpeg"/><Relationship Id="rId12" Type="http://schemas.openxmlformats.org/officeDocument/2006/relationships/oleObject" Target="../embeddings/Microsoft_Excel_Chart4.xls"/><Relationship Id="rId2" Type="http://schemas.openxmlformats.org/officeDocument/2006/relationships/slideLayout" Target="../slideLayouts/slideLayout5.xml"/><Relationship Id="rId1" Type="http://schemas.openxmlformats.org/officeDocument/2006/relationships/vmlDrawing" Target="../drawings/vmlDrawing2.vml"/><Relationship Id="rId6" Type="http://schemas.openxmlformats.org/officeDocument/2006/relationships/image" Target="../media/image6.jpeg"/><Relationship Id="rId11" Type="http://schemas.openxmlformats.org/officeDocument/2006/relationships/image" Target="../media/image1.emf"/><Relationship Id="rId5" Type="http://schemas.openxmlformats.org/officeDocument/2006/relationships/image" Target="../media/image5.jpeg"/><Relationship Id="rId10" Type="http://schemas.openxmlformats.org/officeDocument/2006/relationships/oleObject" Target="../embeddings/Microsoft_Excel_Chart3.xls"/><Relationship Id="rId4" Type="http://schemas.openxmlformats.org/officeDocument/2006/relationships/image" Target="../media/image4.jpeg"/><Relationship Id="rId9" Type="http://schemas.openxmlformats.org/officeDocument/2006/relationships/image" Target="../media/image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MAX\Desktop\weewew.jpg"/>
          <p:cNvPicPr>
            <a:picLocks noChangeAspect="1" noChangeArrowheads="1"/>
          </p:cNvPicPr>
          <p:nvPr/>
        </p:nvPicPr>
        <p:blipFill rotWithShape="1">
          <a:blip r:embed="rId3">
            <a:extLst>
              <a:ext uri="{28A0092B-C50C-407E-A947-70E740481C1C}">
                <a14:useLocalDpi xmlns:a14="http://schemas.microsoft.com/office/drawing/2010/main" val="0"/>
              </a:ext>
            </a:extLst>
          </a:blip>
          <a:srcRect b="22090"/>
          <a:stretch/>
        </p:blipFill>
        <p:spPr bwMode="auto">
          <a:xfrm>
            <a:off x="-28586" y="112738"/>
            <a:ext cx="28803600" cy="50389300"/>
          </a:xfrm>
          <a:prstGeom prst="rect">
            <a:avLst/>
          </a:prstGeom>
          <a:noFill/>
          <a:extLst>
            <a:ext uri="{909E8E84-426E-40DD-AFC4-6F175D3DCCD1}">
              <a14:hiddenFill xmlns:a14="http://schemas.microsoft.com/office/drawing/2010/main">
                <a:solidFill>
                  <a:srgbClr val="FFFFFF"/>
                </a:solidFill>
              </a14:hiddenFill>
            </a:ext>
          </a:extLst>
        </p:spPr>
      </p:pic>
      <p:sp>
        <p:nvSpPr>
          <p:cNvPr id="9" name="عنوان 8"/>
          <p:cNvSpPr>
            <a:spLocks noGrp="1"/>
          </p:cNvSpPr>
          <p:nvPr>
            <p:ph type="title"/>
          </p:nvPr>
        </p:nvSpPr>
        <p:spPr>
          <a:xfrm>
            <a:off x="1440179" y="648422"/>
            <a:ext cx="25923240" cy="2664296"/>
          </a:xfrm>
        </p:spPr>
        <p:txBody>
          <a:bodyPr>
            <a:noAutofit/>
          </a:bodyPr>
          <a:lstStyle/>
          <a:p>
            <a:r>
              <a:rPr lang="en-US" sz="7200" b="1" dirty="0">
                <a:latin typeface="Times New Roman" pitchFamily="18" charset="0"/>
                <a:cs typeface="Times New Roman" pitchFamily="18" charset="0"/>
              </a:rPr>
              <a:t>Achieving Optimum Scientific Standards for Producing Fabrics Suitable for Protecting Against Hazardous Chemical Liquids</a:t>
            </a:r>
            <a:r>
              <a:rPr lang="en-US" sz="7200" dirty="0">
                <a:latin typeface="Times New Roman" pitchFamily="18" charset="0"/>
                <a:cs typeface="Times New Roman" pitchFamily="18" charset="0"/>
              </a:rPr>
              <a:t/>
            </a:r>
            <a:br>
              <a:rPr lang="en-US" sz="7200" dirty="0">
                <a:latin typeface="Times New Roman" pitchFamily="18" charset="0"/>
                <a:cs typeface="Times New Roman" pitchFamily="18" charset="0"/>
              </a:rPr>
            </a:br>
            <a:endParaRPr lang="ar-SA" sz="7200" dirty="0">
              <a:latin typeface="Times New Roman" pitchFamily="18" charset="0"/>
              <a:cs typeface="Times New Roman" pitchFamily="18" charset="0"/>
            </a:endParaRPr>
          </a:p>
        </p:txBody>
      </p:sp>
      <p:sp>
        <p:nvSpPr>
          <p:cNvPr id="10" name="عنصر نائب للنص 9"/>
          <p:cNvSpPr>
            <a:spLocks noGrp="1"/>
          </p:cNvSpPr>
          <p:nvPr>
            <p:ph type="body" idx="1"/>
          </p:nvPr>
        </p:nvSpPr>
        <p:spPr>
          <a:xfrm>
            <a:off x="1652760" y="5184926"/>
            <a:ext cx="12726592" cy="8280920"/>
          </a:xfrm>
        </p:spPr>
        <p:txBody>
          <a:bodyPr>
            <a:normAutofit fontScale="92500"/>
          </a:bodyPr>
          <a:lstStyle/>
          <a:p>
            <a:pPr algn="just" rtl="0"/>
            <a:r>
              <a:rPr lang="en-US" sz="3600" dirty="0">
                <a:latin typeface="Times New Roman" pitchFamily="18" charset="0"/>
                <a:cs typeface="Times New Roman" pitchFamily="18" charset="0"/>
              </a:rPr>
              <a:t>This research aims to produce fabrics suitable for protecting against hazardous liquids (accidental splashes of chemicals). All samples under study were produced cotton and cotton /polyester 50/50 .Three weft sets were used 24, 27 and 30 picks /cm and three fabric structure (plain weave 1/1, twill 2/2 and satin 4). Samples were coated, on one face, with </a:t>
            </a:r>
            <a:r>
              <a:rPr lang="en-US" sz="3600" dirty="0" err="1">
                <a:latin typeface="Times New Roman" pitchFamily="18" charset="0"/>
                <a:cs typeface="Times New Roman" pitchFamily="18" charset="0"/>
              </a:rPr>
              <a:t>transol</a:t>
            </a:r>
            <a:r>
              <a:rPr lang="en-US" sz="3600" dirty="0">
                <a:latin typeface="Times New Roman" pitchFamily="18" charset="0"/>
                <a:cs typeface="Times New Roman" pitchFamily="18" charset="0"/>
              </a:rPr>
              <a:t> F L 20 to make the fabric repellent and a barrier to Protect against hazardous chemical liquids .Their influence on the performance of the end-use fabric and the achieved properties were studied. On the other hand physic-chemical properties including, studying the effect of some hazardous liquids chemicals using Gutter method, tensile strength and elongation, water absorption, roughness, thickness and weight were evaluated according to the final product needs. Some more results were reached concerning structures and materials. Most samples have achieved the expected results</a:t>
            </a:r>
            <a:endParaRPr lang="ar-SA" sz="3600" dirty="0">
              <a:latin typeface="Times New Roman" pitchFamily="18" charset="0"/>
              <a:cs typeface="Times New Roman" pitchFamily="18" charset="0"/>
            </a:endParaRPr>
          </a:p>
        </p:txBody>
      </p:sp>
      <p:sp>
        <p:nvSpPr>
          <p:cNvPr id="11" name="عنصر نائب للمحتوى 10"/>
          <p:cNvSpPr>
            <a:spLocks noGrp="1"/>
          </p:cNvSpPr>
          <p:nvPr>
            <p:ph sz="half" idx="2"/>
          </p:nvPr>
        </p:nvSpPr>
        <p:spPr>
          <a:xfrm>
            <a:off x="1275135" y="15266046"/>
            <a:ext cx="12726592" cy="16489832"/>
          </a:xfrm>
        </p:spPr>
        <p:txBody>
          <a:bodyPr>
            <a:noAutofit/>
          </a:bodyPr>
          <a:lstStyle/>
          <a:p>
            <a:pPr marL="0" indent="0" algn="just" rtl="0">
              <a:lnSpc>
                <a:spcPct val="120000"/>
              </a:lnSpc>
              <a:buNone/>
            </a:pPr>
            <a:r>
              <a:rPr lang="en-US" sz="3300" b="1" dirty="0" smtClean="0">
                <a:latin typeface="Times New Roman" pitchFamily="18" charset="0"/>
                <a:cs typeface="Times New Roman" pitchFamily="18" charset="0"/>
              </a:rPr>
              <a:t>Chemical Protective Clothing (CPC)</a:t>
            </a:r>
          </a:p>
          <a:p>
            <a:pPr marL="0" indent="0" algn="just" rtl="0">
              <a:lnSpc>
                <a:spcPct val="120000"/>
              </a:lnSpc>
              <a:buNone/>
            </a:pPr>
            <a:r>
              <a:rPr lang="en-US" sz="3300" b="1" dirty="0" smtClean="0">
                <a:latin typeface="Times New Roman" pitchFamily="18" charset="0"/>
                <a:cs typeface="Times New Roman" pitchFamily="18" charset="0"/>
              </a:rPr>
              <a:t> Occupational exposure of the skin to toxic chemicals, during both routine and emergency chemical handling, is a recognized health problem, as it is </a:t>
            </a:r>
            <a:r>
              <a:rPr lang="en-US" sz="3300" b="1" dirty="0">
                <a:latin typeface="Times New Roman" pitchFamily="18" charset="0"/>
                <a:cs typeface="Times New Roman" pitchFamily="18" charset="0"/>
              </a:rPr>
              <a:t>estimated that more than 100.000 chemical products with very different toxicological properties are in use throughout the world Chemical  hazards from liquids ( which are the main concern of this research ),gases , or dust occurring in sector such as fertilizers , electroplating, and the pharmaceutical industry, these hazards necessitate the wearing </a:t>
            </a:r>
            <a:r>
              <a:rPr lang="en-US" sz="3300" b="1" dirty="0" smtClean="0">
                <a:latin typeface="Times New Roman" pitchFamily="18" charset="0"/>
                <a:cs typeface="Times New Roman" pitchFamily="18" charset="0"/>
              </a:rPr>
              <a:t>of clothing that is impermeable , is resistant to acids , and provides a tight seal against toxic gases, micro-organisms ,or bacteriological hazards requiring antimicrobial fabrics.</a:t>
            </a:r>
          </a:p>
          <a:p>
            <a:pPr marL="0" indent="0" algn="just" rtl="0">
              <a:lnSpc>
                <a:spcPct val="120000"/>
              </a:lnSpc>
              <a:buNone/>
            </a:pPr>
            <a:r>
              <a:rPr lang="en-US" sz="3300" b="1" dirty="0" smtClean="0">
                <a:latin typeface="Times New Roman" pitchFamily="18" charset="0"/>
                <a:cs typeface="Times New Roman" pitchFamily="18" charset="0"/>
              </a:rPr>
              <a:t>Selection of CPC is a complex task, and the consequence of making wrong selections can vary from a skin rash to a life-threatening situation.</a:t>
            </a:r>
          </a:p>
          <a:p>
            <a:pPr marL="0" indent="0" algn="just" rtl="0">
              <a:buNone/>
            </a:pPr>
            <a:r>
              <a:rPr lang="en-US" sz="3300" b="1" dirty="0" smtClean="0">
                <a:latin typeface="Times New Roman" pitchFamily="18" charset="0"/>
                <a:cs typeface="Times New Roman" pitchFamily="18" charset="0"/>
              </a:rPr>
              <a:t>Protection against hazardous liquids</a:t>
            </a:r>
          </a:p>
          <a:p>
            <a:pPr marL="0" indent="0" algn="just" rtl="0">
              <a:buNone/>
            </a:pPr>
            <a:r>
              <a:rPr lang="en-US" sz="3300" b="1" dirty="0" smtClean="0">
                <a:latin typeface="Times New Roman" pitchFamily="18" charset="0"/>
                <a:cs typeface="Times New Roman" pitchFamily="18" charset="0"/>
              </a:rPr>
              <a:t>The most common cause of injury among chemical workers in factories, laboratories ….etc. is penetration of liquids chemicals, such as acids and other corrosive chemicals, through their clothing due to spillage, so chemical protective clothing is considered the most important line of defense to the worker who is exposed to these hazardous chemicals </a:t>
            </a:r>
          </a:p>
          <a:p>
            <a:pPr marL="0" indent="0" algn="just" rtl="0">
              <a:buNone/>
            </a:pPr>
            <a:r>
              <a:rPr lang="en-US" sz="3300" b="1" dirty="0" smtClean="0">
                <a:latin typeface="Times New Roman" pitchFamily="18" charset="0"/>
                <a:cs typeface="Times New Roman" pitchFamily="18" charset="0"/>
              </a:rPr>
              <a:t>Coated breathable protective clothing</a:t>
            </a:r>
          </a:p>
          <a:p>
            <a:pPr marL="0" indent="0" algn="just" rtl="0">
              <a:buNone/>
            </a:pPr>
            <a:r>
              <a:rPr lang="en-US" sz="3300" b="1" dirty="0" smtClean="0">
                <a:latin typeface="Times New Roman" pitchFamily="18" charset="0"/>
                <a:cs typeface="Times New Roman" pitchFamily="18" charset="0"/>
              </a:rPr>
              <a:t>In order to achieve comfort, these fabrics should also be breathable. Breathability is achieved by permitting moisture vapor such as perspiration to pass out through it, by capillary action from interior surface to exterior surface where it evaporates.</a:t>
            </a:r>
          </a:p>
          <a:p>
            <a:pPr algn="just"/>
            <a:endParaRPr lang="ar-SA" sz="3300" b="1" dirty="0" smtClean="0">
              <a:latin typeface="Times New Roman" pitchFamily="18" charset="0"/>
              <a:cs typeface="Times New Roman" pitchFamily="18" charset="0"/>
            </a:endParaRPr>
          </a:p>
          <a:p>
            <a:pPr marL="0" indent="0" algn="just" rtl="0">
              <a:buNone/>
            </a:pPr>
            <a:r>
              <a:rPr lang="en-US" sz="3300" b="1" dirty="0" smtClean="0">
                <a:latin typeface="Times New Roman" pitchFamily="18" charset="0"/>
                <a:cs typeface="Times New Roman" pitchFamily="18" charset="0"/>
              </a:rPr>
              <a:t> </a:t>
            </a:r>
          </a:p>
          <a:p>
            <a:pPr marL="0" indent="0" algn="just" rtl="0">
              <a:lnSpc>
                <a:spcPct val="120000"/>
              </a:lnSpc>
              <a:buNone/>
            </a:pPr>
            <a:endParaRPr lang="ar-SA" sz="3300" b="1" dirty="0" smtClean="0">
              <a:latin typeface="Times New Roman" pitchFamily="18" charset="0"/>
              <a:cs typeface="Times New Roman" pitchFamily="18" charset="0"/>
            </a:endParaRPr>
          </a:p>
          <a:p>
            <a:pPr marL="0" indent="0" algn="just" rtl="0">
              <a:lnSpc>
                <a:spcPct val="120000"/>
              </a:lnSpc>
              <a:buNone/>
            </a:pPr>
            <a:endParaRPr lang="ar-SA" sz="3300" b="1" dirty="0">
              <a:latin typeface="Times New Roman" pitchFamily="18" charset="0"/>
              <a:cs typeface="Times New Roman" pitchFamily="18" charset="0"/>
            </a:endParaRPr>
          </a:p>
        </p:txBody>
      </p:sp>
      <p:sp>
        <p:nvSpPr>
          <p:cNvPr id="12" name="عنصر نائب للنص 11"/>
          <p:cNvSpPr>
            <a:spLocks noGrp="1"/>
          </p:cNvSpPr>
          <p:nvPr>
            <p:ph type="body" sz="quarter" idx="3"/>
          </p:nvPr>
        </p:nvSpPr>
        <p:spPr>
          <a:xfrm>
            <a:off x="1218149" y="31971902"/>
            <a:ext cx="12731590" cy="6153758"/>
          </a:xfrm>
        </p:spPr>
        <p:txBody>
          <a:bodyPr>
            <a:noAutofit/>
          </a:bodyPr>
          <a:lstStyle/>
          <a:p>
            <a:pPr algn="just" rtl="0"/>
            <a:endParaRPr lang="en-US" sz="4000" dirty="0" smtClean="0">
              <a:latin typeface="Times New Roman" pitchFamily="18" charset="0"/>
              <a:cs typeface="Times New Roman" pitchFamily="18" charset="0"/>
            </a:endParaRPr>
          </a:p>
          <a:p>
            <a:pPr algn="just" rtl="0"/>
            <a:endParaRPr lang="en-US" sz="4000" dirty="0">
              <a:latin typeface="Times New Roman" pitchFamily="18" charset="0"/>
              <a:cs typeface="Times New Roman" pitchFamily="18" charset="0"/>
            </a:endParaRPr>
          </a:p>
          <a:p>
            <a:pPr algn="just" rtl="0"/>
            <a:r>
              <a:rPr lang="en-US" sz="4000" dirty="0" smtClean="0">
                <a:latin typeface="Times New Roman" pitchFamily="18" charset="0"/>
                <a:cs typeface="Times New Roman" pitchFamily="18" charset="0"/>
              </a:rPr>
              <a:t>Experimental </a:t>
            </a:r>
            <a:r>
              <a:rPr lang="en-US" sz="4000" dirty="0">
                <a:latin typeface="Times New Roman" pitchFamily="18" charset="0"/>
                <a:cs typeface="Times New Roman" pitchFamily="18" charset="0"/>
              </a:rPr>
              <a:t>work</a:t>
            </a:r>
          </a:p>
          <a:p>
            <a:pPr algn="just" rtl="0"/>
            <a:r>
              <a:rPr lang="en-US" sz="4000" dirty="0">
                <a:latin typeface="Times New Roman" pitchFamily="18" charset="0"/>
                <a:cs typeface="Times New Roman" pitchFamily="18" charset="0"/>
              </a:rPr>
              <a:t>This research concerns with producing fabrics suitable for protective clothing against hazardous chemical liquids.  All samples in the research were produced with woven technique with 100% cotton and 50/50 cotton /polyester blend using three woven structures (plain weave 1/1, twill 2/2 and satin 4) and three weft sets were also used (24,27 and   30 picks). </a:t>
            </a:r>
          </a:p>
          <a:p>
            <a:pPr algn="just" rtl="0"/>
            <a:r>
              <a:rPr lang="en-US" sz="4000" dirty="0">
                <a:latin typeface="Times New Roman" pitchFamily="18" charset="0"/>
                <a:cs typeface="Times New Roman" pitchFamily="18" charset="0"/>
              </a:rPr>
              <a:t>   </a:t>
            </a:r>
          </a:p>
        </p:txBody>
      </p:sp>
      <p:sp>
        <p:nvSpPr>
          <p:cNvPr id="13" name="عنصر نائب للمحتوى 12"/>
          <p:cNvSpPr>
            <a:spLocks noGrp="1"/>
          </p:cNvSpPr>
          <p:nvPr>
            <p:ph sz="quarter" idx="4"/>
          </p:nvPr>
        </p:nvSpPr>
        <p:spPr>
          <a:xfrm>
            <a:off x="16377228" y="18290382"/>
            <a:ext cx="11778100" cy="5808918"/>
          </a:xfrm>
        </p:spPr>
        <p:txBody>
          <a:bodyPr>
            <a:normAutofit lnSpcReduction="10000"/>
          </a:bodyPr>
          <a:lstStyle/>
          <a:p>
            <a:pPr marL="0" indent="0" algn="just" rtl="0">
              <a:buNone/>
            </a:pPr>
            <a:r>
              <a:rPr lang="en-US" sz="3300" b="1" dirty="0" smtClean="0">
                <a:latin typeface="Times New Roman" pitchFamily="18" charset="0"/>
                <a:cs typeface="Times New Roman" pitchFamily="18" charset="0"/>
              </a:rPr>
              <a:t>Finishing </a:t>
            </a:r>
            <a:r>
              <a:rPr lang="en-US" sz="3300" b="1" dirty="0">
                <a:latin typeface="Times New Roman" pitchFamily="18" charset="0"/>
                <a:cs typeface="Times New Roman" pitchFamily="18" charset="0"/>
              </a:rPr>
              <a:t>treatment</a:t>
            </a:r>
          </a:p>
          <a:p>
            <a:pPr marL="0" indent="0" algn="just" rtl="0">
              <a:buNone/>
            </a:pPr>
            <a:r>
              <a:rPr lang="en-US" sz="3300" b="1" dirty="0">
                <a:latin typeface="Times New Roman" pitchFamily="18" charset="0"/>
                <a:cs typeface="Times New Roman" pitchFamily="18" charset="0"/>
              </a:rPr>
              <a:t> </a:t>
            </a:r>
            <a:r>
              <a:rPr lang="ar-SA" sz="3300" b="1" dirty="0">
                <a:latin typeface="Times New Roman" pitchFamily="18" charset="0"/>
                <a:cs typeface="Times New Roman" pitchFamily="18" charset="0"/>
              </a:rPr>
              <a:t/>
            </a:r>
            <a:br>
              <a:rPr lang="ar-SA" sz="3300" b="1" dirty="0">
                <a:latin typeface="Times New Roman" pitchFamily="18" charset="0"/>
                <a:cs typeface="Times New Roman" pitchFamily="18" charset="0"/>
              </a:rPr>
            </a:br>
            <a:r>
              <a:rPr lang="en-US" sz="3300" b="1" dirty="0">
                <a:latin typeface="Times New Roman" pitchFamily="18" charset="0"/>
                <a:cs typeface="Times New Roman" pitchFamily="18" charset="0"/>
              </a:rPr>
              <a:t>The produced fabrics were undergoing special treatments before being used as they were treated with </a:t>
            </a:r>
            <a:r>
              <a:rPr lang="en-US" sz="3300" b="1" dirty="0" err="1">
                <a:latin typeface="Times New Roman" pitchFamily="18" charset="0"/>
                <a:cs typeface="Times New Roman" pitchFamily="18" charset="0"/>
              </a:rPr>
              <a:t>transol</a:t>
            </a:r>
            <a:r>
              <a:rPr lang="en-US" sz="3300" b="1" dirty="0">
                <a:latin typeface="Times New Roman" pitchFamily="18" charset="0"/>
                <a:cs typeface="Times New Roman" pitchFamily="18" charset="0"/>
              </a:rPr>
              <a:t> F L 20  to make the fabric repellent and barrier to some hazardous chemical liquids,  as follow: , Samples were treated using solution containing The procedures were 20-50 g/l of </a:t>
            </a:r>
            <a:r>
              <a:rPr lang="en-US" sz="3300" b="1" dirty="0" err="1">
                <a:latin typeface="Times New Roman" pitchFamily="18" charset="0"/>
                <a:cs typeface="Times New Roman" pitchFamily="18" charset="0"/>
              </a:rPr>
              <a:t>transol</a:t>
            </a:r>
            <a:r>
              <a:rPr lang="en-US" sz="3300" b="1" dirty="0">
                <a:latin typeface="Times New Roman" pitchFamily="18" charset="0"/>
                <a:cs typeface="Times New Roman" pitchFamily="18" charset="0"/>
              </a:rPr>
              <a:t> F L 20 at PH 4-8 and then squeezed to 40 - 70  % wet pick up. The fabric samples were dried at </a:t>
            </a:r>
            <a:r>
              <a:rPr lang="en-US" sz="3300" b="1" dirty="0" smtClean="0">
                <a:latin typeface="Times New Roman" pitchFamily="18" charset="0"/>
                <a:cs typeface="Times New Roman" pitchFamily="18" charset="0"/>
              </a:rPr>
              <a:t>100 </a:t>
            </a:r>
            <a:r>
              <a:rPr lang="en-US" sz="3300" b="1" dirty="0">
                <a:latin typeface="Times New Roman" pitchFamily="18" charset="0"/>
                <a:cs typeface="Times New Roman" pitchFamily="18" charset="0"/>
              </a:rPr>
              <a:t>- 120</a:t>
            </a:r>
            <a:r>
              <a:rPr lang="en-US" sz="3300" b="1" baseline="30000" dirty="0">
                <a:latin typeface="Times New Roman" pitchFamily="18" charset="0"/>
                <a:cs typeface="Times New Roman" pitchFamily="18" charset="0"/>
              </a:rPr>
              <a:t>0</a:t>
            </a:r>
            <a:r>
              <a:rPr lang="en-US" sz="3300" b="1" dirty="0">
                <a:latin typeface="Times New Roman" pitchFamily="18" charset="0"/>
                <a:cs typeface="Times New Roman" pitchFamily="18" charset="0"/>
              </a:rPr>
              <a:t>C for 2 sec., and thermo-fixed at 150 -160 </a:t>
            </a:r>
            <a:r>
              <a:rPr lang="en-US" sz="3300" b="1" baseline="30000" dirty="0">
                <a:latin typeface="Times New Roman" pitchFamily="18" charset="0"/>
                <a:cs typeface="Times New Roman" pitchFamily="18" charset="0"/>
              </a:rPr>
              <a:t>0</a:t>
            </a:r>
            <a:r>
              <a:rPr lang="en-US" sz="3300" b="1" dirty="0">
                <a:latin typeface="Times New Roman" pitchFamily="18" charset="0"/>
                <a:cs typeface="Times New Roman" pitchFamily="18" charset="0"/>
              </a:rPr>
              <a:t>C for polyester and180 </a:t>
            </a:r>
            <a:r>
              <a:rPr lang="en-US" sz="3300" b="1" baseline="30000" dirty="0">
                <a:latin typeface="Times New Roman" pitchFamily="18" charset="0"/>
                <a:cs typeface="Times New Roman" pitchFamily="18" charset="0"/>
              </a:rPr>
              <a:t>0</a:t>
            </a:r>
            <a:r>
              <a:rPr lang="en-US" sz="3300" b="1" dirty="0">
                <a:latin typeface="Times New Roman" pitchFamily="18" charset="0"/>
                <a:cs typeface="Times New Roman" pitchFamily="18" charset="0"/>
              </a:rPr>
              <a:t>C for cotton for 40 sec.</a:t>
            </a:r>
          </a:p>
          <a:p>
            <a:pPr algn="just" rtl="0"/>
            <a:endParaRPr lang="ar-SA" sz="3300" b="1" dirty="0">
              <a:latin typeface="Times New Roman" pitchFamily="18" charset="0"/>
              <a:cs typeface="Times New Roman" pitchFamily="18" charset="0"/>
            </a:endParaRPr>
          </a:p>
        </p:txBody>
      </p:sp>
      <p:sp>
        <p:nvSpPr>
          <p:cNvPr id="15" name="عنصر نائب للنص 9"/>
          <p:cNvSpPr txBox="1">
            <a:spLocks/>
          </p:cNvSpPr>
          <p:nvPr/>
        </p:nvSpPr>
        <p:spPr>
          <a:xfrm>
            <a:off x="1297042" y="30640640"/>
            <a:ext cx="12726592" cy="12673408"/>
          </a:xfrm>
          <a:prstGeom prst="rect">
            <a:avLst/>
          </a:prstGeom>
        </p:spPr>
        <p:txBody>
          <a:bodyPr vert="horz" lIns="452628" tIns="226314" rIns="452628" bIns="226314" rtlCol="1" anchor="b">
            <a:normAutofit/>
          </a:bodyPr>
          <a:lstStyle>
            <a:lvl1pPr marL="0" indent="0" algn="r" defTabSz="4526280" rtl="1" eaLnBrk="1" latinLnBrk="0" hangingPunct="1">
              <a:spcBef>
                <a:spcPct val="20000"/>
              </a:spcBef>
              <a:buFont typeface="Arial" pitchFamily="34" charset="0"/>
              <a:buNone/>
              <a:defRPr sz="11900" b="1" kern="1200">
                <a:solidFill>
                  <a:schemeClr val="tx1"/>
                </a:solidFill>
                <a:latin typeface="+mn-lt"/>
                <a:ea typeface="+mn-ea"/>
                <a:cs typeface="+mn-cs"/>
              </a:defRPr>
            </a:lvl1pPr>
            <a:lvl2pPr marL="2263140" indent="0" algn="r" defTabSz="4526280" rtl="1" eaLnBrk="1" latinLnBrk="0" hangingPunct="1">
              <a:spcBef>
                <a:spcPct val="20000"/>
              </a:spcBef>
              <a:buFont typeface="Arial" pitchFamily="34" charset="0"/>
              <a:buNone/>
              <a:defRPr sz="9900" b="1" kern="1200">
                <a:solidFill>
                  <a:schemeClr val="tx1"/>
                </a:solidFill>
                <a:latin typeface="+mn-lt"/>
                <a:ea typeface="+mn-ea"/>
                <a:cs typeface="+mn-cs"/>
              </a:defRPr>
            </a:lvl2pPr>
            <a:lvl3pPr marL="4526280" indent="0" algn="r" defTabSz="4526280" rtl="1" eaLnBrk="1" latinLnBrk="0" hangingPunct="1">
              <a:spcBef>
                <a:spcPct val="20000"/>
              </a:spcBef>
              <a:buFont typeface="Arial" pitchFamily="34" charset="0"/>
              <a:buNone/>
              <a:defRPr sz="8900" b="1" kern="1200">
                <a:solidFill>
                  <a:schemeClr val="tx1"/>
                </a:solidFill>
                <a:latin typeface="+mn-lt"/>
                <a:ea typeface="+mn-ea"/>
                <a:cs typeface="+mn-cs"/>
              </a:defRPr>
            </a:lvl3pPr>
            <a:lvl4pPr marL="6789420" indent="0" algn="r" defTabSz="4526280" rtl="1" eaLnBrk="1" latinLnBrk="0" hangingPunct="1">
              <a:spcBef>
                <a:spcPct val="20000"/>
              </a:spcBef>
              <a:buFont typeface="Arial" pitchFamily="34" charset="0"/>
              <a:buNone/>
              <a:defRPr sz="7900" b="1" kern="1200">
                <a:solidFill>
                  <a:schemeClr val="tx1"/>
                </a:solidFill>
                <a:latin typeface="+mn-lt"/>
                <a:ea typeface="+mn-ea"/>
                <a:cs typeface="+mn-cs"/>
              </a:defRPr>
            </a:lvl4pPr>
            <a:lvl5pPr marL="9052560" indent="0" algn="r" defTabSz="4526280" rtl="1" eaLnBrk="1" latinLnBrk="0" hangingPunct="1">
              <a:spcBef>
                <a:spcPct val="20000"/>
              </a:spcBef>
              <a:buFont typeface="Arial" pitchFamily="34" charset="0"/>
              <a:buNone/>
              <a:defRPr sz="7900" b="1" kern="1200">
                <a:solidFill>
                  <a:schemeClr val="tx1"/>
                </a:solidFill>
                <a:latin typeface="+mn-lt"/>
                <a:ea typeface="+mn-ea"/>
                <a:cs typeface="+mn-cs"/>
              </a:defRPr>
            </a:lvl5pPr>
            <a:lvl6pPr marL="11315700" indent="0" algn="r" defTabSz="4526280" rtl="1" eaLnBrk="1" latinLnBrk="0" hangingPunct="1">
              <a:spcBef>
                <a:spcPct val="20000"/>
              </a:spcBef>
              <a:buFont typeface="Arial" pitchFamily="34" charset="0"/>
              <a:buNone/>
              <a:defRPr sz="7900" b="1" kern="1200">
                <a:solidFill>
                  <a:schemeClr val="tx1"/>
                </a:solidFill>
                <a:latin typeface="+mn-lt"/>
                <a:ea typeface="+mn-ea"/>
                <a:cs typeface="+mn-cs"/>
              </a:defRPr>
            </a:lvl6pPr>
            <a:lvl7pPr marL="13578840" indent="0" algn="r" defTabSz="4526280" rtl="1" eaLnBrk="1" latinLnBrk="0" hangingPunct="1">
              <a:spcBef>
                <a:spcPct val="20000"/>
              </a:spcBef>
              <a:buFont typeface="Arial" pitchFamily="34" charset="0"/>
              <a:buNone/>
              <a:defRPr sz="7900" b="1" kern="1200">
                <a:solidFill>
                  <a:schemeClr val="tx1"/>
                </a:solidFill>
                <a:latin typeface="+mn-lt"/>
                <a:ea typeface="+mn-ea"/>
                <a:cs typeface="+mn-cs"/>
              </a:defRPr>
            </a:lvl7pPr>
            <a:lvl8pPr marL="15841980" indent="0" algn="r" defTabSz="4526280" rtl="1" eaLnBrk="1" latinLnBrk="0" hangingPunct="1">
              <a:spcBef>
                <a:spcPct val="20000"/>
              </a:spcBef>
              <a:buFont typeface="Arial" pitchFamily="34" charset="0"/>
              <a:buNone/>
              <a:defRPr sz="7900" b="1" kern="1200">
                <a:solidFill>
                  <a:schemeClr val="tx1"/>
                </a:solidFill>
                <a:latin typeface="+mn-lt"/>
                <a:ea typeface="+mn-ea"/>
                <a:cs typeface="+mn-cs"/>
              </a:defRPr>
            </a:lvl8pPr>
            <a:lvl9pPr marL="18105120" indent="0" algn="r" defTabSz="4526280" rtl="1" eaLnBrk="1" latinLnBrk="0" hangingPunct="1">
              <a:spcBef>
                <a:spcPct val="20000"/>
              </a:spcBef>
              <a:buFont typeface="Arial" pitchFamily="34" charset="0"/>
              <a:buNone/>
              <a:defRPr sz="7900" b="1" kern="1200">
                <a:solidFill>
                  <a:schemeClr val="tx1"/>
                </a:solidFill>
                <a:latin typeface="+mn-lt"/>
                <a:ea typeface="+mn-ea"/>
                <a:cs typeface="+mn-cs"/>
              </a:defRPr>
            </a:lvl9pPr>
          </a:lstStyle>
          <a:p>
            <a:pPr algn="just"/>
            <a:endParaRPr lang="ar-SA" sz="3600" dirty="0">
              <a:latin typeface="Times New Roman" pitchFamily="18" charset="0"/>
              <a:cs typeface="Times New Roman" pitchFamily="18" charset="0"/>
            </a:endParaRPr>
          </a:p>
        </p:txBody>
      </p:sp>
      <p:sp>
        <p:nvSpPr>
          <p:cNvPr id="14" name="مستطيل 13"/>
          <p:cNvSpPr/>
          <p:nvPr/>
        </p:nvSpPr>
        <p:spPr>
          <a:xfrm>
            <a:off x="16697485" y="23681396"/>
            <a:ext cx="11457843" cy="13295948"/>
          </a:xfrm>
          <a:prstGeom prst="rect">
            <a:avLst/>
          </a:prstGeom>
        </p:spPr>
        <p:txBody>
          <a:bodyPr wrap="square">
            <a:spAutoFit/>
          </a:bodyPr>
          <a:lstStyle/>
          <a:p>
            <a:pPr algn="just" rtl="0"/>
            <a:r>
              <a:rPr lang="en-US" sz="3300" b="1" dirty="0">
                <a:latin typeface="Times New Roman" pitchFamily="18" charset="0"/>
                <a:cs typeface="Times New Roman" pitchFamily="18" charset="0"/>
              </a:rPr>
              <a:t>Results and Discussion</a:t>
            </a:r>
          </a:p>
          <a:p>
            <a:pPr algn="just" rtl="0"/>
            <a:r>
              <a:rPr lang="en-US" sz="3300" b="1" dirty="0">
                <a:latin typeface="Times New Roman" pitchFamily="18" charset="0"/>
                <a:cs typeface="Times New Roman" pitchFamily="18" charset="0"/>
              </a:rPr>
              <a:t>Protection characteristic after treatments (Measuring repellency, retention, and penetration of liquid chemicals)</a:t>
            </a:r>
          </a:p>
          <a:p>
            <a:pPr algn="just" rtl="0"/>
            <a:r>
              <a:rPr lang="en-US" sz="3300" b="1" dirty="0">
                <a:latin typeface="Times New Roman" pitchFamily="18" charset="0"/>
                <a:cs typeface="Times New Roman" pitchFamily="18" charset="0"/>
              </a:rPr>
              <a:t>Before treatment</a:t>
            </a:r>
          </a:p>
          <a:p>
            <a:pPr algn="just" rtl="0"/>
            <a:r>
              <a:rPr lang="en-US" sz="3300" b="1" dirty="0">
                <a:latin typeface="Times New Roman" pitchFamily="18" charset="0"/>
                <a:cs typeface="Times New Roman" pitchFamily="18" charset="0"/>
              </a:rPr>
              <a:t> All Samples showed no protection before treatments as we can notice from results that untreated fabrics did not provide any resistance against hazardous chemical liquids .Treatment of fabrics led to improvement in properties of samples against hazardous chemical liquids.</a:t>
            </a:r>
          </a:p>
          <a:p>
            <a:pPr algn="just" rtl="0"/>
            <a:r>
              <a:rPr lang="en-US" sz="3300" b="1" dirty="0">
                <a:latin typeface="Times New Roman" pitchFamily="18" charset="0"/>
                <a:cs typeface="Times New Roman" pitchFamily="18" charset="0"/>
              </a:rPr>
              <a:t>After treatment</a:t>
            </a:r>
          </a:p>
          <a:p>
            <a:pPr algn="just" rtl="0"/>
            <a:r>
              <a:rPr lang="en-US" sz="3300" b="1" dirty="0" smtClean="0">
                <a:latin typeface="Times New Roman" pitchFamily="18" charset="0"/>
                <a:cs typeface="Times New Roman" pitchFamily="18" charset="0"/>
              </a:rPr>
              <a:t>It </a:t>
            </a:r>
            <a:r>
              <a:rPr lang="en-US" sz="3300" b="1" dirty="0">
                <a:latin typeface="Times New Roman" pitchFamily="18" charset="0"/>
                <a:cs typeface="Times New Roman" pitchFamily="18" charset="0"/>
              </a:rPr>
              <a:t>is clear from the </a:t>
            </a:r>
            <a:r>
              <a:rPr lang="en-US" sz="3300" b="1" dirty="0" smtClean="0">
                <a:latin typeface="Times New Roman" pitchFamily="18" charset="0"/>
                <a:cs typeface="Times New Roman" pitchFamily="18" charset="0"/>
              </a:rPr>
              <a:t>results </a:t>
            </a:r>
            <a:r>
              <a:rPr lang="en-US" sz="3300" b="1" dirty="0">
                <a:latin typeface="Times New Roman" pitchFamily="18" charset="0"/>
                <a:cs typeface="Times New Roman" pitchFamily="18" charset="0"/>
              </a:rPr>
              <a:t>that the cotton samples had increased protection against hazardous chemical liquids than cotton/polyester blend samples. We can state that cellulous samples have absorbed the treatment material more than the blended </a:t>
            </a:r>
            <a:r>
              <a:rPr lang="en-US" sz="3300" b="1" dirty="0" smtClean="0">
                <a:latin typeface="Times New Roman" pitchFamily="18" charset="0"/>
                <a:cs typeface="Times New Roman" pitchFamily="18" charset="0"/>
              </a:rPr>
              <a:t>samples .It </a:t>
            </a:r>
            <a:r>
              <a:rPr lang="en-US" sz="3300" b="1" dirty="0">
                <a:latin typeface="Times New Roman" pitchFamily="18" charset="0"/>
                <a:cs typeface="Times New Roman" pitchFamily="18" charset="0"/>
              </a:rPr>
              <a:t>is also obvious from the results  that, samples of  24 picks/cm  , have achieved the highest rates of protection against hazardous chemical liquids ,whereas samples produced 30 picks/cm has achieved the lowest rates ,this is due to the increases of picks/cm increase fabric compactness leading to decrease in its absorption  of the treatment material  leading to the  decrease in its protection against hazardous chemical liquids used in the research.</a:t>
            </a:r>
          </a:p>
          <a:p>
            <a:pPr algn="just" rtl="0"/>
            <a:r>
              <a:rPr lang="en-US" sz="3300" b="1" dirty="0">
                <a:latin typeface="Times New Roman" pitchFamily="18" charset="0"/>
                <a:cs typeface="Times New Roman" pitchFamily="18" charset="0"/>
              </a:rPr>
              <a:t>It is clear from the diagrams that satin weave have achieved the highest rates of protection against hazardous chemical liquids followed by twill weave and then plain </a:t>
            </a:r>
            <a:r>
              <a:rPr lang="en-US" sz="3300" b="1" dirty="0" smtClean="0">
                <a:latin typeface="Times New Roman" pitchFamily="18" charset="0"/>
                <a:cs typeface="Times New Roman" pitchFamily="18" charset="0"/>
              </a:rPr>
              <a:t>weave</a:t>
            </a:r>
            <a:r>
              <a:rPr lang="en-US" sz="3300" b="1" dirty="0">
                <a:latin typeface="Times New Roman" pitchFamily="18" charset="0"/>
                <a:cs typeface="Times New Roman" pitchFamily="18" charset="0"/>
              </a:rPr>
              <a:t/>
            </a:r>
            <a:br>
              <a:rPr lang="en-US" sz="3300" b="1" dirty="0">
                <a:latin typeface="Times New Roman" pitchFamily="18" charset="0"/>
                <a:cs typeface="Times New Roman" pitchFamily="18" charset="0"/>
              </a:rPr>
            </a:br>
            <a:endParaRPr lang="ar-SA" sz="3300" b="1" dirty="0">
              <a:latin typeface="Times New Roman" pitchFamily="18" charset="0"/>
              <a:cs typeface="Times New Roman" pitchFamily="18" charset="0"/>
            </a:endParaRPr>
          </a:p>
        </p:txBody>
      </p:sp>
      <p:pic>
        <p:nvPicPr>
          <p:cNvPr id="17" name="صورة 16" descr="C:\Users\Dr Hashem\Desktop\Afaf\Afaf\Publications under press\Chemical Protective Fabrics\SEM\2-500x.jpg"/>
          <p:cNvPicPr/>
          <p:nvPr/>
        </p:nvPicPr>
        <p:blipFill rotWithShape="1">
          <a:blip r:embed="rId4">
            <a:extLst>
              <a:ext uri="{28A0092B-C50C-407E-A947-70E740481C1C}">
                <a14:useLocalDpi xmlns:a14="http://schemas.microsoft.com/office/drawing/2010/main" val="0"/>
              </a:ext>
            </a:extLst>
          </a:blip>
          <a:srcRect b="9671"/>
          <a:stretch/>
        </p:blipFill>
        <p:spPr bwMode="auto">
          <a:xfrm>
            <a:off x="5528998" y="37543016"/>
            <a:ext cx="4257866" cy="4553274"/>
          </a:xfrm>
          <a:prstGeom prst="rect">
            <a:avLst/>
          </a:prstGeom>
          <a:noFill/>
          <a:ln>
            <a:noFill/>
          </a:ln>
        </p:spPr>
      </p:pic>
      <p:pic>
        <p:nvPicPr>
          <p:cNvPr id="18" name="صورة 17" descr="C:\Users\Dr Hashem\Desktop\Afaf\Afaf\Publications under press\Chemical Protective Fabrics\SEM\1-550x.jpg"/>
          <p:cNvPicPr/>
          <p:nvPr/>
        </p:nvPicPr>
        <p:blipFill rotWithShape="1">
          <a:blip r:embed="rId5">
            <a:extLst>
              <a:ext uri="{28A0092B-C50C-407E-A947-70E740481C1C}">
                <a14:useLocalDpi xmlns:a14="http://schemas.microsoft.com/office/drawing/2010/main" val="0"/>
              </a:ext>
            </a:extLst>
          </a:blip>
          <a:srcRect l="2052" t="-1933" r="-2052" b="15786"/>
          <a:stretch/>
        </p:blipFill>
        <p:spPr bwMode="auto">
          <a:xfrm>
            <a:off x="5832848" y="43424250"/>
            <a:ext cx="4326590" cy="4521347"/>
          </a:xfrm>
          <a:prstGeom prst="rect">
            <a:avLst/>
          </a:prstGeom>
          <a:noFill/>
          <a:ln>
            <a:noFill/>
          </a:ln>
        </p:spPr>
      </p:pic>
      <p:pic>
        <p:nvPicPr>
          <p:cNvPr id="19" name="صورة 18" descr="C:\Users\Dr Hashem\Desktop\Afaf\Afaf\Publications under press\Chemical Protective Fabrics\SEM\3-500x.jpg"/>
          <p:cNvPicPr/>
          <p:nvPr/>
        </p:nvPicPr>
        <p:blipFill rotWithShape="1">
          <a:blip r:embed="rId6">
            <a:extLst>
              <a:ext uri="{28A0092B-C50C-407E-A947-70E740481C1C}">
                <a14:useLocalDpi xmlns:a14="http://schemas.microsoft.com/office/drawing/2010/main" val="0"/>
              </a:ext>
            </a:extLst>
          </a:blip>
          <a:srcRect b="5739"/>
          <a:stretch/>
        </p:blipFill>
        <p:spPr bwMode="auto">
          <a:xfrm>
            <a:off x="10378018" y="37548602"/>
            <a:ext cx="4403895" cy="4547688"/>
          </a:xfrm>
          <a:prstGeom prst="rect">
            <a:avLst/>
          </a:prstGeom>
          <a:noFill/>
          <a:ln>
            <a:noFill/>
          </a:ln>
        </p:spPr>
      </p:pic>
      <p:pic>
        <p:nvPicPr>
          <p:cNvPr id="20" name="صورة 19" descr="C:\Users\Dr Hashem\Desktop\Afaf\Afaf\Publications under press\Chemical Protective Fabrics\SEM\4-500x.jpg"/>
          <p:cNvPicPr/>
          <p:nvPr/>
        </p:nvPicPr>
        <p:blipFill rotWithShape="1">
          <a:blip r:embed="rId7">
            <a:extLst>
              <a:ext uri="{28A0092B-C50C-407E-A947-70E740481C1C}">
                <a14:useLocalDpi xmlns:a14="http://schemas.microsoft.com/office/drawing/2010/main" val="0"/>
              </a:ext>
            </a:extLst>
          </a:blip>
          <a:srcRect b="4289"/>
          <a:stretch/>
        </p:blipFill>
        <p:spPr bwMode="auto">
          <a:xfrm>
            <a:off x="10873406" y="43391101"/>
            <a:ext cx="4320481" cy="4554496"/>
          </a:xfrm>
          <a:prstGeom prst="rect">
            <a:avLst/>
          </a:prstGeom>
          <a:noFill/>
          <a:ln>
            <a:noFill/>
          </a:ln>
        </p:spPr>
      </p:pic>
      <p:pic>
        <p:nvPicPr>
          <p:cNvPr id="21" name="صورة 20" descr="C:\Users\Dr Hashem\Desktop\Afaf\Afaf\Publications under press\Chemical Protective Fabrics\SEM\6-500x.jpg"/>
          <p:cNvPicPr/>
          <p:nvPr/>
        </p:nvPicPr>
        <p:blipFill rotWithShape="1">
          <a:blip r:embed="rId8">
            <a:extLst>
              <a:ext uri="{28A0092B-C50C-407E-A947-70E740481C1C}">
                <a14:useLocalDpi xmlns:a14="http://schemas.microsoft.com/office/drawing/2010/main" val="0"/>
              </a:ext>
            </a:extLst>
          </a:blip>
          <a:srcRect b="5264"/>
          <a:stretch/>
        </p:blipFill>
        <p:spPr bwMode="auto">
          <a:xfrm>
            <a:off x="829503" y="43357953"/>
            <a:ext cx="4248473" cy="4521347"/>
          </a:xfrm>
          <a:prstGeom prst="rect">
            <a:avLst/>
          </a:prstGeom>
          <a:noFill/>
          <a:ln>
            <a:noFill/>
          </a:ln>
        </p:spPr>
      </p:pic>
      <p:pic>
        <p:nvPicPr>
          <p:cNvPr id="22" name="صورة 21" descr="C:\Users\Dr Hashem\Desktop\Afaf\Afaf\Publications under press\Chemical Protective Fabrics\SEM\5-500x.jpg"/>
          <p:cNvPicPr/>
          <p:nvPr/>
        </p:nvPicPr>
        <p:blipFill rotWithShape="1">
          <a:blip r:embed="rId9">
            <a:extLst>
              <a:ext uri="{28A0092B-C50C-407E-A947-70E740481C1C}">
                <a14:useLocalDpi xmlns:a14="http://schemas.microsoft.com/office/drawing/2010/main" val="0"/>
              </a:ext>
            </a:extLst>
          </a:blip>
          <a:srcRect b="5283"/>
          <a:stretch/>
        </p:blipFill>
        <p:spPr bwMode="auto">
          <a:xfrm>
            <a:off x="1086499" y="37543016"/>
            <a:ext cx="3966373" cy="4553273"/>
          </a:xfrm>
          <a:prstGeom prst="rect">
            <a:avLst/>
          </a:prstGeom>
          <a:noFill/>
          <a:ln>
            <a:noFill/>
          </a:ln>
        </p:spPr>
      </p:pic>
      <p:sp>
        <p:nvSpPr>
          <p:cNvPr id="24" name="عنصر نائب للنص 11"/>
          <p:cNvSpPr txBox="1">
            <a:spLocks/>
          </p:cNvSpPr>
          <p:nvPr/>
        </p:nvSpPr>
        <p:spPr>
          <a:xfrm>
            <a:off x="14379352" y="40396840"/>
            <a:ext cx="12731590" cy="7438555"/>
          </a:xfrm>
          <a:prstGeom prst="rect">
            <a:avLst/>
          </a:prstGeom>
        </p:spPr>
        <p:txBody>
          <a:bodyPr vert="horz" lIns="452628" tIns="226314" rIns="452628" bIns="226314" rtlCol="1" anchor="b">
            <a:noAutofit/>
          </a:bodyPr>
          <a:lstStyle>
            <a:lvl1pPr marL="0" indent="0" algn="r" defTabSz="4526280" rtl="1" eaLnBrk="1" latinLnBrk="0" hangingPunct="1">
              <a:spcBef>
                <a:spcPct val="20000"/>
              </a:spcBef>
              <a:buFont typeface="Arial" pitchFamily="34" charset="0"/>
              <a:buNone/>
              <a:defRPr sz="11900" b="1" kern="1200">
                <a:solidFill>
                  <a:schemeClr val="tx1"/>
                </a:solidFill>
                <a:latin typeface="+mn-lt"/>
                <a:ea typeface="+mn-ea"/>
                <a:cs typeface="+mn-cs"/>
              </a:defRPr>
            </a:lvl1pPr>
            <a:lvl2pPr marL="2263140" indent="0" algn="r" defTabSz="4526280" rtl="1" eaLnBrk="1" latinLnBrk="0" hangingPunct="1">
              <a:spcBef>
                <a:spcPct val="20000"/>
              </a:spcBef>
              <a:buFont typeface="Arial" pitchFamily="34" charset="0"/>
              <a:buNone/>
              <a:defRPr sz="9900" b="1" kern="1200">
                <a:solidFill>
                  <a:schemeClr val="tx1"/>
                </a:solidFill>
                <a:latin typeface="+mn-lt"/>
                <a:ea typeface="+mn-ea"/>
                <a:cs typeface="+mn-cs"/>
              </a:defRPr>
            </a:lvl2pPr>
            <a:lvl3pPr marL="4526280" indent="0" algn="r" defTabSz="4526280" rtl="1" eaLnBrk="1" latinLnBrk="0" hangingPunct="1">
              <a:spcBef>
                <a:spcPct val="20000"/>
              </a:spcBef>
              <a:buFont typeface="Arial" pitchFamily="34" charset="0"/>
              <a:buNone/>
              <a:defRPr sz="8900" b="1" kern="1200">
                <a:solidFill>
                  <a:schemeClr val="tx1"/>
                </a:solidFill>
                <a:latin typeface="+mn-lt"/>
                <a:ea typeface="+mn-ea"/>
                <a:cs typeface="+mn-cs"/>
              </a:defRPr>
            </a:lvl3pPr>
            <a:lvl4pPr marL="6789420" indent="0" algn="r" defTabSz="4526280" rtl="1" eaLnBrk="1" latinLnBrk="0" hangingPunct="1">
              <a:spcBef>
                <a:spcPct val="20000"/>
              </a:spcBef>
              <a:buFont typeface="Arial" pitchFamily="34" charset="0"/>
              <a:buNone/>
              <a:defRPr sz="7900" b="1" kern="1200">
                <a:solidFill>
                  <a:schemeClr val="tx1"/>
                </a:solidFill>
                <a:latin typeface="+mn-lt"/>
                <a:ea typeface="+mn-ea"/>
                <a:cs typeface="+mn-cs"/>
              </a:defRPr>
            </a:lvl4pPr>
            <a:lvl5pPr marL="9052560" indent="0" algn="r" defTabSz="4526280" rtl="1" eaLnBrk="1" latinLnBrk="0" hangingPunct="1">
              <a:spcBef>
                <a:spcPct val="20000"/>
              </a:spcBef>
              <a:buFont typeface="Arial" pitchFamily="34" charset="0"/>
              <a:buNone/>
              <a:defRPr sz="7900" b="1" kern="1200">
                <a:solidFill>
                  <a:schemeClr val="tx1"/>
                </a:solidFill>
                <a:latin typeface="+mn-lt"/>
                <a:ea typeface="+mn-ea"/>
                <a:cs typeface="+mn-cs"/>
              </a:defRPr>
            </a:lvl5pPr>
            <a:lvl6pPr marL="11315700" indent="0" algn="r" defTabSz="4526280" rtl="1" eaLnBrk="1" latinLnBrk="0" hangingPunct="1">
              <a:spcBef>
                <a:spcPct val="20000"/>
              </a:spcBef>
              <a:buFont typeface="Arial" pitchFamily="34" charset="0"/>
              <a:buNone/>
              <a:defRPr sz="7900" b="1" kern="1200">
                <a:solidFill>
                  <a:schemeClr val="tx1"/>
                </a:solidFill>
                <a:latin typeface="+mn-lt"/>
                <a:ea typeface="+mn-ea"/>
                <a:cs typeface="+mn-cs"/>
              </a:defRPr>
            </a:lvl6pPr>
            <a:lvl7pPr marL="13578840" indent="0" algn="r" defTabSz="4526280" rtl="1" eaLnBrk="1" latinLnBrk="0" hangingPunct="1">
              <a:spcBef>
                <a:spcPct val="20000"/>
              </a:spcBef>
              <a:buFont typeface="Arial" pitchFamily="34" charset="0"/>
              <a:buNone/>
              <a:defRPr sz="7900" b="1" kern="1200">
                <a:solidFill>
                  <a:schemeClr val="tx1"/>
                </a:solidFill>
                <a:latin typeface="+mn-lt"/>
                <a:ea typeface="+mn-ea"/>
                <a:cs typeface="+mn-cs"/>
              </a:defRPr>
            </a:lvl7pPr>
            <a:lvl8pPr marL="15841980" indent="0" algn="r" defTabSz="4526280" rtl="1" eaLnBrk="1" latinLnBrk="0" hangingPunct="1">
              <a:spcBef>
                <a:spcPct val="20000"/>
              </a:spcBef>
              <a:buFont typeface="Arial" pitchFamily="34" charset="0"/>
              <a:buNone/>
              <a:defRPr sz="7900" b="1" kern="1200">
                <a:solidFill>
                  <a:schemeClr val="tx1"/>
                </a:solidFill>
                <a:latin typeface="+mn-lt"/>
                <a:ea typeface="+mn-ea"/>
                <a:cs typeface="+mn-cs"/>
              </a:defRPr>
            </a:lvl8pPr>
            <a:lvl9pPr marL="18105120" indent="0" algn="r" defTabSz="4526280" rtl="1" eaLnBrk="1" latinLnBrk="0" hangingPunct="1">
              <a:spcBef>
                <a:spcPct val="20000"/>
              </a:spcBef>
              <a:buFont typeface="Arial" pitchFamily="34" charset="0"/>
              <a:buNone/>
              <a:defRPr sz="7900" b="1" kern="1200">
                <a:solidFill>
                  <a:schemeClr val="tx1"/>
                </a:solidFill>
                <a:latin typeface="+mn-lt"/>
                <a:ea typeface="+mn-ea"/>
                <a:cs typeface="+mn-cs"/>
              </a:defRPr>
            </a:lvl9pPr>
          </a:lstStyle>
          <a:p>
            <a:pPr algn="just" rtl="0"/>
            <a:endParaRPr lang="ar-SA" sz="4000" dirty="0">
              <a:latin typeface="Times New Roman" pitchFamily="18" charset="0"/>
              <a:cs typeface="Times New Roman" pitchFamily="18" charset="0"/>
            </a:endParaRPr>
          </a:p>
        </p:txBody>
      </p:sp>
      <p:sp>
        <p:nvSpPr>
          <p:cNvPr id="25" name="عنصر نائب للنص 11"/>
          <p:cNvSpPr txBox="1">
            <a:spLocks/>
          </p:cNvSpPr>
          <p:nvPr/>
        </p:nvSpPr>
        <p:spPr>
          <a:xfrm>
            <a:off x="16934928" y="42548759"/>
            <a:ext cx="11840086" cy="8433650"/>
          </a:xfrm>
          <a:prstGeom prst="rect">
            <a:avLst/>
          </a:prstGeom>
        </p:spPr>
        <p:txBody>
          <a:bodyPr vert="horz" lIns="452628" tIns="226314" rIns="452628" bIns="226314" rtlCol="1" anchor="b">
            <a:noAutofit/>
          </a:bodyPr>
          <a:lstStyle>
            <a:lvl1pPr marL="0" indent="0" algn="r" defTabSz="4526280" rtl="1" eaLnBrk="1" latinLnBrk="0" hangingPunct="1">
              <a:spcBef>
                <a:spcPct val="20000"/>
              </a:spcBef>
              <a:buFont typeface="Arial" pitchFamily="34" charset="0"/>
              <a:buNone/>
              <a:defRPr sz="11900" b="1" kern="1200">
                <a:solidFill>
                  <a:schemeClr val="tx1"/>
                </a:solidFill>
                <a:latin typeface="+mn-lt"/>
                <a:ea typeface="+mn-ea"/>
                <a:cs typeface="+mn-cs"/>
              </a:defRPr>
            </a:lvl1pPr>
            <a:lvl2pPr marL="2263140" indent="0" algn="r" defTabSz="4526280" rtl="1" eaLnBrk="1" latinLnBrk="0" hangingPunct="1">
              <a:spcBef>
                <a:spcPct val="20000"/>
              </a:spcBef>
              <a:buFont typeface="Arial" pitchFamily="34" charset="0"/>
              <a:buNone/>
              <a:defRPr sz="9900" b="1" kern="1200">
                <a:solidFill>
                  <a:schemeClr val="tx1"/>
                </a:solidFill>
                <a:latin typeface="+mn-lt"/>
                <a:ea typeface="+mn-ea"/>
                <a:cs typeface="+mn-cs"/>
              </a:defRPr>
            </a:lvl2pPr>
            <a:lvl3pPr marL="4526280" indent="0" algn="r" defTabSz="4526280" rtl="1" eaLnBrk="1" latinLnBrk="0" hangingPunct="1">
              <a:spcBef>
                <a:spcPct val="20000"/>
              </a:spcBef>
              <a:buFont typeface="Arial" pitchFamily="34" charset="0"/>
              <a:buNone/>
              <a:defRPr sz="8900" b="1" kern="1200">
                <a:solidFill>
                  <a:schemeClr val="tx1"/>
                </a:solidFill>
                <a:latin typeface="+mn-lt"/>
                <a:ea typeface="+mn-ea"/>
                <a:cs typeface="+mn-cs"/>
              </a:defRPr>
            </a:lvl3pPr>
            <a:lvl4pPr marL="6789420" indent="0" algn="r" defTabSz="4526280" rtl="1" eaLnBrk="1" latinLnBrk="0" hangingPunct="1">
              <a:spcBef>
                <a:spcPct val="20000"/>
              </a:spcBef>
              <a:buFont typeface="Arial" pitchFamily="34" charset="0"/>
              <a:buNone/>
              <a:defRPr sz="7900" b="1" kern="1200">
                <a:solidFill>
                  <a:schemeClr val="tx1"/>
                </a:solidFill>
                <a:latin typeface="+mn-lt"/>
                <a:ea typeface="+mn-ea"/>
                <a:cs typeface="+mn-cs"/>
              </a:defRPr>
            </a:lvl4pPr>
            <a:lvl5pPr marL="9052560" indent="0" algn="r" defTabSz="4526280" rtl="1" eaLnBrk="1" latinLnBrk="0" hangingPunct="1">
              <a:spcBef>
                <a:spcPct val="20000"/>
              </a:spcBef>
              <a:buFont typeface="Arial" pitchFamily="34" charset="0"/>
              <a:buNone/>
              <a:defRPr sz="7900" b="1" kern="1200">
                <a:solidFill>
                  <a:schemeClr val="tx1"/>
                </a:solidFill>
                <a:latin typeface="+mn-lt"/>
                <a:ea typeface="+mn-ea"/>
                <a:cs typeface="+mn-cs"/>
              </a:defRPr>
            </a:lvl5pPr>
            <a:lvl6pPr marL="11315700" indent="0" algn="r" defTabSz="4526280" rtl="1" eaLnBrk="1" latinLnBrk="0" hangingPunct="1">
              <a:spcBef>
                <a:spcPct val="20000"/>
              </a:spcBef>
              <a:buFont typeface="Arial" pitchFamily="34" charset="0"/>
              <a:buNone/>
              <a:defRPr sz="7900" b="1" kern="1200">
                <a:solidFill>
                  <a:schemeClr val="tx1"/>
                </a:solidFill>
                <a:latin typeface="+mn-lt"/>
                <a:ea typeface="+mn-ea"/>
                <a:cs typeface="+mn-cs"/>
              </a:defRPr>
            </a:lvl6pPr>
            <a:lvl7pPr marL="13578840" indent="0" algn="r" defTabSz="4526280" rtl="1" eaLnBrk="1" latinLnBrk="0" hangingPunct="1">
              <a:spcBef>
                <a:spcPct val="20000"/>
              </a:spcBef>
              <a:buFont typeface="Arial" pitchFamily="34" charset="0"/>
              <a:buNone/>
              <a:defRPr sz="7900" b="1" kern="1200">
                <a:solidFill>
                  <a:schemeClr val="tx1"/>
                </a:solidFill>
                <a:latin typeface="+mn-lt"/>
                <a:ea typeface="+mn-ea"/>
                <a:cs typeface="+mn-cs"/>
              </a:defRPr>
            </a:lvl7pPr>
            <a:lvl8pPr marL="15841980" indent="0" algn="r" defTabSz="4526280" rtl="1" eaLnBrk="1" latinLnBrk="0" hangingPunct="1">
              <a:spcBef>
                <a:spcPct val="20000"/>
              </a:spcBef>
              <a:buFont typeface="Arial" pitchFamily="34" charset="0"/>
              <a:buNone/>
              <a:defRPr sz="7900" b="1" kern="1200">
                <a:solidFill>
                  <a:schemeClr val="tx1"/>
                </a:solidFill>
                <a:latin typeface="+mn-lt"/>
                <a:ea typeface="+mn-ea"/>
                <a:cs typeface="+mn-cs"/>
              </a:defRPr>
            </a:lvl8pPr>
            <a:lvl9pPr marL="18105120" indent="0" algn="r" defTabSz="4526280" rtl="1" eaLnBrk="1" latinLnBrk="0" hangingPunct="1">
              <a:spcBef>
                <a:spcPct val="20000"/>
              </a:spcBef>
              <a:buFont typeface="Arial" pitchFamily="34" charset="0"/>
              <a:buNone/>
              <a:defRPr sz="7900" b="1" kern="1200">
                <a:solidFill>
                  <a:schemeClr val="tx1"/>
                </a:solidFill>
                <a:latin typeface="+mn-lt"/>
                <a:ea typeface="+mn-ea"/>
                <a:cs typeface="+mn-cs"/>
              </a:defRPr>
            </a:lvl9pPr>
          </a:lstStyle>
          <a:p>
            <a:pPr algn="just" rtl="0"/>
            <a:endParaRPr lang="en-US" sz="3300" dirty="0" smtClean="0">
              <a:latin typeface="Times New Roman" pitchFamily="18" charset="0"/>
              <a:cs typeface="Times New Roman" pitchFamily="18" charset="0"/>
            </a:endParaRPr>
          </a:p>
          <a:p>
            <a:pPr algn="just" rtl="0"/>
            <a:r>
              <a:rPr lang="en-US" sz="3300" dirty="0">
                <a:latin typeface="Times New Roman" pitchFamily="18" charset="0"/>
                <a:cs typeface="Times New Roman" pitchFamily="18" charset="0"/>
              </a:rPr>
              <a:t>References</a:t>
            </a:r>
          </a:p>
          <a:p>
            <a:pPr lvl="0" algn="just" rtl="0"/>
            <a:r>
              <a:rPr lang="en-US" sz="3300" dirty="0" smtClean="0">
                <a:latin typeface="Times New Roman" pitchFamily="18" charset="0"/>
                <a:cs typeface="Times New Roman" pitchFamily="18" charset="0"/>
              </a:rPr>
              <a:t>1-Hira</a:t>
            </a:r>
            <a:r>
              <a:rPr lang="en-US" sz="3300" dirty="0">
                <a:latin typeface="Times New Roman" pitchFamily="18" charset="0"/>
                <a:cs typeface="Times New Roman" pitchFamily="18" charset="0"/>
              </a:rPr>
              <a:t>, M., </a:t>
            </a:r>
            <a:r>
              <a:rPr lang="en-US" sz="3300" dirty="0" err="1">
                <a:latin typeface="Times New Roman" pitchFamily="18" charset="0"/>
                <a:cs typeface="Times New Roman" pitchFamily="18" charset="0"/>
              </a:rPr>
              <a:t>A.,"Fire</a:t>
            </a:r>
            <a:r>
              <a:rPr lang="en-US" sz="3300" dirty="0">
                <a:latin typeface="Times New Roman" pitchFamily="18" charset="0"/>
                <a:cs typeface="Times New Roman" pitchFamily="18" charset="0"/>
              </a:rPr>
              <a:t>- Resistant Clothing and its Performance Testing", The Indian Textile Journal, July, </a:t>
            </a:r>
            <a:r>
              <a:rPr lang="en-US" sz="3300" dirty="0" smtClean="0">
                <a:latin typeface="Times New Roman" pitchFamily="18" charset="0"/>
                <a:cs typeface="Times New Roman" pitchFamily="18" charset="0"/>
              </a:rPr>
              <a:t>2003.                                                                             </a:t>
            </a:r>
            <a:endParaRPr lang="en-US" sz="3300" dirty="0">
              <a:latin typeface="Times New Roman" pitchFamily="18" charset="0"/>
              <a:cs typeface="Times New Roman" pitchFamily="18" charset="0"/>
            </a:endParaRPr>
          </a:p>
          <a:p>
            <a:pPr lvl="0" algn="just" rtl="0"/>
            <a:r>
              <a:rPr lang="en-US" sz="3300" dirty="0" smtClean="0">
                <a:latin typeface="Times New Roman" pitchFamily="18" charset="0"/>
                <a:cs typeface="Times New Roman" pitchFamily="18" charset="0"/>
              </a:rPr>
              <a:t>2-Gibson</a:t>
            </a:r>
            <a:r>
              <a:rPr lang="en-US" sz="3300" dirty="0">
                <a:latin typeface="Times New Roman" pitchFamily="18" charset="0"/>
                <a:cs typeface="Times New Roman" pitchFamily="18" charset="0"/>
              </a:rPr>
              <a:t>, P., Barry, J., and others," Computational Fluid Dynamic Modeling of Protective Clothing System", 43rd International Man-Made Fibers Congress 2004, </a:t>
            </a:r>
            <a:r>
              <a:rPr lang="en-US" sz="3300" dirty="0" err="1">
                <a:latin typeface="Times New Roman" pitchFamily="18" charset="0"/>
                <a:cs typeface="Times New Roman" pitchFamily="18" charset="0"/>
              </a:rPr>
              <a:t>Dornbirn</a:t>
            </a:r>
            <a:r>
              <a:rPr lang="en-US" sz="3300" dirty="0">
                <a:latin typeface="Times New Roman" pitchFamily="18" charset="0"/>
                <a:cs typeface="Times New Roman" pitchFamily="18" charset="0"/>
              </a:rPr>
              <a:t>, Technical Textiles,vol.47, Aug.,</a:t>
            </a:r>
            <a:r>
              <a:rPr lang="en-US" sz="3300" dirty="0" smtClean="0">
                <a:latin typeface="Times New Roman" pitchFamily="18" charset="0"/>
                <a:cs typeface="Times New Roman" pitchFamily="18" charset="0"/>
              </a:rPr>
              <a:t>2004.</a:t>
            </a:r>
            <a:endParaRPr lang="en-US" sz="3300" dirty="0">
              <a:latin typeface="Times New Roman" pitchFamily="18" charset="0"/>
              <a:cs typeface="Times New Roman" pitchFamily="18" charset="0"/>
            </a:endParaRPr>
          </a:p>
          <a:p>
            <a:pPr lvl="0" algn="just" rtl="0"/>
            <a:r>
              <a:rPr lang="en-US" sz="3300" dirty="0" smtClean="0">
                <a:latin typeface="Times New Roman" pitchFamily="18" charset="0"/>
                <a:cs typeface="Times New Roman" pitchFamily="18" charset="0"/>
              </a:rPr>
              <a:t>3-Fuchs</a:t>
            </a:r>
            <a:r>
              <a:rPr lang="en-US" sz="3300" dirty="0">
                <a:latin typeface="Times New Roman" pitchFamily="18" charset="0"/>
                <a:cs typeface="Times New Roman" pitchFamily="18" charset="0"/>
              </a:rPr>
              <a:t>, </a:t>
            </a:r>
            <a:r>
              <a:rPr lang="en-US" sz="3300" dirty="0" err="1">
                <a:latin typeface="Times New Roman" pitchFamily="18" charset="0"/>
                <a:cs typeface="Times New Roman" pitchFamily="18" charset="0"/>
              </a:rPr>
              <a:t>H.,and</a:t>
            </a:r>
            <a:r>
              <a:rPr lang="en-US" sz="3300" dirty="0">
                <a:latin typeface="Times New Roman" pitchFamily="18" charset="0"/>
                <a:cs typeface="Times New Roman" pitchFamily="18" charset="0"/>
              </a:rPr>
              <a:t> </a:t>
            </a:r>
            <a:r>
              <a:rPr lang="en-US" sz="3300" dirty="0" err="1">
                <a:latin typeface="Times New Roman" pitchFamily="18" charset="0"/>
                <a:cs typeface="Times New Roman" pitchFamily="18" charset="0"/>
              </a:rPr>
              <a:t>Haase</a:t>
            </a:r>
            <a:r>
              <a:rPr lang="en-US" sz="3300" dirty="0">
                <a:latin typeface="Times New Roman" pitchFamily="18" charset="0"/>
                <a:cs typeface="Times New Roman" pitchFamily="18" charset="0"/>
              </a:rPr>
              <a:t>, J., " Overview of Protective Clothing Types Against Thermal and Electric </a:t>
            </a:r>
            <a:r>
              <a:rPr lang="en-US" sz="3300" dirty="0" err="1">
                <a:latin typeface="Times New Roman" pitchFamily="18" charset="0"/>
                <a:cs typeface="Times New Roman" pitchFamily="18" charset="0"/>
              </a:rPr>
              <a:t>Risks".Technical</a:t>
            </a:r>
            <a:r>
              <a:rPr lang="en-US" sz="3300" dirty="0">
                <a:latin typeface="Times New Roman" pitchFamily="18" charset="0"/>
                <a:cs typeface="Times New Roman" pitchFamily="18" charset="0"/>
              </a:rPr>
              <a:t> Textiles, vol.41, Nov., 1998.:60</a:t>
            </a:r>
          </a:p>
          <a:p>
            <a:pPr lvl="0" algn="just" rtl="0"/>
            <a:r>
              <a:rPr lang="en-US" sz="3300" dirty="0" err="1">
                <a:latin typeface="Times New Roman" pitchFamily="18" charset="0"/>
                <a:cs typeface="Times New Roman" pitchFamily="18" charset="0"/>
              </a:rPr>
              <a:t>Raheel</a:t>
            </a:r>
            <a:r>
              <a:rPr lang="en-US" sz="3300" dirty="0">
                <a:latin typeface="Times New Roman" pitchFamily="18" charset="0"/>
                <a:cs typeface="Times New Roman" pitchFamily="18" charset="0"/>
              </a:rPr>
              <a:t>, M., "Chemical Protective Clothing", Protective Clothing Systems And Materials, 1st edition, Marcel Dekker, Inc., New York, </a:t>
            </a:r>
            <a:r>
              <a:rPr lang="en-US" sz="3300" dirty="0" smtClean="0">
                <a:latin typeface="Times New Roman" pitchFamily="18" charset="0"/>
                <a:cs typeface="Times New Roman" pitchFamily="18" charset="0"/>
              </a:rPr>
              <a:t>1994</a:t>
            </a:r>
            <a:endParaRPr lang="en-US" sz="3300" dirty="0">
              <a:latin typeface="Times New Roman" pitchFamily="18" charset="0"/>
              <a:cs typeface="Times New Roman" pitchFamily="18" charset="0"/>
            </a:endParaRPr>
          </a:p>
          <a:p>
            <a:pPr algn="just" rtl="0"/>
            <a:r>
              <a:rPr lang="en-US" sz="3300" dirty="0" smtClean="0">
                <a:latin typeface="Times New Roman" pitchFamily="18" charset="0"/>
                <a:cs typeface="Times New Roman" pitchFamily="18" charset="0"/>
              </a:rPr>
              <a:t/>
            </a:r>
            <a:br>
              <a:rPr lang="en-US" sz="3300" dirty="0" smtClean="0">
                <a:latin typeface="Times New Roman" pitchFamily="18" charset="0"/>
                <a:cs typeface="Times New Roman" pitchFamily="18" charset="0"/>
              </a:rPr>
            </a:br>
            <a:endParaRPr lang="ar-SA" sz="3300" dirty="0">
              <a:latin typeface="Times New Roman" pitchFamily="18" charset="0"/>
              <a:cs typeface="Times New Roman" pitchFamily="18" charset="0"/>
            </a:endParaRPr>
          </a:p>
        </p:txBody>
      </p:sp>
      <p:sp>
        <p:nvSpPr>
          <p:cNvPr id="26" name="مكعب 25"/>
          <p:cNvSpPr/>
          <p:nvPr/>
        </p:nvSpPr>
        <p:spPr>
          <a:xfrm>
            <a:off x="2953740" y="3672758"/>
            <a:ext cx="6295494" cy="1584176"/>
          </a:xfrm>
          <a:prstGeom prst="cube">
            <a:avLst/>
          </a:prstGeom>
          <a:effectLst>
            <a:outerShdw blurRad="50800" dist="38100" algn="l" rotWithShape="0">
              <a:prstClr val="black">
                <a:alpha val="40000"/>
              </a:prstClr>
            </a:outerShdw>
          </a:effectLst>
          <a:scene3d>
            <a:camera prst="perspectiveAbove"/>
            <a:lightRig rig="threePt" dir="t"/>
          </a:scene3d>
        </p:spPr>
        <p:style>
          <a:lnRef idx="1">
            <a:schemeClr val="accent1"/>
          </a:lnRef>
          <a:fillRef idx="2">
            <a:schemeClr val="accent1"/>
          </a:fillRef>
          <a:effectRef idx="1">
            <a:schemeClr val="accent1"/>
          </a:effectRef>
          <a:fontRef idx="minor">
            <a:schemeClr val="dk1"/>
          </a:fontRef>
        </p:style>
        <p:txBody>
          <a:bodyPr rtlCol="1" anchor="ctr"/>
          <a:lstStyle/>
          <a:p>
            <a:pPr algn="ctr"/>
            <a:r>
              <a:rPr lang="en-US" sz="6600" b="1" dirty="0" smtClean="0">
                <a:latin typeface="Times New Roman" pitchFamily="18" charset="0"/>
                <a:cs typeface="Times New Roman" pitchFamily="18" charset="0"/>
              </a:rPr>
              <a:t>ABSTRACT</a:t>
            </a:r>
            <a:r>
              <a:rPr lang="en-US" dirty="0" smtClean="0"/>
              <a:t> </a:t>
            </a:r>
            <a:endParaRPr lang="ar-SA" dirty="0"/>
          </a:p>
        </p:txBody>
      </p:sp>
      <p:sp>
        <p:nvSpPr>
          <p:cNvPr id="28" name="مكعب 27"/>
          <p:cNvSpPr/>
          <p:nvPr/>
        </p:nvSpPr>
        <p:spPr>
          <a:xfrm>
            <a:off x="2304457" y="13465846"/>
            <a:ext cx="7594060" cy="1584176"/>
          </a:xfrm>
          <a:prstGeom prst="cube">
            <a:avLst/>
          </a:prstGeom>
          <a:effectLst>
            <a:outerShdw blurRad="50800" dist="38100" algn="l" rotWithShape="0">
              <a:prstClr val="black">
                <a:alpha val="40000"/>
              </a:prstClr>
            </a:outerShdw>
          </a:effectLst>
          <a:scene3d>
            <a:camera prst="perspectiveAbove"/>
            <a:lightRig rig="threePt" dir="t"/>
          </a:scene3d>
        </p:spPr>
        <p:style>
          <a:lnRef idx="1">
            <a:schemeClr val="accent1"/>
          </a:lnRef>
          <a:fillRef idx="2">
            <a:schemeClr val="accent1"/>
          </a:fillRef>
          <a:effectRef idx="1">
            <a:schemeClr val="accent1"/>
          </a:effectRef>
          <a:fontRef idx="minor">
            <a:schemeClr val="dk1"/>
          </a:fontRef>
        </p:style>
        <p:txBody>
          <a:bodyPr rtlCol="1" anchor="ctr"/>
          <a:lstStyle/>
          <a:p>
            <a:pPr algn="ctr"/>
            <a:r>
              <a:rPr lang="en-US" sz="6600" b="1" dirty="0" smtClean="0">
                <a:latin typeface="Times New Roman" pitchFamily="18" charset="0"/>
                <a:cs typeface="Times New Roman" pitchFamily="18" charset="0"/>
              </a:rPr>
              <a:t>INTRODUCTION</a:t>
            </a:r>
            <a:endParaRPr lang="ar-SA" dirty="0"/>
          </a:p>
        </p:txBody>
      </p:sp>
      <p:graphicFrame>
        <p:nvGraphicFramePr>
          <p:cNvPr id="29" name="جدول 28"/>
          <p:cNvGraphicFramePr>
            <a:graphicFrameLocks noGrp="1"/>
          </p:cNvGraphicFramePr>
          <p:nvPr>
            <p:extLst>
              <p:ext uri="{D42A27DB-BD31-4B8C-83A1-F6EECF244321}">
                <p14:modId xmlns:p14="http://schemas.microsoft.com/office/powerpoint/2010/main" val="764605257"/>
              </p:ext>
            </p:extLst>
          </p:nvPr>
        </p:nvGraphicFramePr>
        <p:xfrm>
          <a:off x="16325420" y="6121030"/>
          <a:ext cx="11388727" cy="11925304"/>
        </p:xfrm>
        <a:graphic>
          <a:graphicData uri="http://schemas.openxmlformats.org/drawingml/2006/table">
            <a:tbl>
              <a:tblPr firstRow="1" firstCol="1" bandRow="1">
                <a:tableStyleId>{6E25E649-3F16-4E02-A733-19D2CDBF48F0}</a:tableStyleId>
              </a:tblPr>
              <a:tblGrid>
                <a:gridCol w="1506051"/>
                <a:gridCol w="1624294"/>
                <a:gridCol w="1789213"/>
                <a:gridCol w="1789213"/>
                <a:gridCol w="1680304"/>
                <a:gridCol w="1499826"/>
                <a:gridCol w="1499826"/>
              </a:tblGrid>
              <a:tr h="644610">
                <a:tc rowSpan="3">
                  <a:txBody>
                    <a:bodyPr/>
                    <a:lstStyle/>
                    <a:p>
                      <a:pPr algn="ctr" rtl="0">
                        <a:spcAft>
                          <a:spcPts val="0"/>
                        </a:spcAft>
                      </a:pPr>
                      <a:r>
                        <a:rPr lang="en-US" sz="2000" dirty="0">
                          <a:effectLst/>
                        </a:rPr>
                        <a:t/>
                      </a:r>
                      <a:br>
                        <a:rPr lang="en-US" sz="2000" dirty="0">
                          <a:effectLst/>
                        </a:rPr>
                      </a:br>
                      <a:r>
                        <a:rPr lang="en-US" sz="2000" dirty="0">
                          <a:effectLst/>
                        </a:rPr>
                        <a:t> </a:t>
                      </a:r>
                      <a:endParaRPr lang="en-US" sz="2000" dirty="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algn="ctr" rtl="0">
                        <a:spcAft>
                          <a:spcPts val="0"/>
                        </a:spcAft>
                      </a:pPr>
                      <a:r>
                        <a:rPr lang="en-US" sz="2000" dirty="0">
                          <a:effectLst/>
                        </a:rPr>
                        <a:t>Protection characteristic after treatments</a:t>
                      </a:r>
                      <a:endParaRPr lang="en-US" sz="2000" dirty="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537176">
                <a:tc vMerge="1">
                  <a:txBody>
                    <a:bodyPr/>
                    <a:lstStyle/>
                    <a:p>
                      <a:pPr rtl="1"/>
                      <a:endParaRPr lang="ar-SA"/>
                    </a:p>
                  </a:txBody>
                  <a:tcPr/>
                </a:tc>
                <a:tc gridSpan="3">
                  <a:txBody>
                    <a:bodyPr/>
                    <a:lstStyle/>
                    <a:p>
                      <a:pPr algn="ctr" rtl="0">
                        <a:spcAft>
                          <a:spcPts val="0"/>
                        </a:spcAft>
                      </a:pPr>
                      <a:r>
                        <a:rPr lang="en-US" sz="2000" dirty="0" err="1">
                          <a:effectLst/>
                        </a:rPr>
                        <a:t>NaOH</a:t>
                      </a:r>
                      <a:r>
                        <a:rPr lang="en-US" sz="2000" dirty="0">
                          <a:effectLst/>
                        </a:rPr>
                        <a:t> (20 %)</a:t>
                      </a:r>
                      <a:endParaRPr lang="en-US" sz="2000" dirty="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rtl="1"/>
                      <a:endParaRPr lang="ar-SA"/>
                    </a:p>
                  </a:txBody>
                  <a:tcPr/>
                </a:tc>
                <a:tc hMerge="1">
                  <a:txBody>
                    <a:bodyPr/>
                    <a:lstStyle/>
                    <a:p>
                      <a:pPr rtl="1"/>
                      <a:endParaRPr lang="ar-SA"/>
                    </a:p>
                  </a:txBody>
                  <a:tcPr/>
                </a:tc>
                <a:tc gridSpan="3">
                  <a:txBody>
                    <a:bodyPr/>
                    <a:lstStyle/>
                    <a:p>
                      <a:pPr algn="ctr" rtl="0">
                        <a:spcAft>
                          <a:spcPts val="0"/>
                        </a:spcAft>
                      </a:pPr>
                      <a:r>
                        <a:rPr lang="en-US" sz="2000">
                          <a:effectLst/>
                        </a:rPr>
                        <a:t>HNO</a:t>
                      </a:r>
                      <a:r>
                        <a:rPr lang="en-US" sz="2000" baseline="-25000">
                          <a:effectLst/>
                        </a:rPr>
                        <a:t>3</a:t>
                      </a:r>
                      <a:r>
                        <a:rPr lang="en-US" sz="2000">
                          <a:effectLst/>
                        </a:rPr>
                        <a:t> (70 %)</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rtl="1"/>
                      <a:endParaRPr lang="ar-SA"/>
                    </a:p>
                  </a:txBody>
                  <a:tcPr/>
                </a:tc>
                <a:tc hMerge="1">
                  <a:txBody>
                    <a:bodyPr/>
                    <a:lstStyle/>
                    <a:p>
                      <a:pPr rtl="1"/>
                      <a:endParaRPr lang="ar-SA"/>
                    </a:p>
                  </a:txBody>
                  <a:tcPr/>
                </a:tc>
              </a:tr>
              <a:tr h="1074350">
                <a:tc vMerge="1">
                  <a:txBody>
                    <a:bodyPr/>
                    <a:lstStyle/>
                    <a:p>
                      <a:pPr rtl="1"/>
                      <a:endParaRPr lang="ar-SA"/>
                    </a:p>
                  </a:txBody>
                  <a:tcPr/>
                </a:tc>
                <a:tc>
                  <a:txBody>
                    <a:bodyPr/>
                    <a:lstStyle/>
                    <a:p>
                      <a:pPr algn="ctr" rtl="0">
                        <a:spcAft>
                          <a:spcPts val="0"/>
                        </a:spcAft>
                      </a:pPr>
                      <a:r>
                        <a:rPr lang="en-US" sz="2000">
                          <a:effectLst/>
                        </a:rPr>
                        <a:t>Repellency %</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Retention %</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dirty="0">
                          <a:effectLst/>
                        </a:rPr>
                        <a:t>Penetration %</a:t>
                      </a:r>
                      <a:endParaRPr lang="en-US" sz="2000" dirty="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Repellency %</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Retention %</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dirty="0">
                          <a:effectLst/>
                        </a:rPr>
                        <a:t>Penetration %</a:t>
                      </a:r>
                      <a:endParaRPr lang="en-US" sz="2000" dirty="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37176">
                <a:tc>
                  <a:txBody>
                    <a:bodyPr/>
                    <a:lstStyle/>
                    <a:p>
                      <a:pPr algn="ctr" rtl="0">
                        <a:spcAft>
                          <a:spcPts val="0"/>
                        </a:spcAft>
                      </a:pPr>
                      <a:r>
                        <a:rPr lang="en-US" sz="2000">
                          <a:effectLst/>
                        </a:rPr>
                        <a:t>1</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99.4</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0.66</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0.16</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99.7</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0.26</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0.04</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37176">
                <a:tc>
                  <a:txBody>
                    <a:bodyPr/>
                    <a:lstStyle/>
                    <a:p>
                      <a:pPr algn="ctr" rtl="0">
                        <a:spcAft>
                          <a:spcPts val="0"/>
                        </a:spcAft>
                      </a:pPr>
                      <a:r>
                        <a:rPr lang="en-US" sz="2000">
                          <a:effectLst/>
                        </a:rPr>
                        <a:t>2</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99.5</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0.59</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0.09</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99.4</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0.49</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0.11</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37176">
                <a:tc>
                  <a:txBody>
                    <a:bodyPr/>
                    <a:lstStyle/>
                    <a:p>
                      <a:pPr algn="ctr" rtl="0">
                        <a:spcAft>
                          <a:spcPts val="0"/>
                        </a:spcAft>
                      </a:pPr>
                      <a:r>
                        <a:rPr lang="en-US" sz="2000">
                          <a:effectLst/>
                        </a:rPr>
                        <a:t>3</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99.7</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0.64</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0.34</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dirty="0">
                          <a:effectLst/>
                        </a:rPr>
                        <a:t>99.7</a:t>
                      </a:r>
                      <a:endParaRPr lang="en-US" sz="2000" dirty="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0.24</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0.06</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37176">
                <a:tc>
                  <a:txBody>
                    <a:bodyPr/>
                    <a:lstStyle/>
                    <a:p>
                      <a:pPr algn="ctr" rtl="0">
                        <a:spcAft>
                          <a:spcPts val="0"/>
                        </a:spcAft>
                      </a:pPr>
                      <a:r>
                        <a:rPr lang="en-US" sz="2000">
                          <a:effectLst/>
                        </a:rPr>
                        <a:t>4</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98.9</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0.86</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dirty="0">
                          <a:effectLst/>
                        </a:rPr>
                        <a:t>0.24</a:t>
                      </a:r>
                      <a:endParaRPr lang="en-US" sz="2000" dirty="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99.6</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0.26</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0.14</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37176">
                <a:tc>
                  <a:txBody>
                    <a:bodyPr/>
                    <a:lstStyle/>
                    <a:p>
                      <a:pPr algn="ctr" rtl="0">
                        <a:spcAft>
                          <a:spcPts val="0"/>
                        </a:spcAft>
                      </a:pPr>
                      <a:r>
                        <a:rPr lang="en-US" sz="2000">
                          <a:effectLst/>
                        </a:rPr>
                        <a:t>5</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99.2</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0.65</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0.15</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99.8</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0.21</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0.01</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37176">
                <a:tc>
                  <a:txBody>
                    <a:bodyPr/>
                    <a:lstStyle/>
                    <a:p>
                      <a:pPr algn="ctr" rtl="0">
                        <a:spcAft>
                          <a:spcPts val="0"/>
                        </a:spcAft>
                      </a:pPr>
                      <a:r>
                        <a:rPr lang="en-US" sz="2000">
                          <a:effectLst/>
                        </a:rPr>
                        <a:t>6</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99.3</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0.68</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dirty="0">
                          <a:effectLst/>
                        </a:rPr>
                        <a:t>0.02</a:t>
                      </a:r>
                      <a:endParaRPr lang="en-US" sz="2000" dirty="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99.8</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0.18</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0.02</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37176">
                <a:tc>
                  <a:txBody>
                    <a:bodyPr/>
                    <a:lstStyle/>
                    <a:p>
                      <a:pPr algn="ctr" rtl="0">
                        <a:spcAft>
                          <a:spcPts val="0"/>
                        </a:spcAft>
                      </a:pPr>
                      <a:r>
                        <a:rPr lang="en-US" sz="2000">
                          <a:effectLst/>
                        </a:rPr>
                        <a:t>7</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98.6</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0.61</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0.30</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99.4</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0.37</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0.05</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37176">
                <a:tc>
                  <a:txBody>
                    <a:bodyPr/>
                    <a:lstStyle/>
                    <a:p>
                      <a:pPr algn="ctr" rtl="0">
                        <a:spcAft>
                          <a:spcPts val="0"/>
                        </a:spcAft>
                      </a:pPr>
                      <a:r>
                        <a:rPr lang="en-US" sz="2000">
                          <a:effectLst/>
                        </a:rPr>
                        <a:t>8</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99.1</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dirty="0">
                          <a:effectLst/>
                        </a:rPr>
                        <a:t>0.64</a:t>
                      </a:r>
                      <a:endParaRPr lang="en-US" sz="2000" dirty="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0.09</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99.5</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dirty="0">
                          <a:effectLst/>
                        </a:rPr>
                        <a:t>0.25</a:t>
                      </a:r>
                      <a:endParaRPr lang="en-US" sz="2000" dirty="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0.07</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37176">
                <a:tc>
                  <a:txBody>
                    <a:bodyPr/>
                    <a:lstStyle/>
                    <a:p>
                      <a:pPr algn="ctr" rtl="0">
                        <a:spcAft>
                          <a:spcPts val="0"/>
                        </a:spcAft>
                      </a:pPr>
                      <a:r>
                        <a:rPr lang="en-US" sz="2000">
                          <a:effectLst/>
                        </a:rPr>
                        <a:t>9</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99.3</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0.55</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0.04</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99.6</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dirty="0">
                          <a:effectLst/>
                        </a:rPr>
                        <a:t>0.29</a:t>
                      </a:r>
                      <a:endParaRPr lang="en-US" sz="2000" dirty="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0.05</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37176">
                <a:tc>
                  <a:txBody>
                    <a:bodyPr/>
                    <a:lstStyle/>
                    <a:p>
                      <a:pPr algn="ctr" rtl="0">
                        <a:spcAft>
                          <a:spcPts val="0"/>
                        </a:spcAft>
                      </a:pPr>
                      <a:r>
                        <a:rPr lang="en-US" sz="2000">
                          <a:effectLst/>
                        </a:rPr>
                        <a:t>10</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99.1</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0.61</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0.29</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99.6</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dirty="0">
                          <a:effectLst/>
                        </a:rPr>
                        <a:t>0.36</a:t>
                      </a:r>
                      <a:endParaRPr lang="en-US" sz="2000" dirty="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0.04</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37176">
                <a:tc>
                  <a:txBody>
                    <a:bodyPr/>
                    <a:lstStyle/>
                    <a:p>
                      <a:pPr algn="ctr" rtl="0">
                        <a:spcAft>
                          <a:spcPts val="0"/>
                        </a:spcAft>
                      </a:pPr>
                      <a:r>
                        <a:rPr lang="en-US" sz="2000">
                          <a:effectLst/>
                        </a:rPr>
                        <a:t>11</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99.3</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0.63</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0.07</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99.7</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0.23</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0.07</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37176">
                <a:tc>
                  <a:txBody>
                    <a:bodyPr/>
                    <a:lstStyle/>
                    <a:p>
                      <a:pPr algn="ctr" rtl="0">
                        <a:spcAft>
                          <a:spcPts val="0"/>
                        </a:spcAft>
                      </a:pPr>
                      <a:r>
                        <a:rPr lang="en-US" sz="2000">
                          <a:effectLst/>
                        </a:rPr>
                        <a:t>12</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99.4</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0.57</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0.03</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99.7</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0.27</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dirty="0">
                          <a:effectLst/>
                        </a:rPr>
                        <a:t>0.03</a:t>
                      </a:r>
                      <a:endParaRPr lang="en-US" sz="2000" dirty="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37176">
                <a:tc>
                  <a:txBody>
                    <a:bodyPr/>
                    <a:lstStyle/>
                    <a:p>
                      <a:pPr algn="ctr" rtl="0">
                        <a:spcAft>
                          <a:spcPts val="0"/>
                        </a:spcAft>
                      </a:pPr>
                      <a:r>
                        <a:rPr lang="en-US" sz="2000">
                          <a:effectLst/>
                        </a:rPr>
                        <a:t>13</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98.7</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0.88</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0.22</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99.4</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dirty="0">
                          <a:effectLst/>
                        </a:rPr>
                        <a:t>0.38</a:t>
                      </a:r>
                      <a:endParaRPr lang="en-US" sz="2000" dirty="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0.22</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37176">
                <a:tc>
                  <a:txBody>
                    <a:bodyPr/>
                    <a:lstStyle/>
                    <a:p>
                      <a:pPr algn="ctr" rtl="0">
                        <a:spcAft>
                          <a:spcPts val="0"/>
                        </a:spcAft>
                      </a:pPr>
                      <a:r>
                        <a:rPr lang="en-US" sz="2000">
                          <a:effectLst/>
                        </a:rPr>
                        <a:t>14</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dirty="0">
                          <a:effectLst/>
                        </a:rPr>
                        <a:t>99.1</a:t>
                      </a:r>
                      <a:endParaRPr lang="en-US" sz="2000" dirty="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0.60</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dirty="0">
                          <a:effectLst/>
                        </a:rPr>
                        <a:t>0.3</a:t>
                      </a:r>
                      <a:endParaRPr lang="en-US" sz="2000" dirty="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99.6</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0.35</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0.05</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37176">
                <a:tc>
                  <a:txBody>
                    <a:bodyPr/>
                    <a:lstStyle/>
                    <a:p>
                      <a:pPr algn="ctr" rtl="0">
                        <a:spcAft>
                          <a:spcPts val="0"/>
                        </a:spcAft>
                      </a:pPr>
                      <a:r>
                        <a:rPr lang="en-US" sz="2000">
                          <a:effectLst/>
                        </a:rPr>
                        <a:t>15</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99.2</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0.75</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0.05</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99.7</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0.25</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0.05</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37176">
                <a:tc>
                  <a:txBody>
                    <a:bodyPr/>
                    <a:lstStyle/>
                    <a:p>
                      <a:pPr algn="ctr" rtl="0">
                        <a:spcAft>
                          <a:spcPts val="0"/>
                        </a:spcAft>
                      </a:pPr>
                      <a:r>
                        <a:rPr lang="en-US" sz="2000">
                          <a:effectLst/>
                        </a:rPr>
                        <a:t>16</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98.6</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0.91</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0.24</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99.2</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0.36</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0.24</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37176">
                <a:tc>
                  <a:txBody>
                    <a:bodyPr/>
                    <a:lstStyle/>
                    <a:p>
                      <a:pPr algn="ctr" rtl="0">
                        <a:spcAft>
                          <a:spcPts val="0"/>
                        </a:spcAft>
                      </a:pPr>
                      <a:r>
                        <a:rPr lang="en-US" sz="2000">
                          <a:effectLst/>
                        </a:rPr>
                        <a:t>17</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dirty="0">
                          <a:effectLst/>
                        </a:rPr>
                        <a:t>99.0</a:t>
                      </a:r>
                      <a:endParaRPr lang="en-US" sz="2000" dirty="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0.65</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0.5</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99.5</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0.33</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0.06</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37176">
                <a:tc>
                  <a:txBody>
                    <a:bodyPr/>
                    <a:lstStyle/>
                    <a:p>
                      <a:pPr algn="ctr" rtl="0">
                        <a:spcAft>
                          <a:spcPts val="0"/>
                        </a:spcAft>
                      </a:pPr>
                      <a:r>
                        <a:rPr lang="en-US" sz="2000">
                          <a:effectLst/>
                        </a:rPr>
                        <a:t>18</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99.2</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0.59</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dirty="0">
                          <a:effectLst/>
                        </a:rPr>
                        <a:t>0.05</a:t>
                      </a:r>
                      <a:endParaRPr lang="en-US" sz="2000" dirty="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99.4</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0.25</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dirty="0">
                          <a:effectLst/>
                        </a:rPr>
                        <a:t>0.05</a:t>
                      </a:r>
                      <a:endParaRPr lang="en-US" sz="2000" dirty="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27" name="كائن 26"/>
          <p:cNvGraphicFramePr>
            <a:graphicFrameLocks noChangeAspect="1"/>
          </p:cNvGraphicFramePr>
          <p:nvPr>
            <p:extLst>
              <p:ext uri="{D42A27DB-BD31-4B8C-83A1-F6EECF244321}">
                <p14:modId xmlns:p14="http://schemas.microsoft.com/office/powerpoint/2010/main" val="1046033707"/>
              </p:ext>
            </p:extLst>
          </p:nvPr>
        </p:nvGraphicFramePr>
        <p:xfrm>
          <a:off x="17030316" y="37441794"/>
          <a:ext cx="5427210" cy="4610100"/>
        </p:xfrm>
        <a:graphic>
          <a:graphicData uri="http://schemas.openxmlformats.org/presentationml/2006/ole">
            <mc:AlternateContent xmlns:mc="http://schemas.openxmlformats.org/markup-compatibility/2006">
              <mc:Choice xmlns:v="urn:schemas-microsoft-com:vml" Requires="v">
                <p:oleObj spid="_x0000_s1032" name="تخطيط" r:id="rId10" imgW="2847876" imgH="2504984" progId="Excel.Chart.8">
                  <p:embed/>
                </p:oleObj>
              </mc:Choice>
              <mc:Fallback>
                <p:oleObj name="تخطيط" r:id="rId10" imgW="2847876" imgH="2504984" progId="Excel.Chart.8">
                  <p:embed/>
                  <p:pic>
                    <p:nvPicPr>
                      <p:cNvPr id="0" name="كائن 6"/>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7030316" y="37441794"/>
                        <a:ext cx="5427210" cy="4610100"/>
                      </a:xfrm>
                      <a:prstGeom prst="rect">
                        <a:avLst/>
                      </a:prstGeom>
                      <a:noFill/>
                      <a:ln>
                        <a:noFill/>
                      </a:ln>
                    </p:spPr>
                  </p:pic>
                </p:oleObj>
              </mc:Fallback>
            </mc:AlternateContent>
          </a:graphicData>
        </a:graphic>
      </p:graphicFrame>
      <p:graphicFrame>
        <p:nvGraphicFramePr>
          <p:cNvPr id="30" name="كائن 29"/>
          <p:cNvGraphicFramePr>
            <a:graphicFrameLocks noChangeAspect="1"/>
          </p:cNvGraphicFramePr>
          <p:nvPr>
            <p:extLst>
              <p:ext uri="{D42A27DB-BD31-4B8C-83A1-F6EECF244321}">
                <p14:modId xmlns:p14="http://schemas.microsoft.com/office/powerpoint/2010/main" val="4195011953"/>
              </p:ext>
            </p:extLst>
          </p:nvPr>
        </p:nvGraphicFramePr>
        <p:xfrm>
          <a:off x="22947094" y="37441793"/>
          <a:ext cx="5208234" cy="4640919"/>
        </p:xfrm>
        <a:graphic>
          <a:graphicData uri="http://schemas.openxmlformats.org/presentationml/2006/ole">
            <mc:AlternateContent xmlns:mc="http://schemas.openxmlformats.org/markup-compatibility/2006">
              <mc:Choice xmlns:v="urn:schemas-microsoft-com:vml" Requires="v">
                <p:oleObj spid="_x0000_s1033" name="تخطيط" r:id="rId12" imgW="2571727" imgH="2619435" progId="Excel.Chart.8">
                  <p:embed/>
                </p:oleObj>
              </mc:Choice>
              <mc:Fallback>
                <p:oleObj name="تخطيط" r:id="rId12" imgW="2571727" imgH="2619435" progId="Excel.Chart.8">
                  <p:embed/>
                  <p:pic>
                    <p:nvPicPr>
                      <p:cNvPr id="0" name="كائن 8"/>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2947094" y="37441793"/>
                        <a:ext cx="5208234" cy="4640919"/>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1306577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58000"/>
            <a:lum/>
          </a:blip>
          <a:srcRect/>
          <a:stretch>
            <a:fillRect/>
          </a:stretch>
        </a:blipFill>
        <a:effectLst/>
      </p:bgPr>
    </p:bg>
    <p:spTree>
      <p:nvGrpSpPr>
        <p:cNvPr id="1" name=""/>
        <p:cNvGrpSpPr/>
        <p:nvPr/>
      </p:nvGrpSpPr>
      <p:grpSpPr>
        <a:xfrm>
          <a:off x="0" y="0"/>
          <a:ext cx="0" cy="0"/>
          <a:chOff x="0" y="0"/>
          <a:chExt cx="0" cy="0"/>
        </a:xfrm>
      </p:grpSpPr>
      <p:sp>
        <p:nvSpPr>
          <p:cNvPr id="9" name="عنوان 8"/>
          <p:cNvSpPr>
            <a:spLocks noGrp="1"/>
          </p:cNvSpPr>
          <p:nvPr>
            <p:ph type="title"/>
          </p:nvPr>
        </p:nvSpPr>
        <p:spPr>
          <a:xfrm>
            <a:off x="1440179" y="648422"/>
            <a:ext cx="25923240" cy="2664296"/>
          </a:xfrm>
        </p:spPr>
        <p:txBody>
          <a:bodyPr>
            <a:noAutofit/>
          </a:bodyPr>
          <a:lstStyle/>
          <a:p>
            <a:r>
              <a:rPr lang="en-US" sz="7200" b="1" dirty="0">
                <a:latin typeface="Times New Roman" pitchFamily="18" charset="0"/>
                <a:cs typeface="Times New Roman" pitchFamily="18" charset="0"/>
              </a:rPr>
              <a:t>Achieving Optimum Scientific Standards for Producing Fabrics Suitable for Protecting Against Hazardous Chemical Liquids</a:t>
            </a:r>
            <a:r>
              <a:rPr lang="en-US" sz="7200" dirty="0">
                <a:latin typeface="Times New Roman" pitchFamily="18" charset="0"/>
                <a:cs typeface="Times New Roman" pitchFamily="18" charset="0"/>
              </a:rPr>
              <a:t/>
            </a:r>
            <a:br>
              <a:rPr lang="en-US" sz="7200" dirty="0">
                <a:latin typeface="Times New Roman" pitchFamily="18" charset="0"/>
                <a:cs typeface="Times New Roman" pitchFamily="18" charset="0"/>
              </a:rPr>
            </a:br>
            <a:endParaRPr lang="ar-SA" sz="7200" dirty="0">
              <a:latin typeface="Times New Roman" pitchFamily="18" charset="0"/>
              <a:cs typeface="Times New Roman" pitchFamily="18" charset="0"/>
            </a:endParaRPr>
          </a:p>
        </p:txBody>
      </p:sp>
      <p:sp>
        <p:nvSpPr>
          <p:cNvPr id="10" name="عنصر نائب للنص 9"/>
          <p:cNvSpPr>
            <a:spLocks noGrp="1"/>
          </p:cNvSpPr>
          <p:nvPr>
            <p:ph type="body" idx="1"/>
          </p:nvPr>
        </p:nvSpPr>
        <p:spPr>
          <a:xfrm>
            <a:off x="1652760" y="5184926"/>
            <a:ext cx="12726592" cy="8280920"/>
          </a:xfrm>
        </p:spPr>
        <p:txBody>
          <a:bodyPr>
            <a:normAutofit fontScale="92500"/>
          </a:bodyPr>
          <a:lstStyle/>
          <a:p>
            <a:pPr algn="just" rtl="0"/>
            <a:r>
              <a:rPr lang="en-US" sz="3600" dirty="0">
                <a:solidFill>
                  <a:srgbClr val="003366"/>
                </a:solidFill>
                <a:latin typeface="Times New Roman" pitchFamily="18" charset="0"/>
                <a:cs typeface="Times New Roman" pitchFamily="18" charset="0"/>
              </a:rPr>
              <a:t>This research aims to produce fabrics suitable for protecting against hazardous liquids (accidental splashes of chemicals). All samples under study were produced cotton and cotton /polyester 50/50 .Three weft sets were used 24, 27 and 30 picks /cm and three fabric structure (plain weave 1/1, twill 2/2 and satin 4). Samples were coated, on one face, with </a:t>
            </a:r>
            <a:r>
              <a:rPr lang="en-US" sz="3600" dirty="0" err="1">
                <a:solidFill>
                  <a:srgbClr val="003366"/>
                </a:solidFill>
                <a:latin typeface="Times New Roman" pitchFamily="18" charset="0"/>
                <a:cs typeface="Times New Roman" pitchFamily="18" charset="0"/>
              </a:rPr>
              <a:t>transol</a:t>
            </a:r>
            <a:r>
              <a:rPr lang="en-US" sz="3600" dirty="0">
                <a:solidFill>
                  <a:srgbClr val="003366"/>
                </a:solidFill>
                <a:latin typeface="Times New Roman" pitchFamily="18" charset="0"/>
                <a:cs typeface="Times New Roman" pitchFamily="18" charset="0"/>
              </a:rPr>
              <a:t> F L 20 to make the fabric repellent and a barrier to Protect against hazardous chemical liquids .Their influence on the performance of the end-use fabric and the achieved properties were studied. On the other hand physic-chemical properties including, studying the effect of some hazardous liquids chemicals using Gutter method, tensile strength and elongation, water absorption, roughness, thickness and weight were evaluated according to the final product needs. Some more results were reached concerning structures and materials. Most samples have achieved the expected results</a:t>
            </a:r>
            <a:endParaRPr lang="ar-SA" sz="3600" dirty="0">
              <a:solidFill>
                <a:srgbClr val="003366"/>
              </a:solidFill>
              <a:latin typeface="Times New Roman" pitchFamily="18" charset="0"/>
              <a:cs typeface="Times New Roman" pitchFamily="18" charset="0"/>
            </a:endParaRPr>
          </a:p>
        </p:txBody>
      </p:sp>
      <p:sp>
        <p:nvSpPr>
          <p:cNvPr id="11" name="عنصر نائب للمحتوى 10"/>
          <p:cNvSpPr>
            <a:spLocks noGrp="1"/>
          </p:cNvSpPr>
          <p:nvPr>
            <p:ph sz="half" idx="2"/>
          </p:nvPr>
        </p:nvSpPr>
        <p:spPr>
          <a:xfrm>
            <a:off x="1275135" y="15266046"/>
            <a:ext cx="12726592" cy="16489832"/>
          </a:xfrm>
        </p:spPr>
        <p:txBody>
          <a:bodyPr>
            <a:noAutofit/>
          </a:bodyPr>
          <a:lstStyle/>
          <a:p>
            <a:pPr marL="0" indent="0" algn="just" rtl="0">
              <a:lnSpc>
                <a:spcPct val="120000"/>
              </a:lnSpc>
              <a:buNone/>
            </a:pPr>
            <a:r>
              <a:rPr lang="en-US" sz="3600" b="1" dirty="0">
                <a:solidFill>
                  <a:srgbClr val="C00000"/>
                </a:solidFill>
                <a:latin typeface="Times New Roman" pitchFamily="18" charset="0"/>
                <a:cs typeface="Times New Roman" pitchFamily="18" charset="0"/>
              </a:rPr>
              <a:t>Chemical Protective Clothing (CPC)</a:t>
            </a:r>
          </a:p>
          <a:p>
            <a:pPr marL="0" indent="0" algn="just" rtl="0">
              <a:lnSpc>
                <a:spcPct val="120000"/>
              </a:lnSpc>
              <a:buNone/>
            </a:pPr>
            <a:r>
              <a:rPr lang="en-US" sz="3300" b="1" dirty="0" smtClean="0">
                <a:solidFill>
                  <a:srgbClr val="003366"/>
                </a:solidFill>
                <a:latin typeface="Times New Roman" pitchFamily="18" charset="0"/>
                <a:cs typeface="Times New Roman" pitchFamily="18" charset="0"/>
              </a:rPr>
              <a:t> Occupational exposure of the skin to toxic chemicals, during both routine and emergency chemical handling, is a recognized health problem, as it is </a:t>
            </a:r>
            <a:r>
              <a:rPr lang="en-US" sz="3300" b="1" dirty="0">
                <a:solidFill>
                  <a:srgbClr val="003366"/>
                </a:solidFill>
                <a:latin typeface="Times New Roman" pitchFamily="18" charset="0"/>
                <a:cs typeface="Times New Roman" pitchFamily="18" charset="0"/>
              </a:rPr>
              <a:t>estimated that more than 100.000 chemical products with very different toxicological properties are in use throughout the world Chemical  hazards from liquids ( which are the main concern of this research ),gases , or dust occurring in sector such as fertilizers , electroplating, and the pharmaceutical industry, these hazards necessitate the wearing </a:t>
            </a:r>
            <a:r>
              <a:rPr lang="en-US" sz="3300" b="1" dirty="0" smtClean="0">
                <a:solidFill>
                  <a:srgbClr val="003366"/>
                </a:solidFill>
                <a:latin typeface="Times New Roman" pitchFamily="18" charset="0"/>
                <a:cs typeface="Times New Roman" pitchFamily="18" charset="0"/>
              </a:rPr>
              <a:t>of clothing that is impermeable , is resistant to acids , and provides a tight seal against toxic gases, micro-organisms ,or bacteriological hazards requiring antimicrobial fabrics.</a:t>
            </a:r>
          </a:p>
          <a:p>
            <a:pPr marL="0" indent="0" algn="just" rtl="0">
              <a:lnSpc>
                <a:spcPct val="120000"/>
              </a:lnSpc>
              <a:buNone/>
            </a:pPr>
            <a:r>
              <a:rPr lang="en-US" sz="3300" b="1" dirty="0" smtClean="0">
                <a:solidFill>
                  <a:srgbClr val="003366"/>
                </a:solidFill>
                <a:latin typeface="Times New Roman" pitchFamily="18" charset="0"/>
                <a:cs typeface="Times New Roman" pitchFamily="18" charset="0"/>
              </a:rPr>
              <a:t>Selection of CPC is a complex task, and the consequence of making wrong selections can vary from a skin rash to a life-threatening situation.</a:t>
            </a:r>
          </a:p>
          <a:p>
            <a:pPr marL="0" indent="0" algn="just" rtl="0">
              <a:buNone/>
            </a:pPr>
            <a:r>
              <a:rPr lang="en-US" sz="3600" b="1" dirty="0">
                <a:solidFill>
                  <a:srgbClr val="C00000"/>
                </a:solidFill>
                <a:latin typeface="Times New Roman" pitchFamily="18" charset="0"/>
                <a:cs typeface="Times New Roman" pitchFamily="18" charset="0"/>
              </a:rPr>
              <a:t>Protection against hazardous liquids</a:t>
            </a:r>
          </a:p>
          <a:p>
            <a:pPr marL="0" indent="0" algn="just" rtl="0">
              <a:buNone/>
            </a:pPr>
            <a:r>
              <a:rPr lang="en-US" sz="3300" b="1" dirty="0" smtClean="0">
                <a:solidFill>
                  <a:srgbClr val="003366"/>
                </a:solidFill>
                <a:latin typeface="Times New Roman" pitchFamily="18" charset="0"/>
                <a:cs typeface="Times New Roman" pitchFamily="18" charset="0"/>
              </a:rPr>
              <a:t>The most common cause of injury among chemical workers in factories, laboratories ….etc. is penetration of liquids chemicals, such as acids and other corrosive chemicals, through their clothing due to spillage, so chemical protective clothing is considered the most important line of defense to the worker who is exposed to these hazardous chemicals </a:t>
            </a:r>
          </a:p>
          <a:p>
            <a:pPr marL="0" indent="0" algn="just" rtl="0">
              <a:buNone/>
            </a:pPr>
            <a:r>
              <a:rPr lang="en-US" sz="3300" b="1" dirty="0" smtClean="0">
                <a:solidFill>
                  <a:srgbClr val="003366"/>
                </a:solidFill>
                <a:latin typeface="Times New Roman" pitchFamily="18" charset="0"/>
                <a:cs typeface="Times New Roman" pitchFamily="18" charset="0"/>
              </a:rPr>
              <a:t>Coated breathable protective clothing</a:t>
            </a:r>
          </a:p>
          <a:p>
            <a:pPr marL="0" indent="0" algn="just" rtl="0">
              <a:buNone/>
            </a:pPr>
            <a:r>
              <a:rPr lang="en-US" sz="3300" b="1" dirty="0">
                <a:solidFill>
                  <a:srgbClr val="003366"/>
                </a:solidFill>
                <a:latin typeface="Times New Roman" pitchFamily="18" charset="0"/>
                <a:cs typeface="Times New Roman" pitchFamily="18" charset="0"/>
              </a:rPr>
              <a:t>In order to achieve comfort, these fabrics should also be breathable. Breathability is achieved by permitting moisture vapor such as perspiration to pass out through it, by capillary action from interior surface to exterior surface where it evaporates.</a:t>
            </a:r>
          </a:p>
          <a:p>
            <a:pPr algn="just"/>
            <a:endParaRPr lang="ar-SA" sz="3300" b="1" dirty="0" smtClean="0">
              <a:solidFill>
                <a:srgbClr val="003366"/>
              </a:solidFill>
              <a:latin typeface="Times New Roman" pitchFamily="18" charset="0"/>
              <a:cs typeface="Times New Roman" pitchFamily="18" charset="0"/>
            </a:endParaRPr>
          </a:p>
          <a:p>
            <a:pPr marL="0" indent="0" algn="just" rtl="0">
              <a:buNone/>
            </a:pPr>
            <a:r>
              <a:rPr lang="en-US" sz="3300" b="1" dirty="0" smtClean="0">
                <a:solidFill>
                  <a:srgbClr val="003366"/>
                </a:solidFill>
                <a:latin typeface="Times New Roman" pitchFamily="18" charset="0"/>
                <a:cs typeface="Times New Roman" pitchFamily="18" charset="0"/>
              </a:rPr>
              <a:t> </a:t>
            </a:r>
          </a:p>
          <a:p>
            <a:pPr marL="0" indent="0" algn="just" rtl="0">
              <a:lnSpc>
                <a:spcPct val="120000"/>
              </a:lnSpc>
              <a:buNone/>
            </a:pPr>
            <a:endParaRPr lang="ar-SA" sz="3300" b="1" dirty="0" smtClean="0">
              <a:solidFill>
                <a:srgbClr val="003366"/>
              </a:solidFill>
              <a:latin typeface="Times New Roman" pitchFamily="18" charset="0"/>
              <a:cs typeface="Times New Roman" pitchFamily="18" charset="0"/>
            </a:endParaRPr>
          </a:p>
          <a:p>
            <a:pPr marL="0" indent="0" algn="just" rtl="0">
              <a:lnSpc>
                <a:spcPct val="120000"/>
              </a:lnSpc>
              <a:buNone/>
            </a:pPr>
            <a:endParaRPr lang="ar-SA" sz="3300" b="1" dirty="0">
              <a:solidFill>
                <a:srgbClr val="003366"/>
              </a:solidFill>
              <a:latin typeface="Times New Roman" pitchFamily="18" charset="0"/>
              <a:cs typeface="Times New Roman" pitchFamily="18" charset="0"/>
            </a:endParaRPr>
          </a:p>
        </p:txBody>
      </p:sp>
      <p:sp>
        <p:nvSpPr>
          <p:cNvPr id="12" name="عنصر نائب للنص 11"/>
          <p:cNvSpPr>
            <a:spLocks noGrp="1"/>
          </p:cNvSpPr>
          <p:nvPr>
            <p:ph type="body" sz="quarter" idx="3"/>
          </p:nvPr>
        </p:nvSpPr>
        <p:spPr>
          <a:xfrm>
            <a:off x="1199975" y="33628086"/>
            <a:ext cx="12731590" cy="3891557"/>
          </a:xfrm>
        </p:spPr>
        <p:txBody>
          <a:bodyPr>
            <a:noAutofit/>
          </a:bodyPr>
          <a:lstStyle/>
          <a:p>
            <a:pPr algn="just" rtl="0"/>
            <a:endParaRPr lang="en-US" sz="3300" dirty="0" smtClean="0">
              <a:latin typeface="Times New Roman" pitchFamily="18" charset="0"/>
              <a:cs typeface="Times New Roman" pitchFamily="18" charset="0"/>
            </a:endParaRPr>
          </a:p>
          <a:p>
            <a:pPr algn="just" rtl="0"/>
            <a:endParaRPr lang="en-US" sz="3300" dirty="0">
              <a:latin typeface="Times New Roman" pitchFamily="18" charset="0"/>
              <a:cs typeface="Times New Roman" pitchFamily="18" charset="0"/>
            </a:endParaRPr>
          </a:p>
          <a:p>
            <a:pPr algn="just" rtl="0"/>
            <a:r>
              <a:rPr lang="en-US" sz="3300" dirty="0" smtClean="0">
                <a:solidFill>
                  <a:srgbClr val="003366"/>
                </a:solidFill>
                <a:latin typeface="Times New Roman" pitchFamily="18" charset="0"/>
                <a:cs typeface="Times New Roman" pitchFamily="18" charset="0"/>
              </a:rPr>
              <a:t>This </a:t>
            </a:r>
            <a:r>
              <a:rPr lang="en-US" sz="3300" dirty="0">
                <a:solidFill>
                  <a:srgbClr val="003366"/>
                </a:solidFill>
                <a:latin typeface="Times New Roman" pitchFamily="18" charset="0"/>
                <a:cs typeface="Times New Roman" pitchFamily="18" charset="0"/>
              </a:rPr>
              <a:t>research concerns with producing fabrics suitable for protective clothing against hazardous chemical liquids.  All samples in the research were produced with woven technique with 100% cotton and 50/50 cotton /polyester blend using three woven structures (plain weave 1/1, twill 2/2 and satin 4) and three weft sets were also used (24,27 and   30 picks). </a:t>
            </a:r>
          </a:p>
          <a:p>
            <a:pPr algn="just" rtl="0"/>
            <a:r>
              <a:rPr lang="en-US" sz="3300" dirty="0">
                <a:latin typeface="Times New Roman" pitchFamily="18" charset="0"/>
                <a:cs typeface="Times New Roman" pitchFamily="18" charset="0"/>
              </a:rPr>
              <a:t>   </a:t>
            </a:r>
          </a:p>
        </p:txBody>
      </p:sp>
      <p:sp>
        <p:nvSpPr>
          <p:cNvPr id="13" name="عنصر نائب للمحتوى 12"/>
          <p:cNvSpPr>
            <a:spLocks noGrp="1"/>
          </p:cNvSpPr>
          <p:nvPr>
            <p:ph sz="quarter" idx="4"/>
          </p:nvPr>
        </p:nvSpPr>
        <p:spPr>
          <a:xfrm>
            <a:off x="16181963" y="17282270"/>
            <a:ext cx="11778100" cy="5808918"/>
          </a:xfrm>
        </p:spPr>
        <p:txBody>
          <a:bodyPr>
            <a:normAutofit/>
          </a:bodyPr>
          <a:lstStyle/>
          <a:p>
            <a:pPr marL="0" indent="0" algn="just" rtl="0">
              <a:buNone/>
            </a:pPr>
            <a:r>
              <a:rPr lang="en-US" sz="3300" b="1" dirty="0" smtClean="0">
                <a:solidFill>
                  <a:srgbClr val="003366"/>
                </a:solidFill>
                <a:latin typeface="Times New Roman" pitchFamily="18" charset="0"/>
                <a:cs typeface="Times New Roman" pitchFamily="18" charset="0"/>
              </a:rPr>
              <a:t> </a:t>
            </a:r>
            <a:r>
              <a:rPr lang="ar-SA" sz="3300" b="1" dirty="0">
                <a:solidFill>
                  <a:srgbClr val="003366"/>
                </a:solidFill>
                <a:latin typeface="Times New Roman" pitchFamily="18" charset="0"/>
                <a:cs typeface="Times New Roman" pitchFamily="18" charset="0"/>
              </a:rPr>
              <a:t/>
            </a:r>
            <a:br>
              <a:rPr lang="ar-SA" sz="3300" b="1" dirty="0">
                <a:solidFill>
                  <a:srgbClr val="003366"/>
                </a:solidFill>
                <a:latin typeface="Times New Roman" pitchFamily="18" charset="0"/>
                <a:cs typeface="Times New Roman" pitchFamily="18" charset="0"/>
              </a:rPr>
            </a:br>
            <a:r>
              <a:rPr lang="en-US" sz="3300" b="1" dirty="0">
                <a:solidFill>
                  <a:srgbClr val="003366"/>
                </a:solidFill>
                <a:latin typeface="Times New Roman" pitchFamily="18" charset="0"/>
                <a:cs typeface="Times New Roman" pitchFamily="18" charset="0"/>
              </a:rPr>
              <a:t>The produced fabrics were undergoing special treatments before being used as they were treated with </a:t>
            </a:r>
            <a:r>
              <a:rPr lang="en-US" sz="3300" b="1" dirty="0" err="1">
                <a:solidFill>
                  <a:srgbClr val="003366"/>
                </a:solidFill>
                <a:latin typeface="Times New Roman" pitchFamily="18" charset="0"/>
                <a:cs typeface="Times New Roman" pitchFamily="18" charset="0"/>
              </a:rPr>
              <a:t>transol</a:t>
            </a:r>
            <a:r>
              <a:rPr lang="en-US" sz="3300" b="1" dirty="0">
                <a:solidFill>
                  <a:srgbClr val="003366"/>
                </a:solidFill>
                <a:latin typeface="Times New Roman" pitchFamily="18" charset="0"/>
                <a:cs typeface="Times New Roman" pitchFamily="18" charset="0"/>
              </a:rPr>
              <a:t> F L 20  to make the fabric repellent and barrier to some hazardous chemical liquids,  as follow: , Samples were treated using solution containing The procedures were 20-50 g/l of </a:t>
            </a:r>
            <a:r>
              <a:rPr lang="en-US" sz="3300" b="1" dirty="0" err="1">
                <a:solidFill>
                  <a:srgbClr val="003366"/>
                </a:solidFill>
                <a:latin typeface="Times New Roman" pitchFamily="18" charset="0"/>
                <a:cs typeface="Times New Roman" pitchFamily="18" charset="0"/>
              </a:rPr>
              <a:t>transol</a:t>
            </a:r>
            <a:r>
              <a:rPr lang="en-US" sz="3300" b="1" dirty="0">
                <a:solidFill>
                  <a:srgbClr val="003366"/>
                </a:solidFill>
                <a:latin typeface="Times New Roman" pitchFamily="18" charset="0"/>
                <a:cs typeface="Times New Roman" pitchFamily="18" charset="0"/>
              </a:rPr>
              <a:t> F L 20 at PH 4-8 and then squeezed to 40 - 70  % wet pick up. The fabric samples were dried at 100 - 1200C for 2 sec., and thermo-fixed at 150 -160 0C for polyester and180 0C for cotton for 40 sec</a:t>
            </a:r>
            <a:r>
              <a:rPr lang="en-US" sz="3300" b="1" dirty="0">
                <a:solidFill>
                  <a:srgbClr val="003366"/>
                </a:solidFill>
                <a:latin typeface="Times New Roman" pitchFamily="18" charset="0"/>
                <a:cs typeface="Times New Roman" pitchFamily="18" charset="0"/>
              </a:rPr>
              <a:t>.</a:t>
            </a:r>
          </a:p>
          <a:p>
            <a:pPr algn="just" rtl="0"/>
            <a:endParaRPr lang="ar-SA" sz="3300" b="1" dirty="0">
              <a:solidFill>
                <a:srgbClr val="003366"/>
              </a:solidFill>
              <a:latin typeface="Times New Roman" pitchFamily="18" charset="0"/>
              <a:cs typeface="Times New Roman" pitchFamily="18" charset="0"/>
            </a:endParaRPr>
          </a:p>
        </p:txBody>
      </p:sp>
      <p:sp>
        <p:nvSpPr>
          <p:cNvPr id="15" name="عنصر نائب للنص 9"/>
          <p:cNvSpPr txBox="1">
            <a:spLocks/>
          </p:cNvSpPr>
          <p:nvPr/>
        </p:nvSpPr>
        <p:spPr>
          <a:xfrm>
            <a:off x="1297042" y="30640640"/>
            <a:ext cx="12726592" cy="12673408"/>
          </a:xfrm>
          <a:prstGeom prst="rect">
            <a:avLst/>
          </a:prstGeom>
        </p:spPr>
        <p:txBody>
          <a:bodyPr vert="horz" lIns="452628" tIns="226314" rIns="452628" bIns="226314" rtlCol="1" anchor="b">
            <a:normAutofit/>
          </a:bodyPr>
          <a:lstStyle>
            <a:lvl1pPr marL="0" indent="0" algn="r" defTabSz="4526280" rtl="1" eaLnBrk="1" latinLnBrk="0" hangingPunct="1">
              <a:spcBef>
                <a:spcPct val="20000"/>
              </a:spcBef>
              <a:buFont typeface="Arial" pitchFamily="34" charset="0"/>
              <a:buNone/>
              <a:defRPr sz="11900" b="1" kern="1200">
                <a:solidFill>
                  <a:schemeClr val="tx1"/>
                </a:solidFill>
                <a:latin typeface="+mn-lt"/>
                <a:ea typeface="+mn-ea"/>
                <a:cs typeface="+mn-cs"/>
              </a:defRPr>
            </a:lvl1pPr>
            <a:lvl2pPr marL="2263140" indent="0" algn="r" defTabSz="4526280" rtl="1" eaLnBrk="1" latinLnBrk="0" hangingPunct="1">
              <a:spcBef>
                <a:spcPct val="20000"/>
              </a:spcBef>
              <a:buFont typeface="Arial" pitchFamily="34" charset="0"/>
              <a:buNone/>
              <a:defRPr sz="9900" b="1" kern="1200">
                <a:solidFill>
                  <a:schemeClr val="tx1"/>
                </a:solidFill>
                <a:latin typeface="+mn-lt"/>
                <a:ea typeface="+mn-ea"/>
                <a:cs typeface="+mn-cs"/>
              </a:defRPr>
            </a:lvl2pPr>
            <a:lvl3pPr marL="4526280" indent="0" algn="r" defTabSz="4526280" rtl="1" eaLnBrk="1" latinLnBrk="0" hangingPunct="1">
              <a:spcBef>
                <a:spcPct val="20000"/>
              </a:spcBef>
              <a:buFont typeface="Arial" pitchFamily="34" charset="0"/>
              <a:buNone/>
              <a:defRPr sz="8900" b="1" kern="1200">
                <a:solidFill>
                  <a:schemeClr val="tx1"/>
                </a:solidFill>
                <a:latin typeface="+mn-lt"/>
                <a:ea typeface="+mn-ea"/>
                <a:cs typeface="+mn-cs"/>
              </a:defRPr>
            </a:lvl3pPr>
            <a:lvl4pPr marL="6789420" indent="0" algn="r" defTabSz="4526280" rtl="1" eaLnBrk="1" latinLnBrk="0" hangingPunct="1">
              <a:spcBef>
                <a:spcPct val="20000"/>
              </a:spcBef>
              <a:buFont typeface="Arial" pitchFamily="34" charset="0"/>
              <a:buNone/>
              <a:defRPr sz="7900" b="1" kern="1200">
                <a:solidFill>
                  <a:schemeClr val="tx1"/>
                </a:solidFill>
                <a:latin typeface="+mn-lt"/>
                <a:ea typeface="+mn-ea"/>
                <a:cs typeface="+mn-cs"/>
              </a:defRPr>
            </a:lvl4pPr>
            <a:lvl5pPr marL="9052560" indent="0" algn="r" defTabSz="4526280" rtl="1" eaLnBrk="1" latinLnBrk="0" hangingPunct="1">
              <a:spcBef>
                <a:spcPct val="20000"/>
              </a:spcBef>
              <a:buFont typeface="Arial" pitchFamily="34" charset="0"/>
              <a:buNone/>
              <a:defRPr sz="7900" b="1" kern="1200">
                <a:solidFill>
                  <a:schemeClr val="tx1"/>
                </a:solidFill>
                <a:latin typeface="+mn-lt"/>
                <a:ea typeface="+mn-ea"/>
                <a:cs typeface="+mn-cs"/>
              </a:defRPr>
            </a:lvl5pPr>
            <a:lvl6pPr marL="11315700" indent="0" algn="r" defTabSz="4526280" rtl="1" eaLnBrk="1" latinLnBrk="0" hangingPunct="1">
              <a:spcBef>
                <a:spcPct val="20000"/>
              </a:spcBef>
              <a:buFont typeface="Arial" pitchFamily="34" charset="0"/>
              <a:buNone/>
              <a:defRPr sz="7900" b="1" kern="1200">
                <a:solidFill>
                  <a:schemeClr val="tx1"/>
                </a:solidFill>
                <a:latin typeface="+mn-lt"/>
                <a:ea typeface="+mn-ea"/>
                <a:cs typeface="+mn-cs"/>
              </a:defRPr>
            </a:lvl6pPr>
            <a:lvl7pPr marL="13578840" indent="0" algn="r" defTabSz="4526280" rtl="1" eaLnBrk="1" latinLnBrk="0" hangingPunct="1">
              <a:spcBef>
                <a:spcPct val="20000"/>
              </a:spcBef>
              <a:buFont typeface="Arial" pitchFamily="34" charset="0"/>
              <a:buNone/>
              <a:defRPr sz="7900" b="1" kern="1200">
                <a:solidFill>
                  <a:schemeClr val="tx1"/>
                </a:solidFill>
                <a:latin typeface="+mn-lt"/>
                <a:ea typeface="+mn-ea"/>
                <a:cs typeface="+mn-cs"/>
              </a:defRPr>
            </a:lvl7pPr>
            <a:lvl8pPr marL="15841980" indent="0" algn="r" defTabSz="4526280" rtl="1" eaLnBrk="1" latinLnBrk="0" hangingPunct="1">
              <a:spcBef>
                <a:spcPct val="20000"/>
              </a:spcBef>
              <a:buFont typeface="Arial" pitchFamily="34" charset="0"/>
              <a:buNone/>
              <a:defRPr sz="7900" b="1" kern="1200">
                <a:solidFill>
                  <a:schemeClr val="tx1"/>
                </a:solidFill>
                <a:latin typeface="+mn-lt"/>
                <a:ea typeface="+mn-ea"/>
                <a:cs typeface="+mn-cs"/>
              </a:defRPr>
            </a:lvl8pPr>
            <a:lvl9pPr marL="18105120" indent="0" algn="r" defTabSz="4526280" rtl="1" eaLnBrk="1" latinLnBrk="0" hangingPunct="1">
              <a:spcBef>
                <a:spcPct val="20000"/>
              </a:spcBef>
              <a:buFont typeface="Arial" pitchFamily="34" charset="0"/>
              <a:buNone/>
              <a:defRPr sz="7900" b="1" kern="1200">
                <a:solidFill>
                  <a:schemeClr val="tx1"/>
                </a:solidFill>
                <a:latin typeface="+mn-lt"/>
                <a:ea typeface="+mn-ea"/>
                <a:cs typeface="+mn-cs"/>
              </a:defRPr>
            </a:lvl9pPr>
          </a:lstStyle>
          <a:p>
            <a:pPr algn="just"/>
            <a:endParaRPr lang="ar-SA" sz="3600" dirty="0">
              <a:latin typeface="Times New Roman" pitchFamily="18" charset="0"/>
              <a:cs typeface="Times New Roman" pitchFamily="18" charset="0"/>
            </a:endParaRPr>
          </a:p>
        </p:txBody>
      </p:sp>
      <p:sp>
        <p:nvSpPr>
          <p:cNvPr id="14" name="مستطيل 13"/>
          <p:cNvSpPr/>
          <p:nvPr/>
        </p:nvSpPr>
        <p:spPr>
          <a:xfrm>
            <a:off x="16502220" y="24787011"/>
            <a:ext cx="11457843" cy="13295948"/>
          </a:xfrm>
          <a:prstGeom prst="rect">
            <a:avLst/>
          </a:prstGeom>
        </p:spPr>
        <p:txBody>
          <a:bodyPr wrap="square">
            <a:spAutoFit/>
          </a:bodyPr>
          <a:lstStyle/>
          <a:p>
            <a:pPr algn="just" rtl="0"/>
            <a:r>
              <a:rPr lang="en-US" sz="3300" b="1" dirty="0" smtClean="0">
                <a:solidFill>
                  <a:srgbClr val="003366"/>
                </a:solidFill>
                <a:latin typeface="Times New Roman" pitchFamily="18" charset="0"/>
                <a:cs typeface="Times New Roman" pitchFamily="18" charset="0"/>
              </a:rPr>
              <a:t>Protection </a:t>
            </a:r>
            <a:r>
              <a:rPr lang="en-US" sz="3300" b="1" dirty="0">
                <a:solidFill>
                  <a:srgbClr val="003366"/>
                </a:solidFill>
                <a:latin typeface="Times New Roman" pitchFamily="18" charset="0"/>
                <a:cs typeface="Times New Roman" pitchFamily="18" charset="0"/>
              </a:rPr>
              <a:t>characteristic after treatments (Measuring repellency, retention, and penetration of liquid chemicals)</a:t>
            </a:r>
          </a:p>
          <a:p>
            <a:pPr algn="just" rtl="0"/>
            <a:r>
              <a:rPr lang="en-US" sz="3600" b="1" dirty="0">
                <a:solidFill>
                  <a:srgbClr val="C00000"/>
                </a:solidFill>
                <a:latin typeface="Times New Roman" pitchFamily="18" charset="0"/>
                <a:cs typeface="Times New Roman" pitchFamily="18" charset="0"/>
              </a:rPr>
              <a:t>Before treatment</a:t>
            </a:r>
          </a:p>
          <a:p>
            <a:pPr algn="just" rtl="0"/>
            <a:r>
              <a:rPr lang="en-US" sz="3300" b="1" dirty="0">
                <a:solidFill>
                  <a:srgbClr val="003366"/>
                </a:solidFill>
                <a:latin typeface="Times New Roman" pitchFamily="18" charset="0"/>
                <a:cs typeface="Times New Roman" pitchFamily="18" charset="0"/>
              </a:rPr>
              <a:t> All Samples showed no protection before treatments as we can notice from results that untreated fabrics did not provide any resistance against hazardous chemical liquids .Treatment of fabrics led to improvement in properties of samples against hazardous chemical liquids.</a:t>
            </a:r>
          </a:p>
          <a:p>
            <a:pPr algn="just" rtl="0"/>
            <a:r>
              <a:rPr lang="en-US" sz="3600" b="1" dirty="0">
                <a:solidFill>
                  <a:srgbClr val="C00000"/>
                </a:solidFill>
                <a:latin typeface="Times New Roman" pitchFamily="18" charset="0"/>
                <a:cs typeface="Times New Roman" pitchFamily="18" charset="0"/>
              </a:rPr>
              <a:t>After treatment</a:t>
            </a:r>
          </a:p>
          <a:p>
            <a:pPr algn="just" rtl="0"/>
            <a:r>
              <a:rPr lang="en-US" sz="3300" b="1" dirty="0" smtClean="0">
                <a:solidFill>
                  <a:srgbClr val="003366"/>
                </a:solidFill>
                <a:latin typeface="Times New Roman" pitchFamily="18" charset="0"/>
                <a:cs typeface="Times New Roman" pitchFamily="18" charset="0"/>
              </a:rPr>
              <a:t>It </a:t>
            </a:r>
            <a:r>
              <a:rPr lang="en-US" sz="3300" b="1" dirty="0">
                <a:solidFill>
                  <a:srgbClr val="003366"/>
                </a:solidFill>
                <a:latin typeface="Times New Roman" pitchFamily="18" charset="0"/>
                <a:cs typeface="Times New Roman" pitchFamily="18" charset="0"/>
              </a:rPr>
              <a:t>is clear from the </a:t>
            </a:r>
            <a:r>
              <a:rPr lang="en-US" sz="3300" b="1" dirty="0" smtClean="0">
                <a:solidFill>
                  <a:srgbClr val="003366"/>
                </a:solidFill>
                <a:latin typeface="Times New Roman" pitchFamily="18" charset="0"/>
                <a:cs typeface="Times New Roman" pitchFamily="18" charset="0"/>
              </a:rPr>
              <a:t>results </a:t>
            </a:r>
            <a:r>
              <a:rPr lang="en-US" sz="3300" b="1" dirty="0">
                <a:solidFill>
                  <a:srgbClr val="003366"/>
                </a:solidFill>
                <a:latin typeface="Times New Roman" pitchFamily="18" charset="0"/>
                <a:cs typeface="Times New Roman" pitchFamily="18" charset="0"/>
              </a:rPr>
              <a:t>that the cotton samples had increased protection against hazardous chemical liquids than cotton/polyester blend samples. We can state that cellulous samples have absorbed the treatment material more than the blended </a:t>
            </a:r>
            <a:r>
              <a:rPr lang="en-US" sz="3300" b="1" dirty="0" smtClean="0">
                <a:solidFill>
                  <a:srgbClr val="003366"/>
                </a:solidFill>
                <a:latin typeface="Times New Roman" pitchFamily="18" charset="0"/>
                <a:cs typeface="Times New Roman" pitchFamily="18" charset="0"/>
              </a:rPr>
              <a:t>samples .It </a:t>
            </a:r>
            <a:r>
              <a:rPr lang="en-US" sz="3300" b="1" dirty="0">
                <a:solidFill>
                  <a:srgbClr val="003366"/>
                </a:solidFill>
                <a:latin typeface="Times New Roman" pitchFamily="18" charset="0"/>
                <a:cs typeface="Times New Roman" pitchFamily="18" charset="0"/>
              </a:rPr>
              <a:t>is also obvious from the results  that, samples of  24 picks/cm  , have achieved the highest rates of protection against hazardous chemical liquids ,whereas samples produced 30 picks/cm has achieved the lowest rates ,this is due to the increases of picks/cm increase fabric compactness leading to decrease in its absorption  of the treatment material  leading to the  decrease in its protection against hazardous chemical liquids used in the research.</a:t>
            </a:r>
          </a:p>
          <a:p>
            <a:pPr algn="just" rtl="0"/>
            <a:r>
              <a:rPr lang="en-US" sz="3300" b="1" dirty="0">
                <a:solidFill>
                  <a:srgbClr val="003366"/>
                </a:solidFill>
                <a:latin typeface="Times New Roman" pitchFamily="18" charset="0"/>
                <a:cs typeface="Times New Roman" pitchFamily="18" charset="0"/>
              </a:rPr>
              <a:t>It is clear from the diagrams that satin weave have achieved the highest rates of protection against hazardous chemical liquids followed by twill weave and then plain </a:t>
            </a:r>
            <a:r>
              <a:rPr lang="en-US" sz="3300" b="1" dirty="0" smtClean="0">
                <a:solidFill>
                  <a:srgbClr val="003366"/>
                </a:solidFill>
                <a:latin typeface="Times New Roman" pitchFamily="18" charset="0"/>
                <a:cs typeface="Times New Roman" pitchFamily="18" charset="0"/>
              </a:rPr>
              <a:t>weave</a:t>
            </a:r>
            <a:r>
              <a:rPr lang="en-US" sz="3300" b="1" dirty="0">
                <a:solidFill>
                  <a:srgbClr val="003366"/>
                </a:solidFill>
                <a:latin typeface="Times New Roman" pitchFamily="18" charset="0"/>
                <a:cs typeface="Times New Roman" pitchFamily="18" charset="0"/>
              </a:rPr>
              <a:t/>
            </a:r>
            <a:br>
              <a:rPr lang="en-US" sz="3300" b="1" dirty="0">
                <a:solidFill>
                  <a:srgbClr val="003366"/>
                </a:solidFill>
                <a:latin typeface="Times New Roman" pitchFamily="18" charset="0"/>
                <a:cs typeface="Times New Roman" pitchFamily="18" charset="0"/>
              </a:rPr>
            </a:br>
            <a:endParaRPr lang="ar-SA" sz="3300" b="1" dirty="0">
              <a:solidFill>
                <a:srgbClr val="003366"/>
              </a:solidFill>
              <a:latin typeface="Times New Roman" pitchFamily="18" charset="0"/>
              <a:cs typeface="Times New Roman" pitchFamily="18" charset="0"/>
            </a:endParaRPr>
          </a:p>
        </p:txBody>
      </p:sp>
      <p:pic>
        <p:nvPicPr>
          <p:cNvPr id="17" name="صورة 16" descr="C:\Users\Dr Hashem\Desktop\Afaf\Afaf\Publications under press\Chemical Protective Fabrics\SEM\2-500x.jpg"/>
          <p:cNvPicPr/>
          <p:nvPr/>
        </p:nvPicPr>
        <p:blipFill rotWithShape="1">
          <a:blip r:embed="rId4">
            <a:extLst>
              <a:ext uri="{28A0092B-C50C-407E-A947-70E740481C1C}">
                <a14:useLocalDpi xmlns:a14="http://schemas.microsoft.com/office/drawing/2010/main" val="0"/>
              </a:ext>
            </a:extLst>
          </a:blip>
          <a:srcRect b="9671"/>
          <a:stretch/>
        </p:blipFill>
        <p:spPr bwMode="auto">
          <a:xfrm>
            <a:off x="5436837" y="37040403"/>
            <a:ext cx="4068730" cy="4009294"/>
          </a:xfrm>
          <a:prstGeom prst="rect">
            <a:avLst/>
          </a:prstGeom>
          <a:noFill/>
          <a:ln>
            <a:noFill/>
          </a:ln>
        </p:spPr>
      </p:pic>
      <p:pic>
        <p:nvPicPr>
          <p:cNvPr id="18" name="صورة 17" descr="C:\Users\Dr Hashem\Desktop\Afaf\Afaf\Publications under press\Chemical Protective Fabrics\SEM\1-550x.jpg"/>
          <p:cNvPicPr/>
          <p:nvPr/>
        </p:nvPicPr>
        <p:blipFill rotWithShape="1">
          <a:blip r:embed="rId5">
            <a:extLst>
              <a:ext uri="{28A0092B-C50C-407E-A947-70E740481C1C}">
                <a14:useLocalDpi xmlns:a14="http://schemas.microsoft.com/office/drawing/2010/main" val="0"/>
              </a:ext>
            </a:extLst>
          </a:blip>
          <a:srcRect l="2052" t="-1933" r="-2052" b="15786"/>
          <a:stretch/>
        </p:blipFill>
        <p:spPr bwMode="auto">
          <a:xfrm>
            <a:off x="5436837" y="41762751"/>
            <a:ext cx="4163298" cy="4052409"/>
          </a:xfrm>
          <a:prstGeom prst="rect">
            <a:avLst/>
          </a:prstGeom>
          <a:noFill/>
          <a:ln>
            <a:noFill/>
          </a:ln>
        </p:spPr>
      </p:pic>
      <p:pic>
        <p:nvPicPr>
          <p:cNvPr id="19" name="صورة 18" descr="C:\Users\Dr Hashem\Desktop\Afaf\Afaf\Publications under press\Chemical Protective Fabrics\SEM\3-500x.jpg"/>
          <p:cNvPicPr/>
          <p:nvPr/>
        </p:nvPicPr>
        <p:blipFill rotWithShape="1">
          <a:blip r:embed="rId6">
            <a:extLst>
              <a:ext uri="{28A0092B-C50C-407E-A947-70E740481C1C}">
                <a14:useLocalDpi xmlns:a14="http://schemas.microsoft.com/office/drawing/2010/main" val="0"/>
              </a:ext>
            </a:extLst>
          </a:blip>
          <a:srcRect b="5739"/>
          <a:stretch/>
        </p:blipFill>
        <p:spPr bwMode="auto">
          <a:xfrm>
            <a:off x="10058871" y="37039254"/>
            <a:ext cx="4223540" cy="4042155"/>
          </a:xfrm>
          <a:prstGeom prst="rect">
            <a:avLst/>
          </a:prstGeom>
          <a:noFill/>
          <a:ln>
            <a:noFill/>
          </a:ln>
        </p:spPr>
      </p:pic>
      <p:pic>
        <p:nvPicPr>
          <p:cNvPr id="20" name="صورة 19" descr="C:\Users\Dr Hashem\Desktop\Afaf\Afaf\Publications under press\Chemical Protective Fabrics\SEM\4-500x.jpg"/>
          <p:cNvPicPr/>
          <p:nvPr/>
        </p:nvPicPr>
        <p:blipFill rotWithShape="1">
          <a:blip r:embed="rId7">
            <a:extLst>
              <a:ext uri="{28A0092B-C50C-407E-A947-70E740481C1C}">
                <a14:useLocalDpi xmlns:a14="http://schemas.microsoft.com/office/drawing/2010/main" val="0"/>
              </a:ext>
            </a:extLst>
          </a:blip>
          <a:srcRect b="4289"/>
          <a:stretch/>
        </p:blipFill>
        <p:spPr bwMode="auto">
          <a:xfrm>
            <a:off x="10058871" y="41729602"/>
            <a:ext cx="4320481" cy="4085558"/>
          </a:xfrm>
          <a:prstGeom prst="rect">
            <a:avLst/>
          </a:prstGeom>
          <a:noFill/>
          <a:ln>
            <a:noFill/>
          </a:ln>
        </p:spPr>
      </p:pic>
      <p:pic>
        <p:nvPicPr>
          <p:cNvPr id="21" name="صورة 20" descr="C:\Users\Dr Hashem\Desktop\Afaf\Afaf\Publications under press\Chemical Protective Fabrics\SEM\6-500x.jpg"/>
          <p:cNvPicPr/>
          <p:nvPr/>
        </p:nvPicPr>
        <p:blipFill rotWithShape="1">
          <a:blip r:embed="rId8">
            <a:extLst>
              <a:ext uri="{28A0092B-C50C-407E-A947-70E740481C1C}">
                <a14:useLocalDpi xmlns:a14="http://schemas.microsoft.com/office/drawing/2010/main" val="0"/>
              </a:ext>
            </a:extLst>
          </a:blip>
          <a:srcRect b="5264"/>
          <a:stretch/>
        </p:blipFill>
        <p:spPr bwMode="auto">
          <a:xfrm>
            <a:off x="960375" y="41677557"/>
            <a:ext cx="3907311" cy="4189648"/>
          </a:xfrm>
          <a:prstGeom prst="rect">
            <a:avLst/>
          </a:prstGeom>
          <a:noFill/>
          <a:ln>
            <a:noFill/>
          </a:ln>
        </p:spPr>
      </p:pic>
      <p:pic>
        <p:nvPicPr>
          <p:cNvPr id="22" name="صورة 21" descr="C:\Users\Dr Hashem\Desktop\Afaf\Afaf\Publications under press\Chemical Protective Fabrics\SEM\5-500x.jpg"/>
          <p:cNvPicPr/>
          <p:nvPr/>
        </p:nvPicPr>
        <p:blipFill rotWithShape="1">
          <a:blip r:embed="rId9">
            <a:extLst>
              <a:ext uri="{28A0092B-C50C-407E-A947-70E740481C1C}">
                <a14:useLocalDpi xmlns:a14="http://schemas.microsoft.com/office/drawing/2010/main" val="0"/>
              </a:ext>
            </a:extLst>
          </a:blip>
          <a:srcRect b="5283"/>
          <a:stretch/>
        </p:blipFill>
        <p:spPr bwMode="auto">
          <a:xfrm>
            <a:off x="879656" y="36977344"/>
            <a:ext cx="3966373" cy="4003706"/>
          </a:xfrm>
          <a:prstGeom prst="rect">
            <a:avLst/>
          </a:prstGeom>
          <a:noFill/>
          <a:ln>
            <a:noFill/>
          </a:ln>
        </p:spPr>
      </p:pic>
      <p:sp>
        <p:nvSpPr>
          <p:cNvPr id="24" name="عنصر نائب للنص 11"/>
          <p:cNvSpPr txBox="1">
            <a:spLocks/>
          </p:cNvSpPr>
          <p:nvPr/>
        </p:nvSpPr>
        <p:spPr>
          <a:xfrm>
            <a:off x="14379352" y="40396840"/>
            <a:ext cx="12731590" cy="7438555"/>
          </a:xfrm>
          <a:prstGeom prst="rect">
            <a:avLst/>
          </a:prstGeom>
        </p:spPr>
        <p:txBody>
          <a:bodyPr vert="horz" lIns="452628" tIns="226314" rIns="452628" bIns="226314" rtlCol="1" anchor="b">
            <a:noAutofit/>
          </a:bodyPr>
          <a:lstStyle>
            <a:lvl1pPr marL="0" indent="0" algn="r" defTabSz="4526280" rtl="1" eaLnBrk="1" latinLnBrk="0" hangingPunct="1">
              <a:spcBef>
                <a:spcPct val="20000"/>
              </a:spcBef>
              <a:buFont typeface="Arial" pitchFamily="34" charset="0"/>
              <a:buNone/>
              <a:defRPr sz="11900" b="1" kern="1200">
                <a:solidFill>
                  <a:schemeClr val="tx1"/>
                </a:solidFill>
                <a:latin typeface="+mn-lt"/>
                <a:ea typeface="+mn-ea"/>
                <a:cs typeface="+mn-cs"/>
              </a:defRPr>
            </a:lvl1pPr>
            <a:lvl2pPr marL="2263140" indent="0" algn="r" defTabSz="4526280" rtl="1" eaLnBrk="1" latinLnBrk="0" hangingPunct="1">
              <a:spcBef>
                <a:spcPct val="20000"/>
              </a:spcBef>
              <a:buFont typeface="Arial" pitchFamily="34" charset="0"/>
              <a:buNone/>
              <a:defRPr sz="9900" b="1" kern="1200">
                <a:solidFill>
                  <a:schemeClr val="tx1"/>
                </a:solidFill>
                <a:latin typeface="+mn-lt"/>
                <a:ea typeface="+mn-ea"/>
                <a:cs typeface="+mn-cs"/>
              </a:defRPr>
            </a:lvl2pPr>
            <a:lvl3pPr marL="4526280" indent="0" algn="r" defTabSz="4526280" rtl="1" eaLnBrk="1" latinLnBrk="0" hangingPunct="1">
              <a:spcBef>
                <a:spcPct val="20000"/>
              </a:spcBef>
              <a:buFont typeface="Arial" pitchFamily="34" charset="0"/>
              <a:buNone/>
              <a:defRPr sz="8900" b="1" kern="1200">
                <a:solidFill>
                  <a:schemeClr val="tx1"/>
                </a:solidFill>
                <a:latin typeface="+mn-lt"/>
                <a:ea typeface="+mn-ea"/>
                <a:cs typeface="+mn-cs"/>
              </a:defRPr>
            </a:lvl3pPr>
            <a:lvl4pPr marL="6789420" indent="0" algn="r" defTabSz="4526280" rtl="1" eaLnBrk="1" latinLnBrk="0" hangingPunct="1">
              <a:spcBef>
                <a:spcPct val="20000"/>
              </a:spcBef>
              <a:buFont typeface="Arial" pitchFamily="34" charset="0"/>
              <a:buNone/>
              <a:defRPr sz="7900" b="1" kern="1200">
                <a:solidFill>
                  <a:schemeClr val="tx1"/>
                </a:solidFill>
                <a:latin typeface="+mn-lt"/>
                <a:ea typeface="+mn-ea"/>
                <a:cs typeface="+mn-cs"/>
              </a:defRPr>
            </a:lvl4pPr>
            <a:lvl5pPr marL="9052560" indent="0" algn="r" defTabSz="4526280" rtl="1" eaLnBrk="1" latinLnBrk="0" hangingPunct="1">
              <a:spcBef>
                <a:spcPct val="20000"/>
              </a:spcBef>
              <a:buFont typeface="Arial" pitchFamily="34" charset="0"/>
              <a:buNone/>
              <a:defRPr sz="7900" b="1" kern="1200">
                <a:solidFill>
                  <a:schemeClr val="tx1"/>
                </a:solidFill>
                <a:latin typeface="+mn-lt"/>
                <a:ea typeface="+mn-ea"/>
                <a:cs typeface="+mn-cs"/>
              </a:defRPr>
            </a:lvl5pPr>
            <a:lvl6pPr marL="11315700" indent="0" algn="r" defTabSz="4526280" rtl="1" eaLnBrk="1" latinLnBrk="0" hangingPunct="1">
              <a:spcBef>
                <a:spcPct val="20000"/>
              </a:spcBef>
              <a:buFont typeface="Arial" pitchFamily="34" charset="0"/>
              <a:buNone/>
              <a:defRPr sz="7900" b="1" kern="1200">
                <a:solidFill>
                  <a:schemeClr val="tx1"/>
                </a:solidFill>
                <a:latin typeface="+mn-lt"/>
                <a:ea typeface="+mn-ea"/>
                <a:cs typeface="+mn-cs"/>
              </a:defRPr>
            </a:lvl6pPr>
            <a:lvl7pPr marL="13578840" indent="0" algn="r" defTabSz="4526280" rtl="1" eaLnBrk="1" latinLnBrk="0" hangingPunct="1">
              <a:spcBef>
                <a:spcPct val="20000"/>
              </a:spcBef>
              <a:buFont typeface="Arial" pitchFamily="34" charset="0"/>
              <a:buNone/>
              <a:defRPr sz="7900" b="1" kern="1200">
                <a:solidFill>
                  <a:schemeClr val="tx1"/>
                </a:solidFill>
                <a:latin typeface="+mn-lt"/>
                <a:ea typeface="+mn-ea"/>
                <a:cs typeface="+mn-cs"/>
              </a:defRPr>
            </a:lvl7pPr>
            <a:lvl8pPr marL="15841980" indent="0" algn="r" defTabSz="4526280" rtl="1" eaLnBrk="1" latinLnBrk="0" hangingPunct="1">
              <a:spcBef>
                <a:spcPct val="20000"/>
              </a:spcBef>
              <a:buFont typeface="Arial" pitchFamily="34" charset="0"/>
              <a:buNone/>
              <a:defRPr sz="7900" b="1" kern="1200">
                <a:solidFill>
                  <a:schemeClr val="tx1"/>
                </a:solidFill>
                <a:latin typeface="+mn-lt"/>
                <a:ea typeface="+mn-ea"/>
                <a:cs typeface="+mn-cs"/>
              </a:defRPr>
            </a:lvl8pPr>
            <a:lvl9pPr marL="18105120" indent="0" algn="r" defTabSz="4526280" rtl="1" eaLnBrk="1" latinLnBrk="0" hangingPunct="1">
              <a:spcBef>
                <a:spcPct val="20000"/>
              </a:spcBef>
              <a:buFont typeface="Arial" pitchFamily="34" charset="0"/>
              <a:buNone/>
              <a:defRPr sz="7900" b="1" kern="1200">
                <a:solidFill>
                  <a:schemeClr val="tx1"/>
                </a:solidFill>
                <a:latin typeface="+mn-lt"/>
                <a:ea typeface="+mn-ea"/>
                <a:cs typeface="+mn-cs"/>
              </a:defRPr>
            </a:lvl9pPr>
          </a:lstStyle>
          <a:p>
            <a:pPr algn="just" rtl="0"/>
            <a:endParaRPr lang="ar-SA" sz="4000" dirty="0">
              <a:latin typeface="Times New Roman" pitchFamily="18" charset="0"/>
              <a:cs typeface="Times New Roman" pitchFamily="18" charset="0"/>
            </a:endParaRPr>
          </a:p>
        </p:txBody>
      </p:sp>
      <p:sp>
        <p:nvSpPr>
          <p:cNvPr id="25" name="عنصر نائب للنص 11"/>
          <p:cNvSpPr txBox="1">
            <a:spLocks/>
          </p:cNvSpPr>
          <p:nvPr/>
        </p:nvSpPr>
        <p:spPr>
          <a:xfrm>
            <a:off x="16274008" y="43905145"/>
            <a:ext cx="11881320" cy="6074762"/>
          </a:xfrm>
          <a:prstGeom prst="rect">
            <a:avLst/>
          </a:prstGeom>
        </p:spPr>
        <p:txBody>
          <a:bodyPr vert="horz" lIns="452628" tIns="226314" rIns="452628" bIns="226314" rtlCol="1" anchor="b">
            <a:noAutofit/>
          </a:bodyPr>
          <a:lstStyle>
            <a:lvl1pPr marL="0" indent="0" algn="r" defTabSz="4526280" rtl="1" eaLnBrk="1" latinLnBrk="0" hangingPunct="1">
              <a:spcBef>
                <a:spcPct val="20000"/>
              </a:spcBef>
              <a:buFont typeface="Arial" pitchFamily="34" charset="0"/>
              <a:buNone/>
              <a:defRPr sz="11900" b="1" kern="1200">
                <a:solidFill>
                  <a:schemeClr val="tx1"/>
                </a:solidFill>
                <a:latin typeface="+mn-lt"/>
                <a:ea typeface="+mn-ea"/>
                <a:cs typeface="+mn-cs"/>
              </a:defRPr>
            </a:lvl1pPr>
            <a:lvl2pPr marL="2263140" indent="0" algn="r" defTabSz="4526280" rtl="1" eaLnBrk="1" latinLnBrk="0" hangingPunct="1">
              <a:spcBef>
                <a:spcPct val="20000"/>
              </a:spcBef>
              <a:buFont typeface="Arial" pitchFamily="34" charset="0"/>
              <a:buNone/>
              <a:defRPr sz="9900" b="1" kern="1200">
                <a:solidFill>
                  <a:schemeClr val="tx1"/>
                </a:solidFill>
                <a:latin typeface="+mn-lt"/>
                <a:ea typeface="+mn-ea"/>
                <a:cs typeface="+mn-cs"/>
              </a:defRPr>
            </a:lvl2pPr>
            <a:lvl3pPr marL="4526280" indent="0" algn="r" defTabSz="4526280" rtl="1" eaLnBrk="1" latinLnBrk="0" hangingPunct="1">
              <a:spcBef>
                <a:spcPct val="20000"/>
              </a:spcBef>
              <a:buFont typeface="Arial" pitchFamily="34" charset="0"/>
              <a:buNone/>
              <a:defRPr sz="8900" b="1" kern="1200">
                <a:solidFill>
                  <a:schemeClr val="tx1"/>
                </a:solidFill>
                <a:latin typeface="+mn-lt"/>
                <a:ea typeface="+mn-ea"/>
                <a:cs typeface="+mn-cs"/>
              </a:defRPr>
            </a:lvl3pPr>
            <a:lvl4pPr marL="6789420" indent="0" algn="r" defTabSz="4526280" rtl="1" eaLnBrk="1" latinLnBrk="0" hangingPunct="1">
              <a:spcBef>
                <a:spcPct val="20000"/>
              </a:spcBef>
              <a:buFont typeface="Arial" pitchFamily="34" charset="0"/>
              <a:buNone/>
              <a:defRPr sz="7900" b="1" kern="1200">
                <a:solidFill>
                  <a:schemeClr val="tx1"/>
                </a:solidFill>
                <a:latin typeface="+mn-lt"/>
                <a:ea typeface="+mn-ea"/>
                <a:cs typeface="+mn-cs"/>
              </a:defRPr>
            </a:lvl4pPr>
            <a:lvl5pPr marL="9052560" indent="0" algn="r" defTabSz="4526280" rtl="1" eaLnBrk="1" latinLnBrk="0" hangingPunct="1">
              <a:spcBef>
                <a:spcPct val="20000"/>
              </a:spcBef>
              <a:buFont typeface="Arial" pitchFamily="34" charset="0"/>
              <a:buNone/>
              <a:defRPr sz="7900" b="1" kern="1200">
                <a:solidFill>
                  <a:schemeClr val="tx1"/>
                </a:solidFill>
                <a:latin typeface="+mn-lt"/>
                <a:ea typeface="+mn-ea"/>
                <a:cs typeface="+mn-cs"/>
              </a:defRPr>
            </a:lvl5pPr>
            <a:lvl6pPr marL="11315700" indent="0" algn="r" defTabSz="4526280" rtl="1" eaLnBrk="1" latinLnBrk="0" hangingPunct="1">
              <a:spcBef>
                <a:spcPct val="20000"/>
              </a:spcBef>
              <a:buFont typeface="Arial" pitchFamily="34" charset="0"/>
              <a:buNone/>
              <a:defRPr sz="7900" b="1" kern="1200">
                <a:solidFill>
                  <a:schemeClr val="tx1"/>
                </a:solidFill>
                <a:latin typeface="+mn-lt"/>
                <a:ea typeface="+mn-ea"/>
                <a:cs typeface="+mn-cs"/>
              </a:defRPr>
            </a:lvl6pPr>
            <a:lvl7pPr marL="13578840" indent="0" algn="r" defTabSz="4526280" rtl="1" eaLnBrk="1" latinLnBrk="0" hangingPunct="1">
              <a:spcBef>
                <a:spcPct val="20000"/>
              </a:spcBef>
              <a:buFont typeface="Arial" pitchFamily="34" charset="0"/>
              <a:buNone/>
              <a:defRPr sz="7900" b="1" kern="1200">
                <a:solidFill>
                  <a:schemeClr val="tx1"/>
                </a:solidFill>
                <a:latin typeface="+mn-lt"/>
                <a:ea typeface="+mn-ea"/>
                <a:cs typeface="+mn-cs"/>
              </a:defRPr>
            </a:lvl7pPr>
            <a:lvl8pPr marL="15841980" indent="0" algn="r" defTabSz="4526280" rtl="1" eaLnBrk="1" latinLnBrk="0" hangingPunct="1">
              <a:spcBef>
                <a:spcPct val="20000"/>
              </a:spcBef>
              <a:buFont typeface="Arial" pitchFamily="34" charset="0"/>
              <a:buNone/>
              <a:defRPr sz="7900" b="1" kern="1200">
                <a:solidFill>
                  <a:schemeClr val="tx1"/>
                </a:solidFill>
                <a:latin typeface="+mn-lt"/>
                <a:ea typeface="+mn-ea"/>
                <a:cs typeface="+mn-cs"/>
              </a:defRPr>
            </a:lvl8pPr>
            <a:lvl9pPr marL="18105120" indent="0" algn="r" defTabSz="4526280" rtl="1" eaLnBrk="1" latinLnBrk="0" hangingPunct="1">
              <a:spcBef>
                <a:spcPct val="20000"/>
              </a:spcBef>
              <a:buFont typeface="Arial" pitchFamily="34" charset="0"/>
              <a:buNone/>
              <a:defRPr sz="7900" b="1" kern="1200">
                <a:solidFill>
                  <a:schemeClr val="tx1"/>
                </a:solidFill>
                <a:latin typeface="+mn-lt"/>
                <a:ea typeface="+mn-ea"/>
                <a:cs typeface="+mn-cs"/>
              </a:defRPr>
            </a:lvl9pPr>
          </a:lstStyle>
          <a:p>
            <a:pPr lvl="0" algn="just" rtl="0"/>
            <a:r>
              <a:rPr lang="en-US" sz="3300" dirty="0" smtClean="0">
                <a:latin typeface="Times New Roman" pitchFamily="18" charset="0"/>
                <a:cs typeface="Times New Roman" pitchFamily="18" charset="0"/>
              </a:rPr>
              <a:t>1-Hira</a:t>
            </a:r>
            <a:r>
              <a:rPr lang="en-US" sz="3300" dirty="0">
                <a:latin typeface="Times New Roman" pitchFamily="18" charset="0"/>
                <a:cs typeface="Times New Roman" pitchFamily="18" charset="0"/>
              </a:rPr>
              <a:t>, M., </a:t>
            </a:r>
            <a:r>
              <a:rPr lang="en-US" sz="3300" dirty="0" err="1">
                <a:latin typeface="Times New Roman" pitchFamily="18" charset="0"/>
                <a:cs typeface="Times New Roman" pitchFamily="18" charset="0"/>
              </a:rPr>
              <a:t>A.,"Fire</a:t>
            </a:r>
            <a:r>
              <a:rPr lang="en-US" sz="3300" dirty="0">
                <a:latin typeface="Times New Roman" pitchFamily="18" charset="0"/>
                <a:cs typeface="Times New Roman" pitchFamily="18" charset="0"/>
              </a:rPr>
              <a:t>- Resistant Clothing and its Performance Testing", The Indian Textile Journal, July, </a:t>
            </a:r>
            <a:r>
              <a:rPr lang="en-US" sz="3300" dirty="0" smtClean="0">
                <a:latin typeface="Times New Roman" pitchFamily="18" charset="0"/>
                <a:cs typeface="Times New Roman" pitchFamily="18" charset="0"/>
              </a:rPr>
              <a:t>2003.                                                                             </a:t>
            </a:r>
            <a:endParaRPr lang="en-US" sz="3300" dirty="0">
              <a:latin typeface="Times New Roman" pitchFamily="18" charset="0"/>
              <a:cs typeface="Times New Roman" pitchFamily="18" charset="0"/>
            </a:endParaRPr>
          </a:p>
          <a:p>
            <a:pPr lvl="0" algn="just" rtl="0"/>
            <a:r>
              <a:rPr lang="en-US" sz="3300" dirty="0" smtClean="0">
                <a:latin typeface="Times New Roman" pitchFamily="18" charset="0"/>
                <a:cs typeface="Times New Roman" pitchFamily="18" charset="0"/>
              </a:rPr>
              <a:t>2-Gibson</a:t>
            </a:r>
            <a:r>
              <a:rPr lang="en-US" sz="3300" dirty="0">
                <a:latin typeface="Times New Roman" pitchFamily="18" charset="0"/>
                <a:cs typeface="Times New Roman" pitchFamily="18" charset="0"/>
              </a:rPr>
              <a:t>, P., Barry, J., and others," Computational Fluid Dynamic Modeling of Protective Clothing System", 43rd International Man-Made Fibers Congress 2004, </a:t>
            </a:r>
            <a:r>
              <a:rPr lang="en-US" sz="3300" dirty="0" err="1">
                <a:latin typeface="Times New Roman" pitchFamily="18" charset="0"/>
                <a:cs typeface="Times New Roman" pitchFamily="18" charset="0"/>
              </a:rPr>
              <a:t>Dornbirn</a:t>
            </a:r>
            <a:r>
              <a:rPr lang="en-US" sz="3300" dirty="0">
                <a:latin typeface="Times New Roman" pitchFamily="18" charset="0"/>
                <a:cs typeface="Times New Roman" pitchFamily="18" charset="0"/>
              </a:rPr>
              <a:t>, Technical Textiles,vol.47, Aug.,</a:t>
            </a:r>
            <a:r>
              <a:rPr lang="en-US" sz="3300" dirty="0" smtClean="0">
                <a:latin typeface="Times New Roman" pitchFamily="18" charset="0"/>
                <a:cs typeface="Times New Roman" pitchFamily="18" charset="0"/>
              </a:rPr>
              <a:t>2004.</a:t>
            </a:r>
            <a:endParaRPr lang="en-US" sz="3300" dirty="0">
              <a:latin typeface="Times New Roman" pitchFamily="18" charset="0"/>
              <a:cs typeface="Times New Roman" pitchFamily="18" charset="0"/>
            </a:endParaRPr>
          </a:p>
          <a:p>
            <a:pPr lvl="0" algn="just" rtl="0"/>
            <a:r>
              <a:rPr lang="en-US" sz="3300" dirty="0" smtClean="0">
                <a:latin typeface="Times New Roman" pitchFamily="18" charset="0"/>
                <a:cs typeface="Times New Roman" pitchFamily="18" charset="0"/>
              </a:rPr>
              <a:t>3-Raheel</a:t>
            </a:r>
            <a:r>
              <a:rPr lang="en-US" sz="3300" dirty="0">
                <a:latin typeface="Times New Roman" pitchFamily="18" charset="0"/>
                <a:cs typeface="Times New Roman" pitchFamily="18" charset="0"/>
              </a:rPr>
              <a:t>, M., "Chemical Protective Clothing", Protective Clothing Systems And Materials, 1st edition, Marcel Dekker, Inc., New York, </a:t>
            </a:r>
            <a:r>
              <a:rPr lang="en-US" sz="3300" dirty="0" smtClean="0">
                <a:latin typeface="Times New Roman" pitchFamily="18" charset="0"/>
                <a:cs typeface="Times New Roman" pitchFamily="18" charset="0"/>
              </a:rPr>
              <a:t>1994</a:t>
            </a:r>
            <a:endParaRPr lang="en-US" sz="3300" dirty="0">
              <a:latin typeface="Times New Roman" pitchFamily="18" charset="0"/>
              <a:cs typeface="Times New Roman" pitchFamily="18" charset="0"/>
            </a:endParaRPr>
          </a:p>
          <a:p>
            <a:pPr algn="just" rtl="0"/>
            <a:r>
              <a:rPr lang="en-US" sz="3300" dirty="0" smtClean="0">
                <a:latin typeface="Times New Roman" pitchFamily="18" charset="0"/>
                <a:cs typeface="Times New Roman" pitchFamily="18" charset="0"/>
              </a:rPr>
              <a:t/>
            </a:r>
            <a:br>
              <a:rPr lang="en-US" sz="3300" dirty="0" smtClean="0">
                <a:latin typeface="Times New Roman" pitchFamily="18" charset="0"/>
                <a:cs typeface="Times New Roman" pitchFamily="18" charset="0"/>
              </a:rPr>
            </a:br>
            <a:endParaRPr lang="ar-SA" sz="3300" dirty="0">
              <a:latin typeface="Times New Roman" pitchFamily="18" charset="0"/>
              <a:cs typeface="Times New Roman" pitchFamily="18" charset="0"/>
            </a:endParaRPr>
          </a:p>
        </p:txBody>
      </p:sp>
      <p:sp>
        <p:nvSpPr>
          <p:cNvPr id="26" name="مكعب 25"/>
          <p:cNvSpPr/>
          <p:nvPr/>
        </p:nvSpPr>
        <p:spPr>
          <a:xfrm>
            <a:off x="2924208" y="3594599"/>
            <a:ext cx="6295494" cy="1584176"/>
          </a:xfrm>
          <a:prstGeom prst="cube">
            <a:avLst/>
          </a:prstGeom>
          <a:effectLst>
            <a:outerShdw blurRad="50800" dist="38100" algn="l" rotWithShape="0">
              <a:prstClr val="black">
                <a:alpha val="40000"/>
              </a:prstClr>
            </a:outerShdw>
          </a:effectLst>
          <a:scene3d>
            <a:camera prst="perspectiveAbove"/>
            <a:lightRig rig="threePt" dir="t"/>
          </a:scene3d>
        </p:spPr>
        <p:style>
          <a:lnRef idx="1">
            <a:schemeClr val="accent1"/>
          </a:lnRef>
          <a:fillRef idx="2">
            <a:schemeClr val="accent1"/>
          </a:fillRef>
          <a:effectRef idx="1">
            <a:schemeClr val="accent1"/>
          </a:effectRef>
          <a:fontRef idx="minor">
            <a:schemeClr val="dk1"/>
          </a:fontRef>
        </p:style>
        <p:txBody>
          <a:bodyPr rtlCol="1" anchor="ctr"/>
          <a:lstStyle/>
          <a:p>
            <a:pPr algn="ctr"/>
            <a:r>
              <a:rPr lang="en-US" sz="5400" b="1" dirty="0" smtClean="0">
                <a:latin typeface="Times New Roman" pitchFamily="18" charset="0"/>
                <a:cs typeface="Times New Roman" pitchFamily="18" charset="0"/>
              </a:rPr>
              <a:t>ABSTRACT</a:t>
            </a:r>
            <a:r>
              <a:rPr lang="en-US" sz="5400" dirty="0" smtClean="0"/>
              <a:t> </a:t>
            </a:r>
            <a:endParaRPr lang="ar-SA" sz="5400" dirty="0"/>
          </a:p>
        </p:txBody>
      </p:sp>
      <p:sp>
        <p:nvSpPr>
          <p:cNvPr id="28" name="مكعب 27"/>
          <p:cNvSpPr/>
          <p:nvPr/>
        </p:nvSpPr>
        <p:spPr>
          <a:xfrm>
            <a:off x="1972958" y="13465846"/>
            <a:ext cx="7306029" cy="1584176"/>
          </a:xfrm>
          <a:prstGeom prst="cube">
            <a:avLst/>
          </a:prstGeom>
          <a:effectLst>
            <a:outerShdw blurRad="50800" dist="38100" algn="l" rotWithShape="0">
              <a:prstClr val="black">
                <a:alpha val="40000"/>
              </a:prstClr>
            </a:outerShdw>
          </a:effectLst>
          <a:scene3d>
            <a:camera prst="perspectiveAbove"/>
            <a:lightRig rig="threePt" dir="t"/>
          </a:scene3d>
        </p:spPr>
        <p:style>
          <a:lnRef idx="1">
            <a:schemeClr val="accent1"/>
          </a:lnRef>
          <a:fillRef idx="2">
            <a:schemeClr val="accent1"/>
          </a:fillRef>
          <a:effectRef idx="1">
            <a:schemeClr val="accent1"/>
          </a:effectRef>
          <a:fontRef idx="minor">
            <a:schemeClr val="dk1"/>
          </a:fontRef>
        </p:style>
        <p:txBody>
          <a:bodyPr rtlCol="1" anchor="ctr"/>
          <a:lstStyle/>
          <a:p>
            <a:pPr algn="ctr"/>
            <a:r>
              <a:rPr lang="en-US" sz="5400" b="1" dirty="0" smtClean="0">
                <a:latin typeface="Times New Roman" pitchFamily="18" charset="0"/>
                <a:cs typeface="Times New Roman" pitchFamily="18" charset="0"/>
              </a:rPr>
              <a:t>INTRODUCTION</a:t>
            </a:r>
            <a:endParaRPr lang="ar-SA" sz="5400" dirty="0"/>
          </a:p>
        </p:txBody>
      </p:sp>
      <p:graphicFrame>
        <p:nvGraphicFramePr>
          <p:cNvPr id="29" name="جدول 28"/>
          <p:cNvGraphicFramePr>
            <a:graphicFrameLocks noGrp="1"/>
          </p:cNvGraphicFramePr>
          <p:nvPr>
            <p:extLst>
              <p:ext uri="{D42A27DB-BD31-4B8C-83A1-F6EECF244321}">
                <p14:modId xmlns:p14="http://schemas.microsoft.com/office/powerpoint/2010/main" val="2944613213"/>
              </p:ext>
            </p:extLst>
          </p:nvPr>
        </p:nvGraphicFramePr>
        <p:xfrm>
          <a:off x="16103914" y="3888782"/>
          <a:ext cx="11388727" cy="11925304"/>
        </p:xfrm>
        <a:graphic>
          <a:graphicData uri="http://schemas.openxmlformats.org/drawingml/2006/table">
            <a:tbl>
              <a:tblPr firstRow="1" firstCol="1" bandRow="1">
                <a:tableStyleId>{6E25E649-3F16-4E02-A733-19D2CDBF48F0}</a:tableStyleId>
              </a:tblPr>
              <a:tblGrid>
                <a:gridCol w="1506051"/>
                <a:gridCol w="1624294"/>
                <a:gridCol w="1789213"/>
                <a:gridCol w="1789213"/>
                <a:gridCol w="1680304"/>
                <a:gridCol w="1499826"/>
                <a:gridCol w="1499826"/>
              </a:tblGrid>
              <a:tr h="644610">
                <a:tc rowSpan="3">
                  <a:txBody>
                    <a:bodyPr/>
                    <a:lstStyle/>
                    <a:p>
                      <a:pPr algn="ctr" rtl="0">
                        <a:spcAft>
                          <a:spcPts val="0"/>
                        </a:spcAft>
                      </a:pPr>
                      <a:r>
                        <a:rPr lang="en-US" sz="2000" dirty="0">
                          <a:effectLst/>
                        </a:rPr>
                        <a:t/>
                      </a:r>
                      <a:br>
                        <a:rPr lang="en-US" sz="2000" dirty="0">
                          <a:effectLst/>
                        </a:rPr>
                      </a:br>
                      <a:r>
                        <a:rPr lang="en-US" sz="2000" dirty="0">
                          <a:effectLst/>
                        </a:rPr>
                        <a:t> </a:t>
                      </a:r>
                      <a:endParaRPr lang="en-US" sz="2000" dirty="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algn="ctr" rtl="0">
                        <a:spcAft>
                          <a:spcPts val="0"/>
                        </a:spcAft>
                      </a:pPr>
                      <a:r>
                        <a:rPr lang="en-US" sz="2000" dirty="0">
                          <a:effectLst/>
                        </a:rPr>
                        <a:t>Protection characteristic after treatments</a:t>
                      </a:r>
                      <a:endParaRPr lang="en-US" sz="2000" dirty="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537176">
                <a:tc vMerge="1">
                  <a:txBody>
                    <a:bodyPr/>
                    <a:lstStyle/>
                    <a:p>
                      <a:pPr rtl="1"/>
                      <a:endParaRPr lang="ar-SA"/>
                    </a:p>
                  </a:txBody>
                  <a:tcPr/>
                </a:tc>
                <a:tc gridSpan="3">
                  <a:txBody>
                    <a:bodyPr/>
                    <a:lstStyle/>
                    <a:p>
                      <a:pPr algn="ctr" rtl="0">
                        <a:spcAft>
                          <a:spcPts val="0"/>
                        </a:spcAft>
                      </a:pPr>
                      <a:r>
                        <a:rPr lang="en-US" sz="2000" dirty="0" err="1">
                          <a:effectLst/>
                        </a:rPr>
                        <a:t>NaOH</a:t>
                      </a:r>
                      <a:r>
                        <a:rPr lang="en-US" sz="2000" dirty="0">
                          <a:effectLst/>
                        </a:rPr>
                        <a:t> (20 %)</a:t>
                      </a:r>
                      <a:endParaRPr lang="en-US" sz="2000" dirty="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rtl="1"/>
                      <a:endParaRPr lang="ar-SA"/>
                    </a:p>
                  </a:txBody>
                  <a:tcPr/>
                </a:tc>
                <a:tc hMerge="1">
                  <a:txBody>
                    <a:bodyPr/>
                    <a:lstStyle/>
                    <a:p>
                      <a:pPr rtl="1"/>
                      <a:endParaRPr lang="ar-SA"/>
                    </a:p>
                  </a:txBody>
                  <a:tcPr/>
                </a:tc>
                <a:tc gridSpan="3">
                  <a:txBody>
                    <a:bodyPr/>
                    <a:lstStyle/>
                    <a:p>
                      <a:pPr algn="ctr" rtl="0">
                        <a:spcAft>
                          <a:spcPts val="0"/>
                        </a:spcAft>
                      </a:pPr>
                      <a:r>
                        <a:rPr lang="en-US" sz="2000">
                          <a:effectLst/>
                        </a:rPr>
                        <a:t>HNO</a:t>
                      </a:r>
                      <a:r>
                        <a:rPr lang="en-US" sz="2000" baseline="-25000">
                          <a:effectLst/>
                        </a:rPr>
                        <a:t>3</a:t>
                      </a:r>
                      <a:r>
                        <a:rPr lang="en-US" sz="2000">
                          <a:effectLst/>
                        </a:rPr>
                        <a:t> (70 %)</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rtl="1"/>
                      <a:endParaRPr lang="ar-SA"/>
                    </a:p>
                  </a:txBody>
                  <a:tcPr/>
                </a:tc>
                <a:tc hMerge="1">
                  <a:txBody>
                    <a:bodyPr/>
                    <a:lstStyle/>
                    <a:p>
                      <a:pPr rtl="1"/>
                      <a:endParaRPr lang="ar-SA"/>
                    </a:p>
                  </a:txBody>
                  <a:tcPr/>
                </a:tc>
              </a:tr>
              <a:tr h="1074350">
                <a:tc vMerge="1">
                  <a:txBody>
                    <a:bodyPr/>
                    <a:lstStyle/>
                    <a:p>
                      <a:pPr rtl="1"/>
                      <a:endParaRPr lang="ar-SA"/>
                    </a:p>
                  </a:txBody>
                  <a:tcPr/>
                </a:tc>
                <a:tc>
                  <a:txBody>
                    <a:bodyPr/>
                    <a:lstStyle/>
                    <a:p>
                      <a:pPr algn="ctr" rtl="0">
                        <a:spcAft>
                          <a:spcPts val="0"/>
                        </a:spcAft>
                      </a:pPr>
                      <a:r>
                        <a:rPr lang="en-US" sz="2000">
                          <a:effectLst/>
                        </a:rPr>
                        <a:t>Repellency %</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Retention %</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dirty="0">
                          <a:effectLst/>
                        </a:rPr>
                        <a:t>Penetration %</a:t>
                      </a:r>
                      <a:endParaRPr lang="en-US" sz="2000" dirty="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Repellency %</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Retention %</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dirty="0">
                          <a:effectLst/>
                        </a:rPr>
                        <a:t>Penetration %</a:t>
                      </a:r>
                      <a:endParaRPr lang="en-US" sz="2000" dirty="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37176">
                <a:tc>
                  <a:txBody>
                    <a:bodyPr/>
                    <a:lstStyle/>
                    <a:p>
                      <a:pPr algn="ctr" rtl="0">
                        <a:spcAft>
                          <a:spcPts val="0"/>
                        </a:spcAft>
                      </a:pPr>
                      <a:r>
                        <a:rPr lang="en-US" sz="2000">
                          <a:effectLst/>
                        </a:rPr>
                        <a:t>1</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99.4</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0.66</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0.16</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99.7</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0.26</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0.04</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37176">
                <a:tc>
                  <a:txBody>
                    <a:bodyPr/>
                    <a:lstStyle/>
                    <a:p>
                      <a:pPr algn="ctr" rtl="0">
                        <a:spcAft>
                          <a:spcPts val="0"/>
                        </a:spcAft>
                      </a:pPr>
                      <a:r>
                        <a:rPr lang="en-US" sz="2000">
                          <a:effectLst/>
                        </a:rPr>
                        <a:t>2</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99.5</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0.59</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0.09</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99.4</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0.49</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0.11</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37176">
                <a:tc>
                  <a:txBody>
                    <a:bodyPr/>
                    <a:lstStyle/>
                    <a:p>
                      <a:pPr algn="ctr" rtl="0">
                        <a:spcAft>
                          <a:spcPts val="0"/>
                        </a:spcAft>
                      </a:pPr>
                      <a:r>
                        <a:rPr lang="en-US" sz="2000">
                          <a:effectLst/>
                        </a:rPr>
                        <a:t>3</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99.7</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0.64</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0.34</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dirty="0">
                          <a:effectLst/>
                        </a:rPr>
                        <a:t>99.7</a:t>
                      </a:r>
                      <a:endParaRPr lang="en-US" sz="2000" dirty="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0.24</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0.06</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37176">
                <a:tc>
                  <a:txBody>
                    <a:bodyPr/>
                    <a:lstStyle/>
                    <a:p>
                      <a:pPr algn="ctr" rtl="0">
                        <a:spcAft>
                          <a:spcPts val="0"/>
                        </a:spcAft>
                      </a:pPr>
                      <a:r>
                        <a:rPr lang="en-US" sz="2000">
                          <a:effectLst/>
                        </a:rPr>
                        <a:t>4</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98.9</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0.86</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dirty="0">
                          <a:effectLst/>
                        </a:rPr>
                        <a:t>0.24</a:t>
                      </a:r>
                      <a:endParaRPr lang="en-US" sz="2000" dirty="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99.6</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0.26</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0.14</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37176">
                <a:tc>
                  <a:txBody>
                    <a:bodyPr/>
                    <a:lstStyle/>
                    <a:p>
                      <a:pPr algn="ctr" rtl="0">
                        <a:spcAft>
                          <a:spcPts val="0"/>
                        </a:spcAft>
                      </a:pPr>
                      <a:r>
                        <a:rPr lang="en-US" sz="2000">
                          <a:effectLst/>
                        </a:rPr>
                        <a:t>5</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99.2</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0.65</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0.15</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99.8</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0.21</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0.01</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37176">
                <a:tc>
                  <a:txBody>
                    <a:bodyPr/>
                    <a:lstStyle/>
                    <a:p>
                      <a:pPr algn="ctr" rtl="0">
                        <a:spcAft>
                          <a:spcPts val="0"/>
                        </a:spcAft>
                      </a:pPr>
                      <a:r>
                        <a:rPr lang="en-US" sz="2000">
                          <a:effectLst/>
                        </a:rPr>
                        <a:t>6</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99.3</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0.68</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dirty="0">
                          <a:effectLst/>
                        </a:rPr>
                        <a:t>0.02</a:t>
                      </a:r>
                      <a:endParaRPr lang="en-US" sz="2000" dirty="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99.8</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0.18</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0.02</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37176">
                <a:tc>
                  <a:txBody>
                    <a:bodyPr/>
                    <a:lstStyle/>
                    <a:p>
                      <a:pPr algn="ctr" rtl="0">
                        <a:spcAft>
                          <a:spcPts val="0"/>
                        </a:spcAft>
                      </a:pPr>
                      <a:r>
                        <a:rPr lang="en-US" sz="2000">
                          <a:effectLst/>
                        </a:rPr>
                        <a:t>7</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98.6</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0.61</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0.30</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99.4</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0.37</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0.05</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37176">
                <a:tc>
                  <a:txBody>
                    <a:bodyPr/>
                    <a:lstStyle/>
                    <a:p>
                      <a:pPr algn="ctr" rtl="0">
                        <a:spcAft>
                          <a:spcPts val="0"/>
                        </a:spcAft>
                      </a:pPr>
                      <a:r>
                        <a:rPr lang="en-US" sz="2000">
                          <a:effectLst/>
                        </a:rPr>
                        <a:t>8</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99.1</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dirty="0">
                          <a:effectLst/>
                        </a:rPr>
                        <a:t>0.64</a:t>
                      </a:r>
                      <a:endParaRPr lang="en-US" sz="2000" dirty="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0.09</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99.5</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dirty="0">
                          <a:effectLst/>
                        </a:rPr>
                        <a:t>0.25</a:t>
                      </a:r>
                      <a:endParaRPr lang="en-US" sz="2000" dirty="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0.07</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37176">
                <a:tc>
                  <a:txBody>
                    <a:bodyPr/>
                    <a:lstStyle/>
                    <a:p>
                      <a:pPr algn="ctr" rtl="0">
                        <a:spcAft>
                          <a:spcPts val="0"/>
                        </a:spcAft>
                      </a:pPr>
                      <a:r>
                        <a:rPr lang="en-US" sz="2000">
                          <a:effectLst/>
                        </a:rPr>
                        <a:t>9</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99.3</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0.55</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0.04</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99.6</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dirty="0">
                          <a:effectLst/>
                        </a:rPr>
                        <a:t>0.29</a:t>
                      </a:r>
                      <a:endParaRPr lang="en-US" sz="2000" dirty="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0.05</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37176">
                <a:tc>
                  <a:txBody>
                    <a:bodyPr/>
                    <a:lstStyle/>
                    <a:p>
                      <a:pPr algn="ctr" rtl="0">
                        <a:spcAft>
                          <a:spcPts val="0"/>
                        </a:spcAft>
                      </a:pPr>
                      <a:r>
                        <a:rPr lang="en-US" sz="2000">
                          <a:effectLst/>
                        </a:rPr>
                        <a:t>10</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99.1</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0.61</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0.29</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99.6</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dirty="0">
                          <a:effectLst/>
                        </a:rPr>
                        <a:t>0.36</a:t>
                      </a:r>
                      <a:endParaRPr lang="en-US" sz="2000" dirty="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0.04</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37176">
                <a:tc>
                  <a:txBody>
                    <a:bodyPr/>
                    <a:lstStyle/>
                    <a:p>
                      <a:pPr algn="ctr" rtl="0">
                        <a:spcAft>
                          <a:spcPts val="0"/>
                        </a:spcAft>
                      </a:pPr>
                      <a:r>
                        <a:rPr lang="en-US" sz="2000">
                          <a:effectLst/>
                        </a:rPr>
                        <a:t>11</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99.3</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0.63</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0.07</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99.7</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0.23</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0.07</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37176">
                <a:tc>
                  <a:txBody>
                    <a:bodyPr/>
                    <a:lstStyle/>
                    <a:p>
                      <a:pPr algn="ctr" rtl="0">
                        <a:spcAft>
                          <a:spcPts val="0"/>
                        </a:spcAft>
                      </a:pPr>
                      <a:r>
                        <a:rPr lang="en-US" sz="2000">
                          <a:effectLst/>
                        </a:rPr>
                        <a:t>12</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99.4</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0.57</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0.03</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99.7</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0.27</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dirty="0">
                          <a:effectLst/>
                        </a:rPr>
                        <a:t>0.03</a:t>
                      </a:r>
                      <a:endParaRPr lang="en-US" sz="2000" dirty="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37176">
                <a:tc>
                  <a:txBody>
                    <a:bodyPr/>
                    <a:lstStyle/>
                    <a:p>
                      <a:pPr algn="ctr" rtl="0">
                        <a:spcAft>
                          <a:spcPts val="0"/>
                        </a:spcAft>
                      </a:pPr>
                      <a:r>
                        <a:rPr lang="en-US" sz="2000">
                          <a:effectLst/>
                        </a:rPr>
                        <a:t>13</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98.7</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0.88</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0.22</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99.4</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dirty="0">
                          <a:effectLst/>
                        </a:rPr>
                        <a:t>0.38</a:t>
                      </a:r>
                      <a:endParaRPr lang="en-US" sz="2000" dirty="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0.22</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37176">
                <a:tc>
                  <a:txBody>
                    <a:bodyPr/>
                    <a:lstStyle/>
                    <a:p>
                      <a:pPr algn="ctr" rtl="0">
                        <a:spcAft>
                          <a:spcPts val="0"/>
                        </a:spcAft>
                      </a:pPr>
                      <a:r>
                        <a:rPr lang="en-US" sz="2000">
                          <a:effectLst/>
                        </a:rPr>
                        <a:t>14</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dirty="0">
                          <a:effectLst/>
                        </a:rPr>
                        <a:t>99.1</a:t>
                      </a:r>
                      <a:endParaRPr lang="en-US" sz="2000" dirty="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0.60</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dirty="0">
                          <a:effectLst/>
                        </a:rPr>
                        <a:t>0.3</a:t>
                      </a:r>
                      <a:endParaRPr lang="en-US" sz="2000" dirty="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99.6</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0.35</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0.05</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37176">
                <a:tc>
                  <a:txBody>
                    <a:bodyPr/>
                    <a:lstStyle/>
                    <a:p>
                      <a:pPr algn="ctr" rtl="0">
                        <a:spcAft>
                          <a:spcPts val="0"/>
                        </a:spcAft>
                      </a:pPr>
                      <a:r>
                        <a:rPr lang="en-US" sz="2000">
                          <a:effectLst/>
                        </a:rPr>
                        <a:t>15</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99.2</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0.75</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0.05</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99.7</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0.25</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0.05</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37176">
                <a:tc>
                  <a:txBody>
                    <a:bodyPr/>
                    <a:lstStyle/>
                    <a:p>
                      <a:pPr algn="ctr" rtl="0">
                        <a:spcAft>
                          <a:spcPts val="0"/>
                        </a:spcAft>
                      </a:pPr>
                      <a:r>
                        <a:rPr lang="en-US" sz="2000">
                          <a:effectLst/>
                        </a:rPr>
                        <a:t>16</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98.6</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0.91</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0.24</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99.2</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0.36</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0.24</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37176">
                <a:tc>
                  <a:txBody>
                    <a:bodyPr/>
                    <a:lstStyle/>
                    <a:p>
                      <a:pPr algn="ctr" rtl="0">
                        <a:spcAft>
                          <a:spcPts val="0"/>
                        </a:spcAft>
                      </a:pPr>
                      <a:r>
                        <a:rPr lang="en-US" sz="2000">
                          <a:effectLst/>
                        </a:rPr>
                        <a:t>17</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dirty="0">
                          <a:effectLst/>
                        </a:rPr>
                        <a:t>99.0</a:t>
                      </a:r>
                      <a:endParaRPr lang="en-US" sz="2000" dirty="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0.65</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0.5</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99.5</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0.33</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0.06</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37176">
                <a:tc>
                  <a:txBody>
                    <a:bodyPr/>
                    <a:lstStyle/>
                    <a:p>
                      <a:pPr algn="ctr" rtl="0">
                        <a:spcAft>
                          <a:spcPts val="0"/>
                        </a:spcAft>
                      </a:pPr>
                      <a:r>
                        <a:rPr lang="en-US" sz="2000">
                          <a:effectLst/>
                        </a:rPr>
                        <a:t>18</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99.2</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0.59</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dirty="0">
                          <a:effectLst/>
                        </a:rPr>
                        <a:t>0.05</a:t>
                      </a:r>
                      <a:endParaRPr lang="en-US" sz="2000" dirty="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99.4</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a:effectLst/>
                        </a:rPr>
                        <a:t>0.25</a:t>
                      </a:r>
                      <a:endParaRPr lang="en-US" sz="200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dirty="0">
                          <a:effectLst/>
                        </a:rPr>
                        <a:t>0.05</a:t>
                      </a:r>
                      <a:endParaRPr lang="en-US" sz="2000" dirty="0">
                        <a:solidFill>
                          <a:schemeClr val="bg1"/>
                        </a:solidFill>
                        <a:effectLst/>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27" name="كائن 26"/>
          <p:cNvGraphicFramePr>
            <a:graphicFrameLocks noChangeAspect="1"/>
          </p:cNvGraphicFramePr>
          <p:nvPr>
            <p:extLst>
              <p:ext uri="{D42A27DB-BD31-4B8C-83A1-F6EECF244321}">
                <p14:modId xmlns:p14="http://schemas.microsoft.com/office/powerpoint/2010/main" val="3306394746"/>
              </p:ext>
            </p:extLst>
          </p:nvPr>
        </p:nvGraphicFramePr>
        <p:xfrm>
          <a:off x="16745913" y="37154422"/>
          <a:ext cx="5427210" cy="4610100"/>
        </p:xfrm>
        <a:graphic>
          <a:graphicData uri="http://schemas.openxmlformats.org/presentationml/2006/ole">
            <mc:AlternateContent xmlns:mc="http://schemas.openxmlformats.org/markup-compatibility/2006">
              <mc:Choice xmlns:v="urn:schemas-microsoft-com:vml" Requires="v">
                <p:oleObj spid="_x0000_s2054" name="تخطيط" r:id="rId10" imgW="2847876" imgH="2504984" progId="Excel.Chart.8">
                  <p:embed/>
                </p:oleObj>
              </mc:Choice>
              <mc:Fallback>
                <p:oleObj name="تخطيط" r:id="rId10" imgW="2847876" imgH="2504984" progId="Excel.Chart.8">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6745913" y="37154422"/>
                        <a:ext cx="5427210" cy="4610100"/>
                      </a:xfrm>
                      <a:prstGeom prst="rect">
                        <a:avLst/>
                      </a:prstGeom>
                      <a:noFill/>
                      <a:ln>
                        <a:noFill/>
                      </a:ln>
                    </p:spPr>
                  </p:pic>
                </p:oleObj>
              </mc:Fallback>
            </mc:AlternateContent>
          </a:graphicData>
        </a:graphic>
      </p:graphicFrame>
      <p:graphicFrame>
        <p:nvGraphicFramePr>
          <p:cNvPr id="30" name="كائن 29"/>
          <p:cNvGraphicFramePr>
            <a:graphicFrameLocks noChangeAspect="1"/>
          </p:cNvGraphicFramePr>
          <p:nvPr>
            <p:extLst>
              <p:ext uri="{D42A27DB-BD31-4B8C-83A1-F6EECF244321}">
                <p14:modId xmlns:p14="http://schemas.microsoft.com/office/powerpoint/2010/main" val="1007966599"/>
              </p:ext>
            </p:extLst>
          </p:nvPr>
        </p:nvGraphicFramePr>
        <p:xfrm>
          <a:off x="22751829" y="37104093"/>
          <a:ext cx="5208234" cy="4640919"/>
        </p:xfrm>
        <a:graphic>
          <a:graphicData uri="http://schemas.openxmlformats.org/presentationml/2006/ole">
            <mc:AlternateContent xmlns:mc="http://schemas.openxmlformats.org/markup-compatibility/2006">
              <mc:Choice xmlns:v="urn:schemas-microsoft-com:vml" Requires="v">
                <p:oleObj spid="_x0000_s2055" name="تخطيط" r:id="rId12" imgW="2571727" imgH="2619435" progId="Excel.Chart.8">
                  <p:embed/>
                </p:oleObj>
              </mc:Choice>
              <mc:Fallback>
                <p:oleObj name="تخطيط" r:id="rId12" imgW="2571727" imgH="2619435" progId="Excel.Chart.8">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2751829" y="37104093"/>
                        <a:ext cx="5208234" cy="4640919"/>
                      </a:xfrm>
                      <a:prstGeom prst="rect">
                        <a:avLst/>
                      </a:prstGeom>
                      <a:noFill/>
                      <a:ln>
                        <a:noFill/>
                      </a:ln>
                    </p:spPr>
                  </p:pic>
                </p:oleObj>
              </mc:Fallback>
            </mc:AlternateContent>
          </a:graphicData>
        </a:graphic>
      </p:graphicFrame>
      <p:sp>
        <p:nvSpPr>
          <p:cNvPr id="23" name="مكعب 22"/>
          <p:cNvSpPr/>
          <p:nvPr/>
        </p:nvSpPr>
        <p:spPr>
          <a:xfrm>
            <a:off x="1748498" y="31899894"/>
            <a:ext cx="9916998" cy="1584176"/>
          </a:xfrm>
          <a:prstGeom prst="cube">
            <a:avLst/>
          </a:prstGeom>
          <a:effectLst>
            <a:innerShdw blurRad="63500" dist="50800" dir="8100000">
              <a:prstClr val="black">
                <a:alpha val="50000"/>
              </a:prstClr>
            </a:innerShdw>
          </a:effectLst>
          <a:scene3d>
            <a:camera prst="perspectiveAbove"/>
            <a:lightRig rig="threePt" dir="t"/>
          </a:scene3d>
        </p:spPr>
        <p:style>
          <a:lnRef idx="1">
            <a:schemeClr val="accent1"/>
          </a:lnRef>
          <a:fillRef idx="2">
            <a:schemeClr val="accent1"/>
          </a:fillRef>
          <a:effectRef idx="1">
            <a:schemeClr val="accent1"/>
          </a:effectRef>
          <a:fontRef idx="minor">
            <a:schemeClr val="dk1"/>
          </a:fontRef>
        </p:style>
        <p:txBody>
          <a:bodyPr rtlCol="1" anchor="ctr"/>
          <a:lstStyle/>
          <a:p>
            <a:pPr algn="ctr"/>
            <a:r>
              <a:rPr lang="en-US" sz="5400" b="1" dirty="0" smtClean="0">
                <a:latin typeface="Times New Roman" pitchFamily="18" charset="0"/>
                <a:cs typeface="Times New Roman" pitchFamily="18" charset="0"/>
              </a:rPr>
              <a:t>EXPERMENTAL WORK</a:t>
            </a:r>
            <a:endParaRPr lang="ar-SA" sz="5400" dirty="0"/>
          </a:p>
        </p:txBody>
      </p:sp>
      <p:sp>
        <p:nvSpPr>
          <p:cNvPr id="31" name="مكعب 30"/>
          <p:cNvSpPr/>
          <p:nvPr/>
        </p:nvSpPr>
        <p:spPr>
          <a:xfrm>
            <a:off x="16502220" y="22685099"/>
            <a:ext cx="10155614" cy="1584176"/>
          </a:xfrm>
          <a:prstGeom prst="cube">
            <a:avLst/>
          </a:prstGeom>
          <a:effectLst>
            <a:innerShdw blurRad="63500" dist="50800" dir="8100000">
              <a:prstClr val="black">
                <a:alpha val="50000"/>
              </a:prstClr>
            </a:innerShdw>
          </a:effectLst>
          <a:scene3d>
            <a:camera prst="perspectiveAbove"/>
            <a:lightRig rig="threePt" dir="t"/>
          </a:scene3d>
        </p:spPr>
        <p:style>
          <a:lnRef idx="1">
            <a:schemeClr val="accent1"/>
          </a:lnRef>
          <a:fillRef idx="2">
            <a:schemeClr val="accent1"/>
          </a:fillRef>
          <a:effectRef idx="1">
            <a:schemeClr val="accent1"/>
          </a:effectRef>
          <a:fontRef idx="minor">
            <a:schemeClr val="dk1"/>
          </a:fontRef>
        </p:style>
        <p:txBody>
          <a:bodyPr rtlCol="1" anchor="ctr"/>
          <a:lstStyle/>
          <a:p>
            <a:pPr algn="ctr"/>
            <a:r>
              <a:rPr lang="en-US" sz="5400" b="1" dirty="0" smtClean="0">
                <a:latin typeface="Times New Roman" pitchFamily="18" charset="0"/>
                <a:cs typeface="Times New Roman" pitchFamily="18" charset="0"/>
              </a:rPr>
              <a:t>RESULTS AND DISCUSSION</a:t>
            </a:r>
            <a:endParaRPr lang="ar-SA" sz="5400" dirty="0"/>
          </a:p>
        </p:txBody>
      </p:sp>
      <p:sp>
        <p:nvSpPr>
          <p:cNvPr id="32" name="مكعب 31"/>
          <p:cNvSpPr/>
          <p:nvPr/>
        </p:nvSpPr>
        <p:spPr>
          <a:xfrm>
            <a:off x="16745913" y="16133405"/>
            <a:ext cx="9945185" cy="1584176"/>
          </a:xfrm>
          <a:prstGeom prst="cube">
            <a:avLst/>
          </a:prstGeom>
          <a:effectLst>
            <a:outerShdw blurRad="50800" dist="38100" algn="l" rotWithShape="0">
              <a:prstClr val="black">
                <a:alpha val="40000"/>
              </a:prstClr>
            </a:outerShdw>
          </a:effectLst>
          <a:scene3d>
            <a:camera prst="perspectiveAbove"/>
            <a:lightRig rig="threePt" dir="t"/>
          </a:scene3d>
        </p:spPr>
        <p:style>
          <a:lnRef idx="1">
            <a:schemeClr val="accent1"/>
          </a:lnRef>
          <a:fillRef idx="2">
            <a:schemeClr val="accent1"/>
          </a:fillRef>
          <a:effectRef idx="1">
            <a:schemeClr val="accent1"/>
          </a:effectRef>
          <a:fontRef idx="minor">
            <a:schemeClr val="dk1"/>
          </a:fontRef>
        </p:style>
        <p:txBody>
          <a:bodyPr rtlCol="1" anchor="ctr"/>
          <a:lstStyle/>
          <a:p>
            <a:pPr algn="ctr"/>
            <a:r>
              <a:rPr lang="en-US" sz="5400" b="1" dirty="0" smtClean="0">
                <a:latin typeface="Times New Roman" pitchFamily="18" charset="0"/>
                <a:cs typeface="Times New Roman" pitchFamily="18" charset="0"/>
              </a:rPr>
              <a:t>FINISHING TREATMENT </a:t>
            </a:r>
            <a:endParaRPr lang="ar-SA" sz="5400" dirty="0"/>
          </a:p>
        </p:txBody>
      </p:sp>
      <p:sp>
        <p:nvSpPr>
          <p:cNvPr id="33" name="مكعب 32"/>
          <p:cNvSpPr/>
          <p:nvPr/>
        </p:nvSpPr>
        <p:spPr>
          <a:xfrm>
            <a:off x="17714168" y="42188205"/>
            <a:ext cx="8513112" cy="1584176"/>
          </a:xfrm>
          <a:prstGeom prst="cube">
            <a:avLst/>
          </a:prstGeom>
          <a:effectLst>
            <a:innerShdw blurRad="63500" dist="50800" dir="8100000">
              <a:prstClr val="black">
                <a:alpha val="50000"/>
              </a:prstClr>
            </a:innerShdw>
          </a:effectLst>
          <a:scene3d>
            <a:camera prst="perspectiveAbove"/>
            <a:lightRig rig="threePt" dir="t"/>
          </a:scene3d>
        </p:spPr>
        <p:style>
          <a:lnRef idx="1">
            <a:schemeClr val="accent1"/>
          </a:lnRef>
          <a:fillRef idx="2">
            <a:schemeClr val="accent1"/>
          </a:fillRef>
          <a:effectRef idx="1">
            <a:schemeClr val="accent1"/>
          </a:effectRef>
          <a:fontRef idx="minor">
            <a:schemeClr val="dk1"/>
          </a:fontRef>
        </p:style>
        <p:txBody>
          <a:bodyPr rtlCol="1" anchor="ctr"/>
          <a:lstStyle/>
          <a:p>
            <a:pPr algn="ctr"/>
            <a:r>
              <a:rPr lang="en-US" sz="5400" b="1" dirty="0" smtClean="0">
                <a:latin typeface="Times New Roman" pitchFamily="18" charset="0"/>
                <a:cs typeface="Times New Roman" pitchFamily="18" charset="0"/>
              </a:rPr>
              <a:t>REFERENCES</a:t>
            </a:r>
            <a:endParaRPr lang="ar-SA" sz="5400" dirty="0"/>
          </a:p>
        </p:txBody>
      </p:sp>
    </p:spTree>
    <p:extLst>
      <p:ext uri="{BB962C8B-B14F-4D97-AF65-F5344CB8AC3E}">
        <p14:creationId xmlns:p14="http://schemas.microsoft.com/office/powerpoint/2010/main" val="3947720291"/>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121</TotalTime>
  <Words>1915</Words>
  <Application>Microsoft Office PowerPoint</Application>
  <PresentationFormat>مخصص</PresentationFormat>
  <Paragraphs>338</Paragraphs>
  <Slides>2</Slides>
  <Notes>0</Notes>
  <HiddenSlides>0</HiddenSlides>
  <MMClips>0</MMClips>
  <ScaleCrop>false</ScaleCrop>
  <HeadingPairs>
    <vt:vector size="6" baseType="variant">
      <vt:variant>
        <vt:lpstr>نسق</vt:lpstr>
      </vt:variant>
      <vt:variant>
        <vt:i4>1</vt:i4>
      </vt:variant>
      <vt:variant>
        <vt:lpstr>خوادم OLE مضمنة</vt:lpstr>
      </vt:variant>
      <vt:variant>
        <vt:i4>1</vt:i4>
      </vt:variant>
      <vt:variant>
        <vt:lpstr>عناوين الشرائح</vt:lpstr>
      </vt:variant>
      <vt:variant>
        <vt:i4>2</vt:i4>
      </vt:variant>
    </vt:vector>
  </HeadingPairs>
  <TitlesOfParts>
    <vt:vector size="4" baseType="lpstr">
      <vt:lpstr>نسق Office</vt:lpstr>
      <vt:lpstr>Microsoft Excel Chart</vt:lpstr>
      <vt:lpstr>Achieving Optimum Scientific Standards for Producing Fabrics Suitable for Protecting Against Hazardous Chemical Liquids </vt:lpstr>
      <vt:lpstr>Achieving Optimum Scientific Standards for Producing Fabrics Suitable for Protecting Against Hazardous Chemical Liquids </vt:lpstr>
    </vt:vector>
  </TitlesOfParts>
  <Company>Ahmed-Under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MAX</dc:creator>
  <cp:lastModifiedBy>MAX</cp:lastModifiedBy>
  <cp:revision>13</cp:revision>
  <dcterms:created xsi:type="dcterms:W3CDTF">2014-05-14T23:56:27Z</dcterms:created>
  <dcterms:modified xsi:type="dcterms:W3CDTF">2014-05-15T01:58:11Z</dcterms:modified>
</cp:coreProperties>
</file>