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نمط فاتح 2 - تميي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3" d="100"/>
          <a:sy n="33" d="100"/>
        </p:scale>
        <p:origin x="-390" y="2484"/>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E243DA0-0F37-4B9D-8137-8E9DB1D47606}" type="slidenum">
              <a:rPr lang="en-US" smtClean="0"/>
              <a:pPr/>
              <a:t>1</a:t>
            </a:fld>
            <a:endParaRPr lang="en-US"/>
          </a:p>
        </p:txBody>
      </p:sp>
    </p:spTree>
    <p:extLst>
      <p:ext uri="{BB962C8B-B14F-4D97-AF65-F5344CB8AC3E}">
        <p14:creationId xmlns:p14="http://schemas.microsoft.com/office/powerpoint/2010/main" val="510404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image" Target="http://www.medicalproductcn.asia/images/1-3s.jpg" TargetMode="External"/><Relationship Id="rId3" Type="http://schemas.openxmlformats.org/officeDocument/2006/relationships/image" Target="../media/image1.jpeg"/><Relationship Id="rId7" Type="http://schemas.openxmlformats.org/officeDocument/2006/relationships/image" Target="../media/image5.emf"/><Relationship Id="rId12" Type="http://schemas.openxmlformats.org/officeDocument/2006/relationships/image" Target="../media/image9.jpeg"/><Relationship Id="rId17" Type="http://schemas.openxmlformats.org/officeDocument/2006/relationships/image" Target="http://t1.gstatic.com/images?q=tbn:ANd9GcSXKNoZWvLhpxE27L2G0LhDl8pxcgNOoBYi-WpISNyqInS2FQ99" TargetMode="External"/><Relationship Id="rId2" Type="http://schemas.openxmlformats.org/officeDocument/2006/relationships/notesSlide" Target="../notesSlides/notesSlide1.xml"/><Relationship Id="rId16"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4.emf"/><Relationship Id="rId11" Type="http://schemas.openxmlformats.org/officeDocument/2006/relationships/image" Target="http://www.medicalproductcn.asia/images/1-2s.jpg" TargetMode="External"/><Relationship Id="rId5" Type="http://schemas.openxmlformats.org/officeDocument/2006/relationships/image" Target="../media/image3.emf"/><Relationship Id="rId15" Type="http://schemas.openxmlformats.org/officeDocument/2006/relationships/image" Target="http://t1.gstatic.com/images?q=tbn:ANd9GcQMf0VLMwAwYDcpLYzzD-L-iwjQU3H6Sk5IOERirujrZTDJperIrA" TargetMode="External"/><Relationship Id="rId10" Type="http://schemas.openxmlformats.org/officeDocument/2006/relationships/image" Target="../media/image8.jpeg"/><Relationship Id="rId4" Type="http://schemas.openxmlformats.org/officeDocument/2006/relationships/image" Target="../media/image2.emf"/><Relationship Id="rId9" Type="http://schemas.openxmlformats.org/officeDocument/2006/relationships/image" Target="../media/image7.emf"/><Relationship Id="rId1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600" y="457200"/>
            <a:ext cx="23012400" cy="3886200"/>
          </a:xfrm>
          <a:prstGeom prst="rect">
            <a:avLst/>
          </a:prstGeom>
          <a:solidFill>
            <a:srgbClr val="808000"/>
          </a:solidFill>
          <a:ln w="38100">
            <a:noFill/>
            <a:miter lim="800000"/>
            <a:headEnd/>
            <a:tailEnd/>
          </a:ln>
          <a:effectLst/>
        </p:spPr>
        <p:txBody>
          <a:bodyPr lIns="85638" tIns="42818" rIns="85638" bIns="42818" anchor="ctr" anchorCtr="1"/>
          <a:lstStyle/>
          <a:p>
            <a:pPr algn="ctr" rtl="1">
              <a:lnSpc>
                <a:spcPct val="150000"/>
              </a:lnSpc>
            </a:pPr>
            <a:r>
              <a:rPr lang="en-US" sz="6000" b="1" dirty="0">
                <a:solidFill>
                  <a:schemeClr val="bg1"/>
                </a:solidFill>
                <a:latin typeface="Times New Roman" pitchFamily="18" charset="0"/>
                <a:cs typeface="Times New Roman" pitchFamily="18" charset="0"/>
              </a:rPr>
              <a:t>APPLICATION OF ANTIMICROBIAL NON WOVEN FABRICS IN NURSING PADS</a:t>
            </a:r>
            <a:endParaRPr lang="en-US" sz="6000" dirty="0">
              <a:solidFill>
                <a:schemeClr val="bg1"/>
              </a:solidFill>
              <a:latin typeface="Times New Roman" pitchFamily="18" charset="0"/>
              <a:cs typeface="Times New Roman" pitchFamily="18" charset="0"/>
            </a:endParaRPr>
          </a:p>
          <a:p>
            <a:pPr algn="ctr"/>
            <a:r>
              <a:rPr lang="en-US" sz="4000" b="1" dirty="0">
                <a:latin typeface="Times New Roman" pitchFamily="18" charset="0"/>
                <a:cs typeface="Times New Roman" pitchFamily="18" charset="0"/>
              </a:rPr>
              <a:t>Ibrahim, G.E</a:t>
            </a:r>
            <a:r>
              <a:rPr lang="en-US" sz="4000" b="1" dirty="0" smtClean="0">
                <a:latin typeface="Times New Roman" pitchFamily="18" charset="0"/>
                <a:cs typeface="Times New Roman" pitchFamily="18" charset="0"/>
              </a:rPr>
              <a:t>.</a:t>
            </a:r>
          </a:p>
          <a:p>
            <a:pPr algn="ctr"/>
            <a:r>
              <a:rPr lang="en-US" sz="3600" b="1" dirty="0">
                <a:solidFill>
                  <a:schemeClr val="bg1"/>
                </a:solidFill>
              </a:rPr>
              <a:t>Nature &amp; Science;Oct2011, Vol. 9 Issue 10, p16</a:t>
            </a:r>
          </a:p>
          <a:p>
            <a:pPr algn="ctr" defTabSz="857250"/>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6022975"/>
          </a:xfrm>
          <a:prstGeom prst="rect">
            <a:avLst/>
          </a:prstGeom>
          <a:noFill/>
          <a:ln w="38100">
            <a:solidFill>
              <a:srgbClr val="800000"/>
            </a:solidFill>
            <a:miter lim="800000"/>
            <a:headEnd/>
            <a:tailEnd/>
          </a:ln>
          <a:effectLst/>
        </p:spPr>
        <p:txBody>
          <a:bodyPr lIns="256032" tIns="256032" rIns="256032" bIns="256032"/>
          <a:lstStyle/>
          <a:p>
            <a:pPr algn="just" defTabSz="857250"/>
            <a:r>
              <a:rPr lang="en-US" sz="3200" b="1" dirty="0">
                <a:solidFill>
                  <a:srgbClr val="002060"/>
                </a:solidFill>
                <a:latin typeface="Times New Roman" pitchFamily="18" charset="0"/>
                <a:cs typeface="Times New Roman" pitchFamily="18" charset="0"/>
              </a:rPr>
              <a:t>This research aims to produce fabrics suitable for being used as a breast-milk absorbent pad. The produced nurse pad consists of three layers The non-woven technique was applied to produce the outer layers , using different substrates where the outer layers were made of (cotton, viscose, polyester, viscose/ polyester blend and polypropylene),and the wadding layer were made of cotton and viscose . The produced fabrics were treated with an antimicrobial agent. Different parameters were studied including, fabric construction (using nonwoven technique), material used and weight. Their influence on the performance of the end-use fabric and the achieved properties were studied. On the other hand physical-chemical properties</a:t>
            </a:r>
            <a:endParaRPr lang="en-US" sz="3200" b="1" dirty="0">
              <a:solidFill>
                <a:srgbClr val="002060"/>
              </a:solidFill>
              <a:latin typeface="Times New Roman" pitchFamily="18" charset="0"/>
              <a:cs typeface="Times New Roman" pitchFamily="18" charset="0"/>
            </a:endParaRPr>
          </a:p>
        </p:txBody>
      </p:sp>
      <p:sp>
        <p:nvSpPr>
          <p:cNvPr id="8228" name="Text Box 36"/>
          <p:cNvSpPr txBox="1">
            <a:spLocks noChangeArrowheads="1"/>
          </p:cNvSpPr>
          <p:nvPr/>
        </p:nvSpPr>
        <p:spPr bwMode="auto">
          <a:xfrm>
            <a:off x="14076363" y="6397625"/>
            <a:ext cx="12796837" cy="8232775"/>
          </a:xfrm>
          <a:prstGeom prst="rect">
            <a:avLst/>
          </a:prstGeom>
          <a:noFill/>
          <a:ln w="38100">
            <a:solidFill>
              <a:srgbClr val="800000"/>
            </a:solidFill>
            <a:miter lim="800000"/>
            <a:headEnd/>
            <a:tailEnd/>
          </a:ln>
          <a:effectLst/>
        </p:spPr>
        <p:txBody>
          <a:bodyPr lIns="256032" tIns="256032" rIns="256032" bIns="256032"/>
          <a:lstStyle/>
          <a:p>
            <a:r>
              <a:rPr lang="en-US" sz="3200" b="1" dirty="0">
                <a:solidFill>
                  <a:srgbClr val="FF0000"/>
                </a:solidFill>
                <a:latin typeface="Times New Roman" pitchFamily="18" charset="0"/>
                <a:cs typeface="Times New Roman" pitchFamily="18" charset="0"/>
              </a:rPr>
              <a:t>Air permeability test</a:t>
            </a:r>
          </a:p>
          <a:p>
            <a:r>
              <a:rPr lang="en-US" sz="3200" b="1" dirty="0">
                <a:solidFill>
                  <a:srgbClr val="002060"/>
                </a:solidFill>
                <a:latin typeface="Times New Roman" pitchFamily="18" charset="0"/>
                <a:cs typeface="Times New Roman" pitchFamily="18" charset="0"/>
              </a:rPr>
              <a:t> In this study the researcher has treated nursing pad samples with </a:t>
            </a:r>
            <a:r>
              <a:rPr lang="en-US" sz="3200" b="1" dirty="0" err="1">
                <a:solidFill>
                  <a:srgbClr val="002060"/>
                </a:solidFill>
                <a:latin typeface="Times New Roman" pitchFamily="18" charset="0"/>
                <a:cs typeface="Times New Roman" pitchFamily="18" charset="0"/>
              </a:rPr>
              <a:t>triclosan</a:t>
            </a:r>
            <a:r>
              <a:rPr lang="en-US" sz="3200" b="1" dirty="0">
                <a:solidFill>
                  <a:srgbClr val="002060"/>
                </a:solidFill>
                <a:latin typeface="Times New Roman" pitchFamily="18" charset="0"/>
                <a:cs typeface="Times New Roman" pitchFamily="18" charset="0"/>
              </a:rPr>
              <a:t> to improve their antimicrobial and water barrier properties.</a:t>
            </a:r>
          </a:p>
          <a:p>
            <a:r>
              <a:rPr lang="en-US" sz="3200" b="1" dirty="0">
                <a:solidFill>
                  <a:srgbClr val="FF0000"/>
                </a:solidFill>
                <a:latin typeface="Times New Roman" pitchFamily="18" charset="0"/>
                <a:cs typeface="Times New Roman" pitchFamily="18" charset="0"/>
              </a:rPr>
              <a:t>Water absorption test</a:t>
            </a:r>
          </a:p>
          <a:p>
            <a:r>
              <a:rPr lang="en-US" sz="3200" b="1" dirty="0">
                <a:solidFill>
                  <a:srgbClr val="002060"/>
                </a:solidFill>
                <a:latin typeface="Times New Roman" pitchFamily="18" charset="0"/>
                <a:cs typeface="Times New Roman" pitchFamily="18" charset="0"/>
              </a:rPr>
              <a:t>It is obvious from results that samples of viscose wadding have achieved the highest rates of absorption, whereas cotton samples have </a:t>
            </a:r>
            <a:r>
              <a:rPr lang="en-US" sz="3200" b="1" dirty="0">
                <a:solidFill>
                  <a:srgbClr val="FF0000"/>
                </a:solidFill>
                <a:latin typeface="Times New Roman" pitchFamily="18" charset="0"/>
                <a:cs typeface="Times New Roman" pitchFamily="18" charset="0"/>
              </a:rPr>
              <a:t>achieved the lowest rates. </a:t>
            </a:r>
          </a:p>
          <a:p>
            <a:r>
              <a:rPr lang="en-US" sz="3200" b="1" dirty="0">
                <a:solidFill>
                  <a:srgbClr val="002060"/>
                </a:solidFill>
                <a:latin typeface="Times New Roman" pitchFamily="18" charset="0"/>
                <a:cs typeface="Times New Roman" pitchFamily="18" charset="0"/>
              </a:rPr>
              <a:t>From the results it is obvious that samples produced of viscose  fiber </a:t>
            </a:r>
            <a:r>
              <a:rPr lang="en-US" sz="3200" b="1" dirty="0">
                <a:solidFill>
                  <a:srgbClr val="002060"/>
                </a:solidFill>
                <a:latin typeface="Times New Roman" pitchFamily="18" charset="0"/>
                <a:cs typeface="Times New Roman" pitchFamily="18" charset="0"/>
              </a:rPr>
              <a:t>have achieved the highest rates of water permeability among all produced samples </a:t>
            </a:r>
            <a:r>
              <a:rPr lang="en-US" sz="3200" b="1" dirty="0">
                <a:solidFill>
                  <a:srgbClr val="002060"/>
                </a:solidFill>
                <a:latin typeface="Times New Roman" pitchFamily="18" charset="0"/>
                <a:cs typeface="Times New Roman" pitchFamily="18" charset="0"/>
              </a:rPr>
              <a:t>.</a:t>
            </a:r>
          </a:p>
          <a:p>
            <a:r>
              <a:rPr lang="en-US" sz="3200" b="1" dirty="0">
                <a:solidFill>
                  <a:srgbClr val="FF0000"/>
                </a:solidFill>
                <a:latin typeface="Times New Roman" pitchFamily="18" charset="0"/>
                <a:cs typeface="Times New Roman" pitchFamily="18" charset="0"/>
              </a:rPr>
              <a:t>Roughness test </a:t>
            </a:r>
          </a:p>
          <a:p>
            <a:r>
              <a:rPr lang="en-US" sz="3200" b="1" dirty="0">
                <a:solidFill>
                  <a:srgbClr val="002060"/>
                </a:solidFill>
                <a:latin typeface="Times New Roman" pitchFamily="18" charset="0"/>
                <a:cs typeface="Times New Roman" pitchFamily="18" charset="0"/>
              </a:rPr>
              <a:t>From the tables of roughness results and diagrams it is clear that, there is a direct relationship between weight/m2 and roughness. It could be stated that samples of high weights contain more fibers compared to samples of low weights and hence the total shear force within the fabric is higher.</a:t>
            </a:r>
          </a:p>
          <a:p>
            <a:r>
              <a:rPr lang="en-US" dirty="0" smtClean="0"/>
              <a:t>, </a:t>
            </a:r>
            <a:endParaRPr lang="en-US" dirty="0"/>
          </a:p>
          <a:p>
            <a:pPr defTabSz="857250"/>
            <a:endParaRPr lang="en-US"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47788" y="36807775"/>
            <a:ext cx="12795250" cy="6383337"/>
          </a:xfrm>
          <a:prstGeom prst="rect">
            <a:avLst/>
          </a:prstGeom>
          <a:noFill/>
          <a:ln w="38100">
            <a:solidFill>
              <a:srgbClr val="800000"/>
            </a:solidFill>
            <a:miter lim="800000"/>
            <a:headEnd/>
            <a:tailEnd/>
          </a:ln>
          <a:effectLst/>
        </p:spPr>
        <p:txBody>
          <a:bodyPr lIns="256032" tIns="256032" rIns="256032" bIns="256032"/>
          <a:lstStyle/>
          <a:p>
            <a:pPr lvl="0"/>
            <a:r>
              <a:rPr lang="en-US" sz="3200" b="1" dirty="0" smtClean="0">
                <a:solidFill>
                  <a:srgbClr val="002060"/>
                </a:solidFill>
                <a:latin typeface="Times New Roman" pitchFamily="18" charset="0"/>
                <a:cs typeface="Times New Roman" pitchFamily="18" charset="0"/>
              </a:rPr>
              <a:t>1- </a:t>
            </a:r>
            <a:r>
              <a:rPr lang="en-US" sz="3200" b="1" dirty="0" err="1" smtClean="0">
                <a:solidFill>
                  <a:srgbClr val="002060"/>
                </a:solidFill>
                <a:latin typeface="Times New Roman" pitchFamily="18" charset="0"/>
                <a:cs typeface="Times New Roman" pitchFamily="18" charset="0"/>
              </a:rPr>
              <a:t>Pardeshi,P</a:t>
            </a:r>
            <a:r>
              <a:rPr lang="en-US" sz="3200" b="1" dirty="0" err="1">
                <a:solidFill>
                  <a:srgbClr val="002060"/>
                </a:solidFill>
                <a:latin typeface="Times New Roman" pitchFamily="18" charset="0"/>
                <a:cs typeface="Times New Roman" pitchFamily="18" charset="0"/>
              </a:rPr>
              <a:t>.,D</a:t>
            </a:r>
            <a:r>
              <a:rPr lang="en-US" sz="3200" b="1" dirty="0">
                <a:solidFill>
                  <a:srgbClr val="002060"/>
                </a:solidFill>
                <a:latin typeface="Times New Roman" pitchFamily="18" charset="0"/>
                <a:cs typeface="Times New Roman" pitchFamily="18" charset="0"/>
              </a:rPr>
              <a:t>., and Manjrekar,S.,G.,2002."Medical Textiles: New Avenue of Textile Applications" , The Indian Textile Journal , p13-22</a:t>
            </a:r>
          </a:p>
          <a:p>
            <a:pPr lvl="0"/>
            <a:r>
              <a:rPr lang="en-US" sz="3200" b="1" dirty="0" smtClean="0">
                <a:solidFill>
                  <a:srgbClr val="002060"/>
                </a:solidFill>
                <a:latin typeface="Times New Roman" pitchFamily="18" charset="0"/>
                <a:cs typeface="Times New Roman" pitchFamily="18" charset="0"/>
              </a:rPr>
              <a:t>2-Garrido,A</a:t>
            </a:r>
            <a:r>
              <a:rPr lang="en-US" sz="3200" b="1" dirty="0">
                <a:solidFill>
                  <a:srgbClr val="002060"/>
                </a:solidFill>
                <a:latin typeface="Times New Roman" pitchFamily="18" charset="0"/>
                <a:cs typeface="Times New Roman" pitchFamily="18" charset="0"/>
              </a:rPr>
              <a:t>.,E., " Protection Disks for Breastfeeding Mothers", </a:t>
            </a:r>
            <a:r>
              <a:rPr lang="en-US" sz="3200" b="1" dirty="0" err="1">
                <a:solidFill>
                  <a:srgbClr val="002060"/>
                </a:solidFill>
                <a:latin typeface="Times New Roman" pitchFamily="18" charset="0"/>
                <a:cs typeface="Times New Roman" pitchFamily="18" charset="0"/>
              </a:rPr>
              <a:t>U.S.Patent</a:t>
            </a:r>
            <a:r>
              <a:rPr lang="en-US" sz="3200" b="1" dirty="0">
                <a:solidFill>
                  <a:srgbClr val="002060"/>
                </a:solidFill>
                <a:latin typeface="Times New Roman" pitchFamily="18" charset="0"/>
                <a:cs typeface="Times New Roman" pitchFamily="18" charset="0"/>
              </a:rPr>
              <a:t>, No.7,330,330, Nov.27,2007.p4</a:t>
            </a:r>
          </a:p>
          <a:p>
            <a:pPr lvl="0"/>
            <a:r>
              <a:rPr lang="en-US" sz="3200" b="1" dirty="0" smtClean="0">
                <a:solidFill>
                  <a:srgbClr val="002060"/>
                </a:solidFill>
                <a:latin typeface="Times New Roman" pitchFamily="18" charset="0"/>
                <a:cs typeface="Times New Roman" pitchFamily="18" charset="0"/>
              </a:rPr>
              <a:t>3- </a:t>
            </a:r>
            <a:r>
              <a:rPr lang="en-US" sz="3200" b="1" dirty="0" err="1" smtClean="0">
                <a:solidFill>
                  <a:srgbClr val="002060"/>
                </a:solidFill>
                <a:latin typeface="Times New Roman" pitchFamily="18" charset="0"/>
                <a:cs typeface="Times New Roman" pitchFamily="18" charset="0"/>
              </a:rPr>
              <a:t>Lidji,S</a:t>
            </a:r>
            <a:r>
              <a:rPr lang="en-US" sz="3200" b="1" dirty="0" err="1">
                <a:solidFill>
                  <a:srgbClr val="002060"/>
                </a:solidFill>
                <a:latin typeface="Times New Roman" pitchFamily="18" charset="0"/>
                <a:cs typeface="Times New Roman" pitchFamily="18" charset="0"/>
              </a:rPr>
              <a:t>.,R</a:t>
            </a:r>
            <a:r>
              <a:rPr lang="en-US" sz="3200" b="1" dirty="0">
                <a:solidFill>
                  <a:srgbClr val="002060"/>
                </a:solidFill>
                <a:latin typeface="Times New Roman" pitchFamily="18" charset="0"/>
                <a:cs typeface="Times New Roman" pitchFamily="18" charset="0"/>
              </a:rPr>
              <a:t>., "Absorbent Breast Pad For Nursing Mothers", </a:t>
            </a:r>
            <a:r>
              <a:rPr lang="en-US" sz="3200" b="1" dirty="0" err="1">
                <a:solidFill>
                  <a:srgbClr val="002060"/>
                </a:solidFill>
                <a:latin typeface="Times New Roman" pitchFamily="18" charset="0"/>
                <a:cs typeface="Times New Roman" pitchFamily="18" charset="0"/>
              </a:rPr>
              <a:t>U.S.Patent</a:t>
            </a:r>
            <a:r>
              <a:rPr lang="en-US" sz="3200" b="1" dirty="0">
                <a:solidFill>
                  <a:srgbClr val="002060"/>
                </a:solidFill>
                <a:latin typeface="Times New Roman" pitchFamily="18" charset="0"/>
                <a:cs typeface="Times New Roman" pitchFamily="18" charset="0"/>
              </a:rPr>
              <a:t>, No.5,931,717,Aug.3.p1-7</a:t>
            </a:r>
          </a:p>
          <a:p>
            <a:pPr lvl="0"/>
            <a:r>
              <a:rPr lang="en-US" sz="3200" b="1" dirty="0" smtClean="0">
                <a:solidFill>
                  <a:srgbClr val="002060"/>
                </a:solidFill>
                <a:latin typeface="Times New Roman" pitchFamily="18" charset="0"/>
                <a:cs typeface="Times New Roman" pitchFamily="18" charset="0"/>
              </a:rPr>
              <a:t>4-Houser,R</a:t>
            </a:r>
            <a:r>
              <a:rPr lang="en-US" sz="3200" b="1" dirty="0">
                <a:solidFill>
                  <a:srgbClr val="002060"/>
                </a:solidFill>
                <a:latin typeface="Times New Roman" pitchFamily="18" charset="0"/>
                <a:cs typeface="Times New Roman" pitchFamily="18" charset="0"/>
              </a:rPr>
              <a:t>.,D., and Houser, V.,I., 2001." Disposable Therapeutic Breast Pad", </a:t>
            </a:r>
            <a:r>
              <a:rPr lang="en-US" sz="3200" b="1" dirty="0" err="1">
                <a:solidFill>
                  <a:srgbClr val="002060"/>
                </a:solidFill>
                <a:latin typeface="Times New Roman" pitchFamily="18" charset="0"/>
                <a:cs typeface="Times New Roman" pitchFamily="18" charset="0"/>
              </a:rPr>
              <a:t>U.S.Patent</a:t>
            </a:r>
            <a:r>
              <a:rPr lang="en-US" sz="3200" b="1" dirty="0">
                <a:solidFill>
                  <a:srgbClr val="002060"/>
                </a:solidFill>
                <a:latin typeface="Times New Roman" pitchFamily="18" charset="0"/>
                <a:cs typeface="Times New Roman" pitchFamily="18" charset="0"/>
              </a:rPr>
              <a:t>, No.6,241,715,June 5,.p1</a:t>
            </a:r>
          </a:p>
          <a:p>
            <a:pPr lvl="0"/>
            <a:r>
              <a:rPr lang="en-US" sz="3200" b="1" dirty="0" smtClean="0">
                <a:solidFill>
                  <a:srgbClr val="002060"/>
                </a:solidFill>
                <a:latin typeface="Times New Roman" pitchFamily="18" charset="0"/>
                <a:cs typeface="Times New Roman" pitchFamily="18" charset="0"/>
              </a:rPr>
              <a:t>5-Foley,R</a:t>
            </a:r>
            <a:r>
              <a:rPr lang="en-US" sz="3200" b="1" dirty="0">
                <a:solidFill>
                  <a:srgbClr val="002060"/>
                </a:solidFill>
                <a:latin typeface="Times New Roman" pitchFamily="18" charset="0"/>
                <a:cs typeface="Times New Roman" pitchFamily="18" charset="0"/>
              </a:rPr>
              <a:t>.,M.,Nanna,K.,A., and </a:t>
            </a:r>
            <a:r>
              <a:rPr lang="en-US" sz="3200" b="1" dirty="0" err="1">
                <a:solidFill>
                  <a:srgbClr val="002060"/>
                </a:solidFill>
                <a:latin typeface="Times New Roman" pitchFamily="18" charset="0"/>
                <a:cs typeface="Times New Roman" pitchFamily="18" charset="0"/>
              </a:rPr>
              <a:t>Thomas,S</a:t>
            </a:r>
            <a:r>
              <a:rPr lang="en-US" sz="3200" b="1" dirty="0">
                <a:solidFill>
                  <a:srgbClr val="002060"/>
                </a:solidFill>
                <a:latin typeface="Times New Roman" pitchFamily="18" charset="0"/>
                <a:cs typeface="Times New Roman" pitchFamily="18" charset="0"/>
              </a:rPr>
              <a:t>., 2006."Medicated  Breast Pad", </a:t>
            </a:r>
            <a:r>
              <a:rPr lang="en-US" sz="3200" b="1" dirty="0" err="1">
                <a:solidFill>
                  <a:srgbClr val="002060"/>
                </a:solidFill>
                <a:latin typeface="Times New Roman" pitchFamily="18" charset="0"/>
                <a:cs typeface="Times New Roman" pitchFamily="18" charset="0"/>
              </a:rPr>
              <a:t>U.S.Patent</a:t>
            </a:r>
            <a:r>
              <a:rPr lang="en-US" sz="3200" b="1" dirty="0">
                <a:solidFill>
                  <a:srgbClr val="002060"/>
                </a:solidFill>
                <a:latin typeface="Times New Roman" pitchFamily="18" charset="0"/>
                <a:cs typeface="Times New Roman" pitchFamily="18" charset="0"/>
              </a:rPr>
              <a:t>, No.7,044,828, May 16, p5</a:t>
            </a:r>
          </a:p>
          <a:p>
            <a:pPr lvl="0"/>
            <a:r>
              <a:rPr lang="en-US" sz="3200" b="1" dirty="0" smtClean="0">
                <a:solidFill>
                  <a:srgbClr val="002060"/>
                </a:solidFill>
                <a:latin typeface="Times New Roman" pitchFamily="18" charset="0"/>
                <a:cs typeface="Times New Roman" pitchFamily="18" charset="0"/>
              </a:rPr>
              <a:t>6-Roperts,C</a:t>
            </a:r>
            <a:r>
              <a:rPr lang="en-US" sz="3200" b="1" dirty="0">
                <a:solidFill>
                  <a:srgbClr val="002060"/>
                </a:solidFill>
                <a:latin typeface="Times New Roman" pitchFamily="18" charset="0"/>
                <a:cs typeface="Times New Roman" pitchFamily="18" charset="0"/>
              </a:rPr>
              <a:t>.,G., "Nursing Pad", </a:t>
            </a:r>
            <a:r>
              <a:rPr lang="en-US" sz="3200" b="1" dirty="0" err="1">
                <a:solidFill>
                  <a:srgbClr val="002060"/>
                </a:solidFill>
                <a:latin typeface="Times New Roman" pitchFamily="18" charset="0"/>
                <a:cs typeface="Times New Roman" pitchFamily="18" charset="0"/>
              </a:rPr>
              <a:t>U.S.Patent</a:t>
            </a:r>
            <a:r>
              <a:rPr lang="en-US" sz="3200" b="1" dirty="0">
                <a:solidFill>
                  <a:srgbClr val="002060"/>
                </a:solidFill>
                <a:latin typeface="Times New Roman" pitchFamily="18" charset="0"/>
                <a:cs typeface="Times New Roman" pitchFamily="18" charset="0"/>
              </a:rPr>
              <a:t>, No.6,390,886, May 21, 2002.p4</a:t>
            </a:r>
          </a:p>
          <a:p>
            <a:pPr marL="479425" indent="-479425" defTabSz="857250">
              <a:buFontTx/>
              <a:buAutoNum type="arabicPeriod"/>
            </a:pPr>
            <a:endParaRPr lang="en-US" dirty="0">
              <a:cs typeface="Arial" pitchFamily="34" charset="0"/>
            </a:endParaRPr>
          </a:p>
        </p:txBody>
      </p:sp>
      <p:sp>
        <p:nvSpPr>
          <p:cNvPr id="8231" name="Text Box 39"/>
          <p:cNvSpPr txBox="1">
            <a:spLocks noChangeArrowheads="1"/>
          </p:cNvSpPr>
          <p:nvPr/>
        </p:nvSpPr>
        <p:spPr bwMode="auto">
          <a:xfrm>
            <a:off x="14047788" y="35575875"/>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57213" y="28749625"/>
            <a:ext cx="12796837" cy="8042275"/>
          </a:xfrm>
          <a:prstGeom prst="rect">
            <a:avLst/>
          </a:prstGeom>
          <a:noFill/>
          <a:ln w="38100">
            <a:solidFill>
              <a:srgbClr val="800000"/>
            </a:solidFill>
            <a:miter lim="800000"/>
            <a:headEnd/>
            <a:tailEnd/>
          </a:ln>
          <a:effectLst/>
        </p:spPr>
        <p:txBody>
          <a:bodyPr lIns="256032" tIns="256032" rIns="256032" bIns="256032"/>
          <a:lstStyle/>
          <a:p>
            <a:pPr algn="just"/>
            <a:r>
              <a:rPr lang="en-US" sz="3200" b="1" dirty="0">
                <a:solidFill>
                  <a:srgbClr val="FF0000"/>
                </a:solidFill>
                <a:latin typeface="Times New Roman" pitchFamily="18" charset="0"/>
                <a:cs typeface="Times New Roman" pitchFamily="18" charset="0"/>
              </a:rPr>
              <a:t>Experimental Work</a:t>
            </a:r>
          </a:p>
          <a:p>
            <a:r>
              <a:rPr lang="en-US" sz="3200" b="1" dirty="0">
                <a:solidFill>
                  <a:srgbClr val="002060"/>
                </a:solidFill>
                <a:latin typeface="Times New Roman" pitchFamily="18" charset="0"/>
                <a:cs typeface="Times New Roman" pitchFamily="18" charset="0"/>
              </a:rPr>
              <a:t>This research concerns with producing fabrics suitable for being used as nursing pad. Five kinds of textile materials were used in this research, polyester, viscose, viscose/ polyester blend, cotton and polypropylene. Nonwoven construction, using random- laid technique for forming the web and spun-laced process for web bonding, was used for producing the inner and outer layers for all samples under study. </a:t>
            </a:r>
          </a:p>
          <a:p>
            <a:pPr algn="just"/>
            <a:r>
              <a:rPr lang="en-US" sz="3200" b="1" dirty="0" smtClean="0">
                <a:solidFill>
                  <a:srgbClr val="FF0000"/>
                </a:solidFill>
                <a:latin typeface="Times New Roman" pitchFamily="18" charset="0"/>
                <a:cs typeface="Times New Roman" pitchFamily="18" charset="0"/>
              </a:rPr>
              <a:t> Antimicrobial </a:t>
            </a:r>
            <a:r>
              <a:rPr lang="en-US" sz="3200" b="1" dirty="0">
                <a:solidFill>
                  <a:srgbClr val="FF0000"/>
                </a:solidFill>
                <a:latin typeface="Times New Roman" pitchFamily="18" charset="0"/>
                <a:cs typeface="Times New Roman" pitchFamily="18" charset="0"/>
              </a:rPr>
              <a:t>treatment (using </a:t>
            </a:r>
            <a:r>
              <a:rPr lang="en-US" sz="3200" b="1" dirty="0" err="1">
                <a:solidFill>
                  <a:srgbClr val="FF0000"/>
                </a:solidFill>
                <a:latin typeface="Times New Roman" pitchFamily="18" charset="0"/>
                <a:cs typeface="Times New Roman" pitchFamily="18" charset="0"/>
              </a:rPr>
              <a:t>triclosan</a:t>
            </a:r>
            <a:r>
              <a:rPr lang="en-US" sz="3200" b="1" dirty="0">
                <a:solidFill>
                  <a:srgbClr val="FF0000"/>
                </a:solidFill>
                <a:latin typeface="Times New Roman" pitchFamily="18" charset="0"/>
                <a:cs typeface="Times New Roman" pitchFamily="18" charset="0"/>
              </a:rPr>
              <a:t>) </a:t>
            </a:r>
          </a:p>
          <a:p>
            <a:pPr algn="just"/>
            <a:r>
              <a:rPr lang="en-US" sz="3200" b="1" dirty="0">
                <a:solidFill>
                  <a:srgbClr val="002060"/>
                </a:solidFill>
                <a:latin typeface="Times New Roman" pitchFamily="18" charset="0"/>
                <a:cs typeface="Times New Roman" pitchFamily="18" charset="0"/>
              </a:rPr>
              <a:t>In this study, antimicrobial finishes was applied to all samples. Antimicrobial treatment were applied to fabrics to prevent the growth of microorganisms exposed to the fabrics and so provide increased comfort and improved wear ability when not nursing because of the decrease in skin irritation. </a:t>
            </a:r>
          </a:p>
          <a:p>
            <a:pPr algn="just"/>
            <a:r>
              <a:rPr lang="en-US" sz="3200" b="1" dirty="0">
                <a:solidFill>
                  <a:srgbClr val="002060"/>
                </a:solidFill>
                <a:latin typeface="Times New Roman" pitchFamily="18" charset="0"/>
                <a:cs typeface="Times New Roman" pitchFamily="18" charset="0"/>
              </a:rPr>
              <a:t>Samples were padded in an aqueous solution containing 100 % </a:t>
            </a:r>
            <a:r>
              <a:rPr lang="en-US" sz="3200" b="1" dirty="0" err="1">
                <a:solidFill>
                  <a:srgbClr val="002060"/>
                </a:solidFill>
                <a:latin typeface="Times New Roman" pitchFamily="18" charset="0"/>
                <a:cs typeface="Times New Roman" pitchFamily="18" charset="0"/>
              </a:rPr>
              <a:t>triclosan</a:t>
            </a:r>
            <a:r>
              <a:rPr lang="en-US" sz="3200" b="1" dirty="0">
                <a:solidFill>
                  <a:srgbClr val="002060"/>
                </a:solidFill>
                <a:latin typeface="Times New Roman" pitchFamily="18" charset="0"/>
                <a:cs typeface="Times New Roman" pitchFamily="18" charset="0"/>
              </a:rPr>
              <a:t> and  then squeezed to a wet pick up 100 %.Samples were dried at 45 0 C for 15 min ,then thermo-fixed  at 120 0 C for  20  sec. </a:t>
            </a:r>
          </a:p>
          <a:p>
            <a:pPr algn="just" defTabSz="857250"/>
            <a:endParaRPr lang="en-US" dirty="0"/>
          </a:p>
        </p:txBody>
      </p:sp>
      <p:sp>
        <p:nvSpPr>
          <p:cNvPr id="8233" name="Text Box 41"/>
          <p:cNvSpPr txBox="1">
            <a:spLocks noChangeArrowheads="1"/>
          </p:cNvSpPr>
          <p:nvPr/>
        </p:nvSpPr>
        <p:spPr bwMode="auto">
          <a:xfrm>
            <a:off x="453588" y="2748915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Methods and Materials</a:t>
            </a:r>
          </a:p>
        </p:txBody>
      </p:sp>
      <p:sp>
        <p:nvSpPr>
          <p:cNvPr id="8242" name="Text Box 50"/>
          <p:cNvSpPr txBox="1">
            <a:spLocks noChangeArrowheads="1"/>
          </p:cNvSpPr>
          <p:nvPr/>
        </p:nvSpPr>
        <p:spPr bwMode="auto">
          <a:xfrm>
            <a:off x="472638" y="129540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4325600"/>
            <a:ext cx="12796837" cy="12774612"/>
          </a:xfrm>
          <a:prstGeom prst="rect">
            <a:avLst/>
          </a:prstGeom>
          <a:noFill/>
          <a:ln w="38100">
            <a:solidFill>
              <a:srgbClr val="800000"/>
            </a:solidFill>
            <a:miter lim="800000"/>
            <a:headEnd/>
            <a:tailEnd/>
          </a:ln>
          <a:effectLst/>
        </p:spPr>
        <p:txBody>
          <a:bodyPr lIns="256032" tIns="256032" rIns="256032" bIns="256032"/>
          <a:lstStyle/>
          <a:p>
            <a:r>
              <a:rPr lang="en-US" sz="3200" b="1" dirty="0">
                <a:solidFill>
                  <a:srgbClr val="FF0000"/>
                </a:solidFill>
                <a:latin typeface="Times New Roman" pitchFamily="18" charset="0"/>
                <a:cs typeface="Times New Roman" pitchFamily="18" charset="0"/>
              </a:rPr>
              <a:t>Nursing pads </a:t>
            </a:r>
            <a:r>
              <a:rPr lang="en-US" sz="3200" b="1" dirty="0">
                <a:solidFill>
                  <a:srgbClr val="002060"/>
                </a:solidFill>
                <a:latin typeface="Times New Roman" pitchFamily="18" charset="0"/>
                <a:cs typeface="Times New Roman" pitchFamily="18" charset="0"/>
              </a:rPr>
              <a:t>are widely used by nursing mothers to prevent strike-through of milk onto their clothing. This research aims to produce fabrics suitable for being used as a breast-milk absorbent pad. The produced nurse pad consists of three layers The non-woven technique was applied to produce the outer layers , using different substrates where the outer layers were made of (cotton, viscose, polyester, viscose/ polyester blend and polypropylene),and the wadding layer were made of cotton and viscose . The produced fabrics were treated with an antimicrobial agent. Different parameters were studied including, fabric construction (using nonwoven technique), material used and weight. Their influence on the performance of the end-use fabric and the achieved properties were studied. On the other hand physical-chemical properties including roughness, thickness, absorption, and antimicrobial, were evaluated according to the final product needs.</a:t>
            </a:r>
          </a:p>
          <a:p>
            <a:r>
              <a:rPr lang="en-US" sz="3200" b="1" dirty="0">
                <a:solidFill>
                  <a:srgbClr val="002060"/>
                </a:solidFill>
                <a:latin typeface="Times New Roman" pitchFamily="18" charset="0"/>
                <a:cs typeface="Times New Roman" pitchFamily="18" charset="0"/>
              </a:rPr>
              <a:t>Nursing pads</a:t>
            </a:r>
          </a:p>
          <a:p>
            <a:r>
              <a:rPr lang="en-US" sz="3200" b="1" dirty="0">
                <a:solidFill>
                  <a:srgbClr val="002060"/>
                </a:solidFill>
                <a:latin typeface="Times New Roman" pitchFamily="18" charset="0"/>
                <a:cs typeface="Times New Roman" pitchFamily="18" charset="0"/>
              </a:rPr>
              <a:t>The feeding of a baby is essential for its correct development and for good nutrition and it is strongly advised by pediatricians, midwives and other experts in breastfeeding. (3)A period of time (several days to few weeks) elapses during which the demands of infant gradually influences the hormonal production of the mother which, in turn, adjusts the volume of milk production.</a:t>
            </a:r>
          </a:p>
          <a:p>
            <a:r>
              <a:rPr lang="en-US" sz="3200" b="1" dirty="0">
                <a:solidFill>
                  <a:srgbClr val="002060"/>
                </a:solidFill>
                <a:latin typeface="Times New Roman" pitchFamily="18" charset="0"/>
                <a:cs typeface="Times New Roman" pitchFamily="18" charset="0"/>
              </a:rPr>
              <a:t>Types of nursing pads</a:t>
            </a:r>
          </a:p>
          <a:p>
            <a:r>
              <a:rPr lang="en-US" sz="3200" b="1" dirty="0">
                <a:solidFill>
                  <a:srgbClr val="002060"/>
                </a:solidFill>
                <a:latin typeface="Times New Roman" pitchFamily="18" charset="0"/>
                <a:cs typeface="Times New Roman" pitchFamily="18" charset="0"/>
              </a:rPr>
              <a:t>There are two major types of nursing pads .The first is a therapeutic breast pad for heating or cooling the female breast during nursing to alleviate the symptoms of clogged milk duct </a:t>
            </a:r>
          </a:p>
          <a:p>
            <a:pPr defTabSz="857250">
              <a:buFont typeface="Symbol" pitchFamily="18" charset="2"/>
              <a:buNone/>
            </a:pPr>
            <a:endParaRPr lang="en-US" dirty="0">
              <a:cs typeface="Arial" pitchFamily="34" charset="0"/>
            </a:endParaRPr>
          </a:p>
        </p:txBody>
      </p:sp>
      <p:pic>
        <p:nvPicPr>
          <p:cNvPr id="17" name="Picture 9" descr="C:\Users\MAX\Desktop\‫مجلد جديد ‫‬ - نسخة\شعار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638" y="990600"/>
            <a:ext cx="2803962" cy="25908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graphicFrame>
        <p:nvGraphicFramePr>
          <p:cNvPr id="2" name="جدول 1"/>
          <p:cNvGraphicFramePr>
            <a:graphicFrameLocks noGrp="1"/>
          </p:cNvGraphicFramePr>
          <p:nvPr>
            <p:extLst>
              <p:ext uri="{D42A27DB-BD31-4B8C-83A1-F6EECF244321}">
                <p14:modId xmlns:p14="http://schemas.microsoft.com/office/powerpoint/2010/main" val="2952132095"/>
              </p:ext>
            </p:extLst>
          </p:nvPr>
        </p:nvGraphicFramePr>
        <p:xfrm>
          <a:off x="20229512" y="16119727"/>
          <a:ext cx="6643688" cy="10980485"/>
        </p:xfrm>
        <a:graphic>
          <a:graphicData uri="http://schemas.openxmlformats.org/drawingml/2006/table">
            <a:tbl>
              <a:tblPr rtl="1" firstRow="1" firstCol="1" bandRow="1">
                <a:tableStyleId>{69012ECD-51FC-41F1-AA8D-1B2483CD663E}</a:tableStyleId>
              </a:tblPr>
              <a:tblGrid>
                <a:gridCol w="1718420"/>
                <a:gridCol w="1537609"/>
                <a:gridCol w="1435633"/>
                <a:gridCol w="1127532"/>
                <a:gridCol w="824494"/>
              </a:tblGrid>
              <a:tr h="360160">
                <a:tc gridSpan="4">
                  <a:txBody>
                    <a:bodyPr/>
                    <a:lstStyle/>
                    <a:p>
                      <a:pPr algn="ctr" rtl="0">
                        <a:lnSpc>
                          <a:spcPct val="150000"/>
                        </a:lnSpc>
                        <a:spcAft>
                          <a:spcPts val="0"/>
                        </a:spcAft>
                      </a:pPr>
                      <a:r>
                        <a:rPr lang="en-US" sz="1800" dirty="0">
                          <a:effectLst/>
                        </a:rPr>
                        <a:t>Antimicrobial</a:t>
                      </a:r>
                      <a:endParaRPr lang="en-US" sz="1800" b="1" dirty="0">
                        <a:solidFill>
                          <a:srgbClr val="FF0000"/>
                        </a:solidFill>
                        <a:effectLst/>
                        <a:latin typeface="Times New Roman"/>
                        <a:ea typeface="Times New Roman"/>
                        <a:cs typeface="Arial"/>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rowSpan="3">
                  <a:txBody>
                    <a:bodyPr/>
                    <a:lstStyle/>
                    <a:p>
                      <a:pPr algn="l" rtl="0">
                        <a:lnSpc>
                          <a:spcPct val="150000"/>
                        </a:lnSpc>
                        <a:spcAft>
                          <a:spcPts val="0"/>
                        </a:spcAft>
                      </a:pPr>
                      <a:r>
                        <a:rPr lang="en-US" sz="1800">
                          <a:effectLst/>
                        </a:rPr>
                        <a:t>Tests</a:t>
                      </a:r>
                      <a:endParaRPr lang="en-US" sz="1800" b="1">
                        <a:solidFill>
                          <a:srgbClr val="FF0000"/>
                        </a:solidFill>
                        <a:effectLst/>
                        <a:latin typeface="Times New Roman"/>
                        <a:ea typeface="Times New Roman"/>
                        <a:cs typeface="Arial"/>
                      </a:endParaRPr>
                    </a:p>
                  </a:txBody>
                  <a:tcPr marL="68580" marR="68580" marT="0" marB="0"/>
                </a:tc>
              </a:tr>
              <a:tr h="360160">
                <a:tc gridSpan="4">
                  <a:txBody>
                    <a:bodyPr/>
                    <a:lstStyle/>
                    <a:p>
                      <a:pPr algn="ctr" rtl="0">
                        <a:lnSpc>
                          <a:spcPct val="150000"/>
                        </a:lnSpc>
                        <a:spcAft>
                          <a:spcPts val="0"/>
                        </a:spcAft>
                      </a:pPr>
                      <a:r>
                        <a:rPr lang="en-US" sz="1800" dirty="0">
                          <a:effectLst/>
                        </a:rPr>
                        <a:t>After treatment</a:t>
                      </a:r>
                      <a:endParaRPr lang="en-US" sz="1800" b="1" dirty="0">
                        <a:solidFill>
                          <a:srgbClr val="FF0000"/>
                        </a:solidFill>
                        <a:effectLst/>
                        <a:latin typeface="Times New Roman"/>
                        <a:ea typeface="Times New Roman"/>
                        <a:cs typeface="Arial"/>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vMerge="1">
                  <a:txBody>
                    <a:bodyPr/>
                    <a:lstStyle/>
                    <a:p>
                      <a:pPr rtl="1"/>
                      <a:endParaRPr lang="ar-SA"/>
                    </a:p>
                  </a:txBody>
                  <a:tcPr/>
                </a:tc>
              </a:tr>
              <a:tr h="360160">
                <a:tc gridSpan="4">
                  <a:txBody>
                    <a:bodyPr/>
                    <a:lstStyle/>
                    <a:p>
                      <a:pPr algn="ctr" rtl="0">
                        <a:lnSpc>
                          <a:spcPct val="150000"/>
                        </a:lnSpc>
                        <a:spcAft>
                          <a:spcPts val="0"/>
                        </a:spcAft>
                      </a:pPr>
                      <a:r>
                        <a:rPr lang="en-US" sz="1800" dirty="0">
                          <a:effectLst/>
                        </a:rPr>
                        <a:t>Inhibition zone diameter (1 cm sample)</a:t>
                      </a:r>
                      <a:endParaRPr lang="en-US" sz="1800" b="1" dirty="0">
                        <a:solidFill>
                          <a:srgbClr val="FF0000"/>
                        </a:solidFill>
                        <a:effectLst/>
                        <a:latin typeface="Times New Roman"/>
                        <a:ea typeface="Times New Roman"/>
                        <a:cs typeface="Arial"/>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vMerge="1">
                  <a:txBody>
                    <a:bodyPr/>
                    <a:lstStyle/>
                    <a:p>
                      <a:pPr rtl="1"/>
                      <a:endParaRPr lang="ar-SA"/>
                    </a:p>
                  </a:txBody>
                  <a:tcPr/>
                </a:tc>
              </a:tr>
              <a:tr h="1178476">
                <a:tc>
                  <a:txBody>
                    <a:bodyPr/>
                    <a:lstStyle/>
                    <a:p>
                      <a:pPr algn="ctr" rtl="0">
                        <a:lnSpc>
                          <a:spcPct val="150000"/>
                        </a:lnSpc>
                        <a:spcAft>
                          <a:spcPts val="0"/>
                        </a:spcAft>
                      </a:pPr>
                      <a:r>
                        <a:rPr lang="en-US" sz="1800" dirty="0">
                          <a:effectLst/>
                        </a:rPr>
                        <a:t>Candida </a:t>
                      </a:r>
                      <a:r>
                        <a:rPr lang="en-US" sz="1800" dirty="0" err="1">
                          <a:effectLst/>
                        </a:rPr>
                        <a:t>albicans</a:t>
                      </a:r>
                      <a:r>
                        <a:rPr lang="en-US" sz="1800" dirty="0">
                          <a:effectLst/>
                        </a:rPr>
                        <a:t> (Fungus)</a:t>
                      </a:r>
                      <a:endParaRPr lang="en-US" sz="1800" b="1" dirty="0">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Aspergillus flavus (Fungus) </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Staphylococcus aureus (G </a:t>
                      </a:r>
                      <a:r>
                        <a:rPr lang="en-US" sz="1800" baseline="30000">
                          <a:effectLst/>
                        </a:rPr>
                        <a:t>+</a:t>
                      </a:r>
                      <a:r>
                        <a:rPr lang="en-US" sz="1800">
                          <a:effectLst/>
                        </a:rPr>
                        <a:t>)</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Escherichia coli (G</a:t>
                      </a:r>
                      <a:r>
                        <a:rPr lang="en-US" sz="1800" baseline="30000">
                          <a:effectLst/>
                        </a:rPr>
                        <a:t>-</a:t>
                      </a:r>
                      <a:r>
                        <a:rPr lang="en-US" sz="1800">
                          <a:effectLst/>
                        </a:rPr>
                        <a:t>)</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No.</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9</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18</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4</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dirty="0">
                          <a:effectLst/>
                        </a:rPr>
                        <a:t>19</a:t>
                      </a:r>
                      <a:endParaRPr lang="en-US" sz="1800" b="1" dirty="0">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18</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6</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7</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8</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9</a:t>
                      </a:r>
                      <a:endParaRPr lang="en-US" sz="1800" b="1">
                        <a:solidFill>
                          <a:srgbClr val="FF0000"/>
                        </a:solidFill>
                        <a:effectLst/>
                        <a:latin typeface="Times New Roman"/>
                        <a:ea typeface="Times New Roman"/>
                        <a:cs typeface="Arial"/>
                      </a:endParaRPr>
                    </a:p>
                  </a:txBody>
                  <a:tcPr marL="68580" marR="68580" marT="0" marB="0"/>
                </a:tc>
              </a:tr>
              <a:tr h="365401">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Calibri"/>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Calibri"/>
                        <a:ea typeface="Times New Roman"/>
                        <a:cs typeface="Arial"/>
                      </a:endParaRPr>
                    </a:p>
                  </a:txBody>
                  <a:tcPr marL="68580" marR="68580" marT="0" marB="0"/>
                </a:tc>
              </a:tr>
              <a:tr h="365401">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Calibri"/>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Calibri"/>
                        <a:ea typeface="Times New Roman"/>
                        <a:cs typeface="Arial"/>
                      </a:endParaRPr>
                    </a:p>
                  </a:txBody>
                  <a:tcPr marL="68580" marR="68580" marT="0" marB="0"/>
                </a:tc>
              </a:tr>
              <a:tr h="365401">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15</a:t>
                      </a:r>
                      <a:endParaRPr lang="en-US" sz="1800" b="1">
                        <a:solidFill>
                          <a:srgbClr val="FF0000"/>
                        </a:solidFill>
                        <a:effectLst/>
                        <a:latin typeface="Calibri"/>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Calibri"/>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14</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9</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15</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16</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17</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0</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18</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13</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19</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1</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12</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20</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dirty="0">
                          <a:effectLst/>
                        </a:rPr>
                        <a:t>3</a:t>
                      </a:r>
                      <a:endParaRPr lang="en-US" sz="1800" b="1" dirty="0">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18</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16</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21</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19</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22</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8</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17</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14</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23</a:t>
                      </a:r>
                      <a:endParaRPr lang="en-US" sz="1800" b="1">
                        <a:solidFill>
                          <a:srgbClr val="FF0000"/>
                        </a:solidFill>
                        <a:effectLst/>
                        <a:latin typeface="Times New Roman"/>
                        <a:ea typeface="Times New Roman"/>
                        <a:cs typeface="Arial"/>
                      </a:endParaRPr>
                    </a:p>
                  </a:txBody>
                  <a:tcPr marL="68580" marR="68580" marT="0" marB="0"/>
                </a:tc>
              </a:tr>
              <a:tr h="360160">
                <a:tc>
                  <a:txBody>
                    <a:bodyPr/>
                    <a:lstStyle/>
                    <a:p>
                      <a:pPr algn="ctr" rtl="0">
                        <a:lnSpc>
                          <a:spcPct val="150000"/>
                        </a:lnSpc>
                        <a:spcAft>
                          <a:spcPts val="0"/>
                        </a:spcAft>
                      </a:pPr>
                      <a:r>
                        <a:rPr lang="en-US" sz="1800">
                          <a:effectLst/>
                        </a:rPr>
                        <a:t>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dirty="0">
                          <a:effectLst/>
                        </a:rPr>
                        <a:t>13</a:t>
                      </a:r>
                      <a:endParaRPr lang="en-US" sz="1800" b="1" dirty="0">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dirty="0">
                          <a:effectLst/>
                        </a:rPr>
                        <a:t>18</a:t>
                      </a:r>
                      <a:endParaRPr lang="en-US" sz="1800" b="1" dirty="0">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a:effectLst/>
                        </a:rPr>
                        <a:t>15</a:t>
                      </a:r>
                      <a:endParaRPr lang="en-US" sz="1800" b="1">
                        <a:solidFill>
                          <a:srgbClr val="FF0000"/>
                        </a:solidFill>
                        <a:effectLst/>
                        <a:latin typeface="Times New Roman"/>
                        <a:ea typeface="Times New Roman"/>
                        <a:cs typeface="Arial"/>
                      </a:endParaRPr>
                    </a:p>
                  </a:txBody>
                  <a:tcPr marL="68580" marR="68580" marT="0" marB="0"/>
                </a:tc>
                <a:tc>
                  <a:txBody>
                    <a:bodyPr/>
                    <a:lstStyle/>
                    <a:p>
                      <a:pPr algn="ctr" rtl="0">
                        <a:lnSpc>
                          <a:spcPct val="150000"/>
                        </a:lnSpc>
                        <a:spcAft>
                          <a:spcPts val="0"/>
                        </a:spcAft>
                      </a:pPr>
                      <a:r>
                        <a:rPr lang="en-US" sz="1800" dirty="0">
                          <a:effectLst/>
                        </a:rPr>
                        <a:t>24</a:t>
                      </a:r>
                      <a:endParaRPr lang="en-US" sz="1800" b="1" dirty="0">
                        <a:solidFill>
                          <a:srgbClr val="FF0000"/>
                        </a:solidFill>
                        <a:effectLst/>
                        <a:latin typeface="Times New Roman"/>
                        <a:ea typeface="Times New Roman"/>
                        <a:cs typeface="Arial"/>
                      </a:endParaRPr>
                    </a:p>
                  </a:txBody>
                  <a:tcPr marL="68580" marR="68580" marT="0" marB="0"/>
                </a:tc>
              </a:tr>
            </a:tbl>
          </a:graphicData>
        </a:graphic>
      </p:graphicFrame>
      <p:sp>
        <p:nvSpPr>
          <p:cNvPr id="3" name="Rectangle 1"/>
          <p:cNvSpPr>
            <a:spLocks noChangeArrowheads="1"/>
          </p:cNvSpPr>
          <p:nvPr/>
        </p:nvSpPr>
        <p:spPr bwMode="auto">
          <a:xfrm>
            <a:off x="15773400" y="30022800"/>
            <a:ext cx="2743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Results of the antimicrobial test applied to the produced samples</a:t>
            </a:r>
            <a:endParaRPr kumimoji="0" lang="en-US" sz="2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t>
            </a:r>
            <a:r>
              <a:rPr kumimoji="0" lang="en-US" sz="11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a:t>
            </a:r>
            <a:r>
              <a:rPr kumimoji="0" lang="en-US" sz="11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=Gram negative</a:t>
            </a:r>
            <a:endParaRPr kumimoji="0" lang="en-US" sz="2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 </a:t>
            </a:r>
            <a:r>
              <a:rPr kumimoji="0" lang="en-US" sz="11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a:t>
            </a:r>
            <a:r>
              <a:rPr kumimoji="0" lang="en-US" sz="11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Gram positive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47819" y="27517725"/>
            <a:ext cx="6223794"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9406" y="31175325"/>
            <a:ext cx="6223794"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750" y="37360225"/>
            <a:ext cx="5715000"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54907" y="31034832"/>
            <a:ext cx="5749131" cy="408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2007" y="37276087"/>
            <a:ext cx="6398418"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854907" y="27489150"/>
            <a:ext cx="5961062"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2" descr="ضمادة بيضاوية"/>
          <p:cNvPicPr>
            <a:picLocks noChangeAspect="1" noChangeArrowheads="1"/>
          </p:cNvPicPr>
          <p:nvPr/>
        </p:nvPicPr>
        <p:blipFill>
          <a:blip r:embed="rId10" r:link="rId11">
            <a:extLst>
              <a:ext uri="{28A0092B-C50C-407E-A947-70E740481C1C}">
                <a14:useLocalDpi xmlns:a14="http://schemas.microsoft.com/office/drawing/2010/main" val="0"/>
              </a:ext>
            </a:extLst>
          </a:blip>
          <a:srcRect/>
          <a:stretch>
            <a:fillRect/>
          </a:stretch>
        </p:blipFill>
        <p:spPr bwMode="auto">
          <a:xfrm>
            <a:off x="3409950" y="41027206"/>
            <a:ext cx="2971800" cy="225993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ضمادة غير منسوجة"/>
          <p:cNvPicPr>
            <a:picLocks noChangeAspect="1" noChangeArrowheads="1"/>
          </p:cNvPicPr>
          <p:nvPr/>
        </p:nvPicPr>
        <p:blipFill>
          <a:blip r:embed="rId12" r:link="rId13">
            <a:extLst>
              <a:ext uri="{28A0092B-C50C-407E-A947-70E740481C1C}">
                <a14:useLocalDpi xmlns:a14="http://schemas.microsoft.com/office/drawing/2010/main" val="0"/>
              </a:ext>
            </a:extLst>
          </a:blip>
          <a:srcRect/>
          <a:stretch>
            <a:fillRect/>
          </a:stretch>
        </p:blipFill>
        <p:spPr bwMode="auto">
          <a:xfrm>
            <a:off x="6728181" y="41027206"/>
            <a:ext cx="2800350" cy="2163907"/>
          </a:xfrm>
          <a:prstGeom prst="rect">
            <a:avLst/>
          </a:prstGeom>
          <a:noFill/>
          <a:extLst>
            <a:ext uri="{909E8E84-426E-40DD-AFC4-6F175D3DCCD1}">
              <a14:hiddenFill xmlns:a14="http://schemas.microsoft.com/office/drawing/2010/main">
                <a:solidFill>
                  <a:srgbClr val="FFFFFF"/>
                </a:solidFill>
              </a14:hiddenFill>
            </a:ext>
          </a:extLst>
        </p:spPr>
      </p:pic>
      <p:pic>
        <p:nvPicPr>
          <p:cNvPr id="1034" name="rg_hi" descr="http://t1.gstatic.com/images?q=tbn:ANd9GcQMf0VLMwAwYDcpLYzzD-L-iwjQU3H6Sk5IOERirujrZTDJperIrA"/>
          <p:cNvPicPr>
            <a:picLocks noChangeAspect="1" noChangeArrowheads="1"/>
          </p:cNvPicPr>
          <p:nvPr/>
        </p:nvPicPr>
        <p:blipFill>
          <a:blip r:embed="rId14" r:link="rId15">
            <a:extLst>
              <a:ext uri="{28A0092B-C50C-407E-A947-70E740481C1C}">
                <a14:useLocalDpi xmlns:a14="http://schemas.microsoft.com/office/drawing/2010/main" val="0"/>
              </a:ext>
            </a:extLst>
          </a:blip>
          <a:srcRect/>
          <a:stretch>
            <a:fillRect/>
          </a:stretch>
        </p:blipFill>
        <p:spPr bwMode="auto">
          <a:xfrm>
            <a:off x="547688" y="41027206"/>
            <a:ext cx="2540218" cy="216390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t1.gstatic.com/images?q=tbn:ANd9GcSXKNoZWvLhpxE27L2G0LhDl8pxcgNOoBYi-WpISNyqInS2FQ99"/>
          <p:cNvPicPr>
            <a:picLocks noChangeAspect="1" noChangeArrowheads="1"/>
          </p:cNvPicPr>
          <p:nvPr/>
        </p:nvPicPr>
        <p:blipFill>
          <a:blip r:embed="rId16" r:link="rId17">
            <a:extLst>
              <a:ext uri="{28A0092B-C50C-407E-A947-70E740481C1C}">
                <a14:useLocalDpi xmlns:a14="http://schemas.microsoft.com/office/drawing/2010/main" val="0"/>
              </a:ext>
            </a:extLst>
          </a:blip>
          <a:srcRect/>
          <a:stretch>
            <a:fillRect/>
          </a:stretch>
        </p:blipFill>
        <p:spPr bwMode="auto">
          <a:xfrm>
            <a:off x="9937754" y="41027206"/>
            <a:ext cx="2933696" cy="237001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13"/>
          <p:cNvSpPr>
            <a:spLocks noChangeArrowheads="1"/>
          </p:cNvSpPr>
          <p:nvPr/>
        </p:nvSpPr>
        <p:spPr bwMode="auto">
          <a:xfrm>
            <a:off x="0" y="0"/>
            <a:ext cx="2743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14"/>
          <p:cNvSpPr>
            <a:spLocks noChangeArrowheads="1"/>
          </p:cNvSpPr>
          <p:nvPr/>
        </p:nvSpPr>
        <p:spPr bwMode="auto">
          <a:xfrm>
            <a:off x="0" y="1266825"/>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15"/>
          <p:cNvSpPr>
            <a:spLocks noChangeArrowheads="1"/>
          </p:cNvSpPr>
          <p:nvPr/>
        </p:nvSpPr>
        <p:spPr bwMode="auto">
          <a:xfrm>
            <a:off x="0" y="207645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6"/>
          <p:cNvSpPr>
            <a:spLocks noChangeArrowheads="1"/>
          </p:cNvSpPr>
          <p:nvPr/>
        </p:nvSpPr>
        <p:spPr bwMode="auto">
          <a:xfrm>
            <a:off x="0" y="2886075"/>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17"/>
          <p:cNvSpPr>
            <a:spLocks noChangeArrowheads="1"/>
          </p:cNvSpPr>
          <p:nvPr/>
        </p:nvSpPr>
        <p:spPr bwMode="auto">
          <a:xfrm>
            <a:off x="0" y="363855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18"/>
          <p:cNvSpPr>
            <a:spLocks noChangeArrowheads="1"/>
          </p:cNvSpPr>
          <p:nvPr/>
        </p:nvSpPr>
        <p:spPr bwMode="auto">
          <a:xfrm>
            <a:off x="0" y="4391025"/>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0" name="جدول 9"/>
          <p:cNvGraphicFramePr>
            <a:graphicFrameLocks noGrp="1"/>
          </p:cNvGraphicFramePr>
          <p:nvPr>
            <p:extLst>
              <p:ext uri="{D42A27DB-BD31-4B8C-83A1-F6EECF244321}">
                <p14:modId xmlns:p14="http://schemas.microsoft.com/office/powerpoint/2010/main" val="759621566"/>
              </p:ext>
            </p:extLst>
          </p:nvPr>
        </p:nvGraphicFramePr>
        <p:xfrm>
          <a:off x="13993495" y="16083228"/>
          <a:ext cx="5683885" cy="11016984"/>
        </p:xfrm>
        <a:graphic>
          <a:graphicData uri="http://schemas.openxmlformats.org/drawingml/2006/table">
            <a:tbl>
              <a:tblPr rtl="1" firstRow="1" firstCol="1" bandRow="1">
                <a:tableStyleId>{69012ECD-51FC-41F1-AA8D-1B2483CD663E}</a:tableStyleId>
              </a:tblPr>
              <a:tblGrid>
                <a:gridCol w="1084580"/>
                <a:gridCol w="1332865"/>
                <a:gridCol w="1272540"/>
                <a:gridCol w="1170305"/>
                <a:gridCol w="823595"/>
              </a:tblGrid>
              <a:tr h="442359">
                <a:tc gridSpan="2">
                  <a:txBody>
                    <a:bodyPr/>
                    <a:lstStyle/>
                    <a:p>
                      <a:pPr algn="l" rtl="0">
                        <a:spcAft>
                          <a:spcPts val="0"/>
                        </a:spcAft>
                      </a:pPr>
                      <a:r>
                        <a:rPr lang="en-US" sz="1800" dirty="0">
                          <a:effectLst/>
                        </a:rPr>
                        <a:t>Air permeability (L</a:t>
                      </a:r>
                      <a:r>
                        <a:rPr lang="en-US" sz="1800" baseline="30000" dirty="0">
                          <a:effectLst/>
                        </a:rPr>
                        <a:t>3</a:t>
                      </a:r>
                      <a:r>
                        <a:rPr lang="en-US" sz="1800" dirty="0">
                          <a:effectLst/>
                        </a:rPr>
                        <a:t>/min. m </a:t>
                      </a:r>
                      <a:r>
                        <a:rPr lang="en-US" sz="1800" baseline="30000" dirty="0">
                          <a:effectLst/>
                        </a:rPr>
                        <a:t>2</a:t>
                      </a:r>
                      <a:r>
                        <a:rPr lang="en-US" sz="1800" dirty="0">
                          <a:effectLst/>
                        </a:rPr>
                        <a:t>)</a:t>
                      </a:r>
                      <a:endParaRPr lang="en-US" sz="1800" b="1" dirty="0">
                        <a:solidFill>
                          <a:schemeClr val="tx1"/>
                        </a:solidFill>
                        <a:effectLst/>
                        <a:latin typeface="Times New Roman"/>
                        <a:ea typeface="Times New Roman"/>
                        <a:cs typeface="Arial"/>
                      </a:endParaRPr>
                    </a:p>
                  </a:txBody>
                  <a:tcPr marL="68580" marR="68580" marT="0" marB="0"/>
                </a:tc>
                <a:tc hMerge="1">
                  <a:txBody>
                    <a:bodyPr/>
                    <a:lstStyle/>
                    <a:p>
                      <a:pPr rtl="1"/>
                      <a:endParaRPr lang="ar-SA"/>
                    </a:p>
                  </a:txBody>
                  <a:tcPr/>
                </a:tc>
                <a:tc gridSpan="2">
                  <a:txBody>
                    <a:bodyPr/>
                    <a:lstStyle/>
                    <a:p>
                      <a:pPr algn="l" rtl="0">
                        <a:spcAft>
                          <a:spcPts val="0"/>
                        </a:spcAft>
                      </a:pPr>
                      <a:r>
                        <a:rPr lang="en-US" sz="1800" dirty="0">
                          <a:effectLst/>
                        </a:rPr>
                        <a:t>Roughness (Ra. µ) m</a:t>
                      </a:r>
                      <a:endParaRPr lang="en-US" sz="1800" b="1" dirty="0">
                        <a:solidFill>
                          <a:schemeClr val="tx1"/>
                        </a:solidFill>
                        <a:effectLst/>
                        <a:latin typeface="Times New Roman"/>
                        <a:ea typeface="Times New Roman"/>
                        <a:cs typeface="Arial"/>
                      </a:endParaRPr>
                    </a:p>
                  </a:txBody>
                  <a:tcPr marL="68580" marR="68580" marT="0" marB="0"/>
                </a:tc>
                <a:tc hMerge="1">
                  <a:txBody>
                    <a:bodyPr/>
                    <a:lstStyle/>
                    <a:p>
                      <a:pPr rtl="1"/>
                      <a:endParaRPr lang="ar-SA"/>
                    </a:p>
                  </a:txBody>
                  <a:tcPr/>
                </a:tc>
                <a:tc>
                  <a:txBody>
                    <a:bodyPr/>
                    <a:lstStyle/>
                    <a:p>
                      <a:pPr algn="l" rtl="0">
                        <a:spcAft>
                          <a:spcPts val="0"/>
                        </a:spcAft>
                      </a:pPr>
                      <a:r>
                        <a:rPr lang="en-US" sz="1800">
                          <a:effectLst/>
                        </a:rPr>
                        <a:t>Tests</a:t>
                      </a:r>
                      <a:endParaRPr lang="en-US" sz="1800" b="1">
                        <a:solidFill>
                          <a:schemeClr val="tx1"/>
                        </a:solidFill>
                        <a:effectLst/>
                        <a:latin typeface="Times New Roman"/>
                        <a:ea typeface="Times New Roman"/>
                        <a:cs typeface="Arial"/>
                      </a:endParaRPr>
                    </a:p>
                  </a:txBody>
                  <a:tcPr marL="68580" marR="68580" marT="0" marB="0"/>
                </a:tc>
              </a:tr>
              <a:tr h="803782">
                <a:tc>
                  <a:txBody>
                    <a:bodyPr/>
                    <a:lstStyle/>
                    <a:p>
                      <a:pPr algn="ctr" rtl="0">
                        <a:spcAft>
                          <a:spcPts val="0"/>
                        </a:spcAft>
                      </a:pPr>
                      <a:r>
                        <a:rPr lang="en-US" sz="1800">
                          <a:effectLst/>
                        </a:rPr>
                        <a:t>After treatment</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Before treatment</a:t>
                      </a:r>
                      <a:endParaRPr lang="en-US" sz="1800" b="1">
                        <a:solidFill>
                          <a:schemeClr val="tx1"/>
                        </a:solidFill>
                        <a:effectLst/>
                        <a:latin typeface="Times New Roman"/>
                        <a:ea typeface="Times New Roman"/>
                        <a:cs typeface="Arial"/>
                      </a:endParaRPr>
                    </a:p>
                  </a:txBody>
                  <a:tcPr marL="68580" marR="68580" marT="0" marB="0"/>
                </a:tc>
                <a:tc>
                  <a:txBody>
                    <a:bodyPr/>
                    <a:lstStyle/>
                    <a:p>
                      <a:pPr algn="l" rtl="0">
                        <a:spcAft>
                          <a:spcPts val="0"/>
                        </a:spcAft>
                      </a:pPr>
                      <a:r>
                        <a:rPr lang="en-US" sz="1800">
                          <a:effectLst/>
                        </a:rPr>
                        <a:t>After treatment </a:t>
                      </a:r>
                      <a:endParaRPr lang="en-US" sz="1800" b="1">
                        <a:solidFill>
                          <a:schemeClr val="tx1"/>
                        </a:solidFill>
                        <a:effectLst/>
                        <a:latin typeface="Times New Roman"/>
                        <a:ea typeface="Times New Roman"/>
                        <a:cs typeface="Arial"/>
                      </a:endParaRPr>
                    </a:p>
                  </a:txBody>
                  <a:tcPr marL="68580" marR="68580" marT="0" marB="0"/>
                </a:tc>
                <a:tc>
                  <a:txBody>
                    <a:bodyPr/>
                    <a:lstStyle/>
                    <a:p>
                      <a:pPr algn="l" rtl="0">
                        <a:spcAft>
                          <a:spcPts val="0"/>
                        </a:spcAft>
                      </a:pPr>
                      <a:r>
                        <a:rPr lang="en-US" sz="1800">
                          <a:effectLst/>
                        </a:rPr>
                        <a:t>Before treatment </a:t>
                      </a:r>
                      <a:endParaRPr lang="en-US" sz="1800" b="1">
                        <a:solidFill>
                          <a:schemeClr val="tx1"/>
                        </a:solidFill>
                        <a:effectLst/>
                        <a:latin typeface="Times New Roman"/>
                        <a:ea typeface="Times New Roman"/>
                        <a:cs typeface="Arial"/>
                      </a:endParaRPr>
                    </a:p>
                  </a:txBody>
                  <a:tcPr marL="68580" marR="68580" marT="0" marB="0"/>
                </a:tc>
                <a:tc>
                  <a:txBody>
                    <a:bodyPr/>
                    <a:lstStyle/>
                    <a:p>
                      <a:pPr algn="l" rtl="0">
                        <a:spcAft>
                          <a:spcPts val="0"/>
                        </a:spcAft>
                      </a:pPr>
                      <a:r>
                        <a:rPr lang="en-US" sz="1800">
                          <a:effectLst/>
                        </a:rPr>
                        <a:t>No.</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14.11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15.07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17.01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16.23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14.56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15.66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17.49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a:t>
                      </a:r>
                      <a:r>
                        <a:rPr lang="ar-EG" sz="1800">
                          <a:effectLst/>
                        </a:rPr>
                        <a:t>75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25.62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26.95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15.63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14.30</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3</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26.45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27.41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16.21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15.21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4</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17.19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18.02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16.85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16.02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5</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17.92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18.66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17.12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16.3</a:t>
                      </a:r>
                      <a:r>
                        <a:rPr lang="ar-EG" sz="1800">
                          <a:effectLst/>
                        </a:rPr>
                        <a:t>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6</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9.13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10.06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dirty="0">
                          <a:effectLst/>
                        </a:rPr>
                        <a:t>22.91</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22.01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7</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9.84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10.82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24.11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23.36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8</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10.03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11.74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24.83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23.96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9</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1">
                        <a:spcAft>
                          <a:spcPts val="0"/>
                        </a:spcAft>
                      </a:pPr>
                      <a:r>
                        <a:rPr lang="en-US" sz="1800">
                          <a:effectLst/>
                        </a:rPr>
                        <a:t>11.45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12.18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26.38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24.49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10</a:t>
                      </a:r>
                      <a:endParaRPr lang="en-US" sz="1800" b="1">
                        <a:solidFill>
                          <a:schemeClr val="tx1"/>
                        </a:solidFill>
                        <a:effectLst/>
                        <a:latin typeface="Calibri"/>
                        <a:ea typeface="Times New Roman"/>
                        <a:cs typeface="Arial"/>
                      </a:endParaRPr>
                    </a:p>
                  </a:txBody>
                  <a:tcPr marL="68580" marR="68580" marT="0" marB="0"/>
                </a:tc>
              </a:tr>
              <a:tr h="401891">
                <a:tc>
                  <a:txBody>
                    <a:bodyPr/>
                    <a:lstStyle/>
                    <a:p>
                      <a:pPr algn="ctr" rtl="1">
                        <a:spcAft>
                          <a:spcPts val="0"/>
                        </a:spcAft>
                      </a:pPr>
                      <a:r>
                        <a:rPr lang="en-US" sz="1800">
                          <a:effectLst/>
                        </a:rPr>
                        <a:t>29.32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ar-EG" sz="1800">
                          <a:effectLst/>
                        </a:rPr>
                        <a:t>30.25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16.70</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16.01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11</a:t>
                      </a:r>
                      <a:endParaRPr lang="en-US" sz="1800" b="1">
                        <a:solidFill>
                          <a:schemeClr val="tx1"/>
                        </a:solidFill>
                        <a:effectLst/>
                        <a:latin typeface="Calibri"/>
                        <a:ea typeface="Times New Roman"/>
                        <a:cs typeface="Arial"/>
                      </a:endParaRPr>
                    </a:p>
                  </a:txBody>
                  <a:tcPr marL="68580" marR="68580" marT="0" marB="0"/>
                </a:tc>
              </a:tr>
              <a:tr h="401891">
                <a:tc>
                  <a:txBody>
                    <a:bodyPr/>
                    <a:lstStyle/>
                    <a:p>
                      <a:pPr algn="ctr" rtl="1">
                        <a:spcAft>
                          <a:spcPts val="0"/>
                        </a:spcAft>
                      </a:pPr>
                      <a:r>
                        <a:rPr lang="en-US" sz="1800">
                          <a:effectLst/>
                        </a:rPr>
                        <a:t>30.72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31.80</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17.13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16.34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12</a:t>
                      </a:r>
                      <a:endParaRPr lang="en-US" sz="1800" b="1">
                        <a:solidFill>
                          <a:schemeClr val="tx1"/>
                        </a:solidFill>
                        <a:effectLst/>
                        <a:latin typeface="Calibri"/>
                        <a:ea typeface="Times New Roman"/>
                        <a:cs typeface="Arial"/>
                      </a:endParaRPr>
                    </a:p>
                  </a:txBody>
                  <a:tcPr marL="68580" marR="68580" marT="0" marB="0"/>
                </a:tc>
              </a:tr>
              <a:tr h="401891">
                <a:tc>
                  <a:txBody>
                    <a:bodyPr/>
                    <a:lstStyle/>
                    <a:p>
                      <a:pPr algn="ctr" rtl="1">
                        <a:spcAft>
                          <a:spcPts val="0"/>
                        </a:spcAft>
                      </a:pPr>
                      <a:r>
                        <a:rPr lang="en-US" sz="1800">
                          <a:effectLst/>
                        </a:rPr>
                        <a:t>23.53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24.36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18.94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18.00</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13</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24.65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25.15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dirty="0">
                          <a:effectLst/>
                        </a:rPr>
                        <a:t>19.89</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19.07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14</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20.22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21.45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19.36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18.65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15</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21.37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22.05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20.27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dirty="0">
                          <a:effectLst/>
                        </a:rPr>
                        <a:t>19.35</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16</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19.72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20.34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16.23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15.42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17</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20.05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20.97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17.11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16.49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18</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18.92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19.65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22.14</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21.18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19</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19.23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20.01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22.85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22.09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20</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21.81</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22.66</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17.42</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16.70</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21</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23.17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23.85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18.19</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17. 23</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22</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a:effectLst/>
                        </a:rPr>
                        <a:t>15.08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16.97</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18.78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17.45</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a:effectLst/>
                        </a:rPr>
                        <a:t>23</a:t>
                      </a:r>
                      <a:endParaRPr lang="en-US" sz="1800" b="1">
                        <a:solidFill>
                          <a:schemeClr val="tx1"/>
                        </a:solidFill>
                        <a:effectLst/>
                        <a:latin typeface="Times New Roman"/>
                        <a:ea typeface="Times New Roman"/>
                        <a:cs typeface="Arial"/>
                      </a:endParaRPr>
                    </a:p>
                  </a:txBody>
                  <a:tcPr marL="68580" marR="68580" marT="0" marB="0"/>
                </a:tc>
              </a:tr>
              <a:tr h="401891">
                <a:tc>
                  <a:txBody>
                    <a:bodyPr/>
                    <a:lstStyle/>
                    <a:p>
                      <a:pPr algn="ctr" rtl="0">
                        <a:spcAft>
                          <a:spcPts val="0"/>
                        </a:spcAft>
                      </a:pPr>
                      <a:r>
                        <a:rPr lang="en-US" sz="1800" dirty="0">
                          <a:effectLst/>
                        </a:rPr>
                        <a:t>17.79</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dirty="0">
                          <a:effectLst/>
                        </a:rPr>
                        <a:t>18.43</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dirty="0">
                          <a:effectLst/>
                        </a:rPr>
                        <a:t>19.82</a:t>
                      </a:r>
                      <a:endParaRPr lang="en-US" sz="1800" b="1" dirty="0">
                        <a:solidFill>
                          <a:schemeClr val="tx1"/>
                        </a:solidFill>
                        <a:effectLst/>
                        <a:latin typeface="Times New Roman"/>
                        <a:ea typeface="Times New Roman"/>
                        <a:cs typeface="Arial"/>
                      </a:endParaRPr>
                    </a:p>
                  </a:txBody>
                  <a:tcPr marL="68580" marR="68580" marT="0" marB="0"/>
                </a:tc>
                <a:tc>
                  <a:txBody>
                    <a:bodyPr/>
                    <a:lstStyle/>
                    <a:p>
                      <a:pPr algn="ctr" rtl="0">
                        <a:spcAft>
                          <a:spcPts val="0"/>
                        </a:spcAft>
                      </a:pPr>
                      <a:r>
                        <a:rPr lang="en-US" sz="1800">
                          <a:effectLst/>
                        </a:rPr>
                        <a:t>17.98</a:t>
                      </a:r>
                      <a:endParaRPr lang="en-US" sz="1800" b="1">
                        <a:solidFill>
                          <a:schemeClr val="tx1"/>
                        </a:solidFill>
                        <a:effectLst/>
                        <a:latin typeface="Times New Roman"/>
                        <a:ea typeface="Times New Roman"/>
                        <a:cs typeface="Arial"/>
                      </a:endParaRPr>
                    </a:p>
                  </a:txBody>
                  <a:tcPr marL="68580" marR="68580" marT="0" marB="0"/>
                </a:tc>
                <a:tc>
                  <a:txBody>
                    <a:bodyPr/>
                    <a:lstStyle/>
                    <a:p>
                      <a:pPr algn="ctr" rtl="1">
                        <a:spcAft>
                          <a:spcPts val="0"/>
                        </a:spcAft>
                      </a:pPr>
                      <a:r>
                        <a:rPr lang="en-US" sz="1800" dirty="0">
                          <a:effectLst/>
                        </a:rPr>
                        <a:t>24</a:t>
                      </a:r>
                      <a:endParaRPr lang="en-US" sz="1800" b="1" dirty="0">
                        <a:solidFill>
                          <a:schemeClr val="tx1"/>
                        </a:solidFill>
                        <a:effectLst/>
                        <a:latin typeface="Times New Roman"/>
                        <a:ea typeface="Times New Roman"/>
                        <a:cs typeface="Arial"/>
                      </a:endParaRPr>
                    </a:p>
                  </a:txBody>
                  <a:tcPr marL="68580" marR="68580" marT="0" marB="0"/>
                </a:tc>
              </a:tr>
            </a:tbl>
          </a:graphicData>
        </a:graphic>
      </p:graphicFrame>
      <p:sp>
        <p:nvSpPr>
          <p:cNvPr id="11" name="Rectangle 19"/>
          <p:cNvSpPr>
            <a:spLocks noChangeArrowheads="1"/>
          </p:cNvSpPr>
          <p:nvPr/>
        </p:nvSpPr>
        <p:spPr bwMode="auto">
          <a:xfrm>
            <a:off x="14095413" y="14935200"/>
            <a:ext cx="548005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eaLnBrk="1" fontAlgn="base" latinLnBrk="0" hangingPunct="1">
              <a:lnSpc>
                <a:spcPct val="150000"/>
              </a:lnSpc>
              <a:spcBef>
                <a:spcPct val="0"/>
              </a:spcBef>
              <a:spcAft>
                <a:spcPct val="0"/>
              </a:spcAft>
              <a:buClrTx/>
              <a:buSzTx/>
              <a:buFontTx/>
              <a:buNone/>
              <a:tabLst/>
            </a:pPr>
            <a:r>
              <a:rPr kumimoji="0" lang="en-US" sz="2000" i="0" u="none" strike="noStrike" cap="none" normalizeH="0" baseline="0" dirty="0" smtClean="0">
                <a:ln>
                  <a:noFill/>
                </a:ln>
                <a:solidFill>
                  <a:srgbClr val="FF0000"/>
                </a:solidFill>
                <a:effectLst/>
                <a:latin typeface="Cambria" pitchFamily="18" charset="0"/>
                <a:ea typeface="Calibri" pitchFamily="34" charset="0"/>
                <a:cs typeface="Times New Roman" pitchFamily="18" charset="0"/>
              </a:rPr>
              <a:t>Results of the roughness and air permeability tests applied to the produced samples</a:t>
            </a:r>
            <a:endParaRPr kumimoji="0" lang="en-US" sz="2000" i="0" u="none" strike="noStrike" cap="none" normalizeH="0" baseline="0" dirty="0" smtClean="0">
              <a:ln>
                <a:noFill/>
              </a:ln>
              <a:solidFill>
                <a:srgbClr val="FF000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TotalTime>
  <Words>1190</Words>
  <Application>Microsoft Office PowerPoint</Application>
  <PresentationFormat>مخصص</PresentationFormat>
  <Paragraphs>300</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71</cp:revision>
  <cp:lastPrinted>2000-08-03T00:31:24Z</cp:lastPrinted>
  <dcterms:created xsi:type="dcterms:W3CDTF">2000-02-09T15:01:13Z</dcterms:created>
  <dcterms:modified xsi:type="dcterms:W3CDTF">2014-11-15T18:32:21Z</dcterms:modified>
</cp:coreProperties>
</file>