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10">
  <p:sldMasterIdLst>
    <p:sldMasterId id="2147483648" r:id="rId1"/>
  </p:sldMasterIdLst>
  <p:notesMasterIdLst>
    <p:notesMasterId r:id="rId3"/>
  </p:notesMasterIdLst>
  <p:sldIdLst>
    <p:sldId id="259" r:id="rId2"/>
  </p:sldIdLst>
  <p:sldSz cx="27432000" cy="43891200"/>
  <p:notesSz cx="6716713" cy="9239250"/>
  <p:defaultTextStyle>
    <a:defPPr>
      <a:defRPr lang="en-US"/>
    </a:defPPr>
    <a:lvl1pPr algn="l" rtl="0" eaLnBrk="0" fontAlgn="base" hangingPunct="0">
      <a:spcBef>
        <a:spcPct val="0"/>
      </a:spcBef>
      <a:spcAft>
        <a:spcPct val="0"/>
      </a:spcAft>
      <a:defRPr sz="28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28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28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28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2800" kern="1200">
        <a:solidFill>
          <a:schemeClr val="tx1"/>
        </a:solidFill>
        <a:latin typeface="Arial" pitchFamily="34" charset="0"/>
        <a:ea typeface="+mn-ea"/>
        <a:cs typeface="+mn-cs"/>
      </a:defRPr>
    </a:lvl5pPr>
    <a:lvl6pPr marL="2286000" algn="l" defTabSz="914400" rtl="0" eaLnBrk="1" latinLnBrk="0" hangingPunct="1">
      <a:defRPr sz="2800" kern="1200">
        <a:solidFill>
          <a:schemeClr val="tx1"/>
        </a:solidFill>
        <a:latin typeface="Arial" pitchFamily="34" charset="0"/>
        <a:ea typeface="+mn-ea"/>
        <a:cs typeface="+mn-cs"/>
      </a:defRPr>
    </a:lvl6pPr>
    <a:lvl7pPr marL="2743200" algn="l" defTabSz="914400" rtl="0" eaLnBrk="1" latinLnBrk="0" hangingPunct="1">
      <a:defRPr sz="2800" kern="1200">
        <a:solidFill>
          <a:schemeClr val="tx1"/>
        </a:solidFill>
        <a:latin typeface="Arial" pitchFamily="34" charset="0"/>
        <a:ea typeface="+mn-ea"/>
        <a:cs typeface="+mn-cs"/>
      </a:defRPr>
    </a:lvl7pPr>
    <a:lvl8pPr marL="3200400" algn="l" defTabSz="914400" rtl="0" eaLnBrk="1" latinLnBrk="0" hangingPunct="1">
      <a:defRPr sz="2800" kern="1200">
        <a:solidFill>
          <a:schemeClr val="tx1"/>
        </a:solidFill>
        <a:latin typeface="Arial" pitchFamily="34" charset="0"/>
        <a:ea typeface="+mn-ea"/>
        <a:cs typeface="+mn-cs"/>
      </a:defRPr>
    </a:lvl8pPr>
    <a:lvl9pPr marL="3657600" algn="l" defTabSz="914400" rtl="0" eaLnBrk="1" latinLnBrk="0" hangingPunct="1">
      <a:defRPr sz="28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00"/>
    <a:srgbClr val="500000"/>
    <a:srgbClr val="003366"/>
    <a:srgbClr val="FFFF99"/>
    <a:srgbClr val="FFFF66"/>
    <a:srgbClr val="006666"/>
    <a:srgbClr val="990000"/>
    <a:srgbClr val="800000"/>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951" autoAdjust="0"/>
    <p:restoredTop sz="94660"/>
  </p:normalViewPr>
  <p:slideViewPr>
    <p:cSldViewPr>
      <p:cViewPr>
        <p:scale>
          <a:sx n="40" d="100"/>
          <a:sy n="40" d="100"/>
        </p:scale>
        <p:origin x="-354" y="-78"/>
      </p:cViewPr>
      <p:guideLst>
        <p:guide orient="horz" pos="6528"/>
        <p:guide pos="72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defRPr sz="1200">
                <a:latin typeface="Times New Roman" pitchFamily="18" charset="0"/>
              </a:defRPr>
            </a:lvl1pPr>
          </a:lstStyle>
          <a:p>
            <a:endParaRPr lang="en-US"/>
          </a:p>
        </p:txBody>
      </p:sp>
      <p:sp>
        <p:nvSpPr>
          <p:cNvPr id="4099" name="Rectangle 3"/>
          <p:cNvSpPr>
            <a:spLocks noGrp="1" noChangeArrowheads="1"/>
          </p:cNvSpPr>
          <p:nvPr>
            <p:ph type="dt" idx="1"/>
          </p:nvPr>
        </p:nvSpPr>
        <p:spPr bwMode="auto">
          <a:xfrm>
            <a:off x="381000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a:defRPr sz="1200">
                <a:latin typeface="Times New Roman" pitchFamily="18" charset="0"/>
              </a:defRPr>
            </a:lvl1pPr>
          </a:lstStyle>
          <a:p>
            <a:endParaRPr lang="en-US"/>
          </a:p>
        </p:txBody>
      </p:sp>
      <p:sp>
        <p:nvSpPr>
          <p:cNvPr id="4100" name="Rectangle 4"/>
          <p:cNvSpPr>
            <a:spLocks noGrp="1" noRot="1" noChangeAspect="1" noChangeArrowheads="1" noTextEdit="1"/>
          </p:cNvSpPr>
          <p:nvPr>
            <p:ph type="sldImg" idx="2"/>
          </p:nvPr>
        </p:nvSpPr>
        <p:spPr bwMode="auto">
          <a:xfrm>
            <a:off x="2257425" y="685800"/>
            <a:ext cx="2190750" cy="35052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419600"/>
            <a:ext cx="4876800" cy="41148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defRPr sz="1200">
                <a:latin typeface="Times New Roman" pitchFamily="18" charset="0"/>
              </a:defRPr>
            </a:lvl1pPr>
          </a:lstStyle>
          <a:p>
            <a:endParaRPr lang="en-US"/>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a:defRPr sz="1200">
                <a:latin typeface="Times New Roman" pitchFamily="18" charset="0"/>
              </a:defRPr>
            </a:lvl1pPr>
          </a:lstStyle>
          <a:p>
            <a:fld id="{7E243DA0-0F37-4B9D-8137-8E9DB1D47606}" type="slidenum">
              <a:rPr lang="en-US"/>
              <a:pPr/>
              <a:t>‹#›</a:t>
            </a:fld>
            <a:endParaRPr lang="en-US"/>
          </a:p>
        </p:txBody>
      </p:sp>
    </p:spTree>
    <p:extLst>
      <p:ext uri="{BB962C8B-B14F-4D97-AF65-F5344CB8AC3E}">
        <p14:creationId xmlns="" xmlns:p14="http://schemas.microsoft.com/office/powerpoint/2010/main" val="2562476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13635038"/>
            <a:ext cx="23317200" cy="94075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4114800" y="24871363"/>
            <a:ext cx="19202400" cy="112172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0240963"/>
            <a:ext cx="24688800" cy="289671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888200" y="1757363"/>
            <a:ext cx="6172200" cy="3745071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757363"/>
            <a:ext cx="18364200" cy="374507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371600" y="10240963"/>
            <a:ext cx="24688800" cy="2896711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38" y="28203525"/>
            <a:ext cx="23317200" cy="871855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166938" y="18602325"/>
            <a:ext cx="23317200" cy="96012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7922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600" y="9825038"/>
            <a:ext cx="12120563"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13919200"/>
            <a:ext cx="12120563"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075" y="9825038"/>
            <a:ext cx="12125325"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3935075" y="13919200"/>
            <a:ext cx="12125325"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47838"/>
            <a:ext cx="9024938" cy="7437437"/>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0725150" y="1747838"/>
            <a:ext cx="15335250" cy="374602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00" y="9185275"/>
            <a:ext cx="9024938" cy="30022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3" y="30724475"/>
            <a:ext cx="16459200" cy="3625850"/>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376863" y="3921125"/>
            <a:ext cx="16459200" cy="2633503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5376863" y="34350325"/>
            <a:ext cx="16459200" cy="51514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228975" rtl="0" eaLnBrk="0" fontAlgn="base" hangingPunct="0">
        <a:spcBef>
          <a:spcPct val="0"/>
        </a:spcBef>
        <a:spcAft>
          <a:spcPct val="0"/>
        </a:spcAft>
        <a:defRPr sz="15500">
          <a:solidFill>
            <a:schemeClr val="tx2"/>
          </a:solidFill>
          <a:latin typeface="+mj-lt"/>
          <a:ea typeface="+mj-ea"/>
          <a:cs typeface="+mj-cs"/>
        </a:defRPr>
      </a:lvl1pPr>
      <a:lvl2pPr algn="ctr" defTabSz="3228975" rtl="0" eaLnBrk="0" fontAlgn="base" hangingPunct="0">
        <a:spcBef>
          <a:spcPct val="0"/>
        </a:spcBef>
        <a:spcAft>
          <a:spcPct val="0"/>
        </a:spcAft>
        <a:defRPr sz="15500">
          <a:solidFill>
            <a:schemeClr val="tx2"/>
          </a:solidFill>
          <a:latin typeface="Times New Roman" pitchFamily="18" charset="0"/>
        </a:defRPr>
      </a:lvl2pPr>
      <a:lvl3pPr algn="ctr" defTabSz="3228975" rtl="0" eaLnBrk="0" fontAlgn="base" hangingPunct="0">
        <a:spcBef>
          <a:spcPct val="0"/>
        </a:spcBef>
        <a:spcAft>
          <a:spcPct val="0"/>
        </a:spcAft>
        <a:defRPr sz="15500">
          <a:solidFill>
            <a:schemeClr val="tx2"/>
          </a:solidFill>
          <a:latin typeface="Times New Roman" pitchFamily="18" charset="0"/>
        </a:defRPr>
      </a:lvl3pPr>
      <a:lvl4pPr algn="ctr" defTabSz="3228975" rtl="0" eaLnBrk="0" fontAlgn="base" hangingPunct="0">
        <a:spcBef>
          <a:spcPct val="0"/>
        </a:spcBef>
        <a:spcAft>
          <a:spcPct val="0"/>
        </a:spcAft>
        <a:defRPr sz="15500">
          <a:solidFill>
            <a:schemeClr val="tx2"/>
          </a:solidFill>
          <a:latin typeface="Times New Roman" pitchFamily="18" charset="0"/>
        </a:defRPr>
      </a:lvl4pPr>
      <a:lvl5pPr algn="ctr" defTabSz="3228975" rtl="0" eaLnBrk="0" fontAlgn="base" hangingPunct="0">
        <a:spcBef>
          <a:spcPct val="0"/>
        </a:spcBef>
        <a:spcAft>
          <a:spcPct val="0"/>
        </a:spcAft>
        <a:defRPr sz="15500">
          <a:solidFill>
            <a:schemeClr val="tx2"/>
          </a:solidFill>
          <a:latin typeface="Times New Roman" pitchFamily="18" charset="0"/>
        </a:defRPr>
      </a:lvl5pPr>
      <a:lvl6pPr marL="457200" algn="ctr" defTabSz="3228975" rtl="0" eaLnBrk="0" fontAlgn="base" hangingPunct="0">
        <a:spcBef>
          <a:spcPct val="0"/>
        </a:spcBef>
        <a:spcAft>
          <a:spcPct val="0"/>
        </a:spcAft>
        <a:defRPr sz="15500">
          <a:solidFill>
            <a:schemeClr val="tx2"/>
          </a:solidFill>
          <a:latin typeface="Times New Roman" pitchFamily="18" charset="0"/>
        </a:defRPr>
      </a:lvl6pPr>
      <a:lvl7pPr marL="914400" algn="ctr" defTabSz="3228975" rtl="0" eaLnBrk="0" fontAlgn="base" hangingPunct="0">
        <a:spcBef>
          <a:spcPct val="0"/>
        </a:spcBef>
        <a:spcAft>
          <a:spcPct val="0"/>
        </a:spcAft>
        <a:defRPr sz="15500">
          <a:solidFill>
            <a:schemeClr val="tx2"/>
          </a:solidFill>
          <a:latin typeface="Times New Roman" pitchFamily="18" charset="0"/>
        </a:defRPr>
      </a:lvl7pPr>
      <a:lvl8pPr marL="1371600" algn="ctr" defTabSz="3228975" rtl="0" eaLnBrk="0" fontAlgn="base" hangingPunct="0">
        <a:spcBef>
          <a:spcPct val="0"/>
        </a:spcBef>
        <a:spcAft>
          <a:spcPct val="0"/>
        </a:spcAft>
        <a:defRPr sz="15500">
          <a:solidFill>
            <a:schemeClr val="tx2"/>
          </a:solidFill>
          <a:latin typeface="Times New Roman" pitchFamily="18" charset="0"/>
        </a:defRPr>
      </a:lvl8pPr>
      <a:lvl9pPr marL="1828800" algn="ctr" defTabSz="3228975" rtl="0" eaLnBrk="0" fontAlgn="base" hangingPunct="0">
        <a:spcBef>
          <a:spcPct val="0"/>
        </a:spcBef>
        <a:spcAft>
          <a:spcPct val="0"/>
        </a:spcAft>
        <a:defRPr sz="15500">
          <a:solidFill>
            <a:schemeClr val="tx2"/>
          </a:solidFill>
          <a:latin typeface="Times New Roman" pitchFamily="18" charset="0"/>
        </a:defRPr>
      </a:lvl9pPr>
    </p:titleStyle>
    <p:bodyStyle>
      <a:lvl1pPr marL="1209675" indent="-1209675" algn="l" defTabSz="3228975" rtl="0" eaLnBrk="0" fontAlgn="base" hangingPunct="0">
        <a:spcBef>
          <a:spcPct val="20000"/>
        </a:spcBef>
        <a:spcAft>
          <a:spcPct val="0"/>
        </a:spcAft>
        <a:buChar char="•"/>
        <a:defRPr sz="11200">
          <a:solidFill>
            <a:schemeClr val="tx1"/>
          </a:solidFill>
          <a:latin typeface="+mn-lt"/>
          <a:ea typeface="+mn-ea"/>
          <a:cs typeface="+mn-cs"/>
        </a:defRPr>
      </a:lvl1pPr>
      <a:lvl2pPr marL="2622550" indent="-1009650" algn="l" defTabSz="3228975" rtl="0" eaLnBrk="0" fontAlgn="base" hangingPunct="0">
        <a:spcBef>
          <a:spcPct val="20000"/>
        </a:spcBef>
        <a:spcAft>
          <a:spcPct val="0"/>
        </a:spcAft>
        <a:buChar char="–"/>
        <a:defRPr sz="9900">
          <a:solidFill>
            <a:schemeClr val="tx1"/>
          </a:solidFill>
          <a:latin typeface="+mn-lt"/>
        </a:defRPr>
      </a:lvl2pPr>
      <a:lvl3pPr marL="4035425" indent="-806450" algn="l" defTabSz="3228975" rtl="0" eaLnBrk="0" fontAlgn="base" hangingPunct="0">
        <a:spcBef>
          <a:spcPct val="20000"/>
        </a:spcBef>
        <a:spcAft>
          <a:spcPct val="0"/>
        </a:spcAft>
        <a:buChar char="•"/>
        <a:defRPr sz="8500">
          <a:solidFill>
            <a:schemeClr val="tx1"/>
          </a:solidFill>
          <a:latin typeface="+mn-lt"/>
        </a:defRPr>
      </a:lvl3pPr>
      <a:lvl4pPr marL="5654675" indent="-811213" algn="l" defTabSz="3228975" rtl="0" eaLnBrk="0" fontAlgn="base" hangingPunct="0">
        <a:spcBef>
          <a:spcPct val="20000"/>
        </a:spcBef>
        <a:spcAft>
          <a:spcPct val="0"/>
        </a:spcAft>
        <a:buChar char="–"/>
        <a:defRPr sz="6900">
          <a:solidFill>
            <a:schemeClr val="tx1"/>
          </a:solidFill>
          <a:latin typeface="+mn-lt"/>
        </a:defRPr>
      </a:lvl4pPr>
      <a:lvl5pPr marL="7267575" indent="-806450" algn="l" defTabSz="3228975" rtl="0" eaLnBrk="0" fontAlgn="base" hangingPunct="0">
        <a:spcBef>
          <a:spcPct val="20000"/>
        </a:spcBef>
        <a:spcAft>
          <a:spcPct val="0"/>
        </a:spcAft>
        <a:buChar char="»"/>
        <a:defRPr sz="6900">
          <a:solidFill>
            <a:schemeClr val="tx1"/>
          </a:solidFill>
          <a:latin typeface="+mn-lt"/>
        </a:defRPr>
      </a:lvl5pPr>
      <a:lvl6pPr marL="7724775" indent="-806450" algn="l" defTabSz="3228975" rtl="0" eaLnBrk="0" fontAlgn="base" hangingPunct="0">
        <a:spcBef>
          <a:spcPct val="20000"/>
        </a:spcBef>
        <a:spcAft>
          <a:spcPct val="0"/>
        </a:spcAft>
        <a:buChar char="»"/>
        <a:defRPr sz="6900">
          <a:solidFill>
            <a:schemeClr val="tx1"/>
          </a:solidFill>
          <a:latin typeface="+mn-lt"/>
        </a:defRPr>
      </a:lvl6pPr>
      <a:lvl7pPr marL="8181975" indent="-806450" algn="l" defTabSz="3228975" rtl="0" eaLnBrk="0" fontAlgn="base" hangingPunct="0">
        <a:spcBef>
          <a:spcPct val="20000"/>
        </a:spcBef>
        <a:spcAft>
          <a:spcPct val="0"/>
        </a:spcAft>
        <a:buChar char="»"/>
        <a:defRPr sz="6900">
          <a:solidFill>
            <a:schemeClr val="tx1"/>
          </a:solidFill>
          <a:latin typeface="+mn-lt"/>
        </a:defRPr>
      </a:lvl7pPr>
      <a:lvl8pPr marL="8639175" indent="-806450" algn="l" defTabSz="3228975" rtl="0" eaLnBrk="0" fontAlgn="base" hangingPunct="0">
        <a:spcBef>
          <a:spcPct val="20000"/>
        </a:spcBef>
        <a:spcAft>
          <a:spcPct val="0"/>
        </a:spcAft>
        <a:buChar char="»"/>
        <a:defRPr sz="6900">
          <a:solidFill>
            <a:schemeClr val="tx1"/>
          </a:solidFill>
          <a:latin typeface="+mn-lt"/>
        </a:defRPr>
      </a:lvl8pPr>
      <a:lvl9pPr marL="9096375" indent="-806450" algn="l" defTabSz="3228975" rtl="0" eaLnBrk="0" fontAlgn="base" hangingPunct="0">
        <a:spcBef>
          <a:spcPct val="20000"/>
        </a:spcBef>
        <a:spcAft>
          <a:spcPct val="0"/>
        </a:spcAft>
        <a:buChar char="»"/>
        <a:defRPr sz="6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image" Target="../media/image4.png"/><Relationship Id="rId7" Type="http://schemas.openxmlformats.org/officeDocument/2006/relationships/image" Target="../media/image7.e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1.bin"/><Relationship Id="rId11" Type="http://schemas.openxmlformats.org/officeDocument/2006/relationships/image" Target="../media/image9.emf"/><Relationship Id="rId5" Type="http://schemas.openxmlformats.org/officeDocument/2006/relationships/image" Target="../media/image6.png"/><Relationship Id="rId10" Type="http://schemas.openxmlformats.org/officeDocument/2006/relationships/image" Target="../media/image8.emf"/><Relationship Id="rId4" Type="http://schemas.openxmlformats.org/officeDocument/2006/relationships/image" Target="../media/image5.jpeg"/><Relationship Id="rId9"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8221" name="Rectangle 29"/>
          <p:cNvSpPr>
            <a:spLocks noChangeArrowheads="1"/>
          </p:cNvSpPr>
          <p:nvPr/>
        </p:nvSpPr>
        <p:spPr bwMode="auto">
          <a:xfrm>
            <a:off x="24452263" y="1370013"/>
            <a:ext cx="2286000" cy="2286000"/>
          </a:xfrm>
          <a:prstGeom prst="rect">
            <a:avLst/>
          </a:prstGeom>
          <a:solidFill>
            <a:schemeClr val="bg1"/>
          </a:solidFill>
          <a:ln w="9525">
            <a:solidFill>
              <a:schemeClr val="tx1"/>
            </a:solidFill>
            <a:miter lim="800000"/>
            <a:headEnd/>
            <a:tailEnd/>
          </a:ln>
          <a:effectLst/>
        </p:spPr>
        <p:txBody>
          <a:bodyPr wrap="none" lIns="128016" tIns="64008" rIns="128016" bIns="64008" anchor="ctr"/>
          <a:lstStyle/>
          <a:p>
            <a:pPr algn="ctr" defTabSz="1279525"/>
            <a:r>
              <a:rPr lang="en-US" sz="4800" b="1" dirty="0"/>
              <a:t>LOGO</a:t>
            </a:r>
            <a:endParaRPr lang="en-US" sz="4800" dirty="0"/>
          </a:p>
        </p:txBody>
      </p:sp>
      <p:sp>
        <p:nvSpPr>
          <p:cNvPr id="8223" name="Text Box 31"/>
          <p:cNvSpPr txBox="1">
            <a:spLocks noChangeArrowheads="1"/>
          </p:cNvSpPr>
          <p:nvPr/>
        </p:nvSpPr>
        <p:spPr bwMode="auto">
          <a:xfrm>
            <a:off x="3657600" y="685800"/>
            <a:ext cx="20110450" cy="3657600"/>
          </a:xfrm>
          <a:prstGeom prst="rect">
            <a:avLst/>
          </a:prstGeom>
          <a:solidFill>
            <a:srgbClr val="808000"/>
          </a:solidFill>
          <a:ln w="38100">
            <a:noFill/>
            <a:miter lim="800000"/>
            <a:headEnd/>
            <a:tailEnd/>
          </a:ln>
          <a:effectLst/>
        </p:spPr>
        <p:txBody>
          <a:bodyPr lIns="85638" tIns="42818" rIns="85638" bIns="42818" anchor="ctr" anchorCtr="1"/>
          <a:lstStyle/>
          <a:p>
            <a:endParaRPr lang="en-US" sz="3600" b="1" dirty="0"/>
          </a:p>
        </p:txBody>
      </p:sp>
      <p:sp>
        <p:nvSpPr>
          <p:cNvPr id="8226" name="Text Box 34"/>
          <p:cNvSpPr txBox="1">
            <a:spLocks noChangeArrowheads="1"/>
          </p:cNvSpPr>
          <p:nvPr/>
        </p:nvSpPr>
        <p:spPr bwMode="auto">
          <a:xfrm>
            <a:off x="547688" y="5027613"/>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Abstract</a:t>
            </a:r>
          </a:p>
        </p:txBody>
      </p:sp>
      <p:sp>
        <p:nvSpPr>
          <p:cNvPr id="8227" name="Text Box 35"/>
          <p:cNvSpPr txBox="1">
            <a:spLocks noChangeArrowheads="1"/>
          </p:cNvSpPr>
          <p:nvPr/>
        </p:nvSpPr>
        <p:spPr bwMode="auto">
          <a:xfrm>
            <a:off x="547688" y="6397625"/>
            <a:ext cx="12796837" cy="4575175"/>
          </a:xfrm>
          <a:prstGeom prst="rect">
            <a:avLst/>
          </a:prstGeom>
          <a:noFill/>
          <a:ln w="38100">
            <a:solidFill>
              <a:srgbClr val="800000"/>
            </a:solidFill>
            <a:miter lim="800000"/>
            <a:headEnd/>
            <a:tailEnd/>
          </a:ln>
          <a:effectLst/>
        </p:spPr>
        <p:txBody>
          <a:bodyPr lIns="256032" tIns="256032" rIns="256032" bIns="256032"/>
          <a:lstStyle/>
          <a:p>
            <a:pPr defTabSz="857250"/>
            <a:endParaRPr lang="en-US" dirty="0">
              <a:cs typeface="Arial" pitchFamily="34" charset="0"/>
            </a:endParaRPr>
          </a:p>
        </p:txBody>
      </p:sp>
      <p:sp>
        <p:nvSpPr>
          <p:cNvPr id="8228" name="Text Box 36"/>
          <p:cNvSpPr txBox="1">
            <a:spLocks noChangeArrowheads="1"/>
          </p:cNvSpPr>
          <p:nvPr/>
        </p:nvSpPr>
        <p:spPr bwMode="auto">
          <a:xfrm>
            <a:off x="14076363" y="6397625"/>
            <a:ext cx="12796837" cy="9140825"/>
          </a:xfrm>
          <a:prstGeom prst="rect">
            <a:avLst/>
          </a:prstGeom>
          <a:noFill/>
          <a:ln w="38100">
            <a:solidFill>
              <a:srgbClr val="800000"/>
            </a:solidFill>
            <a:miter lim="800000"/>
            <a:headEnd/>
            <a:tailEnd/>
          </a:ln>
          <a:effectLst/>
        </p:spPr>
        <p:txBody>
          <a:bodyPr lIns="256032" tIns="256032" rIns="256032" bIns="256032"/>
          <a:lstStyle/>
          <a:p>
            <a:pPr defTabSz="857250"/>
            <a:r>
              <a:rPr lang="en-US" sz="1800" dirty="0" smtClean="0"/>
              <a:t>The aggregated data rate denotes the rate of transmitting an amount of data through the channel in a specific period of time. Figure 4-5 bellow shows the aggregated data rate in channel 1 and channel 2 before implementing the backup channel procedure BCR. Figure 4-6 illustrates the improvement in the aggregated data rate in channel 2 after implementing the backup channel procedure. The transmission between A and B that take place in channel 1 will be transfer to channel 2 due to reappearance of primary user in channel 1. This interprets the noticeable increase in channel 2 aggregated data rate. The data size used to simulate this fig is [500 250 150 100] byte with data rate [10 5] Mbps. However, the plotted data is represented the payload data packets, the control frames overhead is not plotted in this figure because our focus is to compare the amount of transmitted payload </a:t>
            </a:r>
          </a:p>
          <a:p>
            <a:pPr defTabSz="857250"/>
            <a:r>
              <a:rPr lang="en-US" sz="1800" dirty="0" smtClean="0"/>
              <a:t>the throughput versus the packet size. The throughput in this chapter is defined as the mean value of the amount of data packets transmitted during a specific period of time. It is calculated as the mean of the total transmitted data; figure 4-7 shows the relation between the throughput and the packet size. A variable packet size form [50 - 250] bytes with two data rate [10 5] Mbps used to simulate this figure, its clear that the throughput increases with the increase of the data packet size till a certain point then it starts to degrade. </a:t>
            </a:r>
          </a:p>
          <a:p>
            <a:pPr defTabSz="857250"/>
            <a:r>
              <a:rPr lang="en-US" sz="1800" dirty="0" smtClean="0"/>
              <a:t>the collision rate of the reference protocol without BCR where no backup channel reservation, so when the primary starts sending the data, its data collide with the secondary user’s data transmitted in that channel. In the case of our proposed protocol, we assume that the channel will be vacated before the primary start sending its data, so no collision happened.  </a:t>
            </a:r>
          </a:p>
          <a:p>
            <a:pPr defTabSz="857250"/>
            <a:r>
              <a:rPr lang="en-US" sz="1800" dirty="0" smtClean="0"/>
              <a:t>Comparing with the reference in [51], spectrum scanning and reserve channel methods for link maintenance in cognitive radio system, the protocol dedicates the reserved channel during the scanning process. This may affect the number of free channels that might be used for establishing a new session, which may be considered as a waste of resources. In our protocol, the sensed free channel could be used to initiate new SUL or for maintaining a suspended SUL. The protocol in [51] has a reference to the candidate free channel called pointer, the pointed channel could be the nearest available free channel or least interfered channel found during routine scanning. The come out drawbacks of this protocol highlighted when the SU does not have a pointer or when the pointer is not updated. Then the SU temporarily occupy the nearest reserved channel for a short period until new channel is sensed free, then consequently switched to the newly found channel, this make the SU link not stable, due to frequent switching and higher data packet loss during multiple switching. In addition, the protocol obtains higher communication overhead and highly dynamic network conditions. In contrast, our protocol reduces the collision percentage by 0.11.  </a:t>
            </a:r>
          </a:p>
          <a:p>
            <a:r>
              <a:rPr lang="en-US" sz="1800" dirty="0" smtClean="0"/>
              <a:t>This protocol is suitable for a large packet size that accesses the channel for long time to accomplish its transmission. Because the channel is susceptible to primary user appearance, our protocol makes it easy to reserve a backup channel for emergency use. </a:t>
            </a:r>
          </a:p>
          <a:p>
            <a:pPr defTabSz="857250"/>
            <a:endParaRPr lang="en-US" sz="1800" dirty="0"/>
          </a:p>
        </p:txBody>
      </p:sp>
      <p:sp>
        <p:nvSpPr>
          <p:cNvPr id="8229" name="Text Box 37"/>
          <p:cNvSpPr txBox="1">
            <a:spLocks noChangeArrowheads="1"/>
          </p:cNvSpPr>
          <p:nvPr/>
        </p:nvSpPr>
        <p:spPr bwMode="auto">
          <a:xfrm>
            <a:off x="14076363" y="5027613"/>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Results</a:t>
            </a:r>
          </a:p>
        </p:txBody>
      </p:sp>
      <p:sp>
        <p:nvSpPr>
          <p:cNvPr id="8230" name="Text Box 38"/>
          <p:cNvSpPr txBox="1">
            <a:spLocks noChangeArrowheads="1"/>
          </p:cNvSpPr>
          <p:nvPr/>
        </p:nvSpPr>
        <p:spPr bwMode="auto">
          <a:xfrm>
            <a:off x="14076363" y="37706300"/>
            <a:ext cx="12795250" cy="5484813"/>
          </a:xfrm>
          <a:prstGeom prst="rect">
            <a:avLst/>
          </a:prstGeom>
          <a:noFill/>
          <a:ln w="38100">
            <a:solidFill>
              <a:srgbClr val="800000"/>
            </a:solidFill>
            <a:miter lim="800000"/>
            <a:headEnd/>
            <a:tailEnd/>
          </a:ln>
          <a:effectLst/>
        </p:spPr>
        <p:txBody>
          <a:bodyPr lIns="256032" tIns="256032" rIns="256032" bIns="256032"/>
          <a:lstStyle/>
          <a:p>
            <a:pPr marL="479425" indent="-479425" defTabSz="857250">
              <a:buFontTx/>
              <a:buAutoNum type="arabicPeriod"/>
            </a:pPr>
            <a:endParaRPr lang="en-US" dirty="0">
              <a:cs typeface="Arial" pitchFamily="34" charset="0"/>
            </a:endParaRPr>
          </a:p>
        </p:txBody>
      </p:sp>
      <p:sp>
        <p:nvSpPr>
          <p:cNvPr id="8231" name="Text Box 39"/>
          <p:cNvSpPr txBox="1">
            <a:spLocks noChangeArrowheads="1"/>
          </p:cNvSpPr>
          <p:nvPr/>
        </p:nvSpPr>
        <p:spPr bwMode="auto">
          <a:xfrm>
            <a:off x="14076363" y="36334700"/>
            <a:ext cx="12795250"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References</a:t>
            </a:r>
          </a:p>
        </p:txBody>
      </p:sp>
      <p:sp>
        <p:nvSpPr>
          <p:cNvPr id="8232" name="Text Box 40"/>
          <p:cNvSpPr txBox="1">
            <a:spLocks noChangeArrowheads="1"/>
          </p:cNvSpPr>
          <p:nvPr/>
        </p:nvSpPr>
        <p:spPr bwMode="auto">
          <a:xfrm>
            <a:off x="547688" y="21564600"/>
            <a:ext cx="12863512" cy="9982200"/>
          </a:xfrm>
          <a:prstGeom prst="rect">
            <a:avLst/>
          </a:prstGeom>
          <a:noFill/>
          <a:ln w="38100">
            <a:solidFill>
              <a:srgbClr val="800000"/>
            </a:solidFill>
            <a:miter lim="800000"/>
            <a:headEnd/>
            <a:tailEnd/>
          </a:ln>
          <a:effectLst/>
        </p:spPr>
        <p:txBody>
          <a:bodyPr lIns="256032" tIns="256032" rIns="256032" bIns="256032"/>
          <a:lstStyle/>
          <a:p>
            <a:pPr defTabSz="857250"/>
            <a:endParaRPr lang="en-US" dirty="0" smtClean="0"/>
          </a:p>
          <a:p>
            <a:pPr defTabSz="857250"/>
            <a:endParaRPr lang="en-US" dirty="0" smtClean="0"/>
          </a:p>
          <a:p>
            <a:pPr defTabSz="857250"/>
            <a:endParaRPr lang="en-US" dirty="0" smtClean="0"/>
          </a:p>
          <a:p>
            <a:pPr defTabSz="857250"/>
            <a:endParaRPr lang="en-US" dirty="0" smtClean="0"/>
          </a:p>
          <a:p>
            <a:pPr defTabSz="857250"/>
            <a:endParaRPr lang="en-US" dirty="0" smtClean="0"/>
          </a:p>
          <a:p>
            <a:pPr defTabSz="857250"/>
            <a:endParaRPr lang="en-US" dirty="0" smtClean="0"/>
          </a:p>
          <a:p>
            <a:pPr defTabSz="857250"/>
            <a:endParaRPr lang="en-US" dirty="0" smtClean="0"/>
          </a:p>
          <a:p>
            <a:pPr defTabSz="857250"/>
            <a:endParaRPr lang="en-US" dirty="0" smtClean="0"/>
          </a:p>
          <a:p>
            <a:pPr defTabSz="857250"/>
            <a:endParaRPr lang="en-US" dirty="0" smtClean="0"/>
          </a:p>
          <a:p>
            <a:pPr defTabSz="857250"/>
            <a:endParaRPr lang="en-US" dirty="0" smtClean="0"/>
          </a:p>
          <a:p>
            <a:pPr defTabSz="857250"/>
            <a:endParaRPr lang="en-US" dirty="0" smtClean="0"/>
          </a:p>
          <a:p>
            <a:pPr defTabSz="857250"/>
            <a:endParaRPr lang="en-US" dirty="0" smtClean="0"/>
          </a:p>
          <a:p>
            <a:pPr defTabSz="857250"/>
            <a:endParaRPr lang="en-US" dirty="0" smtClean="0"/>
          </a:p>
          <a:p>
            <a:pPr defTabSz="857250"/>
            <a:endParaRPr lang="en-US" dirty="0"/>
          </a:p>
        </p:txBody>
      </p:sp>
      <p:sp>
        <p:nvSpPr>
          <p:cNvPr id="8233" name="Text Box 41"/>
          <p:cNvSpPr txBox="1">
            <a:spLocks noChangeArrowheads="1"/>
          </p:cNvSpPr>
          <p:nvPr/>
        </p:nvSpPr>
        <p:spPr bwMode="auto">
          <a:xfrm>
            <a:off x="547688" y="20421600"/>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dirty="0">
                <a:solidFill>
                  <a:srgbClr val="FFFF99"/>
                </a:solidFill>
                <a:effectLst>
                  <a:outerShdw blurRad="38100" dist="38100" dir="2700000" algn="tl">
                    <a:srgbClr val="000000"/>
                  </a:outerShdw>
                </a:effectLst>
                <a:cs typeface="Arial" pitchFamily="34" charset="0"/>
              </a:rPr>
              <a:t>Methods and Materials</a:t>
            </a:r>
          </a:p>
        </p:txBody>
      </p:sp>
      <p:sp>
        <p:nvSpPr>
          <p:cNvPr id="8234" name="Rectangle 42"/>
          <p:cNvSpPr>
            <a:spLocks noChangeArrowheads="1"/>
          </p:cNvSpPr>
          <p:nvPr/>
        </p:nvSpPr>
        <p:spPr bwMode="auto">
          <a:xfrm>
            <a:off x="14076363" y="15995650"/>
            <a:ext cx="3656012" cy="3656013"/>
          </a:xfrm>
          <a:prstGeom prst="rect">
            <a:avLst/>
          </a:prstGeom>
          <a:solidFill>
            <a:schemeClr val="bg1"/>
          </a:solidFill>
          <a:ln w="9525">
            <a:solidFill>
              <a:schemeClr val="tx1"/>
            </a:solidFill>
            <a:miter lim="800000"/>
            <a:headEnd/>
            <a:tailEnd/>
          </a:ln>
          <a:effectLst/>
        </p:spPr>
        <p:txBody>
          <a:bodyPr wrap="none" lIns="128016" tIns="64008" rIns="128016" bIns="64008" anchor="ctr"/>
          <a:lstStyle/>
          <a:p>
            <a:pPr algn="ctr" defTabSz="1279525"/>
            <a:endParaRPr lang="en-US" sz="4800" dirty="0">
              <a:cs typeface="Arial" pitchFamily="34" charset="0"/>
            </a:endParaRPr>
          </a:p>
        </p:txBody>
      </p:sp>
      <p:sp>
        <p:nvSpPr>
          <p:cNvPr id="8235" name="Text Box 43"/>
          <p:cNvSpPr txBox="1">
            <a:spLocks noChangeArrowheads="1"/>
          </p:cNvSpPr>
          <p:nvPr/>
        </p:nvSpPr>
        <p:spPr bwMode="auto">
          <a:xfrm>
            <a:off x="14076363" y="19812000"/>
            <a:ext cx="3654425" cy="683264"/>
          </a:xfrm>
          <a:prstGeom prst="rect">
            <a:avLst/>
          </a:prstGeom>
          <a:noFill/>
          <a:ln w="9525">
            <a:noFill/>
            <a:miter lim="800000"/>
            <a:headEnd/>
            <a:tailEnd/>
          </a:ln>
          <a:effectLst/>
        </p:spPr>
        <p:txBody>
          <a:bodyPr lIns="128016" tIns="64008" rIns="128016" bIns="64008">
            <a:spAutoFit/>
          </a:bodyPr>
          <a:lstStyle/>
          <a:p>
            <a:pPr defTabSz="3843338" eaLnBrk="1" hangingPunct="1"/>
            <a:r>
              <a:rPr lang="en-US" sz="1800" b="1" u="sng" dirty="0" smtClean="0">
                <a:solidFill>
                  <a:srgbClr val="800000"/>
                </a:solidFill>
                <a:cs typeface="Arial" pitchFamily="34" charset="0"/>
              </a:rPr>
              <a:t>Figure_1.</a:t>
            </a:r>
            <a:r>
              <a:rPr lang="en-US" sz="1800" dirty="0" smtClean="0"/>
              <a:t> BCR-MAC protocol packets exchange </a:t>
            </a:r>
            <a:endParaRPr lang="en-US" sz="1800" u="sng" dirty="0">
              <a:solidFill>
                <a:srgbClr val="800000"/>
              </a:solidFill>
              <a:cs typeface="Arial" pitchFamily="34" charset="0"/>
            </a:endParaRPr>
          </a:p>
        </p:txBody>
      </p:sp>
      <p:sp>
        <p:nvSpPr>
          <p:cNvPr id="8236" name="Rectangle 44"/>
          <p:cNvSpPr>
            <a:spLocks noChangeArrowheads="1"/>
          </p:cNvSpPr>
          <p:nvPr/>
        </p:nvSpPr>
        <p:spPr bwMode="auto">
          <a:xfrm>
            <a:off x="23217188" y="16002000"/>
            <a:ext cx="3656012" cy="3656013"/>
          </a:xfrm>
          <a:prstGeom prst="rect">
            <a:avLst/>
          </a:prstGeom>
          <a:solidFill>
            <a:schemeClr val="bg1"/>
          </a:solidFill>
          <a:ln w="9525">
            <a:solidFill>
              <a:schemeClr val="tx1"/>
            </a:solidFill>
            <a:miter lim="800000"/>
            <a:headEnd/>
            <a:tailEnd/>
          </a:ln>
          <a:effectLst/>
        </p:spPr>
        <p:txBody>
          <a:bodyPr wrap="none" lIns="128016" tIns="64008" rIns="128016" bIns="64008" anchor="ctr"/>
          <a:lstStyle/>
          <a:p>
            <a:pPr algn="ctr" defTabSz="1279525"/>
            <a:endParaRPr lang="en-US" sz="4800" dirty="0">
              <a:cs typeface="Arial" pitchFamily="34" charset="0"/>
            </a:endParaRPr>
          </a:p>
        </p:txBody>
      </p:sp>
      <p:sp>
        <p:nvSpPr>
          <p:cNvPr id="8237" name="Text Box 45"/>
          <p:cNvSpPr txBox="1">
            <a:spLocks noChangeArrowheads="1"/>
          </p:cNvSpPr>
          <p:nvPr/>
        </p:nvSpPr>
        <p:spPr bwMode="auto">
          <a:xfrm>
            <a:off x="23012400" y="19812000"/>
            <a:ext cx="3859213" cy="683264"/>
          </a:xfrm>
          <a:prstGeom prst="rect">
            <a:avLst/>
          </a:prstGeom>
          <a:noFill/>
          <a:ln w="9525">
            <a:noFill/>
            <a:miter lim="800000"/>
            <a:headEnd/>
            <a:tailEnd/>
          </a:ln>
          <a:effectLst/>
        </p:spPr>
        <p:txBody>
          <a:bodyPr wrap="square" lIns="128016" tIns="64008" rIns="128016" bIns="64008">
            <a:spAutoFit/>
          </a:bodyPr>
          <a:lstStyle/>
          <a:p>
            <a:pPr defTabSz="3843338" eaLnBrk="1" hangingPunct="1"/>
            <a:r>
              <a:rPr lang="en-US" sz="1800" b="1" u="sng" dirty="0" smtClean="0">
                <a:solidFill>
                  <a:srgbClr val="800000"/>
                </a:solidFill>
                <a:cs typeface="Arial" pitchFamily="34" charset="0"/>
              </a:rPr>
              <a:t>Figure_1</a:t>
            </a:r>
            <a:r>
              <a:rPr lang="en-US" sz="1800" dirty="0" smtClean="0"/>
              <a:t>Throughput vs. Packet size</a:t>
            </a:r>
            <a:endParaRPr lang="en-US" sz="1800" u="sng" dirty="0">
              <a:solidFill>
                <a:srgbClr val="800000"/>
              </a:solidFill>
              <a:cs typeface="Arial" pitchFamily="34" charset="0"/>
            </a:endParaRPr>
          </a:p>
        </p:txBody>
      </p:sp>
      <p:sp>
        <p:nvSpPr>
          <p:cNvPr id="8238" name="Rectangle 46"/>
          <p:cNvSpPr>
            <a:spLocks noChangeArrowheads="1"/>
          </p:cNvSpPr>
          <p:nvPr/>
        </p:nvSpPr>
        <p:spPr bwMode="auto">
          <a:xfrm>
            <a:off x="18646775" y="15995650"/>
            <a:ext cx="3656013" cy="3656013"/>
          </a:xfrm>
          <a:prstGeom prst="rect">
            <a:avLst/>
          </a:prstGeom>
          <a:solidFill>
            <a:schemeClr val="bg1"/>
          </a:solidFill>
          <a:ln w="9525">
            <a:solidFill>
              <a:schemeClr val="tx1"/>
            </a:solidFill>
            <a:miter lim="800000"/>
            <a:headEnd/>
            <a:tailEnd/>
          </a:ln>
          <a:effectLst/>
        </p:spPr>
        <p:txBody>
          <a:bodyPr wrap="none" lIns="128016" tIns="64008" rIns="128016" bIns="64008" anchor="ctr"/>
          <a:lstStyle/>
          <a:p>
            <a:pPr algn="ctr" defTabSz="1279525"/>
            <a:endParaRPr lang="en-US" sz="4800" dirty="0">
              <a:cs typeface="Arial" pitchFamily="34" charset="0"/>
            </a:endParaRPr>
          </a:p>
        </p:txBody>
      </p:sp>
      <p:sp>
        <p:nvSpPr>
          <p:cNvPr id="8239" name="Text Box 47"/>
          <p:cNvSpPr txBox="1">
            <a:spLocks noChangeArrowheads="1"/>
          </p:cNvSpPr>
          <p:nvPr/>
        </p:nvSpPr>
        <p:spPr bwMode="auto">
          <a:xfrm>
            <a:off x="18646775" y="19812000"/>
            <a:ext cx="3654425" cy="960263"/>
          </a:xfrm>
          <a:prstGeom prst="rect">
            <a:avLst/>
          </a:prstGeom>
          <a:noFill/>
          <a:ln w="9525">
            <a:noFill/>
            <a:miter lim="800000"/>
            <a:headEnd/>
            <a:tailEnd/>
          </a:ln>
          <a:effectLst/>
        </p:spPr>
        <p:txBody>
          <a:bodyPr lIns="128016" tIns="64008" rIns="128016" bIns="64008">
            <a:spAutoFit/>
          </a:bodyPr>
          <a:lstStyle/>
          <a:p>
            <a:pPr defTabSz="3843338" eaLnBrk="1" hangingPunct="1"/>
            <a:r>
              <a:rPr lang="en-US" sz="1800" b="1" u="sng" dirty="0" smtClean="0">
                <a:solidFill>
                  <a:srgbClr val="800000"/>
                </a:solidFill>
                <a:cs typeface="Arial" pitchFamily="34" charset="0"/>
              </a:rPr>
              <a:t>Figure_1.b</a:t>
            </a:r>
            <a:r>
              <a:rPr lang="en-US" sz="1800" dirty="0" smtClean="0"/>
              <a:t>aggregated data rate before implementing channel reservation in both channel 1 &amp;2</a:t>
            </a:r>
            <a:endParaRPr lang="en-US" sz="1800" u="sng" dirty="0">
              <a:solidFill>
                <a:srgbClr val="800000"/>
              </a:solidFill>
              <a:cs typeface="Arial" pitchFamily="34" charset="0"/>
            </a:endParaRPr>
          </a:p>
        </p:txBody>
      </p:sp>
      <p:sp>
        <p:nvSpPr>
          <p:cNvPr id="8240" name="Text Box 48"/>
          <p:cNvSpPr txBox="1">
            <a:spLocks noChangeArrowheads="1"/>
          </p:cNvSpPr>
          <p:nvPr/>
        </p:nvSpPr>
        <p:spPr bwMode="auto">
          <a:xfrm>
            <a:off x="14076363" y="30327600"/>
            <a:ext cx="12795250" cy="5334000"/>
          </a:xfrm>
          <a:prstGeom prst="rect">
            <a:avLst/>
          </a:prstGeom>
          <a:noFill/>
          <a:ln w="38100">
            <a:solidFill>
              <a:srgbClr val="800000"/>
            </a:solidFill>
            <a:miter lim="800000"/>
            <a:headEnd/>
            <a:tailEnd/>
          </a:ln>
          <a:effectLst/>
        </p:spPr>
        <p:txBody>
          <a:bodyPr lIns="256032" tIns="256032" rIns="256032" bIns="256032"/>
          <a:lstStyle/>
          <a:p>
            <a:r>
              <a:rPr lang="en-US" sz="1800" dirty="0" smtClean="0"/>
              <a:t>The proposed efficient multiple channel cognitive radio MAC protocol with backup channel reservation (BCR-MAC), to facilitate quick and smoother shift to a reserved channel before the secondary link degrades due to primary user arrival. The number of the reserved channels is not fixed in advance; it diverges proportionally to spectrum occupancy and interference levels. The reserved channels are distributed over several spectrum bands to facilitate nearer switching of channels and to have least change in reserved channel conditions. BCR-MAC protocol is implemented in decentralized network with common control channel and multiple data channels. The protocol significantly improves the network performance; keeps the privilege to the licensee and utilizes the available free channel perfectly with less packet exchange overhead. Although the primary detection time is a critical metric of this protocol, in our protocol we assume that primary arrival time is known in prior, this assumption will be handled in our future work. </a:t>
            </a:r>
          </a:p>
          <a:p>
            <a:r>
              <a:rPr lang="en-US" sz="1800" dirty="0" smtClean="0"/>
              <a:t>Reserving an available idle channel to be used when the secondary link degrades due to the primary arrival or link degradation is significantly mitigates collision, reduces the packet loss ratio and reduces channel-switching time. In addition, using two transceivers, one dedicated to monitor the control channel, significantly alleviates hidden terminal problem. Furthermore, using overhearing mechanism will significantly assist in distributing sensing and network information. The prominent advantage of this protocol is that, no synchronization is required to implement the protocol. The shortcomings of the proposed protocol are discussed in details with the appropriate solutions. On the future work, the primary behavior’s study is included to estimate its arrival time. More study for channel selection incorporated additional factors such as physical characteristics and the residual free time. Furthermore, the channel reservation could be used for other application such as reserving the next hop in a multi-hop network.  </a:t>
            </a:r>
            <a:endParaRPr lang="en-US" sz="1800" dirty="0"/>
          </a:p>
        </p:txBody>
      </p:sp>
      <p:sp>
        <p:nvSpPr>
          <p:cNvPr id="8241" name="Text Box 49"/>
          <p:cNvSpPr txBox="1">
            <a:spLocks noChangeArrowheads="1"/>
          </p:cNvSpPr>
          <p:nvPr/>
        </p:nvSpPr>
        <p:spPr bwMode="auto">
          <a:xfrm>
            <a:off x="14076363" y="29032200"/>
            <a:ext cx="12795250"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Conclusions</a:t>
            </a:r>
          </a:p>
        </p:txBody>
      </p:sp>
      <p:sp>
        <p:nvSpPr>
          <p:cNvPr id="8242" name="Text Box 50"/>
          <p:cNvSpPr txBox="1">
            <a:spLocks noChangeArrowheads="1"/>
          </p:cNvSpPr>
          <p:nvPr/>
        </p:nvSpPr>
        <p:spPr bwMode="auto">
          <a:xfrm>
            <a:off x="547688" y="11125200"/>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Introduction</a:t>
            </a:r>
          </a:p>
        </p:txBody>
      </p:sp>
      <p:sp>
        <p:nvSpPr>
          <p:cNvPr id="8243" name="Text Box 51"/>
          <p:cNvSpPr txBox="1">
            <a:spLocks noChangeArrowheads="1"/>
          </p:cNvSpPr>
          <p:nvPr/>
        </p:nvSpPr>
        <p:spPr bwMode="auto">
          <a:xfrm>
            <a:off x="547688" y="12268200"/>
            <a:ext cx="12796837" cy="7929562"/>
          </a:xfrm>
          <a:prstGeom prst="rect">
            <a:avLst/>
          </a:prstGeom>
          <a:noFill/>
          <a:ln w="38100">
            <a:solidFill>
              <a:srgbClr val="800000"/>
            </a:solidFill>
            <a:miter lim="800000"/>
            <a:headEnd/>
            <a:tailEnd/>
          </a:ln>
          <a:effectLst/>
        </p:spPr>
        <p:txBody>
          <a:bodyPr lIns="256032" tIns="256032" rIns="256032" bIns="256032"/>
          <a:lstStyle/>
          <a:p>
            <a:pPr defTabSz="857250"/>
            <a:endParaRPr lang="en-US" dirty="0">
              <a:cs typeface="Arial" pitchFamily="34" charset="0"/>
            </a:endParaRPr>
          </a:p>
          <a:p>
            <a:pPr defTabSz="857250">
              <a:buFont typeface="Symbol" pitchFamily="18" charset="2"/>
              <a:buNone/>
            </a:pPr>
            <a:endParaRPr lang="en-US" dirty="0">
              <a:cs typeface="Arial" pitchFamily="34" charset="0"/>
            </a:endParaRPr>
          </a:p>
        </p:txBody>
      </p:sp>
      <p:sp>
        <p:nvSpPr>
          <p:cNvPr id="8244" name="Rectangle 52"/>
          <p:cNvSpPr>
            <a:spLocks noChangeArrowheads="1"/>
          </p:cNvSpPr>
          <p:nvPr/>
        </p:nvSpPr>
        <p:spPr bwMode="auto">
          <a:xfrm>
            <a:off x="14076363" y="21107400"/>
            <a:ext cx="12796837" cy="6780212"/>
          </a:xfrm>
          <a:prstGeom prst="rect">
            <a:avLst/>
          </a:prstGeom>
          <a:solidFill>
            <a:schemeClr val="bg1"/>
          </a:solidFill>
          <a:ln w="9525">
            <a:solidFill>
              <a:schemeClr val="tx1"/>
            </a:solidFill>
            <a:miter lim="800000"/>
            <a:headEnd/>
            <a:tailEnd/>
          </a:ln>
          <a:effectLst/>
        </p:spPr>
        <p:txBody>
          <a:bodyPr wrap="none" lIns="128016" tIns="64008" rIns="128016" bIns="64008" anchor="ctr"/>
          <a:lstStyle/>
          <a:p>
            <a:endParaRPr lang="en-US" sz="1800" b="1" dirty="0"/>
          </a:p>
        </p:txBody>
      </p:sp>
      <p:sp>
        <p:nvSpPr>
          <p:cNvPr id="8245" name="Text Box 53"/>
          <p:cNvSpPr txBox="1">
            <a:spLocks noChangeArrowheads="1"/>
          </p:cNvSpPr>
          <p:nvPr/>
        </p:nvSpPr>
        <p:spPr bwMode="auto">
          <a:xfrm>
            <a:off x="547688" y="35877500"/>
            <a:ext cx="12796837" cy="7313613"/>
          </a:xfrm>
          <a:prstGeom prst="rect">
            <a:avLst/>
          </a:prstGeom>
          <a:noFill/>
          <a:ln w="38100">
            <a:solidFill>
              <a:srgbClr val="800000"/>
            </a:solidFill>
            <a:miter lim="800000"/>
            <a:headEnd/>
            <a:tailEnd/>
          </a:ln>
          <a:effectLst/>
        </p:spPr>
        <p:txBody>
          <a:bodyPr lIns="256032" tIns="256032" rIns="256032" bIns="256032"/>
          <a:lstStyle/>
          <a:p>
            <a:pPr defTabSz="857250"/>
            <a:endParaRPr lang="en-US" dirty="0"/>
          </a:p>
        </p:txBody>
      </p:sp>
      <p:sp>
        <p:nvSpPr>
          <p:cNvPr id="8246" name="Rectangle 54"/>
          <p:cNvSpPr>
            <a:spLocks noChangeArrowheads="1"/>
          </p:cNvSpPr>
          <p:nvPr/>
        </p:nvSpPr>
        <p:spPr bwMode="auto">
          <a:xfrm>
            <a:off x="547688" y="32015112"/>
            <a:ext cx="6170612" cy="3646488"/>
          </a:xfrm>
          <a:prstGeom prst="rect">
            <a:avLst/>
          </a:prstGeom>
          <a:solidFill>
            <a:schemeClr val="bg1"/>
          </a:solidFill>
          <a:ln w="9525">
            <a:solidFill>
              <a:schemeClr val="tx1"/>
            </a:solidFill>
            <a:miter lim="800000"/>
            <a:headEnd/>
            <a:tailEnd/>
          </a:ln>
          <a:effectLst/>
        </p:spPr>
        <p:txBody>
          <a:bodyPr wrap="none" lIns="128016" tIns="64008" rIns="128016" bIns="64008" anchor="ctr"/>
          <a:lstStyle/>
          <a:p>
            <a:pPr algn="ctr" defTabSz="1279525"/>
            <a:endParaRPr lang="en-US" sz="4800" dirty="0">
              <a:cs typeface="Arial" pitchFamily="34" charset="0"/>
            </a:endParaRPr>
          </a:p>
        </p:txBody>
      </p:sp>
      <p:sp>
        <p:nvSpPr>
          <p:cNvPr id="8248" name="Rectangle 56"/>
          <p:cNvSpPr>
            <a:spLocks noChangeArrowheads="1"/>
          </p:cNvSpPr>
          <p:nvPr/>
        </p:nvSpPr>
        <p:spPr bwMode="auto">
          <a:xfrm>
            <a:off x="7129463" y="31862712"/>
            <a:ext cx="6170612" cy="3798888"/>
          </a:xfrm>
          <a:prstGeom prst="rect">
            <a:avLst/>
          </a:prstGeom>
          <a:solidFill>
            <a:schemeClr val="bg1"/>
          </a:solidFill>
          <a:ln w="9525">
            <a:solidFill>
              <a:schemeClr val="tx1"/>
            </a:solidFill>
            <a:miter lim="800000"/>
            <a:headEnd/>
            <a:tailEnd/>
          </a:ln>
          <a:effectLst/>
        </p:spPr>
        <p:txBody>
          <a:bodyPr wrap="none" lIns="128016" tIns="64008" rIns="128016" bIns="64008" anchor="ctr"/>
          <a:lstStyle/>
          <a:p>
            <a:pPr algn="ctr" defTabSz="1279525"/>
            <a:endParaRPr lang="en-US" sz="4800" dirty="0">
              <a:cs typeface="Arial" pitchFamily="34" charset="0"/>
            </a:endParaRPr>
          </a:p>
        </p:txBody>
      </p:sp>
      <p:pic>
        <p:nvPicPr>
          <p:cNvPr id="1026" name="Picture 2"/>
          <p:cNvPicPr>
            <a:picLocks noChangeAspect="1" noChangeArrowheads="1"/>
          </p:cNvPicPr>
          <p:nvPr/>
        </p:nvPicPr>
        <p:blipFill>
          <a:blip r:embed="rId3" cstate="print"/>
          <a:srcRect/>
          <a:stretch>
            <a:fillRect/>
          </a:stretch>
        </p:blipFill>
        <p:spPr bwMode="auto">
          <a:xfrm>
            <a:off x="3810000" y="838200"/>
            <a:ext cx="19812000" cy="3276600"/>
          </a:xfrm>
          <a:prstGeom prst="rect">
            <a:avLst/>
          </a:prstGeom>
          <a:solidFill>
            <a:schemeClr val="accent5">
              <a:lumMod val="50000"/>
            </a:schemeClr>
          </a:solidFill>
          <a:ln w="9525">
            <a:noFill/>
            <a:miter lim="800000"/>
            <a:headEnd/>
            <a:tailEnd/>
          </a:ln>
        </p:spPr>
      </p:pic>
      <p:pic>
        <p:nvPicPr>
          <p:cNvPr id="28" name="Picture 87" descr="C:\Users\t.ismil\Pictures\images.jpg"/>
          <p:cNvPicPr>
            <a:picLocks noChangeAspect="1" noChangeArrowheads="1"/>
          </p:cNvPicPr>
          <p:nvPr/>
        </p:nvPicPr>
        <p:blipFill>
          <a:blip r:embed="rId4" cstate="print"/>
          <a:srcRect/>
          <a:stretch>
            <a:fillRect/>
          </a:stretch>
        </p:blipFill>
        <p:spPr bwMode="auto">
          <a:xfrm>
            <a:off x="24380825" y="1158875"/>
            <a:ext cx="2365375" cy="2498725"/>
          </a:xfrm>
          <a:prstGeom prst="rect">
            <a:avLst/>
          </a:prstGeom>
          <a:noFill/>
          <a:ln w="9525">
            <a:noFill/>
            <a:miter lim="800000"/>
            <a:headEnd/>
            <a:tailEnd/>
          </a:ln>
        </p:spPr>
      </p:pic>
      <p:pic>
        <p:nvPicPr>
          <p:cNvPr id="1027" name="Picture 3"/>
          <p:cNvPicPr>
            <a:picLocks noChangeAspect="1" noChangeArrowheads="1"/>
          </p:cNvPicPr>
          <p:nvPr/>
        </p:nvPicPr>
        <p:blipFill>
          <a:blip r:embed="rId5" cstate="print"/>
          <a:srcRect/>
          <a:stretch>
            <a:fillRect/>
          </a:stretch>
        </p:blipFill>
        <p:spPr bwMode="auto">
          <a:xfrm>
            <a:off x="685800" y="6477000"/>
            <a:ext cx="12573000" cy="4495800"/>
          </a:xfrm>
          <a:prstGeom prst="rect">
            <a:avLst/>
          </a:prstGeom>
          <a:noFill/>
          <a:ln w="9525">
            <a:noFill/>
            <a:miter lim="800000"/>
            <a:headEnd/>
            <a:tailEnd/>
          </a:ln>
        </p:spPr>
      </p:pic>
      <p:sp>
        <p:nvSpPr>
          <p:cNvPr id="1029" name="Rectangle 5"/>
          <p:cNvSpPr>
            <a:spLocks noChangeArrowheads="1"/>
          </p:cNvSpPr>
          <p:nvPr/>
        </p:nvSpPr>
        <p:spPr bwMode="auto">
          <a:xfrm>
            <a:off x="838200" y="12420600"/>
            <a:ext cx="12268200" cy="74789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670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A cognitive radio regularly searches for a free channel during initial channel selection and when decides to evacuate the current channel. Under dynamic channel conditions, every channel is vulnerable to channel degradation or link termination due to PU reappearance. Therefore, the secondary user monitors the channel for a minimum period called detection time to estimate the occupancy nature and ensures the fitness of the channel for selection. Under such scenarios, an active CR user may not have enough time to sense, and access the available free channel during the transmission. The latency in sensing and detecting the free-channels and use them for SU link maintenance, might cause significant loss in </a:t>
            </a:r>
            <a:r>
              <a:rPr kumimoji="0" lang="en-US" altLang="zh-CN" sz="2000" b="0" i="0"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QoS</a:t>
            </a:r>
            <a:r>
              <a:rPr kumimoji="0" lang="en-US" altLang="zh-CN" sz="20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Since the available number of free-channels may vary considerably in this dynamic shared spectrum, it is difficult to isolate a fixed number of channels as reserved. Hence, To build its status based channel list SCL, each node stores in a local table the state of each channel (busy /idle) including the release time of the currently used channels [37]. In a contention-based algorithm, each node needs to overhear all traffic sent by nearby nodes within its transmission range. Control packets, such as RTS, CTS and ACK, specified in IEEE 802.11, are received by all neighbors within the transmission range of the sender, and then discarded by non-destination nodes. The overhearing feature of the contention-based algorithms could be used to exchange information between nodes without introducing too much overhead. Since, both RTS and CTS messages in IEEE 802.11 contain the remaining duration of the current transmission, other active nodes update their NAVs based on it, and they will not try to transmit packets in that channel until the current transmission is completed. Besides the duration of the current transmission, more information such as backup channel identification could be piggybacked for low overhead information distribution. In This chapter, we propose a backup channel-based protocol to improve the cognitive radio network performance such as throughput, connectivity and reliability.</a:t>
            </a:r>
            <a:endParaRPr kumimoji="0" lang="en-U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266700" algn="l"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Although abundance of work carried out on channel sensing and allocation mechanism to improve spectrum utilization, Solutions for spectrum mobility (the capability of a distributed cognitive radio to scan the spectrum and adaptively switch channels to mitigate secondary user’s link degradation) is less explored to attain its optimum solution. In this work, we focus on this point and propose reservation methods to compensate the loss in secondary link performance.</a:t>
            </a:r>
            <a:endParaRPr kumimoji="0" lang="en-US" altLang="zh-CN"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3" name="Rectangle 32"/>
          <p:cNvSpPr/>
          <p:nvPr/>
        </p:nvSpPr>
        <p:spPr>
          <a:xfrm>
            <a:off x="914400" y="21717001"/>
            <a:ext cx="11811000" cy="8956298"/>
          </a:xfrm>
          <a:prstGeom prst="rect">
            <a:avLst/>
          </a:prstGeom>
        </p:spPr>
        <p:txBody>
          <a:bodyPr wrap="square">
            <a:spAutoFit/>
          </a:bodyPr>
          <a:lstStyle/>
          <a:p>
            <a:r>
              <a:rPr lang="en-US" sz="1800" dirty="0" smtClean="0"/>
              <a:t>Recently, collision has been a major fear in wireless networking. Various MAC protocols proposed to handle this issue are in two categories, either contention-based or reservation-based. CSMA/CA is one of the popular contention based wireless MAC protocols, which becomes basis to the IEEE 802.11 DCF MAC protocols, that uses a back off timer techniques performed in each node. However, most of MAC protocols still suffer from low throughput due to high packet loss and collision when network traffic increases. However, in this work, we intended to solve a new type of collision related to the properties of cognitive radio networks, by proposing a backup channel reservation procedure. </a:t>
            </a:r>
          </a:p>
          <a:p>
            <a:r>
              <a:rPr lang="en-US" sz="1800" dirty="0" smtClean="0"/>
              <a:t>This protocol proposed to keep the privileges to primary user and maintain the secondary user link when degrades due to collision with the primary user while reclaiming its channel. It also improves the network connectivity as one of its functionality.</a:t>
            </a:r>
          </a:p>
          <a:p>
            <a:r>
              <a:rPr lang="en-US" sz="1800" dirty="0" smtClean="0"/>
              <a:t> We consider the following assumptions</a:t>
            </a:r>
          </a:p>
          <a:p>
            <a:r>
              <a:rPr lang="en-US" sz="1800" dirty="0" smtClean="0"/>
              <a:t>1) A number of C + 1 non- overlapping channels are available for use, all of them have the same bandwidth. One of the channels is a dedicated as a common control channel (CCC), this channel assumed to be free of PU interference. The CCC is more preferable to be selected from the unlicensed band to ensure its availability for long time</a:t>
            </a:r>
          </a:p>
          <a:p>
            <a:r>
              <a:rPr lang="en-US" sz="1800" dirty="0" smtClean="0"/>
              <a:t>2) A Decentralized network with nodes equipped with two transceivers, one for monitoring the common control channel, and the other is capable of dynamically switching among multiple data channels.</a:t>
            </a:r>
          </a:p>
          <a:p>
            <a:r>
              <a:rPr lang="en-US" sz="1800" dirty="0" smtClean="0"/>
              <a:t>3) Each node equipped with the sensing capability that enables the node to detect the presence of the primary user, in the same time it could record the running length of the last duration periods in a buffer with a specific length (500 durations). Channel scanning and sensing features are carried-out independently of the current communication, and causing no interrupt for signal transmission or reception. </a:t>
            </a:r>
          </a:p>
          <a:p>
            <a:r>
              <a:rPr lang="en-US" sz="1800" dirty="0" smtClean="0"/>
              <a:t>4) A primary user location, bandwidth and arrival time in the current used channel, are known in prior (arrival time is either statistically estimated due to the primary previous behavior or detected by using energy detection techniques) with ignorance error probability. Each node, say X, maintains a sensed channel list (SCL) that included the data channels sensed in a specific time and it is regularly updated. Each list entry CL[</a:t>
            </a:r>
            <a:r>
              <a:rPr lang="en-US" sz="1800" dirty="0" err="1" smtClean="0"/>
              <a:t>i</a:t>
            </a:r>
            <a:r>
              <a:rPr lang="en-US" sz="1800" dirty="0" smtClean="0"/>
              <a:t>] (</a:t>
            </a:r>
            <a:r>
              <a:rPr lang="en-US" sz="1800" dirty="0" err="1" smtClean="0"/>
              <a:t>i</a:t>
            </a:r>
            <a:r>
              <a:rPr lang="en-US" sz="1800" dirty="0" smtClean="0"/>
              <a:t> = 1, 2, ..., n) has two fields: </a:t>
            </a:r>
            <a:r>
              <a:rPr lang="en-US" sz="1800" i="1" dirty="0" err="1" smtClean="0"/>
              <a:t>Statei,X</a:t>
            </a:r>
            <a:r>
              <a:rPr lang="en-US" sz="1800" i="1" dirty="0" smtClean="0"/>
              <a:t> </a:t>
            </a:r>
            <a:r>
              <a:rPr lang="en-US" sz="1800" dirty="0" smtClean="0"/>
              <a:t>and</a:t>
            </a:r>
            <a:r>
              <a:rPr lang="en-US" sz="1800" i="1" dirty="0" smtClean="0"/>
              <a:t> </a:t>
            </a:r>
            <a:r>
              <a:rPr lang="en-US" sz="1800" i="1" dirty="0" err="1" smtClean="0"/>
              <a:t>RleaseTi</a:t>
            </a:r>
            <a:r>
              <a:rPr lang="en-US" sz="1800" i="1" dirty="0" smtClean="0"/>
              <a:t> X</a:t>
            </a:r>
            <a:r>
              <a:rPr lang="en-US" sz="1800" dirty="0" smtClean="0"/>
              <a:t>.</a:t>
            </a:r>
            <a:r>
              <a:rPr lang="en-US" sz="1800" i="1" dirty="0" smtClean="0"/>
              <a:t> </a:t>
            </a:r>
            <a:r>
              <a:rPr lang="en-US" sz="1800" i="1" dirty="0" err="1" smtClean="0"/>
              <a:t>Statei,X</a:t>
            </a:r>
            <a:r>
              <a:rPr lang="en-US" sz="1800" i="1" dirty="0" smtClean="0"/>
              <a:t> </a:t>
            </a:r>
            <a:r>
              <a:rPr lang="en-US" sz="1800" dirty="0" smtClean="0"/>
              <a:t>indicates whether data channel </a:t>
            </a:r>
            <a:r>
              <a:rPr lang="en-US" sz="1800" dirty="0" err="1" smtClean="0"/>
              <a:t>i</a:t>
            </a:r>
            <a:r>
              <a:rPr lang="en-US" sz="1800" dirty="0" smtClean="0"/>
              <a:t> is available for node X or not at the current time. </a:t>
            </a:r>
          </a:p>
          <a:p>
            <a:r>
              <a:rPr lang="en-US" sz="1800" dirty="0" smtClean="0"/>
              <a:t>If channel </a:t>
            </a:r>
            <a:r>
              <a:rPr lang="en-US" sz="1800" dirty="0" err="1" smtClean="0"/>
              <a:t>i</a:t>
            </a:r>
            <a:r>
              <a:rPr lang="en-US" sz="1800" dirty="0" smtClean="0"/>
              <a:t> is used by X or by X’s neighbors, then,</a:t>
            </a:r>
            <a:r>
              <a:rPr lang="en-US" sz="1800" i="1" dirty="0" smtClean="0"/>
              <a:t> </a:t>
            </a:r>
            <a:r>
              <a:rPr lang="en-US" sz="1800" i="1" dirty="0" err="1" smtClean="0"/>
              <a:t>Statei,x</a:t>
            </a:r>
            <a:r>
              <a:rPr lang="en-US" sz="1800" dirty="0" smtClean="0"/>
              <a:t> = {busy}. Otherwise,</a:t>
            </a:r>
            <a:r>
              <a:rPr lang="en-US" sz="1800" i="1" dirty="0" smtClean="0"/>
              <a:t> </a:t>
            </a:r>
            <a:r>
              <a:rPr lang="en-US" sz="1800" i="1" dirty="0" err="1" smtClean="0"/>
              <a:t>Statei,X</a:t>
            </a:r>
            <a:r>
              <a:rPr lang="en-US" sz="1800" dirty="0" smtClean="0"/>
              <a:t>  = {idle}.</a:t>
            </a:r>
            <a:r>
              <a:rPr lang="en-US" sz="1800" i="1" dirty="0" smtClean="0"/>
              <a:t> </a:t>
            </a:r>
            <a:r>
              <a:rPr lang="en-US" sz="1800" i="1" dirty="0" err="1" smtClean="0"/>
              <a:t>RleaseTi,X</a:t>
            </a:r>
            <a:r>
              <a:rPr lang="en-US" sz="1800" dirty="0" smtClean="0"/>
              <a:t>  indicates the exact time in which channel </a:t>
            </a:r>
            <a:r>
              <a:rPr lang="en-US" sz="1800" dirty="0" err="1" smtClean="0"/>
              <a:t>i</a:t>
            </a:r>
            <a:r>
              <a:rPr lang="en-US" sz="1800" dirty="0" smtClean="0"/>
              <a:t> will be released by node X or by X’s neighbors. If</a:t>
            </a:r>
            <a:r>
              <a:rPr lang="en-US" sz="1800" i="1" dirty="0" smtClean="0"/>
              <a:t> </a:t>
            </a:r>
            <a:r>
              <a:rPr lang="en-US" sz="1800" i="1" dirty="0" err="1" smtClean="0"/>
              <a:t>Statei,x</a:t>
            </a:r>
            <a:r>
              <a:rPr lang="en-US" sz="1800" dirty="0" smtClean="0"/>
              <a:t> = {idle}, then</a:t>
            </a:r>
            <a:r>
              <a:rPr lang="en-US" sz="1800" i="1" dirty="0" smtClean="0"/>
              <a:t> </a:t>
            </a:r>
            <a:r>
              <a:rPr lang="en-US" sz="1800" i="1" dirty="0" err="1" smtClean="0"/>
              <a:t>RleaseTi,x</a:t>
            </a:r>
            <a:r>
              <a:rPr lang="en-US" sz="1800" dirty="0" smtClean="0"/>
              <a:t> = .</a:t>
            </a:r>
          </a:p>
          <a:p>
            <a:r>
              <a:rPr lang="en-US" sz="1800" dirty="0" smtClean="0"/>
              <a:t>  </a:t>
            </a:r>
          </a:p>
          <a:p>
            <a:endParaRPr lang="en-US" sz="1800" dirty="0" smtClean="0"/>
          </a:p>
        </p:txBody>
      </p:sp>
      <p:graphicFrame>
        <p:nvGraphicFramePr>
          <p:cNvPr id="34" name="Table 33"/>
          <p:cNvGraphicFramePr>
            <a:graphicFrameLocks noGrp="1"/>
          </p:cNvGraphicFramePr>
          <p:nvPr/>
        </p:nvGraphicFramePr>
        <p:xfrm>
          <a:off x="838200" y="34137600"/>
          <a:ext cx="5486400" cy="1371600"/>
        </p:xfrm>
        <a:graphic>
          <a:graphicData uri="http://schemas.openxmlformats.org/drawingml/2006/table">
            <a:tbl>
              <a:tblPr/>
              <a:tblGrid>
                <a:gridCol w="1365522"/>
                <a:gridCol w="1962178"/>
                <a:gridCol w="2158700"/>
              </a:tblGrid>
              <a:tr h="274320">
                <a:tc>
                  <a:txBody>
                    <a:bodyPr/>
                    <a:lstStyle/>
                    <a:p>
                      <a:pPr marL="0" marR="0" algn="ctr">
                        <a:spcBef>
                          <a:spcPts val="240"/>
                        </a:spcBef>
                        <a:spcAft>
                          <a:spcPts val="360"/>
                        </a:spcAft>
                      </a:pPr>
                      <a:r>
                        <a:rPr lang="en-US" sz="1050" kern="100" dirty="0">
                          <a:latin typeface="Times New Roman"/>
                          <a:ea typeface="SimSun"/>
                          <a:cs typeface="Arial"/>
                        </a:rPr>
                        <a:t>Channel ID</a:t>
                      </a:r>
                      <a:endParaRPr lang="en-US" sz="1200" kern="100" dirty="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40"/>
                        </a:spcBef>
                        <a:spcAft>
                          <a:spcPts val="360"/>
                        </a:spcAft>
                      </a:pPr>
                      <a:r>
                        <a:rPr lang="en-US" sz="1050" kern="100">
                          <a:latin typeface="Times New Roman"/>
                          <a:ea typeface="SimSun"/>
                          <a:cs typeface="Arial"/>
                        </a:rPr>
                        <a:t>The channel states</a:t>
                      </a:r>
                      <a:endParaRPr lang="en-US" sz="1200" kern="1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40"/>
                        </a:spcBef>
                        <a:spcAft>
                          <a:spcPts val="360"/>
                        </a:spcAft>
                      </a:pPr>
                      <a:r>
                        <a:rPr lang="en-US" sz="1050" kern="100">
                          <a:latin typeface="Times New Roman"/>
                          <a:ea typeface="SimSun"/>
                          <a:cs typeface="Arial"/>
                        </a:rPr>
                        <a:t>Channel release time</a:t>
                      </a:r>
                      <a:endParaRPr lang="en-US" sz="1200" kern="1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20">
                <a:tc>
                  <a:txBody>
                    <a:bodyPr/>
                    <a:lstStyle/>
                    <a:p>
                      <a:pPr marL="0" marR="0" algn="ctr">
                        <a:spcBef>
                          <a:spcPts val="240"/>
                        </a:spcBef>
                        <a:spcAft>
                          <a:spcPts val="360"/>
                        </a:spcAft>
                      </a:pPr>
                      <a:r>
                        <a:rPr lang="en-US" sz="1050" kern="100">
                          <a:latin typeface="Times New Roman"/>
                          <a:ea typeface="SimSun"/>
                          <a:cs typeface="Arial"/>
                        </a:rPr>
                        <a:t>i</a:t>
                      </a:r>
                      <a:endParaRPr lang="en-US" sz="1200" kern="1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40"/>
                        </a:spcBef>
                        <a:spcAft>
                          <a:spcPts val="360"/>
                        </a:spcAft>
                      </a:pPr>
                      <a:r>
                        <a:rPr lang="en-US" sz="1050" kern="100">
                          <a:latin typeface="Times New Roman"/>
                          <a:ea typeface="SimSun"/>
                          <a:cs typeface="Arial"/>
                        </a:rPr>
                        <a:t>Statei,X</a:t>
                      </a:r>
                      <a:endParaRPr lang="en-US" sz="1200" kern="1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40"/>
                        </a:spcBef>
                        <a:spcAft>
                          <a:spcPts val="360"/>
                        </a:spcAft>
                      </a:pPr>
                      <a:r>
                        <a:rPr lang="en-US" sz="1050" kern="100">
                          <a:latin typeface="Times New Roman"/>
                          <a:ea typeface="SimSun"/>
                          <a:cs typeface="Arial"/>
                        </a:rPr>
                        <a:t>RleaseTi,X</a:t>
                      </a:r>
                      <a:endParaRPr lang="en-US" sz="1200" kern="1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20">
                <a:tc>
                  <a:txBody>
                    <a:bodyPr/>
                    <a:lstStyle/>
                    <a:p>
                      <a:pPr marL="0" marR="0" algn="ctr">
                        <a:spcBef>
                          <a:spcPts val="240"/>
                        </a:spcBef>
                        <a:spcAft>
                          <a:spcPts val="360"/>
                        </a:spcAft>
                      </a:pPr>
                      <a:r>
                        <a:rPr lang="en-US" sz="1050" kern="100">
                          <a:latin typeface="Times New Roman"/>
                          <a:ea typeface="SimSun"/>
                          <a:cs typeface="Arial"/>
                        </a:rPr>
                        <a:t>j</a:t>
                      </a:r>
                      <a:endParaRPr lang="en-US" sz="1200" kern="1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40"/>
                        </a:spcBef>
                        <a:spcAft>
                          <a:spcPts val="360"/>
                        </a:spcAft>
                      </a:pPr>
                      <a:r>
                        <a:rPr lang="en-US" sz="1050" kern="100">
                          <a:latin typeface="Times New Roman"/>
                          <a:ea typeface="SimSun"/>
                          <a:cs typeface="Arial"/>
                        </a:rPr>
                        <a:t>Statej,X</a:t>
                      </a:r>
                      <a:endParaRPr lang="en-US" sz="1200" kern="1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40"/>
                        </a:spcBef>
                        <a:spcAft>
                          <a:spcPts val="360"/>
                        </a:spcAft>
                      </a:pPr>
                      <a:r>
                        <a:rPr lang="en-US" sz="1050" kern="100">
                          <a:latin typeface="Times New Roman"/>
                          <a:ea typeface="SimSun"/>
                          <a:cs typeface="Arial"/>
                        </a:rPr>
                        <a:t>RleaseTj,X</a:t>
                      </a:r>
                      <a:endParaRPr lang="en-US" sz="1200" kern="1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20">
                <a:tc>
                  <a:txBody>
                    <a:bodyPr/>
                    <a:lstStyle/>
                    <a:p>
                      <a:pPr marL="0" marR="0" algn="ctr">
                        <a:spcBef>
                          <a:spcPts val="240"/>
                        </a:spcBef>
                        <a:spcAft>
                          <a:spcPts val="360"/>
                        </a:spcAft>
                      </a:pPr>
                      <a:r>
                        <a:rPr lang="en-US" sz="1050" kern="100">
                          <a:latin typeface="Times New Roman"/>
                          <a:ea typeface="SimSun"/>
                          <a:cs typeface="Arial"/>
                        </a:rPr>
                        <a:t>:</a:t>
                      </a:r>
                      <a:endParaRPr lang="en-US" sz="1200" kern="1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40"/>
                        </a:spcBef>
                        <a:spcAft>
                          <a:spcPts val="360"/>
                        </a:spcAft>
                      </a:pPr>
                      <a:r>
                        <a:rPr lang="en-US" sz="1050" kern="100">
                          <a:latin typeface="Times New Roman"/>
                          <a:ea typeface="SimSun"/>
                          <a:cs typeface="Arial"/>
                        </a:rPr>
                        <a:t>:</a:t>
                      </a:r>
                      <a:endParaRPr lang="en-US" sz="1200" kern="1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40"/>
                        </a:spcBef>
                        <a:spcAft>
                          <a:spcPts val="360"/>
                        </a:spcAft>
                      </a:pPr>
                      <a:r>
                        <a:rPr lang="en-US" sz="1050" kern="100">
                          <a:latin typeface="Times New Roman"/>
                          <a:ea typeface="SimSun"/>
                          <a:cs typeface="Arial"/>
                        </a:rPr>
                        <a:t>:</a:t>
                      </a:r>
                      <a:endParaRPr lang="en-US" sz="1200" kern="1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20">
                <a:tc>
                  <a:txBody>
                    <a:bodyPr/>
                    <a:lstStyle/>
                    <a:p>
                      <a:pPr marL="0" marR="0" algn="ctr">
                        <a:spcBef>
                          <a:spcPts val="240"/>
                        </a:spcBef>
                        <a:spcAft>
                          <a:spcPts val="360"/>
                        </a:spcAft>
                      </a:pPr>
                      <a:r>
                        <a:rPr lang="en-US" sz="1050" kern="100">
                          <a:latin typeface="Times New Roman"/>
                          <a:ea typeface="SimSun"/>
                          <a:cs typeface="Arial"/>
                        </a:rPr>
                        <a:t>n</a:t>
                      </a:r>
                      <a:endParaRPr lang="en-US" sz="1200" kern="1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40"/>
                        </a:spcBef>
                        <a:spcAft>
                          <a:spcPts val="360"/>
                        </a:spcAft>
                      </a:pPr>
                      <a:r>
                        <a:rPr lang="en-US" sz="1050" kern="100" dirty="0" err="1">
                          <a:latin typeface="Times New Roman"/>
                          <a:ea typeface="SimSun"/>
                          <a:cs typeface="Arial"/>
                        </a:rPr>
                        <a:t>Staten,X</a:t>
                      </a:r>
                      <a:endParaRPr lang="en-US" sz="1200" kern="100" dirty="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40"/>
                        </a:spcBef>
                        <a:spcAft>
                          <a:spcPts val="360"/>
                        </a:spcAft>
                      </a:pPr>
                      <a:r>
                        <a:rPr lang="en-US" sz="1050" kern="100" dirty="0" err="1">
                          <a:latin typeface="Times New Roman"/>
                          <a:ea typeface="SimSun"/>
                          <a:cs typeface="Arial"/>
                        </a:rPr>
                        <a:t>RleaseTn,X</a:t>
                      </a:r>
                      <a:endParaRPr lang="en-US" sz="1200" kern="100" dirty="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31" name="Rectangle 7"/>
          <p:cNvSpPr>
            <a:spLocks noChangeArrowheads="1"/>
          </p:cNvSpPr>
          <p:nvPr/>
        </p:nvSpPr>
        <p:spPr bwMode="auto">
          <a:xfrm>
            <a:off x="762000" y="33692068"/>
            <a:ext cx="5715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4F81BD"/>
                </a:solidFill>
                <a:effectLst/>
                <a:latin typeface="Times New Roman" pitchFamily="18" charset="0"/>
                <a:ea typeface="SimSun" pitchFamily="2" charset="-122"/>
                <a:cs typeface="Times New Roman" pitchFamily="18" charset="0"/>
              </a:rPr>
              <a:t>Table 4‑1</a:t>
            </a:r>
            <a:r>
              <a:rPr kumimoji="0" lang="en-US" altLang="zh-CN" sz="1800" b="1" i="0"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rPr>
              <a:t> sensed channel list (SCL) in node X</a:t>
            </a:r>
            <a:endParaRPr kumimoji="0" lang="en-US" altLang="zh-CN"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3" name="Rectangle 9"/>
          <p:cNvSpPr>
            <a:spLocks noChangeArrowheads="1"/>
          </p:cNvSpPr>
          <p:nvPr/>
        </p:nvSpPr>
        <p:spPr bwMode="auto">
          <a:xfrm>
            <a:off x="0" y="0"/>
            <a:ext cx="2743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32" name="Object 8"/>
          <p:cNvGraphicFramePr>
            <a:graphicFrameLocks noChangeAspect="1"/>
          </p:cNvGraphicFramePr>
          <p:nvPr/>
        </p:nvGraphicFramePr>
        <p:xfrm>
          <a:off x="685800" y="32480250"/>
          <a:ext cx="5867400" cy="1123950"/>
        </p:xfrm>
        <a:graphic>
          <a:graphicData uri="http://schemas.openxmlformats.org/presentationml/2006/ole">
            <p:oleObj spid="_x0000_s1032" r:id="rId6" imgW="5487543" imgH="1921383" progId="">
              <p:embed/>
            </p:oleObj>
          </a:graphicData>
        </a:graphic>
      </p:graphicFrame>
      <p:pic>
        <p:nvPicPr>
          <p:cNvPr id="1034" name="Picture 10"/>
          <p:cNvPicPr>
            <a:picLocks noChangeAspect="1" noChangeArrowheads="1"/>
          </p:cNvPicPr>
          <p:nvPr/>
        </p:nvPicPr>
        <p:blipFill>
          <a:blip r:embed="rId7" cstate="print"/>
          <a:srcRect/>
          <a:stretch>
            <a:fillRect/>
          </a:stretch>
        </p:blipFill>
        <p:spPr bwMode="auto">
          <a:xfrm>
            <a:off x="7239000" y="32004000"/>
            <a:ext cx="5791201" cy="2743200"/>
          </a:xfrm>
          <a:prstGeom prst="rect">
            <a:avLst/>
          </a:prstGeom>
          <a:noFill/>
          <a:ln w="9525">
            <a:noFill/>
            <a:miter lim="800000"/>
            <a:headEnd/>
            <a:tailEnd/>
          </a:ln>
        </p:spPr>
      </p:pic>
      <p:sp>
        <p:nvSpPr>
          <p:cNvPr id="1035" name="Rectangle 11"/>
          <p:cNvSpPr>
            <a:spLocks noChangeArrowheads="1"/>
          </p:cNvSpPr>
          <p:nvPr/>
        </p:nvSpPr>
        <p:spPr bwMode="auto">
          <a:xfrm>
            <a:off x="685800" y="35966400"/>
            <a:ext cx="12420600" cy="7181372"/>
          </a:xfrm>
          <a:prstGeom prst="rect">
            <a:avLst/>
          </a:prstGeom>
          <a:noFill/>
          <a:ln w="9525">
            <a:noFill/>
            <a:miter lim="800000"/>
            <a:headEnd/>
            <a:tailEnd/>
          </a:ln>
          <a:effectLst/>
        </p:spPr>
        <p:txBody>
          <a:bodyPr vert="horz" wrap="square" lIns="360249" tIns="152352" rIns="0" bIns="101568" numCol="1" anchor="ctr" anchorCtr="0" compatLnSpc="1">
            <a:prstTxWarp prst="textNoShape">
              <a:avLst/>
            </a:prstTxWarp>
            <a:spAutoFit/>
          </a:bodyPr>
          <a:lstStyle/>
          <a:p>
            <a:pPr marL="1371600" marR="0" lvl="3" indent="0" algn="l" defTabSz="914400" rtl="0" eaLnBrk="1" fontAlgn="base" latinLnBrk="0" hangingPunct="1">
              <a:lnSpc>
                <a:spcPct val="100000"/>
              </a:lnSpc>
              <a:spcBef>
                <a:spcPct val="0"/>
              </a:spcBef>
              <a:spcAft>
                <a:spcPct val="0"/>
              </a:spcAft>
              <a:buClrTx/>
              <a:buSzPct val="100000"/>
              <a:buFontTx/>
              <a:buAutoNum type="arabicPeriod"/>
              <a:tabLst>
                <a:tab pos="304800" algn="l"/>
              </a:tabLst>
            </a:pPr>
            <a:r>
              <a:rPr kumimoji="0" lang="en-US" altLang="zh-CN" sz="1800" b="1" i="0" u="none" strike="noStrike" cap="none" normalizeH="0" baseline="0" dirty="0" smtClean="0">
                <a:ln>
                  <a:noFill/>
                </a:ln>
                <a:solidFill>
                  <a:schemeClr val="tx1"/>
                </a:solidFill>
                <a:effectLst/>
                <a:latin typeface="Arial Unicode MS" pitchFamily="34" charset="-128"/>
                <a:ea typeface="SimHei" pitchFamily="49" charset="-122"/>
                <a:cs typeface="Times New Roman" pitchFamily="18" charset="0"/>
              </a:rPr>
              <a:t>First scenario: select an idle channel from the SCL</a:t>
            </a:r>
          </a:p>
          <a:p>
            <a:pPr marL="0" marR="0" lvl="0" indent="0" algn="l" defTabSz="914400" rtl="0" eaLnBrk="0" fontAlgn="base" latinLnBrk="0" hangingPunct="0">
              <a:lnSpc>
                <a:spcPct val="100000"/>
              </a:lnSpc>
              <a:spcBef>
                <a:spcPct val="0"/>
              </a:spcBef>
              <a:spcAft>
                <a:spcPct val="0"/>
              </a:spcAft>
              <a:buClrTx/>
              <a:buSzTx/>
              <a:buFontTx/>
              <a:buChar char="•"/>
              <a:tabLst>
                <a:tab pos="304800" algn="l"/>
              </a:tabLst>
            </a:pP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A network initialized when node </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A</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wants to transmit data to node </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B</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and node </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A</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has at least one idle data radio, </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A</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will send an </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SRTS</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to </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B</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on the control channel. The </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SRTS</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frame carries node A’s SCL and the duration time required to transmit the data.</a:t>
            </a:r>
            <a:endParaRPr kumimoji="0" lang="en-US" altLang="zh-CN"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04800" algn="l"/>
              </a:tabLst>
            </a:pP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After receiving the </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SRTS</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node </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B</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compares </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A</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’s SCL with its own SCL to check if there is an idle common data channel for subsequent communication. If there is no common data channel i.e. If data channel </a:t>
            </a:r>
            <a:r>
              <a:rPr kumimoji="0" lang="en-US" altLang="zh-CN" sz="1800" b="1" i="1"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i</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a:t>
            </a:r>
            <a:r>
              <a:rPr kumimoji="0" lang="en-US" altLang="zh-CN" sz="1800" b="1" i="1"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i</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 1, 2, ..., n) satisfying </a:t>
            </a:r>
            <a:r>
              <a:rPr kumimoji="0" lang="en-US" altLang="zh-CN" sz="1800" b="0" i="1"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Statei,A</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 </a:t>
            </a:r>
            <a:r>
              <a:rPr kumimoji="0" lang="en-US" altLang="zh-CN" sz="1800" b="0" i="1"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Statei,B</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 {busy}, node</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B</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replies with a </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NCTS</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frame to </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A</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on the control channel. The </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NCTS</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frame indicates that node </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B</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has all the channels busy.</a:t>
            </a:r>
            <a:endParaRPr kumimoji="0" lang="en-US" altLang="zh-CN"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04800" algn="l"/>
              </a:tabLst>
            </a:pP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After receiving the </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NCTS</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node</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A</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stops sending frames to </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B</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waits for a while, then restarts the back-off procedure and attempts to send an </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SRTS</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to </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B</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again.</a:t>
            </a:r>
            <a:endParaRPr kumimoji="0" lang="en-US" altLang="zh-CN"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04800" algn="l"/>
              </a:tabLst>
            </a:pP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Conversely, if there is at least one common data channel</a:t>
            </a:r>
            <a:r>
              <a:rPr kumimoji="0" lang="en-US" altLang="zh-CN" sz="1800" b="1" i="1"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a:t>
            </a:r>
            <a:r>
              <a:rPr kumimoji="0" lang="en-US" altLang="zh-CN" sz="1800" b="1" i="1"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i</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a:t>
            </a:r>
            <a:r>
              <a:rPr kumimoji="0" lang="en-US" altLang="zh-CN" sz="1800" b="1" i="1"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i</a:t>
            </a:r>
            <a:r>
              <a:rPr kumimoji="0" lang="en-US" altLang="zh-CN" sz="1800" b="1" i="1"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1, 2... n) satisfying </a:t>
            </a:r>
            <a:r>
              <a:rPr kumimoji="0" lang="en-US" altLang="zh-CN" sz="1800" b="0" i="1"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State </a:t>
            </a:r>
            <a:r>
              <a:rPr kumimoji="0" lang="en-US" altLang="zh-CN" sz="1800" b="0" i="1"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i</a:t>
            </a:r>
            <a:r>
              <a:rPr kumimoji="0" lang="en-US" altLang="zh-CN" sz="1800" b="0" i="1"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A</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 </a:t>
            </a:r>
            <a:r>
              <a:rPr kumimoji="0" lang="en-US" altLang="zh-CN" sz="1800" b="0" i="1"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Statei,B</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 {idle}, node </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B</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will reply with </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SCTS</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to </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A</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on the control channel and will tune its data radio to the selected data channel </a:t>
            </a:r>
            <a:r>
              <a:rPr kumimoji="0" lang="en-US" altLang="zh-CN" sz="1800" b="1" i="1"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i</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for the data transmission.</a:t>
            </a:r>
            <a:endParaRPr kumimoji="0" lang="en-US" altLang="zh-CN"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04800" algn="l"/>
              </a:tabLst>
            </a:pP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The </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SCTS</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message includes the information of the selected data channel </a:t>
            </a:r>
            <a:r>
              <a:rPr kumimoji="0" lang="en-US" altLang="zh-CN" sz="1800" b="1" i="1"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i</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and the duration time copied from </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SRTS</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Thus, </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SCTS</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hinders </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B</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’s neighbors from using the selected channel for the expected duration time of the transmission between </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A</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and</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B</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a:t>
            </a:r>
            <a:endParaRPr kumimoji="0" lang="en-US" altLang="zh-CN"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04800" algn="l"/>
              </a:tabLst>
            </a:pP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For a channel reservation, the sender seeks for a free channel that is available for both communicating nodes, If there is at least one data channel j (j = 1, 2, ..., n) satisfying </a:t>
            </a:r>
            <a:r>
              <a:rPr kumimoji="0" lang="en-US" altLang="zh-CN" sz="1800" b="0" i="1"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Statej,A</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 </a:t>
            </a:r>
            <a:r>
              <a:rPr kumimoji="0" lang="en-US" altLang="zh-CN" sz="1800" b="0" i="1"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Statej,B</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 {idle}. Then, channel </a:t>
            </a:r>
            <a:r>
              <a:rPr kumimoji="0" lang="en-US" altLang="zh-CN" sz="1800" b="1" i="1"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j</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is chosen as backup channel that is to say; channel </a:t>
            </a:r>
            <a:r>
              <a:rPr kumimoji="0" lang="en-US" altLang="zh-CN" sz="1800" b="1" i="1"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j</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is candidate as reserved channel to be used in case the current communication is affected by the primary arrival. </a:t>
            </a:r>
            <a:endParaRPr kumimoji="0" lang="en-US" altLang="zh-CN"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04800" algn="l"/>
              </a:tabLst>
            </a:pP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At the same time node </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A</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sends the </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SRES</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on the control channel, a data packet will be transmitted from node </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A </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to </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B </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on the selected data channel</a:t>
            </a:r>
            <a:r>
              <a:rPr kumimoji="0" lang="en-US" altLang="zh-CN" sz="1800" b="1" i="1"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a:t>
            </a:r>
            <a:r>
              <a:rPr kumimoji="0" lang="en-US" altLang="zh-CN" sz="1800" b="1" i="1"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i</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a:t>
            </a:r>
            <a:endParaRPr kumimoji="0" lang="en-US" altLang="zh-CN"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04800" algn="l"/>
              </a:tabLst>
            </a:pP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A reservation message</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SRES,</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which includes the candidate backup channel information and the new duration time according to the primary arrival time. Similarly, the </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SRES</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will restrain neighbors of </a:t>
            </a:r>
            <a:r>
              <a:rPr kumimoji="0" lang="en-US" altLang="zh-CN" sz="18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A</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from using the selected data channel </a:t>
            </a:r>
            <a:r>
              <a:rPr kumimoji="0" lang="en-US" altLang="zh-CN" sz="1800" b="1" i="1"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i</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and in the same time announce the reserved data channel </a:t>
            </a:r>
            <a:r>
              <a:rPr kumimoji="0" lang="en-US" altLang="zh-CN" sz="1800" b="1" i="1"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j</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a:t>
            </a:r>
            <a:endParaRPr kumimoji="0" lang="en-US" altLang="zh-CN"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304800" algn="l"/>
              </a:tabLst>
            </a:pP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Since the primary’s return time on channel</a:t>
            </a:r>
            <a:r>
              <a:rPr kumimoji="0" lang="en-US" altLang="zh-CN" sz="1800" b="1" i="1"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a:t>
            </a:r>
            <a:r>
              <a:rPr kumimoji="0" lang="en-US" altLang="zh-CN" sz="1800" b="1" i="1"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i</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is known in prior, the transmission on channel</a:t>
            </a:r>
            <a:r>
              <a:rPr kumimoji="0" lang="en-US" altLang="zh-CN" sz="1800" b="1" i="1"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a:t>
            </a:r>
            <a:r>
              <a:rPr kumimoji="0" lang="en-US" altLang="zh-CN" sz="1800" b="1" i="1"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i</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should be terminated before PU reclaim.</a:t>
            </a:r>
          </a:p>
          <a:p>
            <a:pPr marL="0" marR="0" lvl="0" indent="0" algn="l" defTabSz="914400" rtl="0" eaLnBrk="0" fontAlgn="base" latinLnBrk="0" hangingPunct="0">
              <a:lnSpc>
                <a:spcPct val="100000"/>
              </a:lnSpc>
              <a:spcBef>
                <a:spcPct val="0"/>
              </a:spcBef>
              <a:spcAft>
                <a:spcPct val="0"/>
              </a:spcAft>
              <a:buClrTx/>
              <a:buSzTx/>
              <a:buFontTx/>
              <a:buNone/>
              <a:tabLst>
                <a:tab pos="304800" algn="l"/>
              </a:tabLst>
            </a:pP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Both communicating nodes will tune to the reserved channel </a:t>
            </a:r>
            <a:r>
              <a:rPr kumimoji="0" lang="en-US" altLang="zh-CN" sz="1800" b="1" i="1"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j </a:t>
            </a:r>
            <a:r>
              <a:rPr kumimoji="0" lang="en-US"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to reconstruct the current communication before collision with primary data occurs. In this case our protocol follows the same approach as the FRC-MAC scheme</a:t>
            </a:r>
            <a:r>
              <a:rPr kumimoji="0" lang="en-US" altLang="zh-CN" sz="1800" b="0" i="0" u="none" strike="noStrike" cap="none" normalizeH="0" baseline="0" dirty="0" smtClean="0">
                <a:ln>
                  <a:noFill/>
                </a:ln>
                <a:solidFill>
                  <a:schemeClr val="tx1"/>
                </a:solidFill>
                <a:effectLst/>
                <a:latin typeface="Arial" pitchFamily="34" charset="0"/>
                <a:cs typeface="Arial" pitchFamily="34" charset="0"/>
              </a:rPr>
              <a:t> </a:t>
            </a:r>
          </a:p>
        </p:txBody>
      </p:sp>
      <p:sp>
        <p:nvSpPr>
          <p:cNvPr id="1037" name="Rectangle 13"/>
          <p:cNvSpPr>
            <a:spLocks noChangeArrowheads="1"/>
          </p:cNvSpPr>
          <p:nvPr/>
        </p:nvSpPr>
        <p:spPr bwMode="auto">
          <a:xfrm>
            <a:off x="0" y="0"/>
            <a:ext cx="2743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36" name="Object 12"/>
          <p:cNvGraphicFramePr>
            <a:graphicFrameLocks noChangeAspect="1"/>
          </p:cNvGraphicFramePr>
          <p:nvPr/>
        </p:nvGraphicFramePr>
        <p:xfrm>
          <a:off x="15240001" y="21488400"/>
          <a:ext cx="9677400" cy="6172200"/>
        </p:xfrm>
        <a:graphic>
          <a:graphicData uri="http://schemas.openxmlformats.org/presentationml/2006/ole">
            <p:oleObj spid="_x0000_s1036" r:id="rId8" imgW="5338191" imgH="7567041" progId="">
              <p:embed/>
            </p:oleObj>
          </a:graphicData>
        </a:graphic>
      </p:graphicFrame>
      <p:sp>
        <p:nvSpPr>
          <p:cNvPr id="1041" name="Rectangle 17"/>
          <p:cNvSpPr>
            <a:spLocks noChangeArrowheads="1"/>
          </p:cNvSpPr>
          <p:nvPr/>
        </p:nvSpPr>
        <p:spPr bwMode="auto">
          <a:xfrm>
            <a:off x="0" y="0"/>
            <a:ext cx="2743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40" name="Object 16"/>
          <p:cNvGraphicFramePr>
            <a:graphicFrameLocks noChangeAspect="1"/>
          </p:cNvGraphicFramePr>
          <p:nvPr/>
        </p:nvGraphicFramePr>
        <p:xfrm>
          <a:off x="14325600" y="16230600"/>
          <a:ext cx="3200399" cy="3352800"/>
        </p:xfrm>
        <a:graphic>
          <a:graphicData uri="http://schemas.openxmlformats.org/presentationml/2006/ole">
            <p:oleObj spid="_x0000_s1040" r:id="rId9" imgW="6940677" imgH="5582031" progId="">
              <p:embed/>
            </p:oleObj>
          </a:graphicData>
        </a:graphic>
      </p:graphicFrame>
      <p:pic>
        <p:nvPicPr>
          <p:cNvPr id="1042" name="Picture 18"/>
          <p:cNvPicPr>
            <a:picLocks noChangeAspect="1" noChangeArrowheads="1"/>
          </p:cNvPicPr>
          <p:nvPr/>
        </p:nvPicPr>
        <p:blipFill>
          <a:blip r:embed="rId10" cstate="print"/>
          <a:srcRect/>
          <a:stretch>
            <a:fillRect/>
          </a:stretch>
        </p:blipFill>
        <p:spPr bwMode="auto">
          <a:xfrm>
            <a:off x="18592800" y="16221075"/>
            <a:ext cx="3657600" cy="3286125"/>
          </a:xfrm>
          <a:prstGeom prst="rect">
            <a:avLst/>
          </a:prstGeom>
          <a:noFill/>
          <a:ln w="9525">
            <a:noFill/>
            <a:miter lim="800000"/>
            <a:headEnd/>
            <a:tailEnd/>
          </a:ln>
        </p:spPr>
      </p:pic>
      <p:pic>
        <p:nvPicPr>
          <p:cNvPr id="1043" name="Picture 19"/>
          <p:cNvPicPr>
            <a:picLocks noChangeAspect="1" noChangeArrowheads="1"/>
          </p:cNvPicPr>
          <p:nvPr/>
        </p:nvPicPr>
        <p:blipFill>
          <a:blip r:embed="rId11" cstate="print"/>
          <a:srcRect/>
          <a:stretch>
            <a:fillRect/>
          </a:stretch>
        </p:blipFill>
        <p:spPr bwMode="auto">
          <a:xfrm>
            <a:off x="23393400" y="16306800"/>
            <a:ext cx="3276600" cy="3038475"/>
          </a:xfrm>
          <a:prstGeom prst="rect">
            <a:avLst/>
          </a:prstGeom>
          <a:noFill/>
          <a:ln w="9525">
            <a:noFill/>
            <a:miter lim="800000"/>
            <a:headEnd/>
            <a:tailEnd/>
          </a:ln>
        </p:spPr>
      </p:pic>
      <p:sp>
        <p:nvSpPr>
          <p:cNvPr id="1045" name="Rectangle 21"/>
          <p:cNvSpPr>
            <a:spLocks noChangeArrowheads="1"/>
          </p:cNvSpPr>
          <p:nvPr/>
        </p:nvSpPr>
        <p:spPr bwMode="auto">
          <a:xfrm>
            <a:off x="14020800" y="37719612"/>
            <a:ext cx="12877800" cy="55399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kumimoji="0" lang="en-AU" altLang="zh-CN" sz="1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1. </a:t>
            </a:r>
            <a:r>
              <a:rPr lang="en-US" sz="1600" dirty="0" smtClean="0"/>
              <a:t>X Zhu, L </a:t>
            </a:r>
            <a:r>
              <a:rPr lang="en-US" sz="1600" dirty="0" err="1" smtClean="0"/>
              <a:t>Shen</a:t>
            </a:r>
            <a:r>
              <a:rPr lang="en-US" sz="1600" dirty="0" smtClean="0"/>
              <a:t>, and TS P Yum</a:t>
            </a:r>
            <a:r>
              <a:rPr lang="zh-CN" altLang="en-US" sz="1600" dirty="0" smtClean="0"/>
              <a:t>“</a:t>
            </a:r>
            <a:r>
              <a:rPr lang="en-US" sz="1600" dirty="0" smtClean="0"/>
              <a:t>Analysis of Cognitive Radio Spectrum Access with Optimal Channel Reservation” IEEE communication letter, VOL. 11, NO. 4, APRIL 2007.304-306.</a:t>
            </a:r>
          </a:p>
          <a:p>
            <a:pPr lvl="0"/>
            <a:r>
              <a:rPr lang="en-US" sz="1600" dirty="0" smtClean="0"/>
              <a:t>Information technology—Telecommunications and information exchange between systems— LAN Standards Committee of the IEEE Computer Society-12 June 2003.</a:t>
            </a:r>
          </a:p>
          <a:p>
            <a:pPr lvl="0"/>
            <a:r>
              <a:rPr lang="en-AU" sz="1600" dirty="0" smtClean="0"/>
              <a:t>MD </a:t>
            </a:r>
            <a:r>
              <a:rPr lang="en-AU" sz="1600" dirty="0" err="1" smtClean="0"/>
              <a:t>Felice</a:t>
            </a:r>
            <a:r>
              <a:rPr lang="en-AU" sz="1600" dirty="0" smtClean="0"/>
              <a:t>, G Zhu, L </a:t>
            </a:r>
            <a:r>
              <a:rPr lang="en-AU" sz="1600" dirty="0" err="1" smtClean="0"/>
              <a:t>Bononi</a:t>
            </a:r>
            <a:r>
              <a:rPr lang="en-AU" sz="1600" dirty="0" smtClean="0"/>
              <a:t> “Future Channel Reservation Medium Access Control (FCR-MAC) Protocol for Multi-Radio Multi-Channel Wireless Mesh Networks” PE-WASUN’08, ACM 2008.71-79.</a:t>
            </a:r>
            <a:endParaRPr lang="en-US" sz="1600" dirty="0" smtClean="0"/>
          </a:p>
          <a:p>
            <a:pPr lvl="0"/>
            <a:r>
              <a:rPr lang="en-AU" sz="1600" dirty="0" smtClean="0"/>
              <a:t>Siva </a:t>
            </a:r>
            <a:r>
              <a:rPr lang="en-AU" sz="1600" dirty="0" err="1" smtClean="0"/>
              <a:t>Subramani</a:t>
            </a:r>
            <a:r>
              <a:rPr lang="en-AU" sz="1600" dirty="0" smtClean="0"/>
              <a:t>, Simon Armour, </a:t>
            </a:r>
            <a:r>
              <a:rPr lang="en-AU" sz="1600" dirty="0" err="1" smtClean="0"/>
              <a:t>Dritan</a:t>
            </a:r>
            <a:r>
              <a:rPr lang="en-AU" sz="1600" dirty="0" smtClean="0"/>
              <a:t> </a:t>
            </a:r>
            <a:r>
              <a:rPr lang="en-AU" sz="1600" dirty="0" err="1" smtClean="0"/>
              <a:t>Kaleshi</a:t>
            </a:r>
            <a:r>
              <a:rPr lang="en-AU" sz="1600" dirty="0" smtClean="0"/>
              <a:t>, </a:t>
            </a:r>
            <a:r>
              <a:rPr lang="en-AU" sz="1600" dirty="0" err="1" smtClean="0"/>
              <a:t>Zhong</a:t>
            </a:r>
            <a:r>
              <a:rPr lang="en-AU" sz="1600" dirty="0" smtClean="0"/>
              <a:t> Fan, “Spectrum Scanning and Reserve Channel Methods for Link Maintenance in Cognitive Radio Systems” IEEE vehicular technology conference (VTC Spring 2008).1944-1948.</a:t>
            </a:r>
            <a:endParaRPr lang="en-US" sz="1600" dirty="0" smtClean="0"/>
          </a:p>
          <a:p>
            <a:pPr lvl="0"/>
            <a:r>
              <a:rPr lang="en-AU" sz="1600" dirty="0" smtClean="0"/>
              <a:t>Masahiro Nishida, Hiroyuki Ishikawa, Sho Shimizu, Yutaka Arakawa, Satoru  Okamoto </a:t>
            </a:r>
            <a:r>
              <a:rPr lang="en-AU" sz="1600" dirty="0" err="1" smtClean="0"/>
              <a:t>Gu</a:t>
            </a:r>
            <a:r>
              <a:rPr lang="en-AU" sz="1600" dirty="0" smtClean="0"/>
              <a:t> 2004 “A dynamic resource reservation scheme with mobility prediction for wireless multimedia networks”</a:t>
            </a:r>
            <a:r>
              <a:rPr lang="en-US" sz="1600" dirty="0" smtClean="0"/>
              <a:t>. Vehicular technology conference, VTC 2004.IEEE. </a:t>
            </a:r>
            <a:r>
              <a:rPr lang="en-AU" sz="1600" dirty="0" smtClean="0"/>
              <a:t>Vol. 5, 2004. 3506- 3510.</a:t>
            </a:r>
            <a:endParaRPr lang="en-US" sz="1600" dirty="0" smtClean="0"/>
          </a:p>
          <a:p>
            <a:pPr lvl="0"/>
            <a:r>
              <a:rPr lang="en-US" sz="1600" dirty="0" err="1" smtClean="0"/>
              <a:t>Z.Tang</a:t>
            </a:r>
            <a:r>
              <a:rPr lang="en-US" sz="1600" dirty="0" smtClean="0"/>
              <a:t>, J. J. Garcia-Luna-</a:t>
            </a:r>
            <a:r>
              <a:rPr lang="en-US" sz="1600" dirty="0" err="1" smtClean="0"/>
              <a:t>Aceves</a:t>
            </a:r>
            <a:r>
              <a:rPr lang="en-US" sz="1600" dirty="0" smtClean="0"/>
              <a:t> “Hop-Reservation Multiple Access (HRMA) for Ad-Hoc Networks” IEEE </a:t>
            </a:r>
            <a:r>
              <a:rPr lang="en-US" sz="1600" dirty="0" err="1" smtClean="0"/>
              <a:t>infocom</a:t>
            </a:r>
            <a:r>
              <a:rPr lang="en-US" sz="1600" dirty="0" smtClean="0"/>
              <a:t>, IEEE 1999.194 – 201.</a:t>
            </a:r>
          </a:p>
          <a:p>
            <a:pPr lvl="0"/>
            <a:r>
              <a:rPr lang="en-US" sz="1600" dirty="0" smtClean="0"/>
              <a:t>G. </a:t>
            </a:r>
            <a:r>
              <a:rPr lang="en-US" sz="1600" dirty="0" err="1" smtClean="0"/>
              <a:t>Ganesan</a:t>
            </a:r>
            <a:r>
              <a:rPr lang="en-US" sz="1600" dirty="0" smtClean="0"/>
              <a:t>, </a:t>
            </a:r>
            <a:r>
              <a:rPr lang="en-US" sz="1600" dirty="0" err="1" smtClean="0"/>
              <a:t>Y.Li</a:t>
            </a:r>
            <a:r>
              <a:rPr lang="en-US" sz="1600" dirty="0" smtClean="0"/>
              <a:t> “Agility Improvement through Cooperative Diversity in Cognitive Radio” IEEE Global telecommunications conference, Globecom2005, IEEE.2509-2513.</a:t>
            </a:r>
          </a:p>
          <a:p>
            <a:pPr lvl="0"/>
            <a:r>
              <a:rPr lang="en-US" sz="1600" dirty="0" smtClean="0"/>
              <a:t>CW </a:t>
            </a:r>
            <a:r>
              <a:rPr lang="en-US" sz="1600" dirty="0" err="1" smtClean="0"/>
              <a:t>Ahn</a:t>
            </a:r>
            <a:r>
              <a:rPr lang="en-US" sz="1600" dirty="0" smtClean="0"/>
              <a:t>, CG Kang, and YZ Cho “Soft Reservation Multiple Access with Priority Assignment: A Novel MAC Protocol for </a:t>
            </a:r>
            <a:r>
              <a:rPr lang="en-US" sz="1600" dirty="0" err="1" smtClean="0"/>
              <a:t>QoS</a:t>
            </a:r>
            <a:r>
              <a:rPr lang="en-US" sz="1600" dirty="0" smtClean="0"/>
              <a:t>-Guaranteed Integrated Services in Mobile Ad-Hoc Networks’” Vehicular technology conference, VTS-Fall VTC 2000 vol.2 IEEE 2000. 942-947. </a:t>
            </a:r>
          </a:p>
          <a:p>
            <a:pPr lvl="0"/>
            <a:r>
              <a:rPr lang="en-US" sz="1600" dirty="0" err="1" smtClean="0"/>
              <a:t>P.Demestichas</a:t>
            </a:r>
            <a:r>
              <a:rPr lang="en-US" sz="1600" dirty="0" smtClean="0"/>
              <a:t> · A. </a:t>
            </a:r>
            <a:r>
              <a:rPr lang="en-US" sz="1600" dirty="0" err="1" smtClean="0"/>
              <a:t>Katidiotis</a:t>
            </a:r>
            <a:r>
              <a:rPr lang="en-US" sz="1600" dirty="0" smtClean="0"/>
              <a:t> · K A. </a:t>
            </a:r>
            <a:r>
              <a:rPr lang="en-US" sz="1600" dirty="0" err="1" smtClean="0"/>
              <a:t>Tsagkaris</a:t>
            </a:r>
            <a:r>
              <a:rPr lang="en-US" sz="1600" dirty="0" smtClean="0"/>
              <a:t> “Channel Estimation in Cognitive Radio Systems by means of Bayesian Networks”  wireless personal communications, Springer 2009.87-105. </a:t>
            </a:r>
          </a:p>
          <a:p>
            <a:pPr lvl="0"/>
            <a:r>
              <a:rPr lang="en-US" sz="1600" dirty="0" smtClean="0"/>
              <a:t>C. Chou, S. Shankar, H. Kim, K.G. Shin, “What and how much to gain by spectrum agility?”, IEEE Journal on Selected Areas in Communications 25 (3) (2007) .576–588.</a:t>
            </a:r>
          </a:p>
          <a:p>
            <a:pPr lvl="0"/>
            <a:r>
              <a:rPr lang="en-US" sz="1600" dirty="0" smtClean="0"/>
              <a:t>R Len, </a:t>
            </a:r>
            <a:r>
              <a:rPr lang="en-US" sz="1600" dirty="0" err="1" smtClean="0"/>
              <a:t>Farhad</a:t>
            </a:r>
            <a:r>
              <a:rPr lang="en-US" sz="1600" dirty="0" smtClean="0"/>
              <a:t> </a:t>
            </a:r>
            <a:r>
              <a:rPr lang="en-US" sz="1600" dirty="0" err="1" smtClean="0"/>
              <a:t>Zonoozi,E</a:t>
            </a:r>
            <a:r>
              <a:rPr lang="en-US" sz="1600" dirty="0" smtClean="0"/>
              <a:t> </a:t>
            </a:r>
            <a:r>
              <a:rPr lang="en-US" sz="1600" dirty="0" err="1" smtClean="0"/>
              <a:t>Gelenbe</a:t>
            </a:r>
            <a:r>
              <a:rPr lang="en-US" sz="1600" dirty="0" smtClean="0"/>
              <a:t> “ Power-aware in ad- hoc cognitive packet networks” Elsevier, Ad hoc networks 2(2004).205-216.</a:t>
            </a:r>
          </a:p>
          <a:p>
            <a:pPr lvl="0"/>
            <a:r>
              <a:rPr lang="en-US" sz="1600" dirty="0" smtClean="0"/>
              <a:t>D </a:t>
            </a:r>
            <a:r>
              <a:rPr lang="en-US" sz="1600" dirty="0" err="1" smtClean="0"/>
              <a:t>Niyato</a:t>
            </a:r>
            <a:r>
              <a:rPr lang="en-US" sz="1600" dirty="0" smtClean="0"/>
              <a:t>, E </a:t>
            </a:r>
            <a:r>
              <a:rPr lang="en-US" sz="1600" dirty="0" err="1" smtClean="0"/>
              <a:t>Hossain</a:t>
            </a:r>
            <a:r>
              <a:rPr lang="en-US" sz="1600" dirty="0" smtClean="0"/>
              <a:t>, “a Game-Theoretic Approach to Competitive Spectrum Sharing in Cognitive Radio Networks”, IEEE Wireless Communications and Networking, 2007. 2651-2660.</a:t>
            </a:r>
            <a:endParaRPr lang="en-US" sz="1600"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1376</TotalTime>
  <Words>2855</Words>
  <Application>Microsoft Office PowerPoint</Application>
  <PresentationFormat>Custom</PresentationFormat>
  <Paragraphs>79</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0</vt:i4>
      </vt:variant>
      <vt:variant>
        <vt:lpstr>Slide Titles</vt:lpstr>
      </vt:variant>
      <vt:variant>
        <vt:i4>1</vt:i4>
      </vt:variant>
    </vt:vector>
  </HeadingPairs>
  <TitlesOfParts>
    <vt:vector size="2" baseType="lpstr">
      <vt:lpstr>Default Design</vt:lpstr>
      <vt:lpstr>Slide 1</vt:lpstr>
    </vt:vector>
  </TitlesOfParts>
  <Company>Genigraphics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48h x 30w poster template</dc:title>
  <dc:creator>Jay Larson</dc:creator>
  <dc:description>Call us at 1-800-790-4001_x000d_
www.genigraphics.com</dc:description>
  <cp:lastModifiedBy>sara</cp:lastModifiedBy>
  <cp:revision>69</cp:revision>
  <cp:lastPrinted>2000-08-03T00:31:24Z</cp:lastPrinted>
  <dcterms:created xsi:type="dcterms:W3CDTF">2000-02-09T15:01:13Z</dcterms:created>
  <dcterms:modified xsi:type="dcterms:W3CDTF">2014-11-15T14:11:30Z</dcterms:modified>
</cp:coreProperties>
</file>