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3"/>
  </p:notesMasterIdLst>
  <p:sldIdLst>
    <p:sldId id="259" r:id="rId2"/>
  </p:sldIdLst>
  <p:sldSz cx="27432000" cy="43891200"/>
  <p:notesSz cx="6716713" cy="923925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500000"/>
    <a:srgbClr val="003366"/>
    <a:srgbClr val="FFFF99"/>
    <a:srgbClr val="FFFF66"/>
    <a:srgbClr val="006666"/>
    <a:srgbClr val="990000"/>
    <a:srgbClr val="8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4660"/>
  </p:normalViewPr>
  <p:slideViewPr>
    <p:cSldViewPr>
      <p:cViewPr>
        <p:scale>
          <a:sx n="30" d="100"/>
          <a:sy n="30" d="100"/>
        </p:scale>
        <p:origin x="-894" y="-72"/>
      </p:cViewPr>
      <p:guideLst>
        <p:guide orient="horz" pos="6528"/>
        <p:guide pos="7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2257425" y="685800"/>
            <a:ext cx="219075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atin typeface="Times New Roman" pitchFamily="18" charset="0"/>
              </a:defRPr>
            </a:lvl1pPr>
          </a:lstStyle>
          <a:p>
            <a:fld id="{7E243DA0-0F37-4B9D-8137-8E9DB1D47606}" type="slidenum">
              <a:rPr lang="en-US"/>
              <a:pPr/>
              <a:t>‹#›</a:t>
            </a:fld>
            <a:endParaRPr lang="en-US"/>
          </a:p>
        </p:txBody>
      </p:sp>
    </p:spTree>
    <p:extLst>
      <p:ext uri="{BB962C8B-B14F-4D97-AF65-F5344CB8AC3E}">
        <p14:creationId xmlns:p14="http://schemas.microsoft.com/office/powerpoint/2010/main" val="256247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E243DA0-0F37-4B9D-8137-8E9DB1D47606}" type="slidenum">
              <a:rPr lang="en-US" smtClean="0"/>
              <a:pPr/>
              <a:t>1</a:t>
            </a:fld>
            <a:endParaRPr lang="en-US"/>
          </a:p>
        </p:txBody>
      </p:sp>
    </p:spTree>
    <p:extLst>
      <p:ext uri="{BB962C8B-B14F-4D97-AF65-F5344CB8AC3E}">
        <p14:creationId xmlns:p14="http://schemas.microsoft.com/office/powerpoint/2010/main" val="16896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3635038"/>
            <a:ext cx="23317200" cy="94075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4871363"/>
            <a:ext cx="19202400" cy="11217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0240963"/>
            <a:ext cx="24688800" cy="28967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757363"/>
            <a:ext cx="6172200" cy="374507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757363"/>
            <a:ext cx="18364200" cy="374507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371600" y="10240963"/>
            <a:ext cx="24688800" cy="289671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28203525"/>
            <a:ext cx="23317200" cy="87185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8" y="18602325"/>
            <a:ext cx="23317200" cy="9601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240963"/>
            <a:ext cx="12268200"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92200" y="10240963"/>
            <a:ext cx="12268200"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9825038"/>
            <a:ext cx="12120563" cy="409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13919200"/>
            <a:ext cx="12120563" cy="25288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5" y="9825038"/>
            <a:ext cx="12125325" cy="409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5" y="13919200"/>
            <a:ext cx="12125325" cy="25288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7838"/>
            <a:ext cx="9024938" cy="74374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1747838"/>
            <a:ext cx="15335250" cy="374602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9185275"/>
            <a:ext cx="9024938" cy="30022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30724475"/>
            <a:ext cx="16459200" cy="36258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3" y="3921125"/>
            <a:ext cx="16459200" cy="26335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3" y="34350325"/>
            <a:ext cx="16459200" cy="5151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8975" rtl="0" eaLnBrk="0" fontAlgn="base" hangingPunct="0">
        <a:spcBef>
          <a:spcPct val="0"/>
        </a:spcBef>
        <a:spcAft>
          <a:spcPct val="0"/>
        </a:spcAft>
        <a:defRPr sz="15500">
          <a:solidFill>
            <a:schemeClr val="tx2"/>
          </a:solidFill>
          <a:latin typeface="+mj-lt"/>
          <a:ea typeface="+mj-ea"/>
          <a:cs typeface="+mj-cs"/>
        </a:defRPr>
      </a:lvl1pPr>
      <a:lvl2pPr algn="ctr" defTabSz="3228975" rtl="0" eaLnBrk="0" fontAlgn="base" hangingPunct="0">
        <a:spcBef>
          <a:spcPct val="0"/>
        </a:spcBef>
        <a:spcAft>
          <a:spcPct val="0"/>
        </a:spcAft>
        <a:defRPr sz="15500">
          <a:solidFill>
            <a:schemeClr val="tx2"/>
          </a:solidFill>
          <a:latin typeface="Times New Roman" pitchFamily="18" charset="0"/>
        </a:defRPr>
      </a:lvl2pPr>
      <a:lvl3pPr algn="ctr" defTabSz="3228975" rtl="0" eaLnBrk="0" fontAlgn="base" hangingPunct="0">
        <a:spcBef>
          <a:spcPct val="0"/>
        </a:spcBef>
        <a:spcAft>
          <a:spcPct val="0"/>
        </a:spcAft>
        <a:defRPr sz="15500">
          <a:solidFill>
            <a:schemeClr val="tx2"/>
          </a:solidFill>
          <a:latin typeface="Times New Roman" pitchFamily="18" charset="0"/>
        </a:defRPr>
      </a:lvl3pPr>
      <a:lvl4pPr algn="ctr" defTabSz="3228975" rtl="0" eaLnBrk="0" fontAlgn="base" hangingPunct="0">
        <a:spcBef>
          <a:spcPct val="0"/>
        </a:spcBef>
        <a:spcAft>
          <a:spcPct val="0"/>
        </a:spcAft>
        <a:defRPr sz="15500">
          <a:solidFill>
            <a:schemeClr val="tx2"/>
          </a:solidFill>
          <a:latin typeface="Times New Roman" pitchFamily="18" charset="0"/>
        </a:defRPr>
      </a:lvl4pPr>
      <a:lvl5pPr algn="ctr" defTabSz="3228975" rtl="0" eaLnBrk="0" fontAlgn="base" hangingPunct="0">
        <a:spcBef>
          <a:spcPct val="0"/>
        </a:spcBef>
        <a:spcAft>
          <a:spcPct val="0"/>
        </a:spcAft>
        <a:defRPr sz="15500">
          <a:solidFill>
            <a:schemeClr val="tx2"/>
          </a:solidFill>
          <a:latin typeface="Times New Roman" pitchFamily="18" charset="0"/>
        </a:defRPr>
      </a:lvl5pPr>
      <a:lvl6pPr marL="457200" algn="ctr" defTabSz="3228975" rtl="0" eaLnBrk="0" fontAlgn="base" hangingPunct="0">
        <a:spcBef>
          <a:spcPct val="0"/>
        </a:spcBef>
        <a:spcAft>
          <a:spcPct val="0"/>
        </a:spcAft>
        <a:defRPr sz="15500">
          <a:solidFill>
            <a:schemeClr val="tx2"/>
          </a:solidFill>
          <a:latin typeface="Times New Roman" pitchFamily="18" charset="0"/>
        </a:defRPr>
      </a:lvl6pPr>
      <a:lvl7pPr marL="914400" algn="ctr" defTabSz="3228975" rtl="0" eaLnBrk="0" fontAlgn="base" hangingPunct="0">
        <a:spcBef>
          <a:spcPct val="0"/>
        </a:spcBef>
        <a:spcAft>
          <a:spcPct val="0"/>
        </a:spcAft>
        <a:defRPr sz="15500">
          <a:solidFill>
            <a:schemeClr val="tx2"/>
          </a:solidFill>
          <a:latin typeface="Times New Roman" pitchFamily="18" charset="0"/>
        </a:defRPr>
      </a:lvl7pPr>
      <a:lvl8pPr marL="1371600" algn="ctr" defTabSz="3228975" rtl="0" eaLnBrk="0" fontAlgn="base" hangingPunct="0">
        <a:spcBef>
          <a:spcPct val="0"/>
        </a:spcBef>
        <a:spcAft>
          <a:spcPct val="0"/>
        </a:spcAft>
        <a:defRPr sz="15500">
          <a:solidFill>
            <a:schemeClr val="tx2"/>
          </a:solidFill>
          <a:latin typeface="Times New Roman" pitchFamily="18" charset="0"/>
        </a:defRPr>
      </a:lvl8pPr>
      <a:lvl9pPr marL="1828800" algn="ctr" defTabSz="3228975" rtl="0" eaLnBrk="0" fontAlgn="base" hangingPunct="0">
        <a:spcBef>
          <a:spcPct val="0"/>
        </a:spcBef>
        <a:spcAft>
          <a:spcPct val="0"/>
        </a:spcAft>
        <a:defRPr sz="15500">
          <a:solidFill>
            <a:schemeClr val="tx2"/>
          </a:solidFill>
          <a:latin typeface="Times New Roman" pitchFamily="18" charset="0"/>
        </a:defRPr>
      </a:lvl9pPr>
    </p:titleStyle>
    <p:bodyStyle>
      <a:lvl1pPr marL="1209675" indent="-1209675" algn="l" defTabSz="3228975" rtl="0" eaLnBrk="0" fontAlgn="base" hangingPunct="0">
        <a:spcBef>
          <a:spcPct val="20000"/>
        </a:spcBef>
        <a:spcAft>
          <a:spcPct val="0"/>
        </a:spcAft>
        <a:buChar char="•"/>
        <a:defRPr sz="11200">
          <a:solidFill>
            <a:schemeClr val="tx1"/>
          </a:solidFill>
          <a:latin typeface="+mn-lt"/>
          <a:ea typeface="+mn-ea"/>
          <a:cs typeface="+mn-cs"/>
        </a:defRPr>
      </a:lvl1pPr>
      <a:lvl2pPr marL="2622550" indent="-1009650" algn="l" defTabSz="3228975" rtl="0" eaLnBrk="0" fontAlgn="base" hangingPunct="0">
        <a:spcBef>
          <a:spcPct val="20000"/>
        </a:spcBef>
        <a:spcAft>
          <a:spcPct val="0"/>
        </a:spcAft>
        <a:buChar char="–"/>
        <a:defRPr sz="9900">
          <a:solidFill>
            <a:schemeClr val="tx1"/>
          </a:solidFill>
          <a:latin typeface="+mn-lt"/>
        </a:defRPr>
      </a:lvl2pPr>
      <a:lvl3pPr marL="4035425" indent="-806450" algn="l" defTabSz="3228975" rtl="0" eaLnBrk="0" fontAlgn="base" hangingPunct="0">
        <a:spcBef>
          <a:spcPct val="20000"/>
        </a:spcBef>
        <a:spcAft>
          <a:spcPct val="0"/>
        </a:spcAft>
        <a:buChar char="•"/>
        <a:defRPr sz="8500">
          <a:solidFill>
            <a:schemeClr val="tx1"/>
          </a:solidFill>
          <a:latin typeface="+mn-lt"/>
        </a:defRPr>
      </a:lvl3pPr>
      <a:lvl4pPr marL="5654675" indent="-811213" algn="l" defTabSz="3228975" rtl="0" eaLnBrk="0" fontAlgn="base" hangingPunct="0">
        <a:spcBef>
          <a:spcPct val="20000"/>
        </a:spcBef>
        <a:spcAft>
          <a:spcPct val="0"/>
        </a:spcAft>
        <a:buChar char="–"/>
        <a:defRPr sz="6900">
          <a:solidFill>
            <a:schemeClr val="tx1"/>
          </a:solidFill>
          <a:latin typeface="+mn-lt"/>
        </a:defRPr>
      </a:lvl4pPr>
      <a:lvl5pPr marL="7267575" indent="-806450" algn="l" defTabSz="3228975" rtl="0" eaLnBrk="0" fontAlgn="base" hangingPunct="0">
        <a:spcBef>
          <a:spcPct val="20000"/>
        </a:spcBef>
        <a:spcAft>
          <a:spcPct val="0"/>
        </a:spcAft>
        <a:buChar char="»"/>
        <a:defRPr sz="6900">
          <a:solidFill>
            <a:schemeClr val="tx1"/>
          </a:solidFill>
          <a:latin typeface="+mn-lt"/>
        </a:defRPr>
      </a:lvl5pPr>
      <a:lvl6pPr marL="7724775" indent="-806450" algn="l" defTabSz="3228975" rtl="0" eaLnBrk="0" fontAlgn="base" hangingPunct="0">
        <a:spcBef>
          <a:spcPct val="20000"/>
        </a:spcBef>
        <a:spcAft>
          <a:spcPct val="0"/>
        </a:spcAft>
        <a:buChar char="»"/>
        <a:defRPr sz="6900">
          <a:solidFill>
            <a:schemeClr val="tx1"/>
          </a:solidFill>
          <a:latin typeface="+mn-lt"/>
        </a:defRPr>
      </a:lvl6pPr>
      <a:lvl7pPr marL="8181975" indent="-806450" algn="l" defTabSz="3228975" rtl="0" eaLnBrk="0" fontAlgn="base" hangingPunct="0">
        <a:spcBef>
          <a:spcPct val="20000"/>
        </a:spcBef>
        <a:spcAft>
          <a:spcPct val="0"/>
        </a:spcAft>
        <a:buChar char="»"/>
        <a:defRPr sz="6900">
          <a:solidFill>
            <a:schemeClr val="tx1"/>
          </a:solidFill>
          <a:latin typeface="+mn-lt"/>
        </a:defRPr>
      </a:lvl7pPr>
      <a:lvl8pPr marL="8639175" indent="-806450" algn="l" defTabSz="3228975" rtl="0" eaLnBrk="0" fontAlgn="base" hangingPunct="0">
        <a:spcBef>
          <a:spcPct val="20000"/>
        </a:spcBef>
        <a:spcAft>
          <a:spcPct val="0"/>
        </a:spcAft>
        <a:buChar char="»"/>
        <a:defRPr sz="6900">
          <a:solidFill>
            <a:schemeClr val="tx1"/>
          </a:solidFill>
          <a:latin typeface="+mn-lt"/>
        </a:defRPr>
      </a:lvl8pPr>
      <a:lvl9pPr marL="9096375" indent="-806450" algn="l" defTabSz="3228975" rtl="0" eaLnBrk="0" fontAlgn="base" hangingPunct="0">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223" name="Text Box 31"/>
          <p:cNvSpPr txBox="1">
            <a:spLocks noChangeArrowheads="1"/>
          </p:cNvSpPr>
          <p:nvPr/>
        </p:nvSpPr>
        <p:spPr bwMode="auto">
          <a:xfrm>
            <a:off x="4267200" y="800100"/>
            <a:ext cx="22320250" cy="3657600"/>
          </a:xfrm>
          <a:prstGeom prst="rect">
            <a:avLst/>
          </a:prstGeom>
          <a:solidFill>
            <a:srgbClr val="808000"/>
          </a:solidFill>
          <a:ln w="38100">
            <a:noFill/>
            <a:miter lim="800000"/>
            <a:headEnd/>
            <a:tailEnd/>
          </a:ln>
          <a:effectLst/>
        </p:spPr>
        <p:txBody>
          <a:bodyPr lIns="85638" tIns="42818" rIns="85638" bIns="42818" anchor="ctr" anchorCtr="1"/>
          <a:lstStyle/>
          <a:p>
            <a:pPr algn="ctr">
              <a:lnSpc>
                <a:spcPct val="150000"/>
              </a:lnSpc>
            </a:pPr>
            <a:r>
              <a:rPr lang="en-US" sz="3600" b="1" dirty="0"/>
              <a:t>THE ROLE OF QUALITY CONTROL IN THE PREDICITION AND REDUCTION OF PRODUCTION DEFECTS OF SOME TEXTILE PREPARATION STAGES (WARPING )</a:t>
            </a:r>
            <a:endParaRPr lang="en-US" sz="3600" dirty="0"/>
          </a:p>
          <a:p>
            <a:pPr algn="ctr">
              <a:lnSpc>
                <a:spcPct val="150000"/>
              </a:lnSpc>
            </a:pPr>
            <a:r>
              <a:rPr lang="en-US" sz="3600" b="1" dirty="0">
                <a:solidFill>
                  <a:schemeClr val="bg1"/>
                </a:solidFill>
              </a:rPr>
              <a:t>Ibrahim, G., E., &amp;  </a:t>
            </a:r>
            <a:r>
              <a:rPr lang="en-US" sz="3600" b="1" dirty="0" err="1">
                <a:solidFill>
                  <a:schemeClr val="bg1"/>
                </a:solidFill>
              </a:rPr>
              <a:t>Dorgham</a:t>
            </a:r>
            <a:r>
              <a:rPr lang="en-US" sz="3600" b="1" dirty="0">
                <a:solidFill>
                  <a:schemeClr val="bg1"/>
                </a:solidFill>
              </a:rPr>
              <a:t>, M.,E</a:t>
            </a:r>
            <a:r>
              <a:rPr lang="en-US" sz="3600" b="1" dirty="0" smtClean="0">
                <a:solidFill>
                  <a:schemeClr val="bg1"/>
                </a:solidFill>
              </a:rPr>
              <a:t>.,</a:t>
            </a:r>
          </a:p>
          <a:p>
            <a:pPr algn="ctr">
              <a:lnSpc>
                <a:spcPct val="150000"/>
              </a:lnSpc>
            </a:pPr>
            <a:r>
              <a:rPr lang="en-US" b="1" dirty="0">
                <a:solidFill>
                  <a:schemeClr val="bg1"/>
                </a:solidFill>
              </a:rPr>
              <a:t>SCIENCES &amp;ARTS-RESEARCH STUDIES VOL.23 NO.2 APRIL 2011 </a:t>
            </a:r>
            <a:endParaRPr lang="en-US" dirty="0">
              <a:solidFill>
                <a:schemeClr val="bg1"/>
              </a:solidFill>
            </a:endParaRPr>
          </a:p>
        </p:txBody>
      </p:sp>
      <p:sp>
        <p:nvSpPr>
          <p:cNvPr id="8226" name="Text Box 34"/>
          <p:cNvSpPr txBox="1">
            <a:spLocks noChangeArrowheads="1"/>
          </p:cNvSpPr>
          <p:nvPr/>
        </p:nvSpPr>
        <p:spPr bwMode="auto">
          <a:xfrm>
            <a:off x="547688" y="5027613"/>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algn="ctr" defTabSz="1279525"/>
            <a:r>
              <a:rPr lang="en-US" sz="4800" b="1" dirty="0">
                <a:solidFill>
                  <a:srgbClr val="FFFF99"/>
                </a:solidFill>
                <a:effectLst>
                  <a:outerShdw blurRad="38100" dist="38100" dir="2700000" algn="tl">
                    <a:srgbClr val="000000"/>
                  </a:outerShdw>
                </a:effectLst>
                <a:cs typeface="Arial" pitchFamily="34" charset="0"/>
              </a:rPr>
              <a:t>Abstract</a:t>
            </a:r>
          </a:p>
        </p:txBody>
      </p:sp>
      <p:sp>
        <p:nvSpPr>
          <p:cNvPr id="8227" name="Text Box 35"/>
          <p:cNvSpPr txBox="1">
            <a:spLocks noChangeArrowheads="1"/>
          </p:cNvSpPr>
          <p:nvPr/>
        </p:nvSpPr>
        <p:spPr bwMode="auto">
          <a:xfrm>
            <a:off x="547688" y="6397625"/>
            <a:ext cx="12796837" cy="7089775"/>
          </a:xfrm>
          <a:prstGeom prst="rect">
            <a:avLst/>
          </a:prstGeom>
          <a:noFill/>
          <a:ln w="38100">
            <a:solidFill>
              <a:srgbClr val="800000"/>
            </a:solidFill>
            <a:miter lim="800000"/>
            <a:headEnd/>
            <a:tailEnd/>
          </a:ln>
          <a:effectLst/>
        </p:spPr>
        <p:txBody>
          <a:bodyPr lIns="256032" tIns="256032" rIns="256032" bIns="256032"/>
          <a:lstStyle/>
          <a:p>
            <a:pPr algn="just" defTabSz="857250"/>
            <a:r>
              <a:rPr lang="en-US" dirty="0"/>
              <a:t> </a:t>
            </a:r>
            <a:r>
              <a:rPr lang="en-US" sz="3600" b="1" dirty="0">
                <a:solidFill>
                  <a:srgbClr val="002060"/>
                </a:solidFill>
                <a:latin typeface="Times New Roman" pitchFamily="18" charset="0"/>
                <a:cs typeface="Times New Roman" pitchFamily="18" charset="0"/>
              </a:rPr>
              <a:t>The aim of this research is to follow up the production lines of warp threads preparations and to find the errors and defects always associated with this phase and identify the causes and quantify and try to minimize them and reduce their appearance and get rid of the obstacles affecting the quality of this stage and treat them which will enhance and not disrupt the following stages in the production process.</a:t>
            </a:r>
            <a:br>
              <a:rPr lang="en-US" sz="3600" b="1" dirty="0">
                <a:solidFill>
                  <a:srgbClr val="002060"/>
                </a:solidFill>
                <a:latin typeface="Times New Roman" pitchFamily="18" charset="0"/>
                <a:cs typeface="Times New Roman" pitchFamily="18" charset="0"/>
              </a:rPr>
            </a:br>
            <a:r>
              <a:rPr lang="en-US" sz="3600" b="1" dirty="0" smtClean="0">
                <a:solidFill>
                  <a:srgbClr val="002060"/>
                </a:solidFill>
                <a:latin typeface="Times New Roman" pitchFamily="18" charset="0"/>
                <a:cs typeface="Times New Roman" pitchFamily="18" charset="0"/>
              </a:rPr>
              <a:t>The </a:t>
            </a:r>
            <a:r>
              <a:rPr lang="en-US" sz="3600" b="1" dirty="0">
                <a:solidFill>
                  <a:srgbClr val="002060"/>
                </a:solidFill>
                <a:latin typeface="Times New Roman" pitchFamily="18" charset="0"/>
                <a:cs typeface="Times New Roman" pitchFamily="18" charset="0"/>
              </a:rPr>
              <a:t>importance of the research is to get to the original points of the defects and identify the causes of these errors and how to treat them to work on avoiding them and make the final product to reach the required quality and not delay the following stages in the production process.</a:t>
            </a:r>
          </a:p>
        </p:txBody>
      </p:sp>
      <p:sp>
        <p:nvSpPr>
          <p:cNvPr id="8228" name="Text Box 36"/>
          <p:cNvSpPr txBox="1">
            <a:spLocks noChangeArrowheads="1"/>
          </p:cNvSpPr>
          <p:nvPr/>
        </p:nvSpPr>
        <p:spPr bwMode="auto">
          <a:xfrm>
            <a:off x="14001834" y="6397624"/>
            <a:ext cx="12796837" cy="23320376"/>
          </a:xfrm>
          <a:prstGeom prst="rect">
            <a:avLst/>
          </a:prstGeom>
          <a:noFill/>
          <a:ln w="38100">
            <a:solidFill>
              <a:srgbClr val="800000"/>
            </a:solidFill>
            <a:miter lim="800000"/>
            <a:headEnd/>
            <a:tailEnd/>
          </a:ln>
          <a:effectLst/>
        </p:spPr>
        <p:txBody>
          <a:bodyPr lIns="256032" tIns="256032" rIns="256032" bIns="256032"/>
          <a:lstStyle/>
          <a:p>
            <a:pPr algn="just"/>
            <a:r>
              <a:rPr lang="en-US" sz="3600" b="1" dirty="0">
                <a:solidFill>
                  <a:srgbClr val="FF0000"/>
                </a:solidFill>
                <a:latin typeface="Times New Roman" pitchFamily="18" charset="0"/>
                <a:cs typeface="Times New Roman" pitchFamily="18" charset="0"/>
              </a:rPr>
              <a:t>The actual running time was divided into two parts</a:t>
            </a:r>
          </a:p>
          <a:p>
            <a:pPr algn="just"/>
            <a:r>
              <a:rPr lang="en-US" sz="3600" b="1" dirty="0">
                <a:solidFill>
                  <a:srgbClr val="002060"/>
                </a:solidFill>
                <a:latin typeface="Times New Roman" pitchFamily="18" charset="0"/>
                <a:cs typeface="Times New Roman" pitchFamily="18" charset="0"/>
              </a:rPr>
              <a:t>1- Installation of the threads on the warp creel, which is an important stage, but it was found that it  is significantly affected by the number of the actual used cones in the warp creel specially when associated with a specific color repeat, as well as the time required for the installation of each thread.</a:t>
            </a:r>
          </a:p>
          <a:p>
            <a:pPr algn="just"/>
            <a:r>
              <a:rPr lang="en-US" sz="3600" b="1" dirty="0">
                <a:solidFill>
                  <a:srgbClr val="002060"/>
                </a:solidFill>
                <a:latin typeface="Times New Roman" pitchFamily="18" charset="0"/>
                <a:cs typeface="Times New Roman" pitchFamily="18" charset="0"/>
              </a:rPr>
              <a:t>2- The time of leasing warp sections, this stage is associated with the number of warp sections for each required beam, as well as the time of submission of each section independently, according to the efficiency of the machine operator and the extent of his experience and speed. </a:t>
            </a:r>
          </a:p>
          <a:p>
            <a:pPr algn="just"/>
            <a:r>
              <a:rPr lang="en-US" sz="3600" b="1" dirty="0">
                <a:solidFill>
                  <a:srgbClr val="FF0000"/>
                </a:solidFill>
                <a:latin typeface="Times New Roman" pitchFamily="18" charset="0"/>
                <a:cs typeface="Times New Roman" pitchFamily="18" charset="0"/>
              </a:rPr>
              <a:t>The actual warping machine disruption time were measured as time and causes of failures were monitored, and it was found that:</a:t>
            </a:r>
          </a:p>
          <a:p>
            <a:pPr algn="just"/>
            <a:r>
              <a:rPr lang="en-US" sz="3600" b="1" dirty="0">
                <a:solidFill>
                  <a:srgbClr val="002060"/>
                </a:solidFill>
                <a:latin typeface="Times New Roman" pitchFamily="18" charset="0"/>
                <a:cs typeface="Times New Roman" pitchFamily="18" charset="0"/>
              </a:rPr>
              <a:t>1- The time of submission of fixing each break yarn it is according to the quality and efficiency of the warp threads used which had a profound effect the speed of warp beaming. And clear the increase these number </a:t>
            </a:r>
          </a:p>
          <a:p>
            <a:pPr algn="just"/>
            <a:r>
              <a:rPr lang="en-US" sz="3600" b="1" dirty="0">
                <a:solidFill>
                  <a:srgbClr val="002060"/>
                </a:solidFill>
                <a:latin typeface="Times New Roman" pitchFamily="18" charset="0"/>
                <a:cs typeface="Times New Roman" pitchFamily="18" charset="0"/>
              </a:rPr>
              <a:t>2-The time taken for the restart and replacement of the cones </a:t>
            </a:r>
            <a:r>
              <a:rPr lang="en-US" sz="3600" b="1" dirty="0">
                <a:solidFill>
                  <a:srgbClr val="FF0000"/>
                </a:solidFill>
                <a:latin typeface="Times New Roman" pitchFamily="18" charset="0"/>
                <a:cs typeface="Times New Roman" pitchFamily="18" charset="0"/>
              </a:rPr>
              <a:t>as a result of unequal yarn lengths on the cones which caused the disruption of warping machine in waiting for dividing of the cones</a:t>
            </a:r>
          </a:p>
          <a:p>
            <a:pPr algn="just"/>
            <a:r>
              <a:rPr lang="en-US" sz="3600" b="1" dirty="0" smtClean="0">
                <a:solidFill>
                  <a:srgbClr val="002060"/>
                </a:solidFill>
                <a:latin typeface="Times New Roman" pitchFamily="18" charset="0"/>
                <a:cs typeface="Times New Roman" pitchFamily="18" charset="0"/>
              </a:rPr>
              <a:t>1- </a:t>
            </a:r>
            <a:r>
              <a:rPr lang="en-US" sz="3600" b="1" dirty="0">
                <a:solidFill>
                  <a:srgbClr val="002060"/>
                </a:solidFill>
                <a:latin typeface="Times New Roman" pitchFamily="18" charset="0"/>
                <a:cs typeface="Times New Roman" pitchFamily="18" charset="0"/>
              </a:rPr>
              <a:t>The warping process has reached 73.24% of the overall beaming process according to other external factors affecting the rates of performance in the limited time because it works on a combined image of warp threads on the whole beam.</a:t>
            </a:r>
          </a:p>
          <a:p>
            <a:pPr algn="just"/>
            <a:r>
              <a:rPr lang="en-US" sz="3600" b="1" dirty="0">
                <a:solidFill>
                  <a:srgbClr val="002060"/>
                </a:solidFill>
                <a:latin typeface="Times New Roman" pitchFamily="18" charset="0"/>
                <a:cs typeface="Times New Roman" pitchFamily="18" charset="0"/>
              </a:rPr>
              <a:t>2-The efficiency of withdrawn warp sections had negatively affected the time required for warping which came second after the installation of warp creel and its impact on production	efficiency</a:t>
            </a:r>
            <a:r>
              <a:rPr lang="en-US" dirty="0" smtClean="0"/>
              <a:t>.</a:t>
            </a:r>
          </a:p>
          <a:p>
            <a:pPr algn="just"/>
            <a:endParaRPr lang="en-US" dirty="0"/>
          </a:p>
          <a:p>
            <a:pPr algn="just"/>
            <a:endParaRPr lang="en-US" dirty="0"/>
          </a:p>
          <a:p>
            <a:pPr algn="just"/>
            <a:endParaRPr lang="en-US" dirty="0"/>
          </a:p>
        </p:txBody>
      </p:sp>
      <p:sp>
        <p:nvSpPr>
          <p:cNvPr id="8229" name="Text Box 37"/>
          <p:cNvSpPr txBox="1">
            <a:spLocks noChangeArrowheads="1"/>
          </p:cNvSpPr>
          <p:nvPr/>
        </p:nvSpPr>
        <p:spPr bwMode="auto">
          <a:xfrm>
            <a:off x="14076363" y="5027613"/>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algn="ctr" defTabSz="1279525"/>
            <a:r>
              <a:rPr lang="en-US" sz="4800" b="1" dirty="0">
                <a:solidFill>
                  <a:srgbClr val="FFFF99"/>
                </a:solidFill>
                <a:effectLst>
                  <a:outerShdw blurRad="38100" dist="38100" dir="2700000" algn="tl">
                    <a:srgbClr val="000000"/>
                  </a:outerShdw>
                </a:effectLst>
                <a:cs typeface="Arial" pitchFamily="34" charset="0"/>
              </a:rPr>
              <a:t>Results</a:t>
            </a:r>
          </a:p>
        </p:txBody>
      </p:sp>
      <p:sp>
        <p:nvSpPr>
          <p:cNvPr id="8230" name="Text Box 38"/>
          <p:cNvSpPr txBox="1">
            <a:spLocks noChangeArrowheads="1"/>
          </p:cNvSpPr>
          <p:nvPr/>
        </p:nvSpPr>
        <p:spPr bwMode="auto">
          <a:xfrm>
            <a:off x="14077950" y="37261800"/>
            <a:ext cx="12795250" cy="6126560"/>
          </a:xfrm>
          <a:prstGeom prst="rect">
            <a:avLst/>
          </a:prstGeom>
          <a:noFill/>
          <a:ln w="38100">
            <a:solidFill>
              <a:srgbClr val="800000"/>
            </a:solidFill>
            <a:miter lim="800000"/>
            <a:headEnd/>
            <a:tailEnd/>
          </a:ln>
          <a:effectLst/>
        </p:spPr>
        <p:txBody>
          <a:bodyPr lIns="256032" tIns="256032" rIns="256032" bIns="256032"/>
          <a:lstStyle/>
          <a:p>
            <a:r>
              <a:rPr lang="en-US" sz="3600" b="1" dirty="0" smtClean="0">
                <a:solidFill>
                  <a:srgbClr val="002060"/>
                </a:solidFill>
                <a:latin typeface="Times New Roman" pitchFamily="18" charset="0"/>
                <a:cs typeface="Times New Roman" pitchFamily="18" charset="0"/>
              </a:rPr>
              <a:t>1-Lee</a:t>
            </a:r>
            <a:r>
              <a:rPr lang="en-US" sz="3600" b="1" dirty="0">
                <a:solidFill>
                  <a:srgbClr val="002060"/>
                </a:solidFill>
                <a:latin typeface="Times New Roman" pitchFamily="18" charset="0"/>
                <a:cs typeface="Times New Roman" pitchFamily="18" charset="0"/>
              </a:rPr>
              <a:t>, J. H., Warp Breaks Detection in Jacquard Weaving using MEMS, Doctoral Thesis, North Carolina State University, 2005. </a:t>
            </a:r>
          </a:p>
          <a:p>
            <a:r>
              <a:rPr lang="en-US" sz="3600" b="1" dirty="0" smtClean="0">
                <a:solidFill>
                  <a:srgbClr val="002060"/>
                </a:solidFill>
                <a:latin typeface="Times New Roman" pitchFamily="18" charset="0"/>
                <a:cs typeface="Times New Roman" pitchFamily="18" charset="0"/>
              </a:rPr>
              <a:t>2- </a:t>
            </a:r>
            <a:r>
              <a:rPr lang="en-US" sz="3600" b="1" dirty="0">
                <a:solidFill>
                  <a:srgbClr val="002060"/>
                </a:solidFill>
                <a:latin typeface="Times New Roman" pitchFamily="18" charset="0"/>
                <a:cs typeface="Times New Roman" pitchFamily="18" charset="0"/>
              </a:rPr>
              <a:t>ISO " Quality Management and Quality Assurance Standards (Geneva, ISO)" </a:t>
            </a:r>
          </a:p>
          <a:p>
            <a:r>
              <a:rPr lang="en-US" sz="3600" b="1" dirty="0" smtClean="0">
                <a:solidFill>
                  <a:srgbClr val="002060"/>
                </a:solidFill>
                <a:latin typeface="Times New Roman" pitchFamily="18" charset="0"/>
                <a:cs typeface="Times New Roman" pitchFamily="18" charset="0"/>
              </a:rPr>
              <a:t>3- </a:t>
            </a:r>
            <a:r>
              <a:rPr lang="en-US" sz="3600" b="1" dirty="0">
                <a:solidFill>
                  <a:srgbClr val="002060"/>
                </a:solidFill>
                <a:latin typeface="Times New Roman" pitchFamily="18" charset="0"/>
                <a:cs typeface="Times New Roman" pitchFamily="18" charset="0"/>
              </a:rPr>
              <a:t>SARKAR, A., "Implementation of ISO 9000 in a textile mill" SQC &amp; OR Unit, Indian Statistical Institute, Old CGO Building, 101 </a:t>
            </a:r>
            <a:r>
              <a:rPr lang="en-US" sz="3600" b="1" dirty="0" err="1">
                <a:solidFill>
                  <a:srgbClr val="002060"/>
                </a:solidFill>
                <a:latin typeface="Times New Roman" pitchFamily="18" charset="0"/>
                <a:cs typeface="Times New Roman" pitchFamily="18" charset="0"/>
              </a:rPr>
              <a:t>Maharshi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Karve</a:t>
            </a:r>
            <a:r>
              <a:rPr lang="en-US" sz="3600" b="1" dirty="0">
                <a:solidFill>
                  <a:srgbClr val="002060"/>
                </a:solidFill>
                <a:latin typeface="Times New Roman" pitchFamily="18" charset="0"/>
                <a:cs typeface="Times New Roman" pitchFamily="18" charset="0"/>
              </a:rPr>
              <a:t> Road,</a:t>
            </a:r>
          </a:p>
          <a:p>
            <a:r>
              <a:rPr lang="en-US" sz="3600" b="1" dirty="0" smtClean="0">
                <a:solidFill>
                  <a:srgbClr val="002060"/>
                </a:solidFill>
                <a:latin typeface="Times New Roman" pitchFamily="18" charset="0"/>
                <a:cs typeface="Times New Roman" pitchFamily="18" charset="0"/>
              </a:rPr>
              <a:t>4-Bombay </a:t>
            </a:r>
            <a:r>
              <a:rPr lang="en-US" sz="3600" b="1" dirty="0">
                <a:solidFill>
                  <a:srgbClr val="002060"/>
                </a:solidFill>
                <a:latin typeface="Times New Roman" pitchFamily="18" charset="0"/>
                <a:cs typeface="Times New Roman" pitchFamily="18" charset="0"/>
              </a:rPr>
              <a:t>400 020, India, Total Quality Management, Vol. 9, NO. 1, IGQS, </a:t>
            </a:r>
            <a:r>
              <a:rPr lang="en-US" sz="3600" b="1" dirty="0" smtClean="0">
                <a:solidFill>
                  <a:srgbClr val="002060"/>
                </a:solidFill>
                <a:latin typeface="Times New Roman" pitchFamily="18" charset="0"/>
                <a:cs typeface="Times New Roman" pitchFamily="18" charset="0"/>
              </a:rPr>
              <a:t>123-131CARFAX</a:t>
            </a:r>
            <a:endParaRPr lang="en-US" sz="3600" b="1" dirty="0">
              <a:solidFill>
                <a:srgbClr val="002060"/>
              </a:solidFill>
              <a:latin typeface="Times New Roman" pitchFamily="18" charset="0"/>
              <a:cs typeface="Times New Roman" pitchFamily="18" charset="0"/>
            </a:endParaRPr>
          </a:p>
          <a:p>
            <a:pPr marL="479425" indent="-479425" defTabSz="857250">
              <a:buFontTx/>
              <a:buAutoNum type="arabicPeriod"/>
            </a:pPr>
            <a:endParaRPr lang="en-US" dirty="0">
              <a:cs typeface="Arial" pitchFamily="34" charset="0"/>
            </a:endParaRPr>
          </a:p>
        </p:txBody>
      </p:sp>
      <p:sp>
        <p:nvSpPr>
          <p:cNvPr id="8231" name="Text Box 39"/>
          <p:cNvSpPr txBox="1">
            <a:spLocks noChangeArrowheads="1"/>
          </p:cNvSpPr>
          <p:nvPr/>
        </p:nvSpPr>
        <p:spPr bwMode="auto">
          <a:xfrm>
            <a:off x="14077950" y="36014818"/>
            <a:ext cx="12795250"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References</a:t>
            </a:r>
          </a:p>
        </p:txBody>
      </p:sp>
      <p:sp>
        <p:nvSpPr>
          <p:cNvPr id="8232" name="Text Box 40"/>
          <p:cNvSpPr txBox="1">
            <a:spLocks noChangeArrowheads="1"/>
          </p:cNvSpPr>
          <p:nvPr/>
        </p:nvSpPr>
        <p:spPr bwMode="auto">
          <a:xfrm>
            <a:off x="501213" y="27584400"/>
            <a:ext cx="12796837" cy="8153400"/>
          </a:xfrm>
          <a:prstGeom prst="rect">
            <a:avLst/>
          </a:prstGeom>
          <a:noFill/>
          <a:ln w="38100">
            <a:solidFill>
              <a:srgbClr val="800000"/>
            </a:solidFill>
            <a:miter lim="800000"/>
            <a:headEnd/>
            <a:tailEnd/>
          </a:ln>
          <a:effectLst/>
        </p:spPr>
        <p:txBody>
          <a:bodyPr lIns="256032" tIns="256032" rIns="256032" bIns="256032"/>
          <a:lstStyle/>
          <a:p>
            <a:r>
              <a:rPr lang="en-US" sz="3600" b="1" dirty="0">
                <a:solidFill>
                  <a:srgbClr val="FF0000"/>
                </a:solidFill>
                <a:latin typeface="Times New Roman" pitchFamily="18" charset="0"/>
                <a:cs typeface="Times New Roman" pitchFamily="18" charset="0"/>
              </a:rPr>
              <a:t>The experimental work </a:t>
            </a:r>
          </a:p>
          <a:p>
            <a:pPr algn="just"/>
            <a:r>
              <a:rPr lang="en-US" sz="3600" b="1" dirty="0" smtClean="0">
                <a:solidFill>
                  <a:srgbClr val="002060"/>
                </a:solidFill>
                <a:latin typeface="Times New Roman" pitchFamily="18" charset="0"/>
                <a:cs typeface="Times New Roman" pitchFamily="18" charset="0"/>
              </a:rPr>
              <a:t>During </a:t>
            </a:r>
            <a:r>
              <a:rPr lang="en-US" sz="3600" b="1" dirty="0">
                <a:solidFill>
                  <a:srgbClr val="002060"/>
                </a:solidFill>
                <a:latin typeface="Times New Roman" pitchFamily="18" charset="0"/>
                <a:cs typeface="Times New Roman" pitchFamily="18" charset="0"/>
              </a:rPr>
              <a:t>the practical work, certain deficiencies were identified. In order to remove these deficiencies, it was felt that executives had to study the problem in details and try to solve it.</a:t>
            </a:r>
          </a:p>
          <a:p>
            <a:pPr algn="just"/>
            <a:r>
              <a:rPr lang="en-US" sz="3600" b="1" dirty="0">
                <a:solidFill>
                  <a:srgbClr val="002060"/>
                </a:solidFill>
                <a:latin typeface="Times New Roman" pitchFamily="18" charset="0"/>
                <a:cs typeface="Times New Roman" pitchFamily="18" charset="0"/>
              </a:rPr>
              <a:t>A Following-up and monitoring of the full production in fabrics factory was done for month , 24 hours a day, with a truncated of weekend days, and a follow-up certificate has been designed to record all production, stops and problems encountered during the run-time for each warp beam.  When the complete study of the warping stages and warp production were finished the results were analyzed. 51 warp beams, 9680 ends for each beam, 20400 m total warp length production, 650 m/min average speed for warping machine and beaming speed 85 m/min </a:t>
            </a:r>
            <a:r>
              <a:rPr lang="en-US" dirty="0" smtClean="0"/>
              <a:t>.</a:t>
            </a:r>
            <a:endParaRPr lang="en-US" dirty="0"/>
          </a:p>
        </p:txBody>
      </p:sp>
      <p:sp>
        <p:nvSpPr>
          <p:cNvPr id="8233" name="Text Box 41"/>
          <p:cNvSpPr txBox="1">
            <a:spLocks noChangeArrowheads="1"/>
          </p:cNvSpPr>
          <p:nvPr/>
        </p:nvSpPr>
        <p:spPr bwMode="auto">
          <a:xfrm>
            <a:off x="670322" y="26136600"/>
            <a:ext cx="12674202"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Methods and Materials</a:t>
            </a:r>
          </a:p>
        </p:txBody>
      </p:sp>
      <p:sp>
        <p:nvSpPr>
          <p:cNvPr id="8240" name="Text Box 48"/>
          <p:cNvSpPr txBox="1">
            <a:spLocks noChangeArrowheads="1"/>
          </p:cNvSpPr>
          <p:nvPr/>
        </p:nvSpPr>
        <p:spPr bwMode="auto">
          <a:xfrm>
            <a:off x="14077950" y="31470601"/>
            <a:ext cx="12795250" cy="4291262"/>
          </a:xfrm>
          <a:prstGeom prst="rect">
            <a:avLst/>
          </a:prstGeom>
          <a:noFill/>
          <a:ln w="38100">
            <a:solidFill>
              <a:srgbClr val="800000"/>
            </a:solidFill>
            <a:miter lim="800000"/>
            <a:headEnd/>
            <a:tailEnd/>
          </a:ln>
          <a:effectLst/>
        </p:spPr>
        <p:txBody>
          <a:bodyPr lIns="256032" tIns="256032" rIns="256032" bIns="256032"/>
          <a:lstStyle/>
          <a:p>
            <a:pPr algn="just" defTabSz="857250"/>
            <a:r>
              <a:rPr lang="en-US" sz="3600" b="1" dirty="0">
                <a:solidFill>
                  <a:srgbClr val="002060"/>
                </a:solidFill>
                <a:latin typeface="Times New Roman" pitchFamily="18" charset="0"/>
                <a:cs typeface="Times New Roman" pitchFamily="18" charset="0"/>
              </a:rPr>
              <a:t>The research hypothesis that some of the errors in yarn preparation and spinning stages have their impact in influencing the quality of the performance of warping stage, in addition to other errors that may occur as a result of non-compliance and negligence in the order of color repetitions required to produce some warp </a:t>
            </a:r>
            <a:r>
              <a:rPr lang="en-US" sz="3600" b="1" dirty="0" err="1">
                <a:solidFill>
                  <a:srgbClr val="002060"/>
                </a:solidFill>
                <a:latin typeface="Times New Roman" pitchFamily="18" charset="0"/>
                <a:cs typeface="Times New Roman" pitchFamily="18" charset="0"/>
              </a:rPr>
              <a:t>beamings</a:t>
            </a:r>
            <a:r>
              <a:rPr lang="en-US" sz="3600" b="1" dirty="0">
                <a:solidFill>
                  <a:srgbClr val="002060"/>
                </a:solidFill>
                <a:latin typeface="Times New Roman" pitchFamily="18" charset="0"/>
                <a:cs typeface="Times New Roman" pitchFamily="18" charset="0"/>
              </a:rPr>
              <a:t> while preserving the quality of dyeing and the cones that comes from factories</a:t>
            </a:r>
            <a:r>
              <a:rPr lang="en-US" sz="3600" dirty="0"/>
              <a:t>. </a:t>
            </a:r>
          </a:p>
        </p:txBody>
      </p:sp>
      <p:sp>
        <p:nvSpPr>
          <p:cNvPr id="8241" name="Text Box 49"/>
          <p:cNvSpPr txBox="1">
            <a:spLocks noChangeArrowheads="1"/>
          </p:cNvSpPr>
          <p:nvPr/>
        </p:nvSpPr>
        <p:spPr bwMode="auto">
          <a:xfrm>
            <a:off x="14110034" y="30030821"/>
            <a:ext cx="12795250"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Conclusions</a:t>
            </a:r>
          </a:p>
        </p:txBody>
      </p:sp>
      <p:sp>
        <p:nvSpPr>
          <p:cNvPr id="8242" name="Text Box 50"/>
          <p:cNvSpPr txBox="1">
            <a:spLocks noChangeArrowheads="1"/>
          </p:cNvSpPr>
          <p:nvPr/>
        </p:nvSpPr>
        <p:spPr bwMode="auto">
          <a:xfrm>
            <a:off x="547688" y="13801725"/>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algn="ctr" defTabSz="1279525"/>
            <a:r>
              <a:rPr lang="en-US" sz="4800" b="1" dirty="0">
                <a:solidFill>
                  <a:srgbClr val="FFFF99"/>
                </a:solidFill>
                <a:effectLst>
                  <a:outerShdw blurRad="38100" dist="38100" dir="2700000" algn="tl">
                    <a:srgbClr val="000000"/>
                  </a:outerShdw>
                </a:effectLst>
                <a:cs typeface="Arial" pitchFamily="34" charset="0"/>
              </a:rPr>
              <a:t>Introduction</a:t>
            </a:r>
          </a:p>
        </p:txBody>
      </p:sp>
      <p:sp>
        <p:nvSpPr>
          <p:cNvPr id="8243" name="Text Box 51"/>
          <p:cNvSpPr txBox="1">
            <a:spLocks noChangeArrowheads="1"/>
          </p:cNvSpPr>
          <p:nvPr/>
        </p:nvSpPr>
        <p:spPr bwMode="auto">
          <a:xfrm>
            <a:off x="731044" y="15163800"/>
            <a:ext cx="12613481" cy="10515600"/>
          </a:xfrm>
          <a:prstGeom prst="rect">
            <a:avLst/>
          </a:prstGeom>
          <a:noFill/>
          <a:ln w="38100">
            <a:solidFill>
              <a:srgbClr val="800000"/>
            </a:solidFill>
            <a:miter lim="800000"/>
            <a:headEnd/>
            <a:tailEnd/>
          </a:ln>
          <a:effectLst/>
        </p:spPr>
        <p:txBody>
          <a:bodyPr lIns="256032" tIns="256032" rIns="256032" bIns="256032"/>
          <a:lstStyle/>
          <a:p>
            <a:pPr algn="just"/>
            <a:r>
              <a:rPr lang="en-US" sz="3600" b="1" dirty="0" smtClean="0">
                <a:solidFill>
                  <a:srgbClr val="002060"/>
                </a:solidFill>
                <a:latin typeface="Times New Roman" pitchFamily="18" charset="0"/>
                <a:cs typeface="Times New Roman" pitchFamily="18" charset="0"/>
              </a:rPr>
              <a:t>Application </a:t>
            </a:r>
            <a:r>
              <a:rPr lang="en-US" sz="3600" b="1" dirty="0">
                <a:solidFill>
                  <a:srgbClr val="002060"/>
                </a:solidFill>
                <a:latin typeface="Times New Roman" pitchFamily="18" charset="0"/>
                <a:cs typeface="Times New Roman" pitchFamily="18" charset="0"/>
              </a:rPr>
              <a:t>of ISO 9000 in textile factories </a:t>
            </a:r>
            <a:r>
              <a:rPr lang="en-US" sz="3600" b="1" dirty="0" smtClean="0">
                <a:solidFill>
                  <a:srgbClr val="002060"/>
                </a:solidFill>
                <a:latin typeface="Times New Roman" pitchFamily="18" charset="0"/>
                <a:cs typeface="Times New Roman" pitchFamily="18" charset="0"/>
              </a:rPr>
              <a:t>in </a:t>
            </a:r>
            <a:r>
              <a:rPr lang="en-US" sz="3600" b="1" dirty="0">
                <a:solidFill>
                  <a:srgbClr val="002060"/>
                </a:solidFill>
                <a:latin typeface="Times New Roman" pitchFamily="18" charset="0"/>
                <a:cs typeface="Times New Roman" pitchFamily="18" charset="0"/>
              </a:rPr>
              <a:t>a fast changing world, the importance of quality systems (QSs) in organizations' excellence has been felt more and more demanding, because it ensures consistent and desired product quality. In recent years, ISO 9000 standards have gained considerable attention specially in the textile industry .ISO is important for international trade as well as domestic business </a:t>
            </a:r>
            <a:r>
              <a:rPr lang="en-US" sz="3600" b="1" dirty="0" smtClean="0">
                <a:solidFill>
                  <a:srgbClr val="002060"/>
                </a:solidFill>
                <a:latin typeface="Times New Roman" pitchFamily="18" charset="0"/>
                <a:cs typeface="Times New Roman" pitchFamily="18" charset="0"/>
              </a:rPr>
              <a:t>The </a:t>
            </a:r>
            <a:r>
              <a:rPr lang="en-US" sz="3600" b="1" dirty="0">
                <a:solidFill>
                  <a:srgbClr val="002060"/>
                </a:solidFill>
                <a:latin typeface="Times New Roman" pitchFamily="18" charset="0"/>
                <a:cs typeface="Times New Roman" pitchFamily="18" charset="0"/>
              </a:rPr>
              <a:t>role of quality control and production is mainly in predicting errors and defects that affect the preparatory stages for the manufacture of textiles and so reducing the appearance of defects and errors that affect the quality of the product ISO 9000 has evolved and is being updated continuously to provide necessary conceptual and structural input to the development of such a system. As a consequence, customers demand ISO 9000 certification from their suppliers. Implementation of ISO 9000 standards requires the establishment and development of a documented system, and the involvement of all the employees in adhering to it.</a:t>
            </a:r>
          </a:p>
          <a:p>
            <a:pPr algn="just"/>
            <a:r>
              <a:rPr lang="en-US" sz="3600" b="1" dirty="0">
                <a:solidFill>
                  <a:srgbClr val="002060"/>
                </a:solidFill>
                <a:latin typeface="Times New Roman" pitchFamily="18" charset="0"/>
                <a:cs typeface="Times New Roman" pitchFamily="18" charset="0"/>
              </a:rPr>
              <a:t> </a:t>
            </a:r>
          </a:p>
          <a:p>
            <a:pPr algn="just" defTabSz="857250"/>
            <a:endParaRPr lang="en-US" sz="3600" b="1" dirty="0">
              <a:solidFill>
                <a:srgbClr val="002060"/>
              </a:solidFill>
              <a:latin typeface="Times New Roman" pitchFamily="18" charset="0"/>
              <a:cs typeface="Times New Roman" pitchFamily="18" charset="0"/>
            </a:endParaRPr>
          </a:p>
          <a:p>
            <a:pPr algn="ctr" defTabSz="857250">
              <a:buFont typeface="Symbol" pitchFamily="18" charset="2"/>
              <a:buNone/>
            </a:pPr>
            <a:endParaRPr lang="en-US" sz="3600" b="1" dirty="0">
              <a:solidFill>
                <a:srgbClr val="002060"/>
              </a:solidFill>
              <a:latin typeface="Times New Roman" pitchFamily="18" charset="0"/>
              <a:cs typeface="Times New Roman" pitchFamily="18" charset="0"/>
            </a:endParaRPr>
          </a:p>
        </p:txBody>
      </p:sp>
      <p:pic>
        <p:nvPicPr>
          <p:cNvPr id="27" name="Picture 9" descr="C:\Users\MAX\Desktop\‫مجلد جديد ‫‬ - نسخة\شعار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38" y="990600"/>
            <a:ext cx="3276600" cy="25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2" name="جدول 1"/>
          <p:cNvGraphicFramePr>
            <a:graphicFrameLocks noGrp="1"/>
          </p:cNvGraphicFramePr>
          <p:nvPr>
            <p:extLst>
              <p:ext uri="{D42A27DB-BD31-4B8C-83A1-F6EECF244321}">
                <p14:modId xmlns:p14="http://schemas.microsoft.com/office/powerpoint/2010/main" val="769282857"/>
              </p:ext>
            </p:extLst>
          </p:nvPr>
        </p:nvGraphicFramePr>
        <p:xfrm>
          <a:off x="14554200" y="24231600"/>
          <a:ext cx="5105400" cy="5272352"/>
        </p:xfrm>
        <a:graphic>
          <a:graphicData uri="http://schemas.openxmlformats.org/drawingml/2006/table">
            <a:tbl>
              <a:tblPr rtl="1" firstRow="1" firstCol="1" bandRow="1">
                <a:tableStyleId>{5C22544A-7EE6-4342-B048-85BDC9FD1C3A}</a:tableStyleId>
              </a:tblPr>
              <a:tblGrid>
                <a:gridCol w="2808320"/>
                <a:gridCol w="1826394"/>
                <a:gridCol w="470686"/>
              </a:tblGrid>
              <a:tr h="381000">
                <a:tc>
                  <a:txBody>
                    <a:bodyPr/>
                    <a:lstStyle/>
                    <a:p>
                      <a:pPr algn="justLow" rtl="0">
                        <a:lnSpc>
                          <a:spcPct val="115000"/>
                        </a:lnSpc>
                        <a:spcAft>
                          <a:spcPts val="1000"/>
                        </a:spcAft>
                      </a:pPr>
                      <a:r>
                        <a:rPr lang="en-US" sz="1800" dirty="0">
                          <a:solidFill>
                            <a:schemeClr val="tx1"/>
                          </a:solidFill>
                          <a:effectLst/>
                        </a:rPr>
                        <a:t>Lost in efficiency (%)</a:t>
                      </a:r>
                      <a:endParaRPr lang="en-US" sz="1800"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Property</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No </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a:solidFill>
                            <a:schemeClr val="tx1"/>
                          </a:solidFill>
                          <a:effectLst/>
                        </a:rPr>
                        <a:t>102/623.97×100=16.3 %</a:t>
                      </a:r>
                      <a:endParaRPr lang="en-US" sz="180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err="1">
                          <a:solidFill>
                            <a:schemeClr val="tx1"/>
                          </a:solidFill>
                          <a:effectLst/>
                        </a:rPr>
                        <a:t>Creeling</a:t>
                      </a:r>
                      <a:r>
                        <a:rPr lang="en-US" sz="1800" b="1" dirty="0">
                          <a:solidFill>
                            <a:schemeClr val="tx1"/>
                          </a:solidFill>
                          <a:effectLst/>
                        </a:rPr>
                        <a:t>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1</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dirty="0">
                          <a:solidFill>
                            <a:schemeClr val="tx1"/>
                          </a:solidFill>
                          <a:effectLst/>
                        </a:rPr>
                        <a:t>28.9/623.97×100= 4.6%</a:t>
                      </a:r>
                      <a:endParaRPr lang="en-US" sz="1800"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Leasing sections</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2</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a:solidFill>
                            <a:schemeClr val="tx1"/>
                          </a:solidFill>
                          <a:effectLst/>
                        </a:rPr>
                        <a:t>8.5/623.97×100=1.4%</a:t>
                      </a:r>
                      <a:endParaRPr lang="en-US" sz="180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Beaming change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3</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a:solidFill>
                            <a:schemeClr val="tx1"/>
                          </a:solidFill>
                          <a:effectLst/>
                        </a:rPr>
                        <a:t>13.7 /623/97 ×100=2.2 %</a:t>
                      </a:r>
                      <a:endParaRPr lang="en-US" sz="180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Breaks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4</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a:solidFill>
                            <a:schemeClr val="tx1"/>
                          </a:solidFill>
                          <a:effectLst/>
                        </a:rPr>
                        <a:t>5.5 /623.97×100=0.9%</a:t>
                      </a:r>
                      <a:endParaRPr lang="en-US" sz="180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Cone length off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5</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dirty="0">
                          <a:solidFill>
                            <a:schemeClr val="tx1"/>
                          </a:solidFill>
                          <a:effectLst/>
                        </a:rPr>
                        <a:t>4.5 /623.97×100=0.7 %</a:t>
                      </a:r>
                      <a:endParaRPr lang="en-US" sz="1800"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Mechanical stops</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6</a:t>
                      </a:r>
                      <a:endParaRPr lang="en-US" sz="1800" b="1">
                        <a:solidFill>
                          <a:schemeClr val="tx1"/>
                        </a:solidFill>
                        <a:effectLst/>
                        <a:latin typeface="Calibri"/>
                        <a:ea typeface="Calibri"/>
                        <a:cs typeface="Arial"/>
                      </a:endParaRPr>
                    </a:p>
                  </a:txBody>
                  <a:tcPr marL="68580" marR="68580" marT="0" marB="0"/>
                </a:tc>
              </a:tr>
              <a:tr h="668820">
                <a:tc>
                  <a:txBody>
                    <a:bodyPr/>
                    <a:lstStyle/>
                    <a:p>
                      <a:pPr algn="justLow" rtl="0">
                        <a:lnSpc>
                          <a:spcPct val="115000"/>
                        </a:lnSpc>
                        <a:spcAft>
                          <a:spcPts val="1000"/>
                        </a:spcAft>
                      </a:pPr>
                      <a:r>
                        <a:rPr lang="en-US" sz="1800" dirty="0">
                          <a:solidFill>
                            <a:schemeClr val="tx1"/>
                          </a:solidFill>
                          <a:effectLst/>
                        </a:rPr>
                        <a:t>3 /623.97×100=0.5%</a:t>
                      </a:r>
                      <a:endParaRPr lang="en-US" sz="1800"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Creel rearrangement fixing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7</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a:solidFill>
                            <a:schemeClr val="tx1"/>
                          </a:solidFill>
                          <a:effectLst/>
                        </a:rPr>
                        <a:t>0.21/623.97 ×100=0.03 %</a:t>
                      </a:r>
                      <a:endParaRPr lang="en-US" sz="180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Hairiness cone</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8</a:t>
                      </a:r>
                      <a:endParaRPr lang="en-US" sz="1800" b="1">
                        <a:solidFill>
                          <a:schemeClr val="tx1"/>
                        </a:solidFill>
                        <a:effectLst/>
                        <a:latin typeface="Calibri"/>
                        <a:ea typeface="Calibri"/>
                        <a:cs typeface="Arial"/>
                      </a:endParaRPr>
                    </a:p>
                  </a:txBody>
                  <a:tcPr marL="68580" marR="68580" marT="0" marB="0"/>
                </a:tc>
              </a:tr>
              <a:tr h="409516">
                <a:tc>
                  <a:txBody>
                    <a:bodyPr/>
                    <a:lstStyle/>
                    <a:p>
                      <a:pPr algn="justLow" rtl="0">
                        <a:lnSpc>
                          <a:spcPct val="115000"/>
                        </a:lnSpc>
                        <a:spcAft>
                          <a:spcPts val="1000"/>
                        </a:spcAft>
                      </a:pPr>
                      <a:r>
                        <a:rPr lang="en-US" sz="1800">
                          <a:solidFill>
                            <a:schemeClr val="tx1"/>
                          </a:solidFill>
                          <a:effectLst/>
                        </a:rPr>
                        <a:t>0.16/623.97 ×100=0.02%</a:t>
                      </a:r>
                      <a:endParaRPr lang="en-US" sz="180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Dying defaults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9</a:t>
                      </a:r>
                      <a:endParaRPr lang="en-US" sz="1800" b="1" dirty="0">
                        <a:solidFill>
                          <a:schemeClr val="tx1"/>
                        </a:solidFill>
                        <a:effectLst/>
                        <a:latin typeface="Calibri"/>
                        <a:ea typeface="Calibri"/>
                        <a:cs typeface="Arial"/>
                      </a:endParaRPr>
                    </a:p>
                  </a:txBody>
                  <a:tcPr marL="68580" marR="68580" marT="0" marB="0"/>
                </a:tc>
              </a:tr>
              <a:tr h="668820">
                <a:tc>
                  <a:txBody>
                    <a:bodyPr/>
                    <a:lstStyle/>
                    <a:p>
                      <a:pPr algn="justLow" rtl="0">
                        <a:lnSpc>
                          <a:spcPct val="115000"/>
                        </a:lnSpc>
                        <a:spcAft>
                          <a:spcPts val="1000"/>
                        </a:spcAft>
                      </a:pPr>
                      <a:r>
                        <a:rPr lang="en-US" sz="1800" dirty="0">
                          <a:solidFill>
                            <a:schemeClr val="tx1"/>
                          </a:solidFill>
                          <a:effectLst/>
                        </a:rPr>
                        <a:t>26.65% </a:t>
                      </a:r>
                      <a:endParaRPr lang="en-US" sz="1800"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Total lost in efficiency</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10</a:t>
                      </a:r>
                      <a:endParaRPr lang="en-US" sz="1800" b="1" dirty="0">
                        <a:solidFill>
                          <a:schemeClr val="tx1"/>
                        </a:solidFill>
                        <a:effectLst/>
                        <a:latin typeface="Calibri"/>
                        <a:ea typeface="Calibri"/>
                        <a:cs typeface="Arial"/>
                      </a:endParaRPr>
                    </a:p>
                  </a:txBody>
                  <a:tcPr marL="68580" marR="68580" marT="0" marB="0"/>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868844318"/>
              </p:ext>
            </p:extLst>
          </p:nvPr>
        </p:nvGraphicFramePr>
        <p:xfrm>
          <a:off x="20370781" y="24231598"/>
          <a:ext cx="6121437" cy="5105403"/>
        </p:xfrm>
        <a:graphic>
          <a:graphicData uri="http://schemas.openxmlformats.org/drawingml/2006/table">
            <a:tbl>
              <a:tblPr rtl="1" firstRow="1" firstCol="1" bandRow="1">
                <a:tableStyleId>{5C22544A-7EE6-4342-B048-85BDC9FD1C3A}</a:tableStyleId>
              </a:tblPr>
              <a:tblGrid>
                <a:gridCol w="869596"/>
                <a:gridCol w="908935"/>
                <a:gridCol w="1722664"/>
                <a:gridCol w="2044226"/>
                <a:gridCol w="576016"/>
              </a:tblGrid>
              <a:tr h="365865">
                <a:tc gridSpan="5">
                  <a:txBody>
                    <a:bodyPr/>
                    <a:lstStyle/>
                    <a:p>
                      <a:pPr algn="ctr" rtl="0">
                        <a:lnSpc>
                          <a:spcPct val="115000"/>
                        </a:lnSpc>
                        <a:spcAft>
                          <a:spcPts val="1000"/>
                        </a:spcAft>
                      </a:pPr>
                      <a:r>
                        <a:rPr lang="en-US" sz="1800" b="1" dirty="0">
                          <a:solidFill>
                            <a:schemeClr val="tx1"/>
                          </a:solidFill>
                          <a:effectLst/>
                        </a:rPr>
                        <a:t>Total Stopping time</a:t>
                      </a:r>
                      <a:endParaRPr lang="en-US" sz="1800" b="1" dirty="0">
                        <a:solidFill>
                          <a:schemeClr val="tx1"/>
                        </a:solidFill>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650425">
                <a:tc>
                  <a:txBody>
                    <a:bodyPr/>
                    <a:lstStyle/>
                    <a:p>
                      <a:pPr algn="justLow" rtl="0">
                        <a:lnSpc>
                          <a:spcPct val="115000"/>
                        </a:lnSpc>
                        <a:spcAft>
                          <a:spcPts val="1000"/>
                        </a:spcAft>
                      </a:pPr>
                      <a:r>
                        <a:rPr lang="en-US" sz="1600" b="1" dirty="0">
                          <a:solidFill>
                            <a:schemeClr val="tx1"/>
                          </a:solidFill>
                          <a:effectLst/>
                        </a:rPr>
                        <a:t>Hour </a:t>
                      </a:r>
                      <a:endParaRPr lang="en-US" sz="16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600" b="1" dirty="0">
                          <a:solidFill>
                            <a:schemeClr val="tx1"/>
                          </a:solidFill>
                          <a:effectLst/>
                        </a:rPr>
                        <a:t>Min. </a:t>
                      </a:r>
                      <a:endParaRPr lang="en-US" sz="16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600" b="1" dirty="0" smtClean="0">
                          <a:solidFill>
                            <a:schemeClr val="tx1"/>
                          </a:solidFill>
                          <a:effectLst/>
                        </a:rPr>
                        <a:t>exchange </a:t>
                      </a:r>
                      <a:r>
                        <a:rPr lang="en-US" sz="1600" b="1" dirty="0">
                          <a:solidFill>
                            <a:schemeClr val="tx1"/>
                          </a:solidFill>
                          <a:effectLst/>
                        </a:rPr>
                        <a:t>time (min) </a:t>
                      </a:r>
                      <a:endParaRPr lang="en-US" sz="16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600" b="1" dirty="0">
                          <a:solidFill>
                            <a:schemeClr val="tx1"/>
                          </a:solidFill>
                          <a:effectLst/>
                        </a:rPr>
                        <a:t>Process time </a:t>
                      </a:r>
                      <a:endParaRPr lang="en-US" sz="16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600" b="1" dirty="0">
                          <a:solidFill>
                            <a:schemeClr val="tx1"/>
                          </a:solidFill>
                          <a:effectLst/>
                        </a:rPr>
                        <a:t>No</a:t>
                      </a:r>
                      <a:endParaRPr lang="en-US" sz="1600" b="1" dirty="0">
                        <a:solidFill>
                          <a:schemeClr val="tx1"/>
                        </a:solidFill>
                        <a:effectLst/>
                        <a:latin typeface="Calibri"/>
                        <a:ea typeface="Calibri"/>
                        <a:cs typeface="Arial"/>
                      </a:endParaRPr>
                    </a:p>
                  </a:txBody>
                  <a:tcPr marL="68580" marR="68580" marT="0" marB="0"/>
                </a:tc>
              </a:tr>
              <a:tr h="365865">
                <a:tc>
                  <a:txBody>
                    <a:bodyPr/>
                    <a:lstStyle/>
                    <a:p>
                      <a:pPr algn="justLow" rtl="0">
                        <a:lnSpc>
                          <a:spcPct val="115000"/>
                        </a:lnSpc>
                        <a:spcAft>
                          <a:spcPts val="1000"/>
                        </a:spcAft>
                      </a:pPr>
                      <a:r>
                        <a:rPr lang="en-US" sz="1800" b="1">
                          <a:solidFill>
                            <a:schemeClr val="tx1"/>
                          </a:solidFill>
                          <a:effectLst/>
                        </a:rPr>
                        <a:t>13.7</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822</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548×1.5</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Breaks</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1</a:t>
                      </a:r>
                      <a:endParaRPr lang="en-US" sz="1800" b="1">
                        <a:solidFill>
                          <a:schemeClr val="tx1"/>
                        </a:solidFill>
                        <a:effectLst/>
                        <a:latin typeface="Calibri"/>
                        <a:ea typeface="Calibri"/>
                        <a:cs typeface="Arial"/>
                      </a:endParaRPr>
                    </a:p>
                  </a:txBody>
                  <a:tcPr marL="68580" marR="68580" marT="0" marB="0"/>
                </a:tc>
              </a:tr>
              <a:tr h="365865">
                <a:tc>
                  <a:txBody>
                    <a:bodyPr/>
                    <a:lstStyle/>
                    <a:p>
                      <a:pPr algn="justLow" rtl="0">
                        <a:lnSpc>
                          <a:spcPct val="115000"/>
                        </a:lnSpc>
                        <a:spcAft>
                          <a:spcPts val="1000"/>
                        </a:spcAft>
                      </a:pPr>
                      <a:r>
                        <a:rPr lang="en-US" sz="1800" b="1">
                          <a:solidFill>
                            <a:schemeClr val="tx1"/>
                          </a:solidFill>
                          <a:effectLst/>
                        </a:rPr>
                        <a:t>5.5</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330</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11×30</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Cone length off </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2</a:t>
                      </a:r>
                      <a:endParaRPr lang="en-US" sz="1800" b="1">
                        <a:solidFill>
                          <a:schemeClr val="tx1"/>
                        </a:solidFill>
                        <a:effectLst/>
                        <a:latin typeface="Calibri"/>
                        <a:ea typeface="Calibri"/>
                        <a:cs typeface="Arial"/>
                      </a:endParaRPr>
                    </a:p>
                  </a:txBody>
                  <a:tcPr marL="68580" marR="68580" marT="0" marB="0"/>
                </a:tc>
              </a:tr>
              <a:tr h="365865">
                <a:tc>
                  <a:txBody>
                    <a:bodyPr/>
                    <a:lstStyle/>
                    <a:p>
                      <a:pPr algn="justLow" rtl="0">
                        <a:lnSpc>
                          <a:spcPct val="115000"/>
                        </a:lnSpc>
                        <a:spcAft>
                          <a:spcPts val="1000"/>
                        </a:spcAft>
                      </a:pPr>
                      <a:r>
                        <a:rPr lang="en-US" sz="1800" b="1">
                          <a:solidFill>
                            <a:schemeClr val="tx1"/>
                          </a:solidFill>
                          <a:effectLst/>
                        </a:rPr>
                        <a:t>4.5</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270</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6×45</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Mechanical stops</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3</a:t>
                      </a:r>
                      <a:endParaRPr lang="en-US" sz="1800" b="1">
                        <a:solidFill>
                          <a:schemeClr val="tx1"/>
                        </a:solidFill>
                        <a:effectLst/>
                        <a:latin typeface="Calibri"/>
                        <a:ea typeface="Calibri"/>
                        <a:cs typeface="Arial"/>
                      </a:endParaRPr>
                    </a:p>
                  </a:txBody>
                  <a:tcPr marL="68580" marR="68580" marT="0" marB="0"/>
                </a:tc>
              </a:tr>
              <a:tr h="1097594">
                <a:tc>
                  <a:txBody>
                    <a:bodyPr/>
                    <a:lstStyle/>
                    <a:p>
                      <a:pPr algn="justLow" rtl="0">
                        <a:lnSpc>
                          <a:spcPct val="115000"/>
                        </a:lnSpc>
                        <a:spcAft>
                          <a:spcPts val="1000"/>
                        </a:spcAft>
                      </a:pPr>
                      <a:r>
                        <a:rPr lang="en-US" sz="1800" b="1">
                          <a:solidFill>
                            <a:schemeClr val="tx1"/>
                          </a:solidFill>
                          <a:effectLst/>
                        </a:rPr>
                        <a:t>3</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180</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3×60</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Creel rearrangement fixing </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4</a:t>
                      </a:r>
                      <a:endParaRPr lang="en-US" sz="1800" b="1">
                        <a:solidFill>
                          <a:schemeClr val="tx1"/>
                        </a:solidFill>
                        <a:effectLst/>
                        <a:latin typeface="Calibri"/>
                        <a:ea typeface="Calibri"/>
                        <a:cs typeface="Arial"/>
                      </a:endParaRPr>
                    </a:p>
                  </a:txBody>
                  <a:tcPr marL="68580" marR="68580" marT="0" marB="0"/>
                </a:tc>
              </a:tr>
              <a:tr h="731729">
                <a:tc>
                  <a:txBody>
                    <a:bodyPr/>
                    <a:lstStyle/>
                    <a:p>
                      <a:pPr algn="justLow" rtl="0">
                        <a:lnSpc>
                          <a:spcPct val="115000"/>
                        </a:lnSpc>
                        <a:spcAft>
                          <a:spcPts val="1000"/>
                        </a:spcAft>
                      </a:pPr>
                      <a:r>
                        <a:rPr lang="en-US" sz="1800" b="1">
                          <a:solidFill>
                            <a:schemeClr val="tx1"/>
                          </a:solidFill>
                          <a:effectLst/>
                        </a:rPr>
                        <a:t>0.21</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12.6</a:t>
                      </a:r>
                      <a:endParaRPr lang="en-US" sz="1800" b="1" dirty="0">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63×0.2</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Exchange hairiness cone</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5</a:t>
                      </a:r>
                      <a:endParaRPr lang="en-US" sz="1800" b="1">
                        <a:solidFill>
                          <a:schemeClr val="tx1"/>
                        </a:solidFill>
                        <a:effectLst/>
                        <a:latin typeface="Calibri"/>
                        <a:ea typeface="Calibri"/>
                        <a:cs typeface="Arial"/>
                      </a:endParaRPr>
                    </a:p>
                  </a:txBody>
                  <a:tcPr marL="68580" marR="68580" marT="0" marB="0"/>
                </a:tc>
              </a:tr>
              <a:tr h="731729">
                <a:tc>
                  <a:txBody>
                    <a:bodyPr/>
                    <a:lstStyle/>
                    <a:p>
                      <a:pPr algn="justLow" rtl="0">
                        <a:lnSpc>
                          <a:spcPct val="115000"/>
                        </a:lnSpc>
                        <a:spcAft>
                          <a:spcPts val="1000"/>
                        </a:spcAft>
                      </a:pPr>
                      <a:r>
                        <a:rPr lang="en-US" sz="1800" b="1">
                          <a:solidFill>
                            <a:schemeClr val="tx1"/>
                          </a:solidFill>
                          <a:effectLst/>
                        </a:rPr>
                        <a:t>0.16</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9.6</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48×0.2  </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Exchange cone dying defaults </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dirty="0">
                          <a:solidFill>
                            <a:schemeClr val="tx1"/>
                          </a:solidFill>
                          <a:effectLst/>
                        </a:rPr>
                        <a:t>6</a:t>
                      </a:r>
                      <a:endParaRPr lang="en-US" sz="1800" b="1" dirty="0">
                        <a:solidFill>
                          <a:schemeClr val="tx1"/>
                        </a:solidFill>
                        <a:effectLst/>
                        <a:latin typeface="Calibri"/>
                        <a:ea typeface="Calibri"/>
                        <a:cs typeface="Arial"/>
                      </a:endParaRPr>
                    </a:p>
                  </a:txBody>
                  <a:tcPr marL="68580" marR="68580" marT="0" marB="0"/>
                </a:tc>
              </a:tr>
              <a:tr h="430466">
                <a:tc>
                  <a:txBody>
                    <a:bodyPr/>
                    <a:lstStyle/>
                    <a:p>
                      <a:pPr algn="justLow" rtl="0">
                        <a:lnSpc>
                          <a:spcPct val="115000"/>
                        </a:lnSpc>
                        <a:spcAft>
                          <a:spcPts val="1000"/>
                        </a:spcAft>
                      </a:pPr>
                      <a:r>
                        <a:rPr lang="en-US" sz="1800" b="1">
                          <a:solidFill>
                            <a:schemeClr val="tx1"/>
                          </a:solidFill>
                          <a:effectLst/>
                        </a:rPr>
                        <a:t>27.07</a:t>
                      </a:r>
                      <a:endParaRPr lang="en-US" sz="1800" b="1">
                        <a:solidFill>
                          <a:schemeClr val="tx1"/>
                        </a:solidFill>
                        <a:effectLst/>
                        <a:latin typeface="Calibri"/>
                        <a:ea typeface="Calibri"/>
                        <a:cs typeface="Arial"/>
                      </a:endParaRPr>
                    </a:p>
                  </a:txBody>
                  <a:tcPr marL="68580" marR="68580" marT="0" marB="0"/>
                </a:tc>
                <a:tc>
                  <a:txBody>
                    <a:bodyPr/>
                    <a:lstStyle/>
                    <a:p>
                      <a:pPr algn="justLow" rtl="0">
                        <a:lnSpc>
                          <a:spcPct val="115000"/>
                        </a:lnSpc>
                        <a:spcAft>
                          <a:spcPts val="1000"/>
                        </a:spcAft>
                      </a:pPr>
                      <a:r>
                        <a:rPr lang="en-US" sz="1800" b="1">
                          <a:solidFill>
                            <a:schemeClr val="tx1"/>
                          </a:solidFill>
                          <a:effectLst/>
                        </a:rPr>
                        <a:t>1624.2</a:t>
                      </a:r>
                      <a:endParaRPr lang="en-US" sz="1800" b="1">
                        <a:solidFill>
                          <a:schemeClr val="tx1"/>
                        </a:solidFill>
                        <a:effectLst/>
                        <a:latin typeface="Calibri"/>
                        <a:ea typeface="Calibri"/>
                        <a:cs typeface="Arial"/>
                      </a:endParaRPr>
                    </a:p>
                  </a:txBody>
                  <a:tcPr marL="68580" marR="68580" marT="0" marB="0"/>
                </a:tc>
                <a:tc gridSpan="2">
                  <a:txBody>
                    <a:bodyPr/>
                    <a:lstStyle/>
                    <a:p>
                      <a:pPr algn="justLow" rtl="0">
                        <a:lnSpc>
                          <a:spcPct val="115000"/>
                        </a:lnSpc>
                        <a:spcAft>
                          <a:spcPts val="1000"/>
                        </a:spcAft>
                      </a:pPr>
                      <a:r>
                        <a:rPr lang="en-US" sz="1800" b="1" dirty="0">
                          <a:solidFill>
                            <a:schemeClr val="tx1"/>
                          </a:solidFill>
                          <a:effectLst/>
                        </a:rPr>
                        <a:t>Total stopping time</a:t>
                      </a:r>
                      <a:endParaRPr lang="en-US" sz="1800" b="1" dirty="0">
                        <a:solidFill>
                          <a:schemeClr val="tx1"/>
                        </a:solidFill>
                        <a:effectLst/>
                        <a:latin typeface="Calibri"/>
                        <a:ea typeface="Calibri"/>
                        <a:cs typeface="Arial"/>
                      </a:endParaRPr>
                    </a:p>
                  </a:txBody>
                  <a:tcPr marL="68580" marR="68580" marT="0" marB="0"/>
                </a:tc>
                <a:tc hMerge="1">
                  <a:txBody>
                    <a:bodyPr/>
                    <a:lstStyle/>
                    <a:p>
                      <a:pPr rtl="1"/>
                      <a:endParaRPr lang="ar-SA"/>
                    </a:p>
                  </a:txBody>
                  <a:tcPr/>
                </a:tc>
                <a:tc>
                  <a:txBody>
                    <a:bodyPr/>
                    <a:lstStyle/>
                    <a:p>
                      <a:pPr algn="justLow" rtl="0">
                        <a:lnSpc>
                          <a:spcPct val="115000"/>
                        </a:lnSpc>
                        <a:spcAft>
                          <a:spcPts val="1000"/>
                        </a:spcAft>
                      </a:pPr>
                      <a:r>
                        <a:rPr lang="en-US" sz="1800" b="1" dirty="0">
                          <a:solidFill>
                            <a:schemeClr val="tx1"/>
                          </a:solidFill>
                          <a:effectLst/>
                        </a:rPr>
                        <a:t>7</a:t>
                      </a:r>
                      <a:endParaRPr lang="en-US" sz="1800" b="1" dirty="0">
                        <a:solidFill>
                          <a:schemeClr val="tx1"/>
                        </a:solidFill>
                        <a:effectLst/>
                        <a:latin typeface="Calibri"/>
                        <a:ea typeface="Calibri"/>
                        <a:cs typeface="Arial"/>
                      </a:endParaRPr>
                    </a:p>
                  </a:txBody>
                  <a:tcPr marL="68580" marR="68580" marT="0" marB="0"/>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783" y="36331311"/>
            <a:ext cx="6306741" cy="336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6331311"/>
            <a:ext cx="5791200" cy="330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p:nvPr/>
        </p:nvSpPr>
        <p:spPr bwMode="auto">
          <a:xfrm>
            <a:off x="20474781" y="22936200"/>
            <a:ext cx="5890419"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defTabSz="1279525"/>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total stopping time during the month for all process</a:t>
            </a:r>
            <a:endParaRPr kumimoji="0" lang="ar-SA" b="0" i="0" u="none" strike="noStrike" cap="none" normalizeH="0" baseline="0" dirty="0" smtClean="0">
              <a:ln>
                <a:noFill/>
              </a:ln>
              <a:solidFill>
                <a:schemeClr val="tx1"/>
              </a:solidFill>
              <a:effectLst/>
            </a:endParaRPr>
          </a:p>
        </p:txBody>
      </p:sp>
      <p:sp>
        <p:nvSpPr>
          <p:cNvPr id="7" name="مستطيل 6"/>
          <p:cNvSpPr/>
          <p:nvPr/>
        </p:nvSpPr>
        <p:spPr bwMode="auto">
          <a:xfrm>
            <a:off x="15163800" y="23317200"/>
            <a:ext cx="34290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defTabSz="1279525"/>
            <a:r>
              <a:rPr lang="en-US" b="1" dirty="0">
                <a:latin typeface="Times New Roman" pitchFamily="18" charset="0"/>
                <a:cs typeface="Times New Roman" pitchFamily="18" charset="0"/>
              </a:rPr>
              <a:t>The lost in efficiency</a:t>
            </a:r>
            <a:endParaRPr lang="en-US" dirty="0">
              <a:latin typeface="Times New Roman" pitchFamily="18" charset="0"/>
              <a:cs typeface="Times New Roman" pitchFamily="18" charset="0"/>
            </a:endParaRPr>
          </a:p>
          <a:p>
            <a:pPr marL="0" marR="0" indent="0" algn="l" defTabSz="1279525" rtl="0"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endParaRPr>
          </a:p>
        </p:txBody>
      </p:sp>
      <p:pic>
        <p:nvPicPr>
          <p:cNvPr id="37" name="Picture 2" descr="C:\Users\MAX\Documents\LotApps\Free PDF to JPG Converter\WARPING\WARPING-8.jpg"/>
          <p:cNvPicPr>
            <a:picLocks noChangeAspect="1" noChangeArrowheads="1"/>
          </p:cNvPicPr>
          <p:nvPr/>
        </p:nvPicPr>
        <p:blipFill rotWithShape="1">
          <a:blip r:embed="rId6">
            <a:extLst>
              <a:ext uri="{28A0092B-C50C-407E-A947-70E740481C1C}">
                <a14:useLocalDpi xmlns:a14="http://schemas.microsoft.com/office/drawing/2010/main" val="0"/>
              </a:ext>
            </a:extLst>
          </a:blip>
          <a:srcRect l="16674" t="29475" r="16690" b="47416"/>
          <a:stretch/>
        </p:blipFill>
        <p:spPr bwMode="auto">
          <a:xfrm>
            <a:off x="5257800" y="39975970"/>
            <a:ext cx="3856720" cy="31822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MAX\Documents\LotApps\Free PDF to JPG Converter\WARPING\WARPING-4.jpg"/>
          <p:cNvPicPr>
            <a:picLocks noChangeAspect="1" noChangeArrowheads="1"/>
          </p:cNvPicPr>
          <p:nvPr/>
        </p:nvPicPr>
        <p:blipFill rotWithShape="1">
          <a:blip r:embed="rId7">
            <a:extLst>
              <a:ext uri="{28A0092B-C50C-407E-A947-70E740481C1C}">
                <a14:useLocalDpi xmlns:a14="http://schemas.microsoft.com/office/drawing/2010/main" val="0"/>
              </a:ext>
            </a:extLst>
          </a:blip>
          <a:srcRect l="14076" t="61587" r="14076" b="11746"/>
          <a:stretch/>
        </p:blipFill>
        <p:spPr bwMode="auto">
          <a:xfrm>
            <a:off x="731044" y="39852600"/>
            <a:ext cx="443563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MAX\Documents\LotApps\Free PDF to JPG Converter\WARPING\WARPING-5.jpg"/>
          <p:cNvPicPr>
            <a:picLocks noChangeAspect="1" noChangeArrowheads="1"/>
          </p:cNvPicPr>
          <p:nvPr/>
        </p:nvPicPr>
        <p:blipFill rotWithShape="1">
          <a:blip r:embed="rId8">
            <a:extLst>
              <a:ext uri="{28A0092B-C50C-407E-A947-70E740481C1C}">
                <a14:useLocalDpi xmlns:a14="http://schemas.microsoft.com/office/drawing/2010/main" val="0"/>
              </a:ext>
            </a:extLst>
          </a:blip>
          <a:srcRect l="15100" t="7487" r="14977" b="66193"/>
          <a:stretch/>
        </p:blipFill>
        <p:spPr bwMode="auto">
          <a:xfrm>
            <a:off x="9300358" y="40071630"/>
            <a:ext cx="4170480" cy="3000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1034</Words>
  <Application>Microsoft Office PowerPoint</Application>
  <PresentationFormat>مخصص</PresentationFormat>
  <Paragraphs>105</Paragraphs>
  <Slides>1</Slides>
  <Notes>1</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Default Design</vt:lpstr>
      <vt:lpstr>عرض تقديمي في PowerPoint</vt:lpstr>
    </vt:vector>
  </TitlesOfParts>
  <Company>Genigraphics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48h x 30w poster template</dc:title>
  <dc:creator>Jay Larson</dc:creator>
  <dc:description>Call us at 1-800-790-4001_x000d_
www.genigraphics.com</dc:description>
  <cp:lastModifiedBy>MAX</cp:lastModifiedBy>
  <cp:revision>74</cp:revision>
  <cp:lastPrinted>2000-08-03T00:31:24Z</cp:lastPrinted>
  <dcterms:created xsi:type="dcterms:W3CDTF">2000-02-09T15:01:13Z</dcterms:created>
  <dcterms:modified xsi:type="dcterms:W3CDTF">2014-11-14T16:37:53Z</dcterms:modified>
</cp:coreProperties>
</file>