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500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33" d="100"/>
          <a:sy n="33" d="100"/>
        </p:scale>
        <p:origin x="-624" y="-72"/>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E:\&#1587;&#1591;&#1581;%20&#1581;&#1575;&#1604;&#1610;&#1575;\&#1605;&#1580;&#1604;&#1583;%20&#1580;&#1583;&#1610;&#1583;\&#1575;&#1581;&#1589;&#1575;&#1569;%20&#1575;&#1604;&#1576;&#1575;&#1578;&#158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1"/>
  <mc:AlternateContent xmlns:mc="http://schemas.openxmlformats.org/markup-compatibility/2006">
    <mc:Choice xmlns:c14="http://schemas.microsoft.com/office/drawing/2007/8/2/chart" Requires="c14">
      <c14:style val="135"/>
    </mc:Choice>
    <mc:Fallback>
      <c:style val="35"/>
    </mc:Fallback>
  </mc:AlternateContent>
  <c:chart>
    <c:autoTitleDeleted val="0"/>
    <c:plotArea>
      <c:layout>
        <c:manualLayout>
          <c:layoutTarget val="inner"/>
          <c:xMode val="edge"/>
          <c:yMode val="edge"/>
          <c:x val="7.2814838362595974E-2"/>
          <c:y val="3.7243202196927325E-2"/>
          <c:w val="0.90881003371924873"/>
          <c:h val="0.68073008692924852"/>
        </c:manualLayout>
      </c:layout>
      <c:barChart>
        <c:barDir val="col"/>
        <c:grouping val="clustered"/>
        <c:varyColors val="0"/>
        <c:ser>
          <c:idx val="0"/>
          <c:order val="0"/>
          <c:invertIfNegative val="0"/>
          <c:val>
            <c:numRef>
              <c:f>'افضل عينة '!$G$220:$G$300</c:f>
              <c:numCache>
                <c:formatCode>General</c:formatCode>
                <c:ptCount val="81"/>
                <c:pt idx="0">
                  <c:v>2139.4135799999999</c:v>
                </c:pt>
                <c:pt idx="1">
                  <c:v>2684.6352099999999</c:v>
                </c:pt>
                <c:pt idx="2">
                  <c:v>3330.9126200000001</c:v>
                </c:pt>
                <c:pt idx="3">
                  <c:v>2493.6459599999998</c:v>
                </c:pt>
                <c:pt idx="4">
                  <c:v>3600.21216</c:v>
                </c:pt>
                <c:pt idx="5">
                  <c:v>3978.2220200000002</c:v>
                </c:pt>
                <c:pt idx="6">
                  <c:v>4159.7351699999999</c:v>
                </c:pt>
                <c:pt idx="7">
                  <c:v>4602.0673100000004</c:v>
                </c:pt>
                <c:pt idx="8">
                  <c:v>5531.2036900000003</c:v>
                </c:pt>
                <c:pt idx="9">
                  <c:v>4127.1056399999998</c:v>
                </c:pt>
                <c:pt idx="10">
                  <c:v>4368.1693100000002</c:v>
                </c:pt>
                <c:pt idx="11">
                  <c:v>5112.5284499999998</c:v>
                </c:pt>
                <c:pt idx="12">
                  <c:v>4705.33421</c:v>
                </c:pt>
                <c:pt idx="13">
                  <c:v>3413.0883199999998</c:v>
                </c:pt>
                <c:pt idx="14">
                  <c:v>7047.1147899999996</c:v>
                </c:pt>
                <c:pt idx="15">
                  <c:v>6796.7367700000004</c:v>
                </c:pt>
                <c:pt idx="16">
                  <c:v>7288.7919599999996</c:v>
                </c:pt>
                <c:pt idx="17">
                  <c:v>10561.706899999999</c:v>
                </c:pt>
                <c:pt idx="18">
                  <c:v>6717.1963599999999</c:v>
                </c:pt>
                <c:pt idx="19">
                  <c:v>9205.2568300000003</c:v>
                </c:pt>
                <c:pt idx="20">
                  <c:v>9957.0883599999997</c:v>
                </c:pt>
                <c:pt idx="21">
                  <c:v>8286.8902300000009</c:v>
                </c:pt>
                <c:pt idx="22">
                  <c:v>8893.8158299999996</c:v>
                </c:pt>
                <c:pt idx="23">
                  <c:v>11522.164199999999</c:v>
                </c:pt>
                <c:pt idx="24">
                  <c:v>10264.527700000001</c:v>
                </c:pt>
                <c:pt idx="25">
                  <c:v>11436.8241</c:v>
                </c:pt>
                <c:pt idx="26">
                  <c:v>14553.6798</c:v>
                </c:pt>
                <c:pt idx="27">
                  <c:v>7560.4118600000002</c:v>
                </c:pt>
                <c:pt idx="28">
                  <c:v>10135.0762</c:v>
                </c:pt>
                <c:pt idx="29">
                  <c:v>12097.329</c:v>
                </c:pt>
                <c:pt idx="30">
                  <c:v>8475.8671699999995</c:v>
                </c:pt>
                <c:pt idx="31">
                  <c:v>9431.0172299999995</c:v>
                </c:pt>
                <c:pt idx="32">
                  <c:v>11741.061299999999</c:v>
                </c:pt>
                <c:pt idx="33">
                  <c:v>11572.8444</c:v>
                </c:pt>
                <c:pt idx="34">
                  <c:v>13811.5574</c:v>
                </c:pt>
                <c:pt idx="35">
                  <c:v>26525.516100000001</c:v>
                </c:pt>
                <c:pt idx="36">
                  <c:v>2336.5487899999998</c:v>
                </c:pt>
                <c:pt idx="37">
                  <c:v>3364.02421</c:v>
                </c:pt>
                <c:pt idx="38">
                  <c:v>3977.5389700000001</c:v>
                </c:pt>
                <c:pt idx="39">
                  <c:v>3370.8132799999998</c:v>
                </c:pt>
                <c:pt idx="40">
                  <c:v>4304.6236900000004</c:v>
                </c:pt>
                <c:pt idx="41">
                  <c:v>4713.8048900000003</c:v>
                </c:pt>
                <c:pt idx="42">
                  <c:v>4402.2848599999998</c:v>
                </c:pt>
                <c:pt idx="43">
                  <c:v>4995.6758200000004</c:v>
                </c:pt>
                <c:pt idx="44">
                  <c:v>5760.3356999999996</c:v>
                </c:pt>
                <c:pt idx="45">
                  <c:v>4131.4507299999996</c:v>
                </c:pt>
                <c:pt idx="46">
                  <c:v>4475.7614999999996</c:v>
                </c:pt>
                <c:pt idx="47">
                  <c:v>5621.9361200000003</c:v>
                </c:pt>
                <c:pt idx="48">
                  <c:v>4869.3226500000001</c:v>
                </c:pt>
                <c:pt idx="49">
                  <c:v>6481.1094499999999</c:v>
                </c:pt>
                <c:pt idx="50">
                  <c:v>7370.7694099999999</c:v>
                </c:pt>
                <c:pt idx="51">
                  <c:v>7216.99611</c:v>
                </c:pt>
                <c:pt idx="52">
                  <c:v>8330.7681100000009</c:v>
                </c:pt>
                <c:pt idx="53">
                  <c:v>10700.904200000001</c:v>
                </c:pt>
                <c:pt idx="54">
                  <c:v>7424.2163300000002</c:v>
                </c:pt>
                <c:pt idx="55">
                  <c:v>8813.8849900000005</c:v>
                </c:pt>
                <c:pt idx="56">
                  <c:v>9895.9117600000009</c:v>
                </c:pt>
                <c:pt idx="57">
                  <c:v>9624.9928</c:v>
                </c:pt>
                <c:pt idx="58">
                  <c:v>11148.0257</c:v>
                </c:pt>
                <c:pt idx="59">
                  <c:v>13359.111500000001</c:v>
                </c:pt>
                <c:pt idx="60">
                  <c:v>11014.3457</c:v>
                </c:pt>
                <c:pt idx="61">
                  <c:v>12559.8415</c:v>
                </c:pt>
                <c:pt idx="62">
                  <c:v>16342.8963</c:v>
                </c:pt>
                <c:pt idx="63">
                  <c:v>17100.371999999999</c:v>
                </c:pt>
                <c:pt idx="64">
                  <c:v>9317.4267500000005</c:v>
                </c:pt>
                <c:pt idx="65">
                  <c:v>12857.3271</c:v>
                </c:pt>
                <c:pt idx="66">
                  <c:v>9203.1593900000007</c:v>
                </c:pt>
                <c:pt idx="67">
                  <c:v>10418.6927</c:v>
                </c:pt>
                <c:pt idx="68">
                  <c:v>2903.6414100000002</c:v>
                </c:pt>
                <c:pt idx="69">
                  <c:v>14184.0501</c:v>
                </c:pt>
                <c:pt idx="70">
                  <c:v>17187.1793</c:v>
                </c:pt>
                <c:pt idx="71">
                  <c:v>21925.43</c:v>
                </c:pt>
                <c:pt idx="72">
                  <c:v>2702.07087</c:v>
                </c:pt>
                <c:pt idx="73">
                  <c:v>4177.1786599999996</c:v>
                </c:pt>
                <c:pt idx="74">
                  <c:v>4974.3396199999997</c:v>
                </c:pt>
                <c:pt idx="75">
                  <c:v>4121.0307300000004</c:v>
                </c:pt>
                <c:pt idx="76">
                  <c:v>25893.333900000001</c:v>
                </c:pt>
                <c:pt idx="77">
                  <c:v>6091.7016299999996</c:v>
                </c:pt>
                <c:pt idx="78">
                  <c:v>4902.9912999999997</c:v>
                </c:pt>
                <c:pt idx="79">
                  <c:v>5558.48207</c:v>
                </c:pt>
                <c:pt idx="80">
                  <c:v>7660.3217599999998</c:v>
                </c:pt>
              </c:numCache>
            </c:numRef>
          </c:val>
        </c:ser>
        <c:dLbls>
          <c:showLegendKey val="0"/>
          <c:showVal val="0"/>
          <c:showCatName val="0"/>
          <c:showSerName val="0"/>
          <c:showPercent val="0"/>
          <c:showBubbleSize val="0"/>
        </c:dLbls>
        <c:gapWidth val="150"/>
        <c:axId val="59473280"/>
        <c:axId val="61680256"/>
      </c:barChart>
      <c:catAx>
        <c:axId val="59473280"/>
        <c:scaling>
          <c:orientation val="minMax"/>
        </c:scaling>
        <c:delete val="0"/>
        <c:axPos val="b"/>
        <c:title>
          <c:tx>
            <c:rich>
              <a:bodyPr/>
              <a:lstStyle/>
              <a:p>
                <a:pPr>
                  <a:defRPr/>
                </a:pPr>
                <a:r>
                  <a:rPr lang="en-US"/>
                  <a:t>Determination of ideal samples for all samples by radar analysis.</a:t>
                </a:r>
              </a:p>
            </c:rich>
          </c:tx>
          <c:layout>
            <c:manualLayout>
              <c:xMode val="edge"/>
              <c:yMode val="edge"/>
              <c:x val="0.2048166805236302"/>
              <c:y val="0.8725066042862325"/>
            </c:manualLayout>
          </c:layout>
          <c:overlay val="0"/>
        </c:title>
        <c:numFmt formatCode="General" sourceLinked="1"/>
        <c:majorTickMark val="out"/>
        <c:minorTickMark val="none"/>
        <c:tickLblPos val="nextTo"/>
        <c:txPr>
          <a:bodyPr rot="0" vert="horz"/>
          <a:lstStyle/>
          <a:p>
            <a:pPr>
              <a:defRPr/>
            </a:pPr>
            <a:endParaRPr lang="ar-SA"/>
          </a:p>
        </c:txPr>
        <c:crossAx val="61680256"/>
        <c:crosses val="autoZero"/>
        <c:auto val="1"/>
        <c:lblAlgn val="ctr"/>
        <c:lblOffset val="100"/>
        <c:tickLblSkip val="2"/>
        <c:tickMarkSkip val="1"/>
        <c:noMultiLvlLbl val="0"/>
      </c:catAx>
      <c:valAx>
        <c:axId val="61680256"/>
        <c:scaling>
          <c:orientation val="minMax"/>
        </c:scaling>
        <c:delete val="0"/>
        <c:axPos val="l"/>
        <c:majorGridlines/>
        <c:numFmt formatCode="General" sourceLinked="1"/>
        <c:majorTickMark val="out"/>
        <c:minorTickMark val="none"/>
        <c:tickLblPos val="nextTo"/>
        <c:txPr>
          <a:bodyPr rot="0" vert="horz"/>
          <a:lstStyle/>
          <a:p>
            <a:pPr>
              <a:defRPr/>
            </a:pPr>
            <a:endParaRPr lang="ar-SA"/>
          </a:p>
        </c:txPr>
        <c:crossAx val="59473280"/>
        <c:crosses val="autoZero"/>
        <c:crossBetween val="between"/>
      </c:valAx>
    </c:plotArea>
    <c:plotVisOnly val="1"/>
    <c:dispBlanksAs val="gap"/>
    <c:showDLblsOverMax val="0"/>
  </c:chart>
  <c:txPr>
    <a:bodyPr/>
    <a:lstStyle/>
    <a:p>
      <a:pPr>
        <a:defRPr sz="1800" b="1">
          <a:solidFill>
            <a:srgbClr val="002060"/>
          </a:solidFill>
        </a:defRPr>
      </a:pPr>
      <a:endParaRPr lang="ar-SA"/>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chart" Target="../charts/chart1.xml"/><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3657599" y="685800"/>
            <a:ext cx="23214013" cy="3657600"/>
          </a:xfrm>
          <a:prstGeom prst="rect">
            <a:avLst/>
          </a:prstGeom>
          <a:solidFill>
            <a:srgbClr val="808000"/>
          </a:solidFill>
          <a:ln w="38100">
            <a:noFill/>
            <a:miter lim="800000"/>
            <a:headEnd/>
            <a:tailEnd/>
          </a:ln>
          <a:effectLst/>
        </p:spPr>
        <p:txBody>
          <a:bodyPr lIns="85638" tIns="42818" rIns="85638" bIns="42818" anchor="ctr" anchorCtr="1"/>
          <a:lstStyle/>
          <a:p>
            <a:pPr algn="ctr">
              <a:lnSpc>
                <a:spcPct val="150000"/>
              </a:lnSpc>
            </a:pPr>
            <a:r>
              <a:rPr lang="en-US" sz="5400" b="1" dirty="0">
                <a:solidFill>
                  <a:schemeClr val="bg1"/>
                </a:solidFill>
                <a:latin typeface="Times New Roman" pitchFamily="18" charset="0"/>
                <a:cs typeface="Times New Roman" pitchFamily="18" charset="0"/>
              </a:rPr>
              <a:t>Design And Production Of Fabrics Suitable For Patches And Valves Frames</a:t>
            </a:r>
            <a:endParaRPr lang="en-US" sz="5400" dirty="0">
              <a:solidFill>
                <a:schemeClr val="bg1"/>
              </a:solidFill>
              <a:latin typeface="Times New Roman" pitchFamily="18" charset="0"/>
              <a:cs typeface="Times New Roman" pitchFamily="18" charset="0"/>
            </a:endParaRPr>
          </a:p>
          <a:p>
            <a:pPr algn="ctr">
              <a:lnSpc>
                <a:spcPct val="150000"/>
              </a:lnSpc>
            </a:pPr>
            <a:r>
              <a:rPr lang="en-US" sz="3600" b="1" dirty="0" err="1" smtClean="0">
                <a:solidFill>
                  <a:srgbClr val="002060"/>
                </a:solidFill>
                <a:latin typeface="Times New Roman" pitchFamily="18" charset="0"/>
                <a:cs typeface="Times New Roman" pitchFamily="18" charset="0"/>
              </a:rPr>
              <a:t>Sabry</a:t>
            </a:r>
            <a:r>
              <a:rPr lang="en-US" sz="3600" b="1" dirty="0">
                <a:solidFill>
                  <a:srgbClr val="002060"/>
                </a:solidFill>
                <a:latin typeface="Times New Roman" pitchFamily="18" charset="0"/>
                <a:cs typeface="Times New Roman" pitchFamily="18" charset="0"/>
              </a:rPr>
              <a:t>, A. M.; El-</a:t>
            </a:r>
            <a:r>
              <a:rPr lang="en-US" sz="3600" b="1" dirty="0" err="1">
                <a:solidFill>
                  <a:srgbClr val="002060"/>
                </a:solidFill>
                <a:latin typeface="Times New Roman" pitchFamily="18" charset="0"/>
                <a:cs typeface="Times New Roman" pitchFamily="18" charset="0"/>
              </a:rPr>
              <a:t>Bheiry</a:t>
            </a:r>
            <a:r>
              <a:rPr lang="en-US" sz="3600" b="1" dirty="0">
                <a:solidFill>
                  <a:srgbClr val="002060"/>
                </a:solidFill>
                <a:latin typeface="Times New Roman" pitchFamily="18" charset="0"/>
                <a:cs typeface="Times New Roman" pitchFamily="18" charset="0"/>
              </a:rPr>
              <a:t>, H.; </a:t>
            </a:r>
            <a:r>
              <a:rPr lang="en-US" sz="3600" b="1" dirty="0" err="1">
                <a:solidFill>
                  <a:srgbClr val="002060"/>
                </a:solidFill>
                <a:latin typeface="Times New Roman" pitchFamily="18" charset="0"/>
                <a:cs typeface="Times New Roman" pitchFamily="18" charset="0"/>
              </a:rPr>
              <a:t>Mostafa</a:t>
            </a:r>
            <a:r>
              <a:rPr lang="en-US" sz="3600" b="1" dirty="0">
                <a:solidFill>
                  <a:srgbClr val="002060"/>
                </a:solidFill>
                <a:latin typeface="Times New Roman" pitchFamily="18" charset="0"/>
                <a:cs typeface="Times New Roman" pitchFamily="18" charset="0"/>
              </a:rPr>
              <a:t>, S. A.; Mahmoud, I. I.; Ibrahim, G. E</a:t>
            </a:r>
            <a:r>
              <a:rPr lang="en-US" sz="3600" b="1" dirty="0">
                <a:solidFill>
                  <a:schemeClr val="bg1"/>
                </a:solidFill>
                <a:latin typeface="Times New Roman" pitchFamily="18" charset="0"/>
                <a:cs typeface="Times New Roman" pitchFamily="18" charset="0"/>
              </a:rPr>
              <a:t>.</a:t>
            </a:r>
          </a:p>
          <a:p>
            <a:pPr algn="ctr">
              <a:lnSpc>
                <a:spcPct val="150000"/>
              </a:lnSpc>
            </a:pPr>
            <a:r>
              <a:rPr lang="en-US" sz="3600" b="1" dirty="0" smtClean="0">
                <a:solidFill>
                  <a:schemeClr val="bg1"/>
                </a:solidFill>
                <a:latin typeface="Times New Roman" pitchFamily="18" charset="0"/>
                <a:cs typeface="Times New Roman" pitchFamily="18" charset="0"/>
              </a:rPr>
              <a:t>Nature </a:t>
            </a:r>
            <a:r>
              <a:rPr lang="en-US" sz="3600" b="1" dirty="0">
                <a:solidFill>
                  <a:schemeClr val="bg1"/>
                </a:solidFill>
                <a:latin typeface="Times New Roman" pitchFamily="18" charset="0"/>
                <a:cs typeface="Times New Roman" pitchFamily="18" charset="0"/>
              </a:rPr>
              <a:t>&amp; Science;2014, Vol. 12 Issue 4, p45</a:t>
            </a:r>
          </a:p>
          <a:p>
            <a:pPr algn="ctr" defTabSz="857250"/>
            <a:endParaRPr lang="en-US" sz="3600" dirty="0">
              <a:solidFill>
                <a:srgbClr val="FFFFCC"/>
              </a:solidFill>
              <a:cs typeface="Arial" pitchFamily="34" charset="0"/>
            </a:endParaRPr>
          </a:p>
        </p:txBody>
      </p:sp>
      <p:sp>
        <p:nvSpPr>
          <p:cNvPr id="8226" name="Text Box 34"/>
          <p:cNvSpPr txBox="1">
            <a:spLocks noChangeArrowheads="1"/>
          </p:cNvSpPr>
          <p:nvPr/>
        </p:nvSpPr>
        <p:spPr bwMode="auto">
          <a:xfrm>
            <a:off x="547688"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6397625"/>
            <a:ext cx="12796837" cy="6784975"/>
          </a:xfrm>
          <a:prstGeom prst="rect">
            <a:avLst/>
          </a:prstGeom>
          <a:noFill/>
          <a:ln w="38100">
            <a:solidFill>
              <a:srgbClr val="800000"/>
            </a:solidFill>
            <a:miter lim="800000"/>
            <a:headEnd/>
            <a:tailEnd/>
          </a:ln>
          <a:effectLst/>
        </p:spPr>
        <p:txBody>
          <a:bodyPr lIns="256032" tIns="256032" rIns="256032" bIns="256032"/>
          <a:lstStyle/>
          <a:p>
            <a:pPr algn="just" defTabSz="857250"/>
            <a:r>
              <a:rPr lang="x-none" sz="3200" b="1">
                <a:latin typeface="Times New Roman" pitchFamily="18" charset="0"/>
                <a:cs typeface="Times New Roman" pitchFamily="18" charset="0"/>
              </a:rPr>
              <a:t>This research is mainly concerned with designing fabrics used in heart prostheses (patches, valves frames and vasculars). The woven technique was applied to produce fabrics under study, using polyester. Different parameters were studied including, the fabric structure ( regular hopsack 2/2 , satin 4 and twill 1/3), yarn count (50 , 70 and 100 denier), warp set (80, 100 and 120 ends /cm) and weft set (75, 100 and 125 picks /cm) for patches, valves frames. The produced fabrics were treated with Chitosan .Their influence on the performance of the end-use fabric and the achieved properties were studied. On the other hand physical-chemical properties including; air permeability, water permeability, thickness and weight were evaluated according to the final product needs. Some more results were reached concern</a:t>
            </a:r>
            <a:r>
              <a:rPr lang="en-US" sz="3200" b="1" dirty="0" err="1">
                <a:latin typeface="Times New Roman" pitchFamily="18" charset="0"/>
                <a:cs typeface="Times New Roman" pitchFamily="18" charset="0"/>
              </a:rPr>
              <a:t>ing</a:t>
            </a:r>
            <a:r>
              <a:rPr lang="en-US" sz="3200" b="1" dirty="0">
                <a:latin typeface="Times New Roman" pitchFamily="18" charset="0"/>
                <a:cs typeface="Times New Roman" pitchFamily="18" charset="0"/>
              </a:rPr>
              <a:t> </a:t>
            </a:r>
            <a:r>
              <a:rPr lang="x-none" sz="3200" b="1">
                <a:latin typeface="Times New Roman" pitchFamily="18" charset="0"/>
                <a:cs typeface="Times New Roman" pitchFamily="18" charset="0"/>
              </a:rPr>
              <a:t>structures and materials</a:t>
            </a:r>
            <a:endParaRPr lang="ar-SA" sz="3200" b="1" dirty="0">
              <a:latin typeface="Times New Roman" pitchFamily="18" charset="0"/>
              <a:cs typeface="Times New Roman" pitchFamily="18" charset="0"/>
            </a:endParaRPr>
          </a:p>
          <a:p>
            <a:pPr defTabSz="857250"/>
            <a:endParaRPr lang="en-US" sz="3600" dirty="0">
              <a:latin typeface="Times New Roman" pitchFamily="18" charset="0"/>
              <a:cs typeface="Times New Roman" pitchFamily="18" charset="0"/>
            </a:endParaRPr>
          </a:p>
        </p:txBody>
      </p:sp>
      <p:sp>
        <p:nvSpPr>
          <p:cNvPr id="8228" name="Text Box 36"/>
          <p:cNvSpPr txBox="1">
            <a:spLocks noChangeArrowheads="1"/>
          </p:cNvSpPr>
          <p:nvPr/>
        </p:nvSpPr>
        <p:spPr bwMode="auto">
          <a:xfrm>
            <a:off x="14076363" y="6397625"/>
            <a:ext cx="12796837" cy="10899775"/>
          </a:xfrm>
          <a:prstGeom prst="rect">
            <a:avLst/>
          </a:prstGeom>
          <a:noFill/>
          <a:ln w="38100">
            <a:solidFill>
              <a:srgbClr val="800000"/>
            </a:solidFill>
            <a:miter lim="800000"/>
            <a:headEnd/>
            <a:tailEnd/>
          </a:ln>
          <a:effectLst/>
        </p:spPr>
        <p:txBody>
          <a:bodyPr lIns="256032" tIns="256032" rIns="256032" bIns="256032"/>
          <a:lstStyle/>
          <a:p>
            <a:r>
              <a:rPr lang="en-US" sz="3400" b="1" dirty="0">
                <a:latin typeface="Times New Roman" pitchFamily="18" charset="0"/>
                <a:cs typeface="Times New Roman" pitchFamily="18" charset="0"/>
              </a:rPr>
              <a:t>Air permeability </a:t>
            </a:r>
            <a:endParaRPr lang="en-US" sz="3400" b="1" dirty="0" smtClean="0">
              <a:latin typeface="Times New Roman" pitchFamily="18" charset="0"/>
              <a:cs typeface="Times New Roman" pitchFamily="18" charset="0"/>
            </a:endParaRPr>
          </a:p>
          <a:p>
            <a:r>
              <a:rPr lang="en-US" sz="3400" b="1" dirty="0" smtClean="0">
                <a:latin typeface="Times New Roman" pitchFamily="18" charset="0"/>
                <a:cs typeface="Times New Roman" pitchFamily="18" charset="0"/>
              </a:rPr>
              <a:t>-</a:t>
            </a:r>
            <a:r>
              <a:rPr lang="en-US" sz="3400" b="1" dirty="0">
                <a:latin typeface="Times New Roman" pitchFamily="18" charset="0"/>
                <a:cs typeface="Times New Roman" pitchFamily="18" charset="0"/>
              </a:rPr>
              <a:t>Before treatment</a:t>
            </a:r>
          </a:p>
          <a:p>
            <a:r>
              <a:rPr lang="en-US" sz="3400" b="1" dirty="0">
                <a:latin typeface="Times New Roman" pitchFamily="18" charset="0"/>
                <a:cs typeface="Times New Roman" pitchFamily="18" charset="0"/>
              </a:rPr>
              <a:t>It is clear from the diagrams that regular hopsack 2/2 has obtained the highest rates of air permeability, whereas satin 4 has obtained the lowest rates, and this is for sake of the increase in the number of intersections per unit area for the hopsack 2/2 weave cause increasing of the air spaces in the fabric, so air spaces in the fabric will be increasing causing increasing in the air permeability.</a:t>
            </a:r>
          </a:p>
          <a:p>
            <a:r>
              <a:rPr lang="en-US" sz="3400" b="1" dirty="0">
                <a:latin typeface="Times New Roman" pitchFamily="18" charset="0"/>
                <a:cs typeface="Times New Roman" pitchFamily="18" charset="0"/>
              </a:rPr>
              <a:t>After treatment</a:t>
            </a:r>
          </a:p>
          <a:p>
            <a:r>
              <a:rPr lang="x-none" sz="3400" b="1">
                <a:latin typeface="Times New Roman" pitchFamily="18" charset="0"/>
                <a:cs typeface="Times New Roman" pitchFamily="18" charset="0"/>
              </a:rPr>
              <a:t>All treated samples have prevented blood through them, we can state that the porosity of the samples has been occluded by the Chitosan, and so air was prevented from passing.</a:t>
            </a:r>
            <a:endParaRPr lang="en-US" sz="3400" b="1" dirty="0">
              <a:latin typeface="Times New Roman" pitchFamily="18" charset="0"/>
              <a:cs typeface="Times New Roman" pitchFamily="18" charset="0"/>
            </a:endParaRPr>
          </a:p>
          <a:p>
            <a:r>
              <a:rPr lang="en-US" sz="3400" b="1" dirty="0">
                <a:latin typeface="Times New Roman" pitchFamily="18" charset="0"/>
                <a:cs typeface="Times New Roman" pitchFamily="18" charset="0"/>
              </a:rPr>
              <a:t>Water permeability test</a:t>
            </a:r>
          </a:p>
          <a:p>
            <a:r>
              <a:rPr lang="en-US" sz="3400" b="1" dirty="0">
                <a:latin typeface="Times New Roman" pitchFamily="18" charset="0"/>
                <a:cs typeface="Times New Roman" pitchFamily="18" charset="0"/>
              </a:rPr>
              <a:t>It is obvious from the diagrams, that regular hopsack 2/2 has recorded the highest rates of water permeability, whereas satin 4 has recorded the lowest rates. I can report that because hopsack 2/2 weave have more intersections than satin and twill weave which cause the produced fabric to be less compacted, so spaces in the fabric will be decreased causing decreasing in water permeability. </a:t>
            </a:r>
          </a:p>
          <a:p>
            <a:endParaRPr lang="en-US" sz="3400" b="1" dirty="0">
              <a:latin typeface="Times New Roman" pitchFamily="18" charset="0"/>
              <a:cs typeface="Times New Roman" pitchFamily="18" charset="0"/>
            </a:endParaRPr>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104938" y="37185600"/>
            <a:ext cx="12795250" cy="5767388"/>
          </a:xfrm>
          <a:prstGeom prst="rect">
            <a:avLst/>
          </a:prstGeom>
          <a:noFill/>
          <a:ln w="38100">
            <a:solidFill>
              <a:srgbClr val="800000"/>
            </a:solidFill>
            <a:miter lim="800000"/>
            <a:headEnd/>
            <a:tailEnd/>
          </a:ln>
          <a:effectLst/>
        </p:spPr>
        <p:txBody>
          <a:bodyPr lIns="256032" tIns="256032" rIns="256032" bIns="256032"/>
          <a:lstStyle/>
          <a:p>
            <a:pPr algn="just"/>
            <a:r>
              <a:rPr lang="en-US" sz="3400" b="1" dirty="0">
                <a:latin typeface="Times New Roman" pitchFamily="18" charset="0"/>
                <a:cs typeface="Times New Roman" pitchFamily="18" charset="0"/>
              </a:rPr>
              <a:t>1- Anderson ,R., H., “Normal and abnormal development of the heart ”, Glenn thoracic and cardiac vascular surgery, Appleton &amp; Lange, California , 1992,.</a:t>
            </a:r>
          </a:p>
          <a:p>
            <a:pPr algn="just"/>
            <a:r>
              <a:rPr lang="en-US" sz="3400" b="1" dirty="0">
                <a:latin typeface="Times New Roman" pitchFamily="18" charset="0"/>
                <a:cs typeface="Times New Roman" pitchFamily="18" charset="0"/>
              </a:rPr>
              <a:t>2-Majeti,N,V., Kumar, R</a:t>
            </a:r>
            <a:r>
              <a:rPr lang="ar-SA" sz="3400" b="1" dirty="0">
                <a:latin typeface="Times New Roman" pitchFamily="18" charset="0"/>
                <a:cs typeface="Times New Roman" pitchFamily="18" charset="0"/>
              </a:rPr>
              <a:t> “</a:t>
            </a:r>
            <a:r>
              <a:rPr lang="en-US" sz="3400" b="1" dirty="0">
                <a:latin typeface="Times New Roman" pitchFamily="18" charset="0"/>
                <a:cs typeface="Times New Roman" pitchFamily="18" charset="0"/>
              </a:rPr>
              <a:t>A review of Chitin and Chitosan Application ’’ Reactive &amp;Functional polymers ,No,46 2000</a:t>
            </a:r>
          </a:p>
          <a:p>
            <a:pPr algn="just"/>
            <a:r>
              <a:rPr lang="en-US" sz="3400" b="1" dirty="0">
                <a:latin typeface="Times New Roman" pitchFamily="18" charset="0"/>
                <a:cs typeface="Times New Roman" pitchFamily="18" charset="0"/>
              </a:rPr>
              <a:t>3-Adunur, S</a:t>
            </a:r>
            <a:r>
              <a:rPr lang="ar-SA" sz="3400" b="1" dirty="0">
                <a:latin typeface="Times New Roman" pitchFamily="18" charset="0"/>
                <a:cs typeface="Times New Roman" pitchFamily="18" charset="0"/>
              </a:rPr>
              <a:t> “ </a:t>
            </a:r>
            <a:r>
              <a:rPr lang="en-US" sz="3400" b="1" dirty="0">
                <a:latin typeface="Times New Roman" pitchFamily="18" charset="0"/>
                <a:cs typeface="Times New Roman" pitchFamily="18" charset="0"/>
              </a:rPr>
              <a:t>Wellington Sears handbook of Industrial Textiles</a:t>
            </a:r>
            <a:r>
              <a:rPr lang="ar-SA" sz="3400" b="1" dirty="0">
                <a:latin typeface="Times New Roman" pitchFamily="18" charset="0"/>
                <a:cs typeface="Times New Roman" pitchFamily="18" charset="0"/>
              </a:rPr>
              <a:t> ”, </a:t>
            </a:r>
            <a:r>
              <a:rPr lang="en-US" sz="3400" b="1" dirty="0">
                <a:latin typeface="Times New Roman" pitchFamily="18" charset="0"/>
                <a:cs typeface="Times New Roman" pitchFamily="18" charset="0"/>
              </a:rPr>
              <a:t>Wellington sear Company, </a:t>
            </a:r>
            <a:r>
              <a:rPr lang="en-US" sz="3400" b="1" dirty="0" err="1">
                <a:latin typeface="Times New Roman" pitchFamily="18" charset="0"/>
                <a:cs typeface="Times New Roman" pitchFamily="18" charset="0"/>
              </a:rPr>
              <a:t>Technomic</a:t>
            </a:r>
            <a:r>
              <a:rPr lang="en-US" sz="3400" b="1" dirty="0">
                <a:latin typeface="Times New Roman" pitchFamily="18" charset="0"/>
                <a:cs typeface="Times New Roman" pitchFamily="18" charset="0"/>
              </a:rPr>
              <a:t> Publishing Company,Lancaster,Pennsylvania,1995,</a:t>
            </a:r>
          </a:p>
          <a:p>
            <a:pPr algn="just"/>
            <a:r>
              <a:rPr lang="en-US" sz="3400" b="1" dirty="0">
                <a:latin typeface="Times New Roman" pitchFamily="18" charset="0"/>
                <a:cs typeface="Times New Roman" pitchFamily="18" charset="0"/>
              </a:rPr>
              <a:t>4 – </a:t>
            </a:r>
            <a:r>
              <a:rPr lang="en-US" sz="3400" b="1" dirty="0" err="1">
                <a:latin typeface="Times New Roman" pitchFamily="18" charset="0"/>
                <a:cs typeface="Times New Roman" pitchFamily="18" charset="0"/>
              </a:rPr>
              <a:t>kempczinsk</a:t>
            </a:r>
            <a:r>
              <a:rPr lang="en-US" sz="3400" b="1" dirty="0">
                <a:latin typeface="Times New Roman" pitchFamily="18" charset="0"/>
                <a:cs typeface="Times New Roman" pitchFamily="18" charset="0"/>
              </a:rPr>
              <a:t> , R.,F., “ Vascular grafts in R.B </a:t>
            </a:r>
            <a:r>
              <a:rPr lang="en-US" sz="3400" b="1" dirty="0" err="1">
                <a:latin typeface="Times New Roman" pitchFamily="18" charset="0"/>
                <a:cs typeface="Times New Roman" pitchFamily="18" charset="0"/>
              </a:rPr>
              <a:t>Rutherfordced</a:t>
            </a:r>
            <a:r>
              <a:rPr lang="en-US" sz="3400" b="1" dirty="0">
                <a:latin typeface="Times New Roman" pitchFamily="18" charset="0"/>
                <a:cs typeface="Times New Roman" pitchFamily="18" charset="0"/>
              </a:rPr>
              <a:t> ”, vascular surgery , 4th edition, W. B Saunders, Philadelphia ,1995</a:t>
            </a:r>
          </a:p>
        </p:txBody>
      </p:sp>
      <p:sp>
        <p:nvSpPr>
          <p:cNvPr id="8231" name="Text Box 39"/>
          <p:cNvSpPr txBox="1">
            <a:spLocks noChangeArrowheads="1"/>
          </p:cNvSpPr>
          <p:nvPr/>
        </p:nvSpPr>
        <p:spPr bwMode="auto">
          <a:xfrm>
            <a:off x="14087475" y="358775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3" name="Text Box 41"/>
          <p:cNvSpPr txBox="1">
            <a:spLocks noChangeArrowheads="1"/>
          </p:cNvSpPr>
          <p:nvPr/>
        </p:nvSpPr>
        <p:spPr bwMode="auto">
          <a:xfrm>
            <a:off x="547688" y="285750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Methods and Materials</a:t>
            </a:r>
          </a:p>
        </p:txBody>
      </p:sp>
      <p:sp>
        <p:nvSpPr>
          <p:cNvPr id="8240" name="Text Box 48"/>
          <p:cNvSpPr txBox="1">
            <a:spLocks noChangeArrowheads="1"/>
          </p:cNvSpPr>
          <p:nvPr/>
        </p:nvSpPr>
        <p:spPr bwMode="auto">
          <a:xfrm>
            <a:off x="14076363" y="30784799"/>
            <a:ext cx="12795250" cy="4810125"/>
          </a:xfrm>
          <a:prstGeom prst="rect">
            <a:avLst/>
          </a:prstGeom>
          <a:noFill/>
          <a:ln w="38100">
            <a:solidFill>
              <a:srgbClr val="800000"/>
            </a:solidFill>
            <a:miter lim="800000"/>
            <a:headEnd/>
            <a:tailEnd/>
          </a:ln>
          <a:effectLst/>
        </p:spPr>
        <p:txBody>
          <a:bodyPr lIns="256032" tIns="256032" rIns="256032" bIns="256032"/>
          <a:lstStyle/>
          <a:p>
            <a:pPr algn="just"/>
            <a:r>
              <a:rPr lang="en-US" sz="3600" b="1" dirty="0">
                <a:solidFill>
                  <a:srgbClr val="002060"/>
                </a:solidFill>
                <a:latin typeface="Times New Roman" pitchFamily="18" charset="0"/>
                <a:cs typeface="Times New Roman" pitchFamily="18" charset="0"/>
              </a:rPr>
              <a:t>From the previous figures, tables and relationship concerns the different fabric properties such as, air permeability, water permeability, thickness, weight and bursting resistance the following conclusions are reached:</a:t>
            </a:r>
          </a:p>
          <a:p>
            <a:pPr algn="just"/>
            <a:r>
              <a:rPr lang="en-US" sz="3600" b="1" dirty="0">
                <a:solidFill>
                  <a:srgbClr val="002060"/>
                </a:solidFill>
                <a:latin typeface="Times New Roman" pitchFamily="18" charset="0"/>
                <a:cs typeface="Times New Roman" pitchFamily="18" charset="0"/>
              </a:rPr>
              <a:t>All samples have achieved the excepted results for end uses, and the sample produced with </a:t>
            </a:r>
            <a:r>
              <a:rPr lang="en-US" sz="3600" b="1" dirty="0" err="1">
                <a:solidFill>
                  <a:srgbClr val="002060"/>
                </a:solidFill>
                <a:latin typeface="Times New Roman" pitchFamily="18" charset="0"/>
                <a:cs typeface="Times New Roman" pitchFamily="18" charset="0"/>
              </a:rPr>
              <a:t>lycra</a:t>
            </a:r>
            <a:r>
              <a:rPr lang="en-US" sz="3600" b="1" dirty="0">
                <a:solidFill>
                  <a:srgbClr val="002060"/>
                </a:solidFill>
                <a:latin typeface="Times New Roman" pitchFamily="18" charset="0"/>
                <a:cs typeface="Times New Roman" pitchFamily="18" charset="0"/>
              </a:rPr>
              <a:t> (60 </a:t>
            </a:r>
            <a:r>
              <a:rPr lang="en-US" sz="3600" b="1" dirty="0" err="1">
                <a:solidFill>
                  <a:srgbClr val="002060"/>
                </a:solidFill>
                <a:latin typeface="Times New Roman" pitchFamily="18" charset="0"/>
                <a:cs typeface="Times New Roman" pitchFamily="18" charset="0"/>
              </a:rPr>
              <a:t>detex</a:t>
            </a:r>
            <a:r>
              <a:rPr lang="en-US" sz="3600" b="1" dirty="0">
                <a:solidFill>
                  <a:srgbClr val="002060"/>
                </a:solidFill>
                <a:latin typeface="Times New Roman" pitchFamily="18" charset="0"/>
                <a:cs typeface="Times New Roman" pitchFamily="18" charset="0"/>
              </a:rPr>
              <a:t>) covered with polyester for warp and textured polyester denier 70 for weft, 120 ends/cm and 125 picks /cm has achieved the best </a:t>
            </a:r>
            <a:r>
              <a:rPr lang="en-US" sz="3600" b="1" dirty="0" smtClean="0">
                <a:solidFill>
                  <a:srgbClr val="002060"/>
                </a:solidFill>
                <a:latin typeface="Times New Roman" pitchFamily="18" charset="0"/>
                <a:cs typeface="Times New Roman" pitchFamily="18" charset="0"/>
              </a:rPr>
              <a:t>results</a:t>
            </a:r>
            <a:endParaRPr lang="en-US" dirty="0">
              <a:solidFill>
                <a:srgbClr val="002060"/>
              </a:solidFill>
            </a:endParaRPr>
          </a:p>
        </p:txBody>
      </p:sp>
      <p:sp>
        <p:nvSpPr>
          <p:cNvPr id="8241" name="Text Box 49"/>
          <p:cNvSpPr txBox="1">
            <a:spLocks noChangeArrowheads="1"/>
          </p:cNvSpPr>
          <p:nvPr/>
        </p:nvSpPr>
        <p:spPr bwMode="auto">
          <a:xfrm>
            <a:off x="14104938" y="294894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Conclusions</a:t>
            </a:r>
          </a:p>
        </p:txBody>
      </p:sp>
      <p:sp>
        <p:nvSpPr>
          <p:cNvPr id="8242" name="Text Box 50"/>
          <p:cNvSpPr txBox="1">
            <a:spLocks noChangeArrowheads="1"/>
          </p:cNvSpPr>
          <p:nvPr/>
        </p:nvSpPr>
        <p:spPr bwMode="auto">
          <a:xfrm>
            <a:off x="692943" y="134874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683419" y="14976476"/>
            <a:ext cx="12796837" cy="13065124"/>
          </a:xfrm>
          <a:prstGeom prst="rect">
            <a:avLst/>
          </a:prstGeom>
          <a:noFill/>
          <a:ln w="38100">
            <a:solidFill>
              <a:srgbClr val="800000"/>
            </a:solidFill>
            <a:miter lim="800000"/>
            <a:headEnd/>
            <a:tailEnd/>
          </a:ln>
          <a:effectLst/>
        </p:spPr>
        <p:txBody>
          <a:bodyPr lIns="256032" tIns="256032" rIns="256032" bIns="256032"/>
          <a:lstStyle/>
          <a:p>
            <a:pPr algn="just"/>
            <a:r>
              <a:rPr lang="x-none" sz="3400" b="1">
                <a:latin typeface="Times New Roman" pitchFamily="18" charset="0"/>
                <a:cs typeface="Times New Roman" pitchFamily="18" charset="0"/>
              </a:rPr>
              <a:t>The ideal graft should last a life time and permit blood passage without clotting or infection .The rate should be as close 100% as possible and it should show more  compliance . The vessel that is used in replacing.  The grafts should be easy to manufacture and store impervious to blood leakage to prevent excessive blood loss and the development of perigraft hematoma , which can interfere with healing and promote infection </a:t>
            </a:r>
            <a:r>
              <a:rPr lang="en-US" sz="3400" b="1" dirty="0">
                <a:latin typeface="Times New Roman" pitchFamily="18" charset="0"/>
                <a:cs typeface="Times New Roman" pitchFamily="18" charset="0"/>
              </a:rPr>
              <a:t>.</a:t>
            </a:r>
            <a:r>
              <a:rPr lang="x-none" sz="3400" b="1">
                <a:latin typeface="Times New Roman" pitchFamily="18" charset="0"/>
                <a:cs typeface="Times New Roman" pitchFamily="18" charset="0"/>
              </a:rPr>
              <a:t>Porosity may be essential for fabrics and other biological  grafts </a:t>
            </a:r>
            <a:endParaRPr lang="en-US" sz="3400" b="1" dirty="0">
              <a:latin typeface="Times New Roman" pitchFamily="18" charset="0"/>
              <a:cs typeface="Times New Roman" pitchFamily="18" charset="0"/>
            </a:endParaRPr>
          </a:p>
          <a:p>
            <a:pPr algn="just"/>
            <a:r>
              <a:rPr lang="en-US" sz="3400" b="1" dirty="0">
                <a:solidFill>
                  <a:srgbClr val="C00000"/>
                </a:solidFill>
                <a:latin typeface="Times New Roman" pitchFamily="18" charset="0"/>
                <a:cs typeface="Times New Roman" pitchFamily="18" charset="0"/>
              </a:rPr>
              <a:t>Characteristics of the ideal graft</a:t>
            </a:r>
          </a:p>
          <a:p>
            <a:pPr algn="just"/>
            <a:r>
              <a:rPr lang="x-none" sz="3400" b="1">
                <a:latin typeface="Times New Roman" pitchFamily="18" charset="0"/>
                <a:cs typeface="Times New Roman" pitchFamily="18" charset="0"/>
              </a:rPr>
              <a:t>Reasonably priced -readily available – variety of size – easy to store easy to manufacture – durable ( survives repeated sterilization , long life in body) suitable for use in the body (bio compatible – non toxic – non allergic – non thrombogenic, infection resistant easy to handle ( easy to pass suture needle – pliable elastic – does not kink).</a:t>
            </a:r>
            <a:endParaRPr lang="en-US" sz="3400" b="1" dirty="0">
              <a:latin typeface="Times New Roman" pitchFamily="18" charset="0"/>
              <a:cs typeface="Times New Roman" pitchFamily="18" charset="0"/>
            </a:endParaRPr>
          </a:p>
          <a:p>
            <a:pPr algn="just"/>
            <a:r>
              <a:rPr lang="x-none" sz="3400" b="1">
                <a:latin typeface="Times New Roman" pitchFamily="18" charset="0"/>
                <a:cs typeface="Times New Roman" pitchFamily="18" charset="0"/>
              </a:rPr>
              <a:t>Requirements specified for implants with regard to duration of contact with human body where the contact medium and the intended biostability of the material are stricter compatibility than those for operating. Theatre textiles and products which are used in direct contact with the central nervous system or in the immediate vicinity of the heart or those which are deliberately dissolved in the body .The most important general requirement of heart prosthesis is the compatibility of the material to the human body and the ease with it can be sterilized.</a:t>
            </a:r>
            <a:endParaRPr lang="en-US" sz="3400" b="1" dirty="0">
              <a:latin typeface="Times New Roman" pitchFamily="18" charset="0"/>
              <a:cs typeface="Times New Roman" pitchFamily="18" charset="0"/>
            </a:endParaRPr>
          </a:p>
          <a:p>
            <a:pPr algn="ctr"/>
            <a:endParaRPr lang="ar-SA" sz="3200" b="1" dirty="0"/>
          </a:p>
          <a:p>
            <a:pPr defTabSz="857250"/>
            <a:endParaRPr lang="en-US" sz="3200" dirty="0">
              <a:cs typeface="Arial" pitchFamily="34" charset="0"/>
            </a:endParaRPr>
          </a:p>
          <a:p>
            <a:pPr defTabSz="857250">
              <a:buFont typeface="Symbol" pitchFamily="18" charset="2"/>
              <a:buNone/>
            </a:pPr>
            <a:endParaRPr lang="en-US" sz="3200" dirty="0">
              <a:cs typeface="Arial" pitchFamily="34" charset="0"/>
            </a:endParaRPr>
          </a:p>
        </p:txBody>
      </p:sp>
      <p:sp>
        <p:nvSpPr>
          <p:cNvPr id="8244" name="Rectangle 52"/>
          <p:cNvSpPr>
            <a:spLocks noChangeArrowheads="1"/>
          </p:cNvSpPr>
          <p:nvPr/>
        </p:nvSpPr>
        <p:spPr bwMode="auto">
          <a:xfrm>
            <a:off x="14076363" y="17754600"/>
            <a:ext cx="12796837" cy="1127760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sp>
        <p:nvSpPr>
          <p:cNvPr id="8245" name="Text Box 53"/>
          <p:cNvSpPr txBox="1">
            <a:spLocks noChangeArrowheads="1"/>
          </p:cNvSpPr>
          <p:nvPr/>
        </p:nvSpPr>
        <p:spPr bwMode="auto">
          <a:xfrm>
            <a:off x="664368" y="30260925"/>
            <a:ext cx="12796837" cy="13096875"/>
          </a:xfrm>
          <a:prstGeom prst="rect">
            <a:avLst/>
          </a:prstGeom>
          <a:noFill/>
          <a:ln w="38100">
            <a:solidFill>
              <a:srgbClr val="800000"/>
            </a:solidFill>
            <a:miter lim="800000"/>
            <a:headEnd/>
            <a:tailEnd/>
          </a:ln>
          <a:effectLst/>
        </p:spPr>
        <p:txBody>
          <a:bodyPr lIns="256032" tIns="256032" rIns="256032" bIns="256032"/>
          <a:lstStyle/>
          <a:p>
            <a:pPr algn="just" defTabSz="857250"/>
            <a:r>
              <a:rPr lang="en-US" sz="3200" b="1" dirty="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Experimental </a:t>
            </a:r>
            <a:r>
              <a:rPr lang="en-US" sz="3200" b="1" dirty="0">
                <a:solidFill>
                  <a:srgbClr val="FF0000"/>
                </a:solidFill>
                <a:latin typeface="Times New Roman" pitchFamily="18" charset="0"/>
                <a:cs typeface="Times New Roman" pitchFamily="18" charset="0"/>
              </a:rPr>
              <a:t>work </a:t>
            </a:r>
            <a:endParaRPr lang="ar-SA" sz="3200" b="1" dirty="0">
              <a:solidFill>
                <a:srgbClr val="FF0000"/>
              </a:solidFill>
              <a:latin typeface="Times New Roman" pitchFamily="18" charset="0"/>
              <a:cs typeface="Times New Roman" pitchFamily="18" charset="0"/>
            </a:endParaRPr>
          </a:p>
          <a:p>
            <a:pPr algn="just" defTabSz="857250"/>
            <a:r>
              <a:rPr lang="en-US" sz="3200" b="1" dirty="0" smtClean="0">
                <a:solidFill>
                  <a:srgbClr val="002060"/>
                </a:solidFill>
                <a:latin typeface="Times New Roman" pitchFamily="18" charset="0"/>
                <a:cs typeface="Times New Roman" pitchFamily="18" charset="0"/>
              </a:rPr>
              <a:t>There </a:t>
            </a:r>
            <a:r>
              <a:rPr lang="en-US" sz="3200" b="1" dirty="0">
                <a:solidFill>
                  <a:srgbClr val="002060"/>
                </a:solidFill>
                <a:latin typeface="Times New Roman" pitchFamily="18" charset="0"/>
                <a:cs typeface="Times New Roman" pitchFamily="18" charset="0"/>
              </a:rPr>
              <a:t>are no previous studies about fabrics used in heart prostheses, this research produced fabrics used in patches and valves frames. One textile material used in this research, that is  textured polyester  denier 50 , 70 and 100 denier . Three different woven structures were used in this research to produce all samples, Regular hopsack 2/2 ,twill weave 1/3 ,and satin weave 4.Three warp set  used in  produced samples ,theses ,80, 100 and 120 ends /cm and  three weft set 75, 100 and 125 picks /</a:t>
            </a:r>
            <a:r>
              <a:rPr lang="en-US" sz="3200" b="1" dirty="0" smtClean="0">
                <a:solidFill>
                  <a:srgbClr val="002060"/>
                </a:solidFill>
                <a:latin typeface="Times New Roman" pitchFamily="18" charset="0"/>
                <a:cs typeface="Times New Roman" pitchFamily="18" charset="0"/>
              </a:rPr>
              <a:t>cm</a:t>
            </a:r>
            <a:endParaRPr lang="en-US" sz="3200" b="1" dirty="0">
              <a:solidFill>
                <a:srgbClr val="002060"/>
              </a:solidFill>
              <a:latin typeface="Times New Roman" pitchFamily="18" charset="0"/>
              <a:cs typeface="Times New Roman" pitchFamily="18" charset="0"/>
            </a:endParaRPr>
          </a:p>
          <a:p>
            <a:pPr algn="just"/>
            <a:r>
              <a:rPr lang="en-US" sz="3200" dirty="0">
                <a:solidFill>
                  <a:srgbClr val="002060"/>
                </a:solidFill>
                <a:latin typeface="Times New Roman" pitchFamily="18" charset="0"/>
                <a:cs typeface="Times New Roman" pitchFamily="18" charset="0"/>
              </a:rPr>
              <a:t>T</a:t>
            </a:r>
            <a:r>
              <a:rPr lang="x-none" sz="3200" b="1">
                <a:solidFill>
                  <a:srgbClr val="002060"/>
                </a:solidFill>
                <a:latin typeface="Times New Roman" pitchFamily="18" charset="0"/>
                <a:cs typeface="Times New Roman" pitchFamily="18" charset="0"/>
              </a:rPr>
              <a:t>he produced fabrics were undergoing special treatments before being used. These treatments as following</a:t>
            </a:r>
            <a:r>
              <a:rPr lang="ar-SA"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endParaRPr>
          </a:p>
          <a:p>
            <a:pPr algn="just"/>
            <a:r>
              <a:rPr lang="en-US" sz="3200" b="1" dirty="0" smtClean="0">
                <a:solidFill>
                  <a:srgbClr val="C00000"/>
                </a:solidFill>
                <a:latin typeface="Times New Roman" pitchFamily="18" charset="0"/>
                <a:cs typeface="Times New Roman" pitchFamily="18" charset="0"/>
              </a:rPr>
              <a:t>Coating </a:t>
            </a:r>
          </a:p>
          <a:p>
            <a:pPr algn="just"/>
            <a:r>
              <a:rPr lang="x-none" sz="3200" b="1" smtClean="0">
                <a:solidFill>
                  <a:srgbClr val="002060"/>
                </a:solidFill>
                <a:latin typeface="Times New Roman" pitchFamily="18" charset="0"/>
                <a:cs typeface="Times New Roman" pitchFamily="18" charset="0"/>
              </a:rPr>
              <a:t>Prostheses are impregnated with Chitosan, which decrease the permeability. preclotting of coated prostheses have been advocated for many years for their non-porous surface which minimizes blood loss of the patients</a:t>
            </a:r>
            <a:r>
              <a:rPr lang="en-US" sz="3200" b="1" dirty="0" smtClean="0">
                <a:solidFill>
                  <a:srgbClr val="002060"/>
                </a:solidFill>
                <a:latin typeface="Times New Roman" pitchFamily="18" charset="0"/>
                <a:cs typeface="Times New Roman" pitchFamily="18" charset="0"/>
              </a:rPr>
              <a:t>.</a:t>
            </a:r>
            <a:r>
              <a:rPr lang="x-none" sz="3200" b="1" smtClean="0">
                <a:solidFill>
                  <a:srgbClr val="002060"/>
                </a:solidFill>
                <a:latin typeface="Times New Roman" pitchFamily="18" charset="0"/>
                <a:cs typeface="Times New Roman" pitchFamily="18" charset="0"/>
              </a:rPr>
              <a:t> The fabric samples were padded in an aqueous solution containing 12% Chitosan, solution then squeezed to a wet pick up 100 %. The fabric samples were dried at 85 </a:t>
            </a:r>
            <a:r>
              <a:rPr lang="ar-SA" sz="3200" b="1" baseline="30000" dirty="0" smtClean="0">
                <a:solidFill>
                  <a:srgbClr val="002060"/>
                </a:solidFill>
                <a:latin typeface="Times New Roman" pitchFamily="18" charset="0"/>
                <a:cs typeface="Times New Roman" pitchFamily="18" charset="0"/>
              </a:rPr>
              <a:t>0</a:t>
            </a:r>
            <a:r>
              <a:rPr lang="x-none" sz="3200" b="1" smtClean="0">
                <a:solidFill>
                  <a:srgbClr val="002060"/>
                </a:solidFill>
                <a:latin typeface="Times New Roman" pitchFamily="18" charset="0"/>
                <a:cs typeface="Times New Roman" pitchFamily="18" charset="0"/>
              </a:rPr>
              <a:t>C for 5 min, then thermo-fixed at 140 </a:t>
            </a:r>
            <a:r>
              <a:rPr lang="x-none" sz="3200" b="1" baseline="30000" smtClean="0">
                <a:solidFill>
                  <a:srgbClr val="002060"/>
                </a:solidFill>
                <a:latin typeface="Times New Roman" pitchFamily="18" charset="0"/>
                <a:cs typeface="Times New Roman" pitchFamily="18" charset="0"/>
              </a:rPr>
              <a:t>0</a:t>
            </a:r>
            <a:r>
              <a:rPr lang="x-none" sz="3200" b="1" smtClean="0">
                <a:solidFill>
                  <a:srgbClr val="002060"/>
                </a:solidFill>
                <a:latin typeface="Times New Roman" pitchFamily="18" charset="0"/>
                <a:cs typeface="Times New Roman" pitchFamily="18" charset="0"/>
              </a:rPr>
              <a:t>C 90 sec.</a:t>
            </a:r>
            <a:r>
              <a:rPr lang="x-none" sz="3200" b="1" baseline="30000" smtClean="0">
                <a:solidFill>
                  <a:srgbClr val="002060"/>
                </a:solidFill>
                <a:latin typeface="Times New Roman" pitchFamily="18" charset="0"/>
                <a:cs typeface="Times New Roman" pitchFamily="18" charset="0"/>
              </a:rPr>
              <a:t> </a:t>
            </a:r>
            <a:endParaRPr lang="en-US" sz="3200" b="1" baseline="30000" dirty="0" smtClean="0">
              <a:solidFill>
                <a:srgbClr val="002060"/>
              </a:solidFill>
              <a:latin typeface="Times New Roman" pitchFamily="18" charset="0"/>
              <a:cs typeface="Times New Roman" pitchFamily="18" charset="0"/>
            </a:endParaRPr>
          </a:p>
          <a:p>
            <a:pPr algn="just"/>
            <a:r>
              <a:rPr lang="en-US" sz="3200" b="1" dirty="0" smtClean="0">
                <a:solidFill>
                  <a:srgbClr val="C00000"/>
                </a:solidFill>
                <a:latin typeface="Times New Roman" pitchFamily="18" charset="0"/>
                <a:cs typeface="Times New Roman" pitchFamily="18" charset="0"/>
              </a:rPr>
              <a:t>Sterilization</a:t>
            </a:r>
            <a:r>
              <a:rPr lang="en-US" sz="3200" dirty="0" smtClean="0">
                <a:solidFill>
                  <a:srgbClr val="FF0000"/>
                </a:solidFill>
                <a:latin typeface="Times New Roman" pitchFamily="18" charset="0"/>
                <a:cs typeface="Times New Roman" pitchFamily="18" charset="0"/>
              </a:rPr>
              <a:t> </a:t>
            </a:r>
          </a:p>
          <a:p>
            <a:pPr algn="just"/>
            <a:r>
              <a:rPr lang="x-none" sz="3200" b="1" smtClean="0">
                <a:solidFill>
                  <a:srgbClr val="002060"/>
                </a:solidFill>
                <a:latin typeface="Times New Roman" pitchFamily="18" charset="0"/>
                <a:cs typeface="Times New Roman" pitchFamily="18" charset="0"/>
              </a:rPr>
              <a:t>Heart prostheses fabrics are sterilized by ethylene oxide gas, where sterilization is applied in special autoclaves under carefully controlled conditions of temperature an humidity</a:t>
            </a:r>
            <a:r>
              <a:rPr lang="x-none" sz="3200" b="1" baseline="30000" smtClean="0">
                <a:solidFill>
                  <a:srgbClr val="002060"/>
                </a:solidFill>
                <a:latin typeface="Times New Roman" pitchFamily="18" charset="0"/>
                <a:cs typeface="Times New Roman" pitchFamily="18" charset="0"/>
              </a:rPr>
              <a:t>)</a:t>
            </a:r>
            <a:r>
              <a:rPr lang="x-none" sz="3200" b="1" smtClean="0">
                <a:solidFill>
                  <a:srgbClr val="002060"/>
                </a:solidFill>
                <a:latin typeface="Times New Roman" pitchFamily="18" charset="0"/>
                <a:cs typeface="Times New Roman" pitchFamily="18" charset="0"/>
              </a:rPr>
              <a:t>The gas alters proteins, killing bacteria, fungal spores and viruses .A through cleaning cycle is required before sterilization and a gas removal cycle is needed before use </a:t>
            </a:r>
            <a:r>
              <a:rPr lang="en-US" sz="3200" b="1" dirty="0" smtClean="0">
                <a:solidFill>
                  <a:srgbClr val="002060"/>
                </a:solidFill>
                <a:latin typeface="Times New Roman" pitchFamily="18" charset="0"/>
                <a:cs typeface="Times New Roman" pitchFamily="18" charset="0"/>
              </a:rPr>
              <a:t>.</a:t>
            </a:r>
            <a:endParaRPr lang="ar-SA" sz="3200" b="1" dirty="0" smtClean="0">
              <a:solidFill>
                <a:srgbClr val="002060"/>
              </a:solidFill>
              <a:latin typeface="Times New Roman" pitchFamily="18" charset="0"/>
              <a:cs typeface="Times New Roman" pitchFamily="18" charset="0"/>
            </a:endParaRPr>
          </a:p>
          <a:p>
            <a:pPr algn="just" defTabSz="857250"/>
            <a:endParaRPr lang="en-US" sz="3200" b="1" dirty="0">
              <a:latin typeface="Times New Roman" pitchFamily="18" charset="0"/>
              <a:cs typeface="Times New Roman" pitchFamily="18" charset="0"/>
            </a:endParaRPr>
          </a:p>
        </p:txBody>
      </p:sp>
      <p:pic>
        <p:nvPicPr>
          <p:cNvPr id="27" name="Picture 9" descr="C:\Users\MAX\Desktop\‫مجلد جديد ‫‬ - نسخة\شعار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638" y="990600"/>
            <a:ext cx="2803962" cy="25908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graphicFrame>
        <p:nvGraphicFramePr>
          <p:cNvPr id="28" name="مخطط 27"/>
          <p:cNvGraphicFramePr/>
          <p:nvPr>
            <p:extLst>
              <p:ext uri="{D42A27DB-BD31-4B8C-83A1-F6EECF244321}">
                <p14:modId xmlns:p14="http://schemas.microsoft.com/office/powerpoint/2010/main" val="1911960728"/>
              </p:ext>
            </p:extLst>
          </p:nvPr>
        </p:nvGraphicFramePr>
        <p:xfrm>
          <a:off x="14608677" y="21717000"/>
          <a:ext cx="11681385" cy="3398929"/>
        </p:xfrm>
        <a:graphic>
          <a:graphicData uri="http://schemas.openxmlformats.org/drawingml/2006/chart">
            <c:chart xmlns:c="http://schemas.openxmlformats.org/drawingml/2006/chart" xmlns:r="http://schemas.openxmlformats.org/officeDocument/2006/relationships" r:id="rId3"/>
          </a:graphicData>
        </a:graphic>
      </p:graphicFrame>
      <p:pic>
        <p:nvPicPr>
          <p:cNvPr id="29" name="صورة 28" descr="Dacron Graft"/>
          <p:cNvPicPr/>
          <p:nvPr/>
        </p:nvPicPr>
        <p:blipFill>
          <a:blip r:embed="rId4">
            <a:extLst>
              <a:ext uri="{28A0092B-C50C-407E-A947-70E740481C1C}">
                <a14:useLocalDpi xmlns:a14="http://schemas.microsoft.com/office/drawing/2010/main" val="0"/>
              </a:ext>
            </a:extLst>
          </a:blip>
          <a:srcRect/>
          <a:stretch>
            <a:fillRect/>
          </a:stretch>
        </p:blipFill>
        <p:spPr bwMode="auto">
          <a:xfrm>
            <a:off x="14439900" y="18135600"/>
            <a:ext cx="3619500" cy="3116263"/>
          </a:xfrm>
          <a:prstGeom prst="rect">
            <a:avLst/>
          </a:prstGeom>
          <a:ln>
            <a:noFill/>
          </a:ln>
          <a:effectLst>
            <a:outerShdw blurRad="190500" algn="tl" rotWithShape="0">
              <a:srgbClr val="000000">
                <a:alpha val="70000"/>
              </a:srgbClr>
            </a:outerShdw>
          </a:effectLst>
        </p:spPr>
      </p:pic>
      <p:pic>
        <p:nvPicPr>
          <p:cNvPr id="30" name="صورة 29" descr="http://www.goremedical.com/resources/images/cartridges/abdominal-wall.jpg"/>
          <p:cNvPicPr/>
          <p:nvPr/>
        </p:nvPicPr>
        <p:blipFill>
          <a:blip r:embed="rId5">
            <a:extLst>
              <a:ext uri="{28A0092B-C50C-407E-A947-70E740481C1C}">
                <a14:useLocalDpi xmlns:a14="http://schemas.microsoft.com/office/drawing/2010/main" val="0"/>
              </a:ext>
            </a:extLst>
          </a:blip>
          <a:srcRect/>
          <a:stretch>
            <a:fillRect/>
          </a:stretch>
        </p:blipFill>
        <p:spPr bwMode="auto">
          <a:xfrm>
            <a:off x="18626002" y="18068064"/>
            <a:ext cx="3753121" cy="3116263"/>
          </a:xfrm>
          <a:prstGeom prst="rect">
            <a:avLst/>
          </a:prstGeom>
          <a:ln>
            <a:noFill/>
          </a:ln>
          <a:effectLst>
            <a:softEdge rad="112500"/>
          </a:effectLst>
        </p:spPr>
      </p:pic>
      <p:pic>
        <p:nvPicPr>
          <p:cNvPr id="31" name="صورة 30" descr="Heart Halves"/>
          <p:cNvPicPr/>
          <p:nvPr/>
        </p:nvPicPr>
        <p:blipFill>
          <a:blip r:embed="rId6">
            <a:extLst>
              <a:ext uri="{28A0092B-C50C-407E-A947-70E740481C1C}">
                <a14:useLocalDpi xmlns:a14="http://schemas.microsoft.com/office/drawing/2010/main" val="0"/>
              </a:ext>
            </a:extLst>
          </a:blip>
          <a:srcRect/>
          <a:stretch>
            <a:fillRect/>
          </a:stretch>
        </p:blipFill>
        <p:spPr bwMode="auto">
          <a:xfrm>
            <a:off x="22824872" y="18135600"/>
            <a:ext cx="3544062" cy="2981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2" name="صورة 31" descr="Artificial heart valve"/>
          <p:cNvPicPr/>
          <p:nvPr/>
        </p:nvPicPr>
        <p:blipFill>
          <a:blip r:embed="rId7">
            <a:extLst>
              <a:ext uri="{28A0092B-C50C-407E-A947-70E740481C1C}">
                <a14:useLocalDpi xmlns:a14="http://schemas.microsoft.com/office/drawing/2010/main" val="0"/>
              </a:ext>
            </a:extLst>
          </a:blip>
          <a:srcRect/>
          <a:stretch>
            <a:fillRect/>
          </a:stretch>
        </p:blipFill>
        <p:spPr bwMode="auto">
          <a:xfrm>
            <a:off x="18793727" y="25450800"/>
            <a:ext cx="3417669" cy="3352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3" name="صورة 32" descr="http://my.clevelandclinic.org/PublishingImages/heart/carbomedicsmall.jpg"/>
          <p:cNvPicPr/>
          <p:nvPr/>
        </p:nvPicPr>
        <p:blipFill>
          <a:blip r:embed="rId8">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22796297" y="25450800"/>
            <a:ext cx="3493765" cy="2971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4" name="صورة 33" descr="Abnormal segment has been removed. Leaflet edges are sewn together"/>
          <p:cNvPicPr/>
          <p:nvPr/>
        </p:nvPicPr>
        <p:blipFill>
          <a:blip r:embed="rId9">
            <a:extLst>
              <a:ext uri="{28A0092B-C50C-407E-A947-70E740481C1C}">
                <a14:useLocalDpi xmlns:a14="http://schemas.microsoft.com/office/drawing/2010/main" val="0"/>
              </a:ext>
            </a:extLst>
          </a:blip>
          <a:srcRect/>
          <a:stretch>
            <a:fillRect/>
          </a:stretch>
        </p:blipFill>
        <p:spPr bwMode="auto">
          <a:xfrm>
            <a:off x="14687549" y="25679400"/>
            <a:ext cx="3371851" cy="28956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TotalTime>
  <Words>840</Words>
  <Application>Microsoft Office PowerPoint</Application>
  <PresentationFormat>مخصص</PresentationFormat>
  <Paragraphs>36</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70</cp:revision>
  <cp:lastPrinted>2000-08-03T00:31:24Z</cp:lastPrinted>
  <dcterms:created xsi:type="dcterms:W3CDTF">2000-02-09T15:01:13Z</dcterms:created>
  <dcterms:modified xsi:type="dcterms:W3CDTF">2014-11-14T22:20:33Z</dcterms:modified>
</cp:coreProperties>
</file>