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28803600" cy="50406300"/>
  <p:notesSz cx="6858000" cy="9144000"/>
  <p:defaultTextStyle>
    <a:defPPr>
      <a:defRPr lang="ar-SA"/>
    </a:defPPr>
    <a:lvl1pPr marL="0" algn="r" defTabSz="4526280" rtl="1" eaLnBrk="1" latinLnBrk="0" hangingPunct="1">
      <a:defRPr sz="8900" kern="1200">
        <a:solidFill>
          <a:schemeClr val="tx1"/>
        </a:solidFill>
        <a:latin typeface="+mn-lt"/>
        <a:ea typeface="+mn-ea"/>
        <a:cs typeface="+mn-cs"/>
      </a:defRPr>
    </a:lvl1pPr>
    <a:lvl2pPr marL="2263140" algn="r" defTabSz="4526280" rtl="1" eaLnBrk="1" latinLnBrk="0" hangingPunct="1">
      <a:defRPr sz="8900" kern="1200">
        <a:solidFill>
          <a:schemeClr val="tx1"/>
        </a:solidFill>
        <a:latin typeface="+mn-lt"/>
        <a:ea typeface="+mn-ea"/>
        <a:cs typeface="+mn-cs"/>
      </a:defRPr>
    </a:lvl2pPr>
    <a:lvl3pPr marL="4526280" algn="r" defTabSz="4526280" rtl="1" eaLnBrk="1" latinLnBrk="0" hangingPunct="1">
      <a:defRPr sz="8900" kern="1200">
        <a:solidFill>
          <a:schemeClr val="tx1"/>
        </a:solidFill>
        <a:latin typeface="+mn-lt"/>
        <a:ea typeface="+mn-ea"/>
        <a:cs typeface="+mn-cs"/>
      </a:defRPr>
    </a:lvl3pPr>
    <a:lvl4pPr marL="6789420" algn="r" defTabSz="4526280" rtl="1" eaLnBrk="1" latinLnBrk="0" hangingPunct="1">
      <a:defRPr sz="8900" kern="1200">
        <a:solidFill>
          <a:schemeClr val="tx1"/>
        </a:solidFill>
        <a:latin typeface="+mn-lt"/>
        <a:ea typeface="+mn-ea"/>
        <a:cs typeface="+mn-cs"/>
      </a:defRPr>
    </a:lvl4pPr>
    <a:lvl5pPr marL="9052560" algn="r" defTabSz="4526280" rtl="1" eaLnBrk="1" latinLnBrk="0" hangingPunct="1">
      <a:defRPr sz="8900" kern="1200">
        <a:solidFill>
          <a:schemeClr val="tx1"/>
        </a:solidFill>
        <a:latin typeface="+mn-lt"/>
        <a:ea typeface="+mn-ea"/>
        <a:cs typeface="+mn-cs"/>
      </a:defRPr>
    </a:lvl5pPr>
    <a:lvl6pPr marL="11315700" algn="r" defTabSz="4526280" rtl="1" eaLnBrk="1" latinLnBrk="0" hangingPunct="1">
      <a:defRPr sz="8900" kern="1200">
        <a:solidFill>
          <a:schemeClr val="tx1"/>
        </a:solidFill>
        <a:latin typeface="+mn-lt"/>
        <a:ea typeface="+mn-ea"/>
        <a:cs typeface="+mn-cs"/>
      </a:defRPr>
    </a:lvl6pPr>
    <a:lvl7pPr marL="13578840" algn="r" defTabSz="4526280" rtl="1" eaLnBrk="1" latinLnBrk="0" hangingPunct="1">
      <a:defRPr sz="8900" kern="1200">
        <a:solidFill>
          <a:schemeClr val="tx1"/>
        </a:solidFill>
        <a:latin typeface="+mn-lt"/>
        <a:ea typeface="+mn-ea"/>
        <a:cs typeface="+mn-cs"/>
      </a:defRPr>
    </a:lvl7pPr>
    <a:lvl8pPr marL="15841980" algn="r" defTabSz="4526280" rtl="1" eaLnBrk="1" latinLnBrk="0" hangingPunct="1">
      <a:defRPr sz="8900" kern="1200">
        <a:solidFill>
          <a:schemeClr val="tx1"/>
        </a:solidFill>
        <a:latin typeface="+mn-lt"/>
        <a:ea typeface="+mn-ea"/>
        <a:cs typeface="+mn-cs"/>
      </a:defRPr>
    </a:lvl8pPr>
    <a:lvl9pPr marL="18105120" algn="r" defTabSz="4526280" rtl="1" eaLnBrk="1" latinLnBrk="0" hangingPunct="1">
      <a:defRPr sz="8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3E0B"/>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20" d="100"/>
          <a:sy n="20" d="100"/>
        </p:scale>
        <p:origin x="-2238" y="3282"/>
      </p:cViewPr>
      <p:guideLst>
        <p:guide orient="horz" pos="15876"/>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E:\&#1587;&#1591;&#1581;%20&#1581;&#1575;&#1604;&#1610;&#1575;\&#1605;&#1580;&#1604;&#1583;%20&#1580;&#1583;&#1610;&#1583;\&#1575;&#1581;&#1589;&#1575;&#1569;%20&#1575;&#1604;&#1576;&#1575;&#1578;&#158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948603557523823E-2"/>
          <c:y val="0.10509352358131233"/>
          <c:w val="0.90881003371924873"/>
          <c:h val="0.68073008692924852"/>
        </c:manualLayout>
      </c:layout>
      <c:barChart>
        <c:barDir val="col"/>
        <c:grouping val="clustered"/>
        <c:varyColors val="0"/>
        <c:ser>
          <c:idx val="0"/>
          <c:order val="0"/>
          <c:spPr>
            <a:solidFill>
              <a:srgbClr val="003296"/>
            </a:solidFill>
            <a:ln w="12700">
              <a:solidFill>
                <a:srgbClr val="000000"/>
              </a:solidFill>
              <a:prstDash val="solid"/>
            </a:ln>
          </c:spPr>
          <c:invertIfNegative val="0"/>
          <c:val>
            <c:numRef>
              <c:f>'افضل عينة '!$G$220:$G$300</c:f>
              <c:numCache>
                <c:formatCode>General</c:formatCode>
                <c:ptCount val="81"/>
                <c:pt idx="0">
                  <c:v>2139.4135799999999</c:v>
                </c:pt>
                <c:pt idx="1">
                  <c:v>2684.6352099999999</c:v>
                </c:pt>
                <c:pt idx="2">
                  <c:v>3330.9126200000001</c:v>
                </c:pt>
                <c:pt idx="3">
                  <c:v>2493.6459599999998</c:v>
                </c:pt>
                <c:pt idx="4">
                  <c:v>3600.21216</c:v>
                </c:pt>
                <c:pt idx="5">
                  <c:v>3978.2220200000002</c:v>
                </c:pt>
                <c:pt idx="6">
                  <c:v>4159.7351699999999</c:v>
                </c:pt>
                <c:pt idx="7">
                  <c:v>4602.0673100000004</c:v>
                </c:pt>
                <c:pt idx="8">
                  <c:v>5531.2036900000003</c:v>
                </c:pt>
                <c:pt idx="9">
                  <c:v>4127.1056399999998</c:v>
                </c:pt>
                <c:pt idx="10">
                  <c:v>4368.1693100000002</c:v>
                </c:pt>
                <c:pt idx="11">
                  <c:v>5112.5284499999998</c:v>
                </c:pt>
                <c:pt idx="12">
                  <c:v>4705.33421</c:v>
                </c:pt>
                <c:pt idx="13">
                  <c:v>3413.0883199999998</c:v>
                </c:pt>
                <c:pt idx="14">
                  <c:v>7047.1147899999996</c:v>
                </c:pt>
                <c:pt idx="15">
                  <c:v>6796.7367700000004</c:v>
                </c:pt>
                <c:pt idx="16">
                  <c:v>7288.7919599999996</c:v>
                </c:pt>
                <c:pt idx="17">
                  <c:v>10561.706899999999</c:v>
                </c:pt>
                <c:pt idx="18">
                  <c:v>6717.1963599999999</c:v>
                </c:pt>
                <c:pt idx="19">
                  <c:v>9205.2568300000003</c:v>
                </c:pt>
                <c:pt idx="20">
                  <c:v>9957.0883599999997</c:v>
                </c:pt>
                <c:pt idx="21">
                  <c:v>8286.8902300000009</c:v>
                </c:pt>
                <c:pt idx="22">
                  <c:v>8893.8158299999996</c:v>
                </c:pt>
                <c:pt idx="23">
                  <c:v>11522.164199999999</c:v>
                </c:pt>
                <c:pt idx="24">
                  <c:v>10264.527700000001</c:v>
                </c:pt>
                <c:pt idx="25">
                  <c:v>11436.8241</c:v>
                </c:pt>
                <c:pt idx="26">
                  <c:v>14553.6798</c:v>
                </c:pt>
                <c:pt idx="27">
                  <c:v>7560.4118600000002</c:v>
                </c:pt>
                <c:pt idx="28">
                  <c:v>10135.0762</c:v>
                </c:pt>
                <c:pt idx="29">
                  <c:v>12097.329</c:v>
                </c:pt>
                <c:pt idx="30">
                  <c:v>8475.8671699999995</c:v>
                </c:pt>
                <c:pt idx="31">
                  <c:v>9431.0172299999995</c:v>
                </c:pt>
                <c:pt idx="32">
                  <c:v>11741.061299999999</c:v>
                </c:pt>
                <c:pt idx="33">
                  <c:v>11572.8444</c:v>
                </c:pt>
                <c:pt idx="34">
                  <c:v>13811.5574</c:v>
                </c:pt>
                <c:pt idx="35">
                  <c:v>26525.516100000001</c:v>
                </c:pt>
                <c:pt idx="36">
                  <c:v>2336.5487899999998</c:v>
                </c:pt>
                <c:pt idx="37">
                  <c:v>3364.02421</c:v>
                </c:pt>
                <c:pt idx="38">
                  <c:v>3977.5389700000001</c:v>
                </c:pt>
                <c:pt idx="39">
                  <c:v>3370.8132799999998</c:v>
                </c:pt>
                <c:pt idx="40">
                  <c:v>4304.6236900000004</c:v>
                </c:pt>
                <c:pt idx="41">
                  <c:v>4713.8048900000003</c:v>
                </c:pt>
                <c:pt idx="42">
                  <c:v>4402.2848599999998</c:v>
                </c:pt>
                <c:pt idx="43">
                  <c:v>4995.6758200000004</c:v>
                </c:pt>
                <c:pt idx="44">
                  <c:v>5760.3356999999996</c:v>
                </c:pt>
                <c:pt idx="45">
                  <c:v>4131.4507299999996</c:v>
                </c:pt>
                <c:pt idx="46">
                  <c:v>4475.7614999999996</c:v>
                </c:pt>
                <c:pt idx="47">
                  <c:v>5621.9361200000003</c:v>
                </c:pt>
                <c:pt idx="48">
                  <c:v>4869.3226500000001</c:v>
                </c:pt>
                <c:pt idx="49">
                  <c:v>6481.1094499999999</c:v>
                </c:pt>
                <c:pt idx="50">
                  <c:v>7370.7694099999999</c:v>
                </c:pt>
                <c:pt idx="51">
                  <c:v>7216.99611</c:v>
                </c:pt>
                <c:pt idx="52">
                  <c:v>8330.7681100000009</c:v>
                </c:pt>
                <c:pt idx="53">
                  <c:v>10700.904200000001</c:v>
                </c:pt>
                <c:pt idx="54">
                  <c:v>7424.2163300000002</c:v>
                </c:pt>
                <c:pt idx="55">
                  <c:v>8813.8849900000005</c:v>
                </c:pt>
                <c:pt idx="56">
                  <c:v>9895.9117600000009</c:v>
                </c:pt>
                <c:pt idx="57">
                  <c:v>9624.9928</c:v>
                </c:pt>
                <c:pt idx="58">
                  <c:v>11148.0257</c:v>
                </c:pt>
                <c:pt idx="59">
                  <c:v>13359.111500000001</c:v>
                </c:pt>
                <c:pt idx="60">
                  <c:v>11014.3457</c:v>
                </c:pt>
                <c:pt idx="61">
                  <c:v>12559.8415</c:v>
                </c:pt>
                <c:pt idx="62">
                  <c:v>16342.8963</c:v>
                </c:pt>
                <c:pt idx="63">
                  <c:v>17100.371999999999</c:v>
                </c:pt>
                <c:pt idx="64">
                  <c:v>9317.4267500000005</c:v>
                </c:pt>
                <c:pt idx="65">
                  <c:v>12857.3271</c:v>
                </c:pt>
                <c:pt idx="66">
                  <c:v>9203.1593900000007</c:v>
                </c:pt>
                <c:pt idx="67">
                  <c:v>10418.6927</c:v>
                </c:pt>
                <c:pt idx="68">
                  <c:v>2903.6414100000002</c:v>
                </c:pt>
                <c:pt idx="69">
                  <c:v>14184.0501</c:v>
                </c:pt>
                <c:pt idx="70">
                  <c:v>17187.1793</c:v>
                </c:pt>
                <c:pt idx="71">
                  <c:v>21925.43</c:v>
                </c:pt>
                <c:pt idx="72">
                  <c:v>2702.07087</c:v>
                </c:pt>
                <c:pt idx="73">
                  <c:v>4177.1786599999996</c:v>
                </c:pt>
                <c:pt idx="74">
                  <c:v>4974.3396199999997</c:v>
                </c:pt>
                <c:pt idx="75">
                  <c:v>4121.0307300000004</c:v>
                </c:pt>
                <c:pt idx="76">
                  <c:v>25893.333900000001</c:v>
                </c:pt>
                <c:pt idx="77">
                  <c:v>6091.7016299999996</c:v>
                </c:pt>
                <c:pt idx="78">
                  <c:v>4902.9912999999997</c:v>
                </c:pt>
                <c:pt idx="79">
                  <c:v>5558.48207</c:v>
                </c:pt>
                <c:pt idx="80">
                  <c:v>7660.3217599999998</c:v>
                </c:pt>
              </c:numCache>
            </c:numRef>
          </c:val>
        </c:ser>
        <c:dLbls>
          <c:showLegendKey val="0"/>
          <c:showVal val="0"/>
          <c:showCatName val="0"/>
          <c:showSerName val="0"/>
          <c:showPercent val="0"/>
          <c:showBubbleSize val="0"/>
        </c:dLbls>
        <c:gapWidth val="150"/>
        <c:axId val="4386176"/>
        <c:axId val="4398080"/>
      </c:barChart>
      <c:catAx>
        <c:axId val="4386176"/>
        <c:scaling>
          <c:orientation val="minMax"/>
        </c:scaling>
        <c:delete val="0"/>
        <c:axPos val="b"/>
        <c:title>
          <c:tx>
            <c:rich>
              <a:bodyPr/>
              <a:lstStyle/>
              <a:p>
                <a:pPr>
                  <a:defRPr/>
                </a:pPr>
                <a:r>
                  <a:rPr lang="en-US" sz="2400" dirty="0">
                    <a:solidFill>
                      <a:srgbClr val="BD3E0B"/>
                    </a:solidFill>
                    <a:latin typeface="Times New Roman" pitchFamily="18" charset="0"/>
                    <a:cs typeface="Times New Roman" pitchFamily="18" charset="0"/>
                  </a:rPr>
                  <a:t>Determination of ideal samples for all samples by radar analysis</a:t>
                </a:r>
                <a:r>
                  <a:rPr lang="en-US" dirty="0"/>
                  <a:t>.</a:t>
                </a:r>
              </a:p>
            </c:rich>
          </c:tx>
          <c:layout>
            <c:manualLayout>
              <c:xMode val="edge"/>
              <c:yMode val="edge"/>
              <c:x val="0.1344232677738818"/>
              <c:y val="0.8911889398777487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b="1">
                <a:solidFill>
                  <a:srgbClr val="BD3E0B"/>
                </a:solidFill>
              </a:defRPr>
            </a:pPr>
            <a:endParaRPr lang="ar-SA"/>
          </a:p>
        </c:txPr>
        <c:crossAx val="4398080"/>
        <c:crosses val="autoZero"/>
        <c:auto val="1"/>
        <c:lblAlgn val="ctr"/>
        <c:lblOffset val="100"/>
        <c:tickLblSkip val="2"/>
        <c:tickMarkSkip val="1"/>
        <c:noMultiLvlLbl val="0"/>
      </c:catAx>
      <c:valAx>
        <c:axId val="4398080"/>
        <c:scaling>
          <c:orientation val="minMax"/>
        </c:scaling>
        <c:delete val="0"/>
        <c:axPos val="l"/>
        <c:majorGridlines>
          <c:spPr>
            <a:ln w="3175">
              <a:solidFill>
                <a:srgbClr val="003366"/>
              </a:solidFill>
              <a:prstDash val="solid"/>
            </a:ln>
          </c:spPr>
        </c:majorGridlines>
        <c:numFmt formatCode="General" sourceLinked="1"/>
        <c:majorTickMark val="out"/>
        <c:minorTickMark val="none"/>
        <c:tickLblPos val="nextTo"/>
        <c:spPr>
          <a:ln w="3175">
            <a:solidFill>
              <a:srgbClr val="003366"/>
            </a:solidFill>
            <a:prstDash val="solid"/>
          </a:ln>
        </c:spPr>
        <c:txPr>
          <a:bodyPr rot="0" vert="horz"/>
          <a:lstStyle/>
          <a:p>
            <a:pPr>
              <a:defRPr>
                <a:solidFill>
                  <a:srgbClr val="BD3E0B"/>
                </a:solidFill>
              </a:defRPr>
            </a:pPr>
            <a:endParaRPr lang="ar-SA"/>
          </a:p>
        </c:txPr>
        <c:crossAx val="4386176"/>
        <c:crosses val="autoZero"/>
        <c:crossBetween val="between"/>
      </c:valAx>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plotArea>
    <c:plotVisOnly val="1"/>
    <c:dispBlanksAs val="gap"/>
    <c:showDLblsOverMax val="0"/>
  </c:chart>
  <c:spPr>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ar-SA"/>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2160270" y="15658634"/>
            <a:ext cx="24483060" cy="10804682"/>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4320540" y="28563570"/>
            <a:ext cx="20162520" cy="12881610"/>
          </a:xfrm>
        </p:spPr>
        <p:txBody>
          <a:bodyPr/>
          <a:lstStyle>
            <a:lvl1pPr marL="0" indent="0" algn="ctr">
              <a:buNone/>
              <a:defRPr>
                <a:solidFill>
                  <a:schemeClr val="tx1">
                    <a:tint val="75000"/>
                  </a:schemeClr>
                </a:solidFill>
              </a:defRPr>
            </a:lvl1pPr>
            <a:lvl2pPr marL="2263140" indent="0" algn="ctr">
              <a:buNone/>
              <a:defRPr>
                <a:solidFill>
                  <a:schemeClr val="tx1">
                    <a:tint val="75000"/>
                  </a:schemeClr>
                </a:solidFill>
              </a:defRPr>
            </a:lvl2pPr>
            <a:lvl3pPr marL="4526280" indent="0" algn="ctr">
              <a:buNone/>
              <a:defRPr>
                <a:solidFill>
                  <a:schemeClr val="tx1">
                    <a:tint val="75000"/>
                  </a:schemeClr>
                </a:solidFill>
              </a:defRPr>
            </a:lvl3pPr>
            <a:lvl4pPr marL="6789420" indent="0" algn="ctr">
              <a:buNone/>
              <a:defRPr>
                <a:solidFill>
                  <a:schemeClr val="tx1">
                    <a:tint val="75000"/>
                  </a:schemeClr>
                </a:solidFill>
              </a:defRPr>
            </a:lvl4pPr>
            <a:lvl5pPr marL="9052560" indent="0" algn="ctr">
              <a:buNone/>
              <a:defRPr>
                <a:solidFill>
                  <a:schemeClr val="tx1">
                    <a:tint val="75000"/>
                  </a:schemeClr>
                </a:solidFill>
              </a:defRPr>
            </a:lvl5pPr>
            <a:lvl6pPr marL="11315700" indent="0" algn="ctr">
              <a:buNone/>
              <a:defRPr>
                <a:solidFill>
                  <a:schemeClr val="tx1">
                    <a:tint val="75000"/>
                  </a:schemeClr>
                </a:solidFill>
              </a:defRPr>
            </a:lvl6pPr>
            <a:lvl7pPr marL="13578840" indent="0" algn="ctr">
              <a:buNone/>
              <a:defRPr>
                <a:solidFill>
                  <a:schemeClr val="tx1">
                    <a:tint val="75000"/>
                  </a:schemeClr>
                </a:solidFill>
              </a:defRPr>
            </a:lvl7pPr>
            <a:lvl8pPr marL="15841980" indent="0" algn="ctr">
              <a:buNone/>
              <a:defRPr>
                <a:solidFill>
                  <a:schemeClr val="tx1">
                    <a:tint val="75000"/>
                  </a:schemeClr>
                </a:solidFill>
              </a:defRPr>
            </a:lvl8pPr>
            <a:lvl9pPr marL="1810512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A68538B-1AE3-4785-AFE5-CFCF5A5884EC}" type="datetimeFigureOut">
              <a:rPr lang="ar-SA" smtClean="0"/>
              <a:t>14/07/35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3108329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68538B-1AE3-4785-AFE5-CFCF5A5884EC}" type="datetimeFigureOut">
              <a:rPr lang="ar-SA" smtClean="0"/>
              <a:t>14/07/35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2172929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20882610" y="2018598"/>
            <a:ext cx="6480810" cy="43008707"/>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1440180" y="2018598"/>
            <a:ext cx="18962370" cy="4300870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68538B-1AE3-4785-AFE5-CFCF5A5884EC}" type="datetimeFigureOut">
              <a:rPr lang="ar-SA" smtClean="0"/>
              <a:t>14/07/35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875815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A68538B-1AE3-4785-AFE5-CFCF5A5884EC}" type="datetimeFigureOut">
              <a:rPr lang="ar-SA" smtClean="0"/>
              <a:t>14/07/35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129089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2275287" y="32390717"/>
            <a:ext cx="24483060" cy="10011251"/>
          </a:xfrm>
        </p:spPr>
        <p:txBody>
          <a:bodyPr anchor="t"/>
          <a:lstStyle>
            <a:lvl1pPr algn="r">
              <a:defRPr sz="198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2275287" y="21364347"/>
            <a:ext cx="24483060" cy="11026373"/>
          </a:xfrm>
        </p:spPr>
        <p:txBody>
          <a:bodyPr anchor="b"/>
          <a:lstStyle>
            <a:lvl1pPr marL="0" indent="0">
              <a:buNone/>
              <a:defRPr sz="9900">
                <a:solidFill>
                  <a:schemeClr val="tx1">
                    <a:tint val="75000"/>
                  </a:schemeClr>
                </a:solidFill>
              </a:defRPr>
            </a:lvl1pPr>
            <a:lvl2pPr marL="2263140" indent="0">
              <a:buNone/>
              <a:defRPr sz="8900">
                <a:solidFill>
                  <a:schemeClr val="tx1">
                    <a:tint val="75000"/>
                  </a:schemeClr>
                </a:solidFill>
              </a:defRPr>
            </a:lvl2pPr>
            <a:lvl3pPr marL="4526280" indent="0">
              <a:buNone/>
              <a:defRPr sz="7900">
                <a:solidFill>
                  <a:schemeClr val="tx1">
                    <a:tint val="75000"/>
                  </a:schemeClr>
                </a:solidFill>
              </a:defRPr>
            </a:lvl3pPr>
            <a:lvl4pPr marL="6789420" indent="0">
              <a:buNone/>
              <a:defRPr sz="6900">
                <a:solidFill>
                  <a:schemeClr val="tx1">
                    <a:tint val="75000"/>
                  </a:schemeClr>
                </a:solidFill>
              </a:defRPr>
            </a:lvl4pPr>
            <a:lvl5pPr marL="9052560" indent="0">
              <a:buNone/>
              <a:defRPr sz="6900">
                <a:solidFill>
                  <a:schemeClr val="tx1">
                    <a:tint val="75000"/>
                  </a:schemeClr>
                </a:solidFill>
              </a:defRPr>
            </a:lvl5pPr>
            <a:lvl6pPr marL="11315700" indent="0">
              <a:buNone/>
              <a:defRPr sz="6900">
                <a:solidFill>
                  <a:schemeClr val="tx1">
                    <a:tint val="75000"/>
                  </a:schemeClr>
                </a:solidFill>
              </a:defRPr>
            </a:lvl6pPr>
            <a:lvl7pPr marL="13578840" indent="0">
              <a:buNone/>
              <a:defRPr sz="6900">
                <a:solidFill>
                  <a:schemeClr val="tx1">
                    <a:tint val="75000"/>
                  </a:schemeClr>
                </a:solidFill>
              </a:defRPr>
            </a:lvl7pPr>
            <a:lvl8pPr marL="15841980" indent="0">
              <a:buNone/>
              <a:defRPr sz="6900">
                <a:solidFill>
                  <a:schemeClr val="tx1">
                    <a:tint val="75000"/>
                  </a:schemeClr>
                </a:solidFill>
              </a:defRPr>
            </a:lvl8pPr>
            <a:lvl9pPr marL="18105120" indent="0">
              <a:buNone/>
              <a:defRPr sz="69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A68538B-1AE3-4785-AFE5-CFCF5A5884EC}" type="datetimeFigureOut">
              <a:rPr lang="ar-SA" smtClean="0"/>
              <a:t>14/07/35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192412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1440180" y="11761478"/>
            <a:ext cx="12721590" cy="33265826"/>
          </a:xfrm>
        </p:spPr>
        <p:txBody>
          <a:bodyPr/>
          <a:lstStyle>
            <a:lvl1pPr>
              <a:defRPr sz="13900"/>
            </a:lvl1pPr>
            <a:lvl2pPr>
              <a:defRPr sz="11900"/>
            </a:lvl2pPr>
            <a:lvl3pPr>
              <a:defRPr sz="9900"/>
            </a:lvl3pPr>
            <a:lvl4pPr>
              <a:defRPr sz="8900"/>
            </a:lvl4pPr>
            <a:lvl5pPr>
              <a:defRPr sz="8900"/>
            </a:lvl5pPr>
            <a:lvl6pPr>
              <a:defRPr sz="8900"/>
            </a:lvl6pPr>
            <a:lvl7pPr>
              <a:defRPr sz="8900"/>
            </a:lvl7pPr>
            <a:lvl8pPr>
              <a:defRPr sz="8900"/>
            </a:lvl8pPr>
            <a:lvl9pPr>
              <a:defRPr sz="8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14641830" y="11761478"/>
            <a:ext cx="12721590" cy="33265826"/>
          </a:xfrm>
        </p:spPr>
        <p:txBody>
          <a:bodyPr/>
          <a:lstStyle>
            <a:lvl1pPr>
              <a:defRPr sz="13900"/>
            </a:lvl1pPr>
            <a:lvl2pPr>
              <a:defRPr sz="11900"/>
            </a:lvl2pPr>
            <a:lvl3pPr>
              <a:defRPr sz="9900"/>
            </a:lvl3pPr>
            <a:lvl4pPr>
              <a:defRPr sz="8900"/>
            </a:lvl4pPr>
            <a:lvl5pPr>
              <a:defRPr sz="8900"/>
            </a:lvl5pPr>
            <a:lvl6pPr>
              <a:defRPr sz="8900"/>
            </a:lvl6pPr>
            <a:lvl7pPr>
              <a:defRPr sz="8900"/>
            </a:lvl7pPr>
            <a:lvl8pPr>
              <a:defRPr sz="8900"/>
            </a:lvl8pPr>
            <a:lvl9pPr>
              <a:defRPr sz="8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A68538B-1AE3-4785-AFE5-CFCF5A5884EC}" type="datetimeFigureOut">
              <a:rPr lang="ar-SA" smtClean="0"/>
              <a:t>14/07/35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1730124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1440182" y="11283079"/>
            <a:ext cx="12726592" cy="4702251"/>
          </a:xfrm>
        </p:spPr>
        <p:txBody>
          <a:bodyPr anchor="b"/>
          <a:lstStyle>
            <a:lvl1pPr marL="0" indent="0">
              <a:buNone/>
              <a:defRPr sz="11900" b="1"/>
            </a:lvl1pPr>
            <a:lvl2pPr marL="2263140" indent="0">
              <a:buNone/>
              <a:defRPr sz="9900" b="1"/>
            </a:lvl2pPr>
            <a:lvl3pPr marL="4526280" indent="0">
              <a:buNone/>
              <a:defRPr sz="8900" b="1"/>
            </a:lvl3pPr>
            <a:lvl4pPr marL="6789420" indent="0">
              <a:buNone/>
              <a:defRPr sz="7900" b="1"/>
            </a:lvl4pPr>
            <a:lvl5pPr marL="9052560" indent="0">
              <a:buNone/>
              <a:defRPr sz="7900" b="1"/>
            </a:lvl5pPr>
            <a:lvl6pPr marL="11315700" indent="0">
              <a:buNone/>
              <a:defRPr sz="7900" b="1"/>
            </a:lvl6pPr>
            <a:lvl7pPr marL="13578840" indent="0">
              <a:buNone/>
              <a:defRPr sz="7900" b="1"/>
            </a:lvl7pPr>
            <a:lvl8pPr marL="15841980" indent="0">
              <a:buNone/>
              <a:defRPr sz="7900" b="1"/>
            </a:lvl8pPr>
            <a:lvl9pPr marL="18105120" indent="0">
              <a:buNone/>
              <a:defRPr sz="79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1440182" y="15985329"/>
            <a:ext cx="12726592" cy="29041967"/>
          </a:xfrm>
        </p:spPr>
        <p:txBody>
          <a:bodyPr/>
          <a:lstStyle>
            <a:lvl1pPr>
              <a:defRPr sz="11900"/>
            </a:lvl1pPr>
            <a:lvl2pPr>
              <a:defRPr sz="9900"/>
            </a:lvl2pPr>
            <a:lvl3pPr>
              <a:defRPr sz="8900"/>
            </a:lvl3pPr>
            <a:lvl4pPr>
              <a:defRPr sz="7900"/>
            </a:lvl4pPr>
            <a:lvl5pPr>
              <a:defRPr sz="7900"/>
            </a:lvl5pPr>
            <a:lvl6pPr>
              <a:defRPr sz="7900"/>
            </a:lvl6pPr>
            <a:lvl7pPr>
              <a:defRPr sz="7900"/>
            </a:lvl7pPr>
            <a:lvl8pPr>
              <a:defRPr sz="7900"/>
            </a:lvl8pPr>
            <a:lvl9pPr>
              <a:defRPr sz="7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14631832" y="11283079"/>
            <a:ext cx="12731590" cy="4702251"/>
          </a:xfrm>
        </p:spPr>
        <p:txBody>
          <a:bodyPr anchor="b"/>
          <a:lstStyle>
            <a:lvl1pPr marL="0" indent="0">
              <a:buNone/>
              <a:defRPr sz="11900" b="1"/>
            </a:lvl1pPr>
            <a:lvl2pPr marL="2263140" indent="0">
              <a:buNone/>
              <a:defRPr sz="9900" b="1"/>
            </a:lvl2pPr>
            <a:lvl3pPr marL="4526280" indent="0">
              <a:buNone/>
              <a:defRPr sz="8900" b="1"/>
            </a:lvl3pPr>
            <a:lvl4pPr marL="6789420" indent="0">
              <a:buNone/>
              <a:defRPr sz="7900" b="1"/>
            </a:lvl4pPr>
            <a:lvl5pPr marL="9052560" indent="0">
              <a:buNone/>
              <a:defRPr sz="7900" b="1"/>
            </a:lvl5pPr>
            <a:lvl6pPr marL="11315700" indent="0">
              <a:buNone/>
              <a:defRPr sz="7900" b="1"/>
            </a:lvl6pPr>
            <a:lvl7pPr marL="13578840" indent="0">
              <a:buNone/>
              <a:defRPr sz="7900" b="1"/>
            </a:lvl7pPr>
            <a:lvl8pPr marL="15841980" indent="0">
              <a:buNone/>
              <a:defRPr sz="7900" b="1"/>
            </a:lvl8pPr>
            <a:lvl9pPr marL="18105120" indent="0">
              <a:buNone/>
              <a:defRPr sz="79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14631832" y="15985329"/>
            <a:ext cx="12731590" cy="29041967"/>
          </a:xfrm>
        </p:spPr>
        <p:txBody>
          <a:bodyPr/>
          <a:lstStyle>
            <a:lvl1pPr>
              <a:defRPr sz="11900"/>
            </a:lvl1pPr>
            <a:lvl2pPr>
              <a:defRPr sz="9900"/>
            </a:lvl2pPr>
            <a:lvl3pPr>
              <a:defRPr sz="8900"/>
            </a:lvl3pPr>
            <a:lvl4pPr>
              <a:defRPr sz="7900"/>
            </a:lvl4pPr>
            <a:lvl5pPr>
              <a:defRPr sz="7900"/>
            </a:lvl5pPr>
            <a:lvl6pPr>
              <a:defRPr sz="7900"/>
            </a:lvl6pPr>
            <a:lvl7pPr>
              <a:defRPr sz="7900"/>
            </a:lvl7pPr>
            <a:lvl8pPr>
              <a:defRPr sz="7900"/>
            </a:lvl8pPr>
            <a:lvl9pPr>
              <a:defRPr sz="7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A68538B-1AE3-4785-AFE5-CFCF5A5884EC}" type="datetimeFigureOut">
              <a:rPr lang="ar-SA" smtClean="0"/>
              <a:t>14/07/35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3699682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A68538B-1AE3-4785-AFE5-CFCF5A5884EC}" type="datetimeFigureOut">
              <a:rPr lang="ar-SA" smtClean="0"/>
              <a:t>14/07/35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983469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68538B-1AE3-4785-AFE5-CFCF5A5884EC}" type="datetimeFigureOut">
              <a:rPr lang="ar-SA" smtClean="0"/>
              <a:t>14/07/35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53193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440182" y="2006919"/>
            <a:ext cx="9476187" cy="8541068"/>
          </a:xfrm>
        </p:spPr>
        <p:txBody>
          <a:bodyPr anchor="b"/>
          <a:lstStyle>
            <a:lvl1pPr algn="r">
              <a:defRPr sz="99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11261407" y="2006922"/>
            <a:ext cx="16102015" cy="43020382"/>
          </a:xfrm>
        </p:spPr>
        <p:txBody>
          <a:bodyPr/>
          <a:lstStyle>
            <a:lvl1pPr>
              <a:defRPr sz="15800"/>
            </a:lvl1pPr>
            <a:lvl2pPr>
              <a:defRPr sz="13900"/>
            </a:lvl2pPr>
            <a:lvl3pPr>
              <a:defRPr sz="11900"/>
            </a:lvl3pPr>
            <a:lvl4pPr>
              <a:defRPr sz="9900"/>
            </a:lvl4pPr>
            <a:lvl5pPr>
              <a:defRPr sz="9900"/>
            </a:lvl5pPr>
            <a:lvl6pPr>
              <a:defRPr sz="9900"/>
            </a:lvl6pPr>
            <a:lvl7pPr>
              <a:defRPr sz="9900"/>
            </a:lvl7pPr>
            <a:lvl8pPr>
              <a:defRPr sz="9900"/>
            </a:lvl8pPr>
            <a:lvl9pPr>
              <a:defRPr sz="99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1440182" y="10547990"/>
            <a:ext cx="9476187" cy="34479315"/>
          </a:xfrm>
        </p:spPr>
        <p:txBody>
          <a:bodyPr/>
          <a:lstStyle>
            <a:lvl1pPr marL="0" indent="0">
              <a:buNone/>
              <a:defRPr sz="6900"/>
            </a:lvl1pPr>
            <a:lvl2pPr marL="2263140" indent="0">
              <a:buNone/>
              <a:defRPr sz="5900"/>
            </a:lvl2pPr>
            <a:lvl3pPr marL="4526280" indent="0">
              <a:buNone/>
              <a:defRPr sz="5000"/>
            </a:lvl3pPr>
            <a:lvl4pPr marL="6789420" indent="0">
              <a:buNone/>
              <a:defRPr sz="4500"/>
            </a:lvl4pPr>
            <a:lvl5pPr marL="9052560" indent="0">
              <a:buNone/>
              <a:defRPr sz="4500"/>
            </a:lvl5pPr>
            <a:lvl6pPr marL="11315700" indent="0">
              <a:buNone/>
              <a:defRPr sz="4500"/>
            </a:lvl6pPr>
            <a:lvl7pPr marL="13578840" indent="0">
              <a:buNone/>
              <a:defRPr sz="4500"/>
            </a:lvl7pPr>
            <a:lvl8pPr marL="15841980" indent="0">
              <a:buNone/>
              <a:defRPr sz="4500"/>
            </a:lvl8pPr>
            <a:lvl9pPr marL="18105120" indent="0">
              <a:buNone/>
              <a:defRPr sz="45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68538B-1AE3-4785-AFE5-CFCF5A5884EC}" type="datetimeFigureOut">
              <a:rPr lang="ar-SA" smtClean="0"/>
              <a:t>14/07/35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449630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645707" y="35284413"/>
            <a:ext cx="17282160" cy="4165526"/>
          </a:xfrm>
        </p:spPr>
        <p:txBody>
          <a:bodyPr anchor="b"/>
          <a:lstStyle>
            <a:lvl1pPr algn="r">
              <a:defRPr sz="99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645707" y="4503894"/>
            <a:ext cx="17282160" cy="30243780"/>
          </a:xfrm>
        </p:spPr>
        <p:txBody>
          <a:bodyPr/>
          <a:lstStyle>
            <a:lvl1pPr marL="0" indent="0">
              <a:buNone/>
              <a:defRPr sz="15800"/>
            </a:lvl1pPr>
            <a:lvl2pPr marL="2263140" indent="0">
              <a:buNone/>
              <a:defRPr sz="13900"/>
            </a:lvl2pPr>
            <a:lvl3pPr marL="4526280" indent="0">
              <a:buNone/>
              <a:defRPr sz="11900"/>
            </a:lvl3pPr>
            <a:lvl4pPr marL="6789420" indent="0">
              <a:buNone/>
              <a:defRPr sz="9900"/>
            </a:lvl4pPr>
            <a:lvl5pPr marL="9052560" indent="0">
              <a:buNone/>
              <a:defRPr sz="9900"/>
            </a:lvl5pPr>
            <a:lvl6pPr marL="11315700" indent="0">
              <a:buNone/>
              <a:defRPr sz="9900"/>
            </a:lvl6pPr>
            <a:lvl7pPr marL="13578840" indent="0">
              <a:buNone/>
              <a:defRPr sz="9900"/>
            </a:lvl7pPr>
            <a:lvl8pPr marL="15841980" indent="0">
              <a:buNone/>
              <a:defRPr sz="9900"/>
            </a:lvl8pPr>
            <a:lvl9pPr marL="18105120" indent="0">
              <a:buNone/>
              <a:defRPr sz="9900"/>
            </a:lvl9pPr>
          </a:lstStyle>
          <a:p>
            <a:endParaRPr lang="ar-SA"/>
          </a:p>
        </p:txBody>
      </p:sp>
      <p:sp>
        <p:nvSpPr>
          <p:cNvPr id="4" name="عنصر نائب للنص 3"/>
          <p:cNvSpPr>
            <a:spLocks noGrp="1"/>
          </p:cNvSpPr>
          <p:nvPr>
            <p:ph type="body" sz="half" idx="2"/>
          </p:nvPr>
        </p:nvSpPr>
        <p:spPr>
          <a:xfrm>
            <a:off x="5645707" y="39449939"/>
            <a:ext cx="17282160" cy="5915734"/>
          </a:xfrm>
        </p:spPr>
        <p:txBody>
          <a:bodyPr/>
          <a:lstStyle>
            <a:lvl1pPr marL="0" indent="0">
              <a:buNone/>
              <a:defRPr sz="6900"/>
            </a:lvl1pPr>
            <a:lvl2pPr marL="2263140" indent="0">
              <a:buNone/>
              <a:defRPr sz="5900"/>
            </a:lvl2pPr>
            <a:lvl3pPr marL="4526280" indent="0">
              <a:buNone/>
              <a:defRPr sz="5000"/>
            </a:lvl3pPr>
            <a:lvl4pPr marL="6789420" indent="0">
              <a:buNone/>
              <a:defRPr sz="4500"/>
            </a:lvl4pPr>
            <a:lvl5pPr marL="9052560" indent="0">
              <a:buNone/>
              <a:defRPr sz="4500"/>
            </a:lvl5pPr>
            <a:lvl6pPr marL="11315700" indent="0">
              <a:buNone/>
              <a:defRPr sz="4500"/>
            </a:lvl6pPr>
            <a:lvl7pPr marL="13578840" indent="0">
              <a:buNone/>
              <a:defRPr sz="4500"/>
            </a:lvl7pPr>
            <a:lvl8pPr marL="15841980" indent="0">
              <a:buNone/>
              <a:defRPr sz="4500"/>
            </a:lvl8pPr>
            <a:lvl9pPr marL="18105120" indent="0">
              <a:buNone/>
              <a:defRPr sz="45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68538B-1AE3-4785-AFE5-CFCF5A5884EC}" type="datetimeFigureOut">
              <a:rPr lang="ar-SA" smtClean="0"/>
              <a:t>14/07/35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3B2948F-E442-4B13-9E37-A9440C98EBAF}" type="slidenum">
              <a:rPr lang="ar-SA" smtClean="0"/>
              <a:t>‹#›</a:t>
            </a:fld>
            <a:endParaRPr lang="ar-SA"/>
          </a:p>
        </p:txBody>
      </p:sp>
    </p:spTree>
    <p:extLst>
      <p:ext uri="{BB962C8B-B14F-4D97-AF65-F5344CB8AC3E}">
        <p14:creationId xmlns:p14="http://schemas.microsoft.com/office/powerpoint/2010/main" val="3558370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1440180" y="2018589"/>
            <a:ext cx="25923240" cy="8401050"/>
          </a:xfrm>
          <a:prstGeom prst="rect">
            <a:avLst/>
          </a:prstGeom>
        </p:spPr>
        <p:txBody>
          <a:bodyPr vert="horz" lIns="452628" tIns="226314" rIns="452628" bIns="226314"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1440180" y="11761478"/>
            <a:ext cx="25923240" cy="33265826"/>
          </a:xfrm>
          <a:prstGeom prst="rect">
            <a:avLst/>
          </a:prstGeom>
        </p:spPr>
        <p:txBody>
          <a:bodyPr vert="horz" lIns="452628" tIns="226314" rIns="452628" bIns="226314"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20642580" y="46719179"/>
            <a:ext cx="6720840" cy="2683667"/>
          </a:xfrm>
          <a:prstGeom prst="rect">
            <a:avLst/>
          </a:prstGeom>
        </p:spPr>
        <p:txBody>
          <a:bodyPr vert="horz" lIns="452628" tIns="226314" rIns="452628" bIns="226314" rtlCol="1" anchor="ctr"/>
          <a:lstStyle>
            <a:lvl1pPr algn="r">
              <a:defRPr sz="5900">
                <a:solidFill>
                  <a:schemeClr val="tx1">
                    <a:tint val="75000"/>
                  </a:schemeClr>
                </a:solidFill>
              </a:defRPr>
            </a:lvl1pPr>
          </a:lstStyle>
          <a:p>
            <a:fld id="{CA68538B-1AE3-4785-AFE5-CFCF5A5884EC}" type="datetimeFigureOut">
              <a:rPr lang="ar-SA" smtClean="0"/>
              <a:t>14/07/35</a:t>
            </a:fld>
            <a:endParaRPr lang="ar-SA"/>
          </a:p>
        </p:txBody>
      </p:sp>
      <p:sp>
        <p:nvSpPr>
          <p:cNvPr id="5" name="عنصر نائب للتذييل 4"/>
          <p:cNvSpPr>
            <a:spLocks noGrp="1"/>
          </p:cNvSpPr>
          <p:nvPr>
            <p:ph type="ftr" sz="quarter" idx="3"/>
          </p:nvPr>
        </p:nvSpPr>
        <p:spPr>
          <a:xfrm>
            <a:off x="9841230" y="46719179"/>
            <a:ext cx="9121140" cy="2683667"/>
          </a:xfrm>
          <a:prstGeom prst="rect">
            <a:avLst/>
          </a:prstGeom>
        </p:spPr>
        <p:txBody>
          <a:bodyPr vert="horz" lIns="452628" tIns="226314" rIns="452628" bIns="226314" rtlCol="1" anchor="ctr"/>
          <a:lstStyle>
            <a:lvl1pPr algn="ctr">
              <a:defRPr sz="59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1440180" y="46719179"/>
            <a:ext cx="6720840" cy="2683667"/>
          </a:xfrm>
          <a:prstGeom prst="rect">
            <a:avLst/>
          </a:prstGeom>
        </p:spPr>
        <p:txBody>
          <a:bodyPr vert="horz" lIns="452628" tIns="226314" rIns="452628" bIns="226314" rtlCol="1" anchor="ctr"/>
          <a:lstStyle>
            <a:lvl1pPr algn="l">
              <a:defRPr sz="5900">
                <a:solidFill>
                  <a:schemeClr val="tx1">
                    <a:tint val="75000"/>
                  </a:schemeClr>
                </a:solidFill>
              </a:defRPr>
            </a:lvl1pPr>
          </a:lstStyle>
          <a:p>
            <a:fld id="{23B2948F-E442-4B13-9E37-A9440C98EBAF}" type="slidenum">
              <a:rPr lang="ar-SA" smtClean="0"/>
              <a:t>‹#›</a:t>
            </a:fld>
            <a:endParaRPr lang="ar-SA"/>
          </a:p>
        </p:txBody>
      </p:sp>
    </p:spTree>
    <p:extLst>
      <p:ext uri="{BB962C8B-B14F-4D97-AF65-F5344CB8AC3E}">
        <p14:creationId xmlns:p14="http://schemas.microsoft.com/office/powerpoint/2010/main" val="1169909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26280" rtl="1" eaLnBrk="1" latinLnBrk="0" hangingPunct="1">
        <a:spcBef>
          <a:spcPct val="0"/>
        </a:spcBef>
        <a:buNone/>
        <a:defRPr sz="21800" kern="1200">
          <a:solidFill>
            <a:schemeClr val="tx1"/>
          </a:solidFill>
          <a:latin typeface="+mj-lt"/>
          <a:ea typeface="+mj-ea"/>
          <a:cs typeface="+mj-cs"/>
        </a:defRPr>
      </a:lvl1pPr>
    </p:titleStyle>
    <p:bodyStyle>
      <a:lvl1pPr marL="1697355" indent="-1697355" algn="r" defTabSz="4526280" rtl="1" eaLnBrk="1" latinLnBrk="0" hangingPunct="1">
        <a:spcBef>
          <a:spcPct val="20000"/>
        </a:spcBef>
        <a:buFont typeface="Arial" pitchFamily="34" charset="0"/>
        <a:buChar char="•"/>
        <a:defRPr sz="15800" kern="1200">
          <a:solidFill>
            <a:schemeClr val="tx1"/>
          </a:solidFill>
          <a:latin typeface="+mn-lt"/>
          <a:ea typeface="+mn-ea"/>
          <a:cs typeface="+mn-cs"/>
        </a:defRPr>
      </a:lvl1pPr>
      <a:lvl2pPr marL="3677603" indent="-1414463" algn="r" defTabSz="4526280" rtl="1" eaLnBrk="1" latinLnBrk="0" hangingPunct="1">
        <a:spcBef>
          <a:spcPct val="20000"/>
        </a:spcBef>
        <a:buFont typeface="Arial" pitchFamily="34" charset="0"/>
        <a:buChar char="–"/>
        <a:defRPr sz="13900" kern="1200">
          <a:solidFill>
            <a:schemeClr val="tx1"/>
          </a:solidFill>
          <a:latin typeface="+mn-lt"/>
          <a:ea typeface="+mn-ea"/>
          <a:cs typeface="+mn-cs"/>
        </a:defRPr>
      </a:lvl2pPr>
      <a:lvl3pPr marL="5657850" indent="-1131570" algn="r" defTabSz="4526280" rtl="1" eaLnBrk="1" latinLnBrk="0" hangingPunct="1">
        <a:spcBef>
          <a:spcPct val="20000"/>
        </a:spcBef>
        <a:buFont typeface="Arial" pitchFamily="34" charset="0"/>
        <a:buChar char="•"/>
        <a:defRPr sz="11900" kern="1200">
          <a:solidFill>
            <a:schemeClr val="tx1"/>
          </a:solidFill>
          <a:latin typeface="+mn-lt"/>
          <a:ea typeface="+mn-ea"/>
          <a:cs typeface="+mn-cs"/>
        </a:defRPr>
      </a:lvl3pPr>
      <a:lvl4pPr marL="792099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4pPr>
      <a:lvl5pPr marL="1018413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5pPr>
      <a:lvl6pPr marL="1244727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6pPr>
      <a:lvl7pPr marL="1471041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7pPr>
      <a:lvl8pPr marL="1697355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8pPr>
      <a:lvl9pPr marL="19236690" indent="-1131570" algn="r" defTabSz="4526280" rtl="1" eaLnBrk="1" latinLnBrk="0" hangingPunct="1">
        <a:spcBef>
          <a:spcPct val="20000"/>
        </a:spcBef>
        <a:buFont typeface="Arial" pitchFamily="34" charset="0"/>
        <a:buChar char="•"/>
        <a:defRPr sz="9900" kern="1200">
          <a:solidFill>
            <a:schemeClr val="tx1"/>
          </a:solidFill>
          <a:latin typeface="+mn-lt"/>
          <a:ea typeface="+mn-ea"/>
          <a:cs typeface="+mn-cs"/>
        </a:defRPr>
      </a:lvl9pPr>
    </p:bodyStyle>
    <p:otherStyle>
      <a:defPPr>
        <a:defRPr lang="ar-SA"/>
      </a:defPPr>
      <a:lvl1pPr marL="0" algn="r" defTabSz="4526280" rtl="1" eaLnBrk="1" latinLnBrk="0" hangingPunct="1">
        <a:defRPr sz="8900" kern="1200">
          <a:solidFill>
            <a:schemeClr val="tx1"/>
          </a:solidFill>
          <a:latin typeface="+mn-lt"/>
          <a:ea typeface="+mn-ea"/>
          <a:cs typeface="+mn-cs"/>
        </a:defRPr>
      </a:lvl1pPr>
      <a:lvl2pPr marL="2263140" algn="r" defTabSz="4526280" rtl="1" eaLnBrk="1" latinLnBrk="0" hangingPunct="1">
        <a:defRPr sz="8900" kern="1200">
          <a:solidFill>
            <a:schemeClr val="tx1"/>
          </a:solidFill>
          <a:latin typeface="+mn-lt"/>
          <a:ea typeface="+mn-ea"/>
          <a:cs typeface="+mn-cs"/>
        </a:defRPr>
      </a:lvl2pPr>
      <a:lvl3pPr marL="4526280" algn="r" defTabSz="4526280" rtl="1" eaLnBrk="1" latinLnBrk="0" hangingPunct="1">
        <a:defRPr sz="8900" kern="1200">
          <a:solidFill>
            <a:schemeClr val="tx1"/>
          </a:solidFill>
          <a:latin typeface="+mn-lt"/>
          <a:ea typeface="+mn-ea"/>
          <a:cs typeface="+mn-cs"/>
        </a:defRPr>
      </a:lvl3pPr>
      <a:lvl4pPr marL="6789420" algn="r" defTabSz="4526280" rtl="1" eaLnBrk="1" latinLnBrk="0" hangingPunct="1">
        <a:defRPr sz="8900" kern="1200">
          <a:solidFill>
            <a:schemeClr val="tx1"/>
          </a:solidFill>
          <a:latin typeface="+mn-lt"/>
          <a:ea typeface="+mn-ea"/>
          <a:cs typeface="+mn-cs"/>
        </a:defRPr>
      </a:lvl4pPr>
      <a:lvl5pPr marL="9052560" algn="r" defTabSz="4526280" rtl="1" eaLnBrk="1" latinLnBrk="0" hangingPunct="1">
        <a:defRPr sz="8900" kern="1200">
          <a:solidFill>
            <a:schemeClr val="tx1"/>
          </a:solidFill>
          <a:latin typeface="+mn-lt"/>
          <a:ea typeface="+mn-ea"/>
          <a:cs typeface="+mn-cs"/>
        </a:defRPr>
      </a:lvl5pPr>
      <a:lvl6pPr marL="11315700" algn="r" defTabSz="4526280" rtl="1" eaLnBrk="1" latinLnBrk="0" hangingPunct="1">
        <a:defRPr sz="8900" kern="1200">
          <a:solidFill>
            <a:schemeClr val="tx1"/>
          </a:solidFill>
          <a:latin typeface="+mn-lt"/>
          <a:ea typeface="+mn-ea"/>
          <a:cs typeface="+mn-cs"/>
        </a:defRPr>
      </a:lvl6pPr>
      <a:lvl7pPr marL="13578840" algn="r" defTabSz="4526280" rtl="1" eaLnBrk="1" latinLnBrk="0" hangingPunct="1">
        <a:defRPr sz="8900" kern="1200">
          <a:solidFill>
            <a:schemeClr val="tx1"/>
          </a:solidFill>
          <a:latin typeface="+mn-lt"/>
          <a:ea typeface="+mn-ea"/>
          <a:cs typeface="+mn-cs"/>
        </a:defRPr>
      </a:lvl7pPr>
      <a:lvl8pPr marL="15841980" algn="r" defTabSz="4526280" rtl="1" eaLnBrk="1" latinLnBrk="0" hangingPunct="1">
        <a:defRPr sz="8900" kern="1200">
          <a:solidFill>
            <a:schemeClr val="tx1"/>
          </a:solidFill>
          <a:latin typeface="+mn-lt"/>
          <a:ea typeface="+mn-ea"/>
          <a:cs typeface="+mn-cs"/>
        </a:defRPr>
      </a:lvl8pPr>
      <a:lvl9pPr marL="18105120" algn="r" defTabSz="4526280" rtl="1" eaLnBrk="1" latinLnBrk="0" hangingPunct="1">
        <a:defRPr sz="8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MAX\Desktop\بوسترات اسبوع البحث العلمي\نموذج داخلي لغلاف التقري 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524630"/>
            <a:ext cx="28803600" cy="11972228"/>
          </a:xfrm>
          <a:prstGeom prst="rect">
            <a:avLst/>
          </a:prstGeom>
          <a:noFill/>
          <a:extLst>
            <a:ext uri="{909E8E84-426E-40DD-AFC4-6F175D3DCCD1}">
              <a14:hiddenFill xmlns:a14="http://schemas.microsoft.com/office/drawing/2010/main">
                <a:solidFill>
                  <a:srgbClr val="FFFFFF"/>
                </a:solidFill>
              </a14:hiddenFill>
            </a:ext>
          </a:extLst>
        </p:spPr>
      </p:pic>
      <p:sp>
        <p:nvSpPr>
          <p:cNvPr id="4" name="عنوان 3"/>
          <p:cNvSpPr>
            <a:spLocks noGrp="1"/>
          </p:cNvSpPr>
          <p:nvPr>
            <p:ph type="title"/>
          </p:nvPr>
        </p:nvSpPr>
        <p:spPr>
          <a:xfrm>
            <a:off x="1146476" y="1316876"/>
            <a:ext cx="25923240" cy="3384376"/>
          </a:xfrm>
        </p:spPr>
        <p:txBody>
          <a:bodyPr>
            <a:normAutofit fontScale="90000"/>
          </a:bodyPr>
          <a:lstStyle/>
          <a:p>
            <a:pPr rtl="0">
              <a:lnSpc>
                <a:spcPct val="120000"/>
              </a:lnSpc>
            </a:pPr>
            <a:r>
              <a:rPr lang="en-US" sz="7300" b="1" dirty="0" smtClean="0">
                <a:solidFill>
                  <a:srgbClr val="003296"/>
                </a:solidFill>
                <a:latin typeface="Times New Roman" pitchFamily="18" charset="0"/>
                <a:cs typeface="Times New Roman" pitchFamily="18" charset="0"/>
              </a:rPr>
              <a:t/>
            </a:r>
            <a:br>
              <a:rPr lang="en-US" sz="7300" b="1" dirty="0" smtClean="0">
                <a:solidFill>
                  <a:srgbClr val="003296"/>
                </a:solidFill>
                <a:latin typeface="Times New Roman" pitchFamily="18" charset="0"/>
                <a:cs typeface="Times New Roman" pitchFamily="18" charset="0"/>
              </a:rPr>
            </a:br>
            <a:r>
              <a:rPr lang="x-none" sz="7300" b="1" smtClean="0">
                <a:solidFill>
                  <a:srgbClr val="003296"/>
                </a:solidFill>
                <a:latin typeface="Times New Roman" pitchFamily="18" charset="0"/>
                <a:cs typeface="Times New Roman" pitchFamily="18" charset="0"/>
              </a:rPr>
              <a:t>DESIGN </a:t>
            </a:r>
            <a:r>
              <a:rPr lang="x-none" sz="7300" b="1" smtClean="0">
                <a:solidFill>
                  <a:srgbClr val="003296"/>
                </a:solidFill>
                <a:latin typeface="Times New Roman" pitchFamily="18" charset="0"/>
                <a:cs typeface="Times New Roman" pitchFamily="18" charset="0"/>
              </a:rPr>
              <a:t>AND PRODUCTION </a:t>
            </a:r>
            <a:r>
              <a:rPr lang="en-US" sz="7300" b="1" dirty="0" smtClean="0">
                <a:solidFill>
                  <a:srgbClr val="003296"/>
                </a:solidFill>
                <a:latin typeface="Times New Roman" pitchFamily="18" charset="0"/>
                <a:cs typeface="Times New Roman" pitchFamily="18" charset="0"/>
              </a:rPr>
              <a:t> FABRICS SUTABILE FOR PATCHES AND VALVES FRAMES.</a:t>
            </a:r>
            <a:r>
              <a:rPr lang="en-US" sz="3600" dirty="0" smtClean="0"/>
              <a:t/>
            </a:r>
            <a:br>
              <a:rPr lang="en-US" sz="3600" dirty="0" smtClean="0"/>
            </a:br>
            <a:r>
              <a:rPr lang="en-US" sz="5300" b="1" dirty="0" err="1" smtClean="0">
                <a:latin typeface="Times New Roman" pitchFamily="18" charset="0"/>
                <a:cs typeface="Times New Roman" pitchFamily="18" charset="0"/>
              </a:rPr>
              <a:t>Ghalia</a:t>
            </a:r>
            <a:r>
              <a:rPr lang="en-US" sz="5300" b="1" dirty="0" smtClean="0">
                <a:latin typeface="Times New Roman" pitchFamily="18" charset="0"/>
                <a:cs typeface="Times New Roman" pitchFamily="18" charset="0"/>
              </a:rPr>
              <a:t> El-</a:t>
            </a:r>
            <a:r>
              <a:rPr lang="en-US" sz="5300" b="1" dirty="0" err="1" smtClean="0">
                <a:latin typeface="Times New Roman" pitchFamily="18" charset="0"/>
                <a:cs typeface="Times New Roman" pitchFamily="18" charset="0"/>
              </a:rPr>
              <a:t>Shenawy</a:t>
            </a:r>
            <a:r>
              <a:rPr lang="en-US" sz="53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Co-operated research</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dirty="0" smtClean="0"/>
              <a:t/>
            </a:r>
            <a:br>
              <a:rPr lang="en-US" sz="3600" dirty="0" smtClean="0"/>
            </a:br>
            <a:r>
              <a:rPr lang="x-none" sz="3600" smtClean="0"/>
              <a:t> </a:t>
            </a:r>
            <a:r>
              <a:rPr lang="en-US" sz="3600" dirty="0" smtClean="0"/>
              <a:t/>
            </a:r>
            <a:br>
              <a:rPr lang="en-US" sz="3600" dirty="0" smtClean="0"/>
            </a:br>
            <a:endParaRPr lang="ar-SA" sz="3600" dirty="0"/>
          </a:p>
        </p:txBody>
      </p:sp>
      <p:sp>
        <p:nvSpPr>
          <p:cNvPr id="8" name="عنصر نائب للمحتوى 7"/>
          <p:cNvSpPr>
            <a:spLocks noGrp="1"/>
          </p:cNvSpPr>
          <p:nvPr>
            <p:ph sz="half" idx="1"/>
          </p:nvPr>
        </p:nvSpPr>
        <p:spPr>
          <a:xfrm>
            <a:off x="977775" y="4968902"/>
            <a:ext cx="13167406" cy="13105456"/>
          </a:xfrm>
        </p:spPr>
        <p:txBody>
          <a:bodyPr>
            <a:noAutofit/>
          </a:bodyPr>
          <a:lstStyle/>
          <a:p>
            <a:pPr marL="0" indent="0" algn="just" rtl="0">
              <a:lnSpc>
                <a:spcPct val="120000"/>
              </a:lnSpc>
              <a:buNone/>
            </a:pPr>
            <a:r>
              <a:rPr lang="en-US" sz="4000" b="1" dirty="0" smtClean="0">
                <a:latin typeface="Times New Roman" pitchFamily="18" charset="0"/>
                <a:cs typeface="Times New Roman" pitchFamily="18" charset="0"/>
              </a:rPr>
              <a:t>ABSTRACT</a:t>
            </a:r>
            <a:endParaRPr lang="en-US" sz="4000" b="1" dirty="0">
              <a:latin typeface="Times New Roman" pitchFamily="18" charset="0"/>
              <a:cs typeface="Times New Roman" pitchFamily="18" charset="0"/>
            </a:endParaRPr>
          </a:p>
          <a:p>
            <a:pPr marL="0" indent="0" algn="just" rtl="0">
              <a:lnSpc>
                <a:spcPct val="120000"/>
              </a:lnSpc>
              <a:buNone/>
            </a:pPr>
            <a:r>
              <a:rPr lang="x-none" sz="4000" b="1">
                <a:latin typeface="Times New Roman" pitchFamily="18" charset="0"/>
                <a:cs typeface="Times New Roman" pitchFamily="18" charset="0"/>
              </a:rPr>
              <a:t>This research is mainly concerned with designing fabrics used in heart prostheses (patches, valves frames and vasculars). The woven technique was applied to produce fabrics under study, using polyester. Different parameters were studied including, the fabric structure ( regular hopsack 2/2 , satin 4 and twill 1/3), yarn count (50 , 70 and 100 denier), warp set (80, 100 and 120 ends /cm) and weft set (75, 100 and 125 picks /cm) for patches, valves frames. The produced fabrics were treated with Chitosan .Their influence on the performance of the end-use fabric and the achieved properties were studied. On the other hand physical-chemical properties including; air permeability, water permeability, thickness and weight were evaluated according to the final product needs. Some more results were reached concern</a:t>
            </a:r>
            <a:r>
              <a:rPr lang="en-US" sz="4000" b="1" dirty="0" err="1">
                <a:latin typeface="Times New Roman" pitchFamily="18" charset="0"/>
                <a:cs typeface="Times New Roman" pitchFamily="18" charset="0"/>
              </a:rPr>
              <a:t>ing</a:t>
            </a:r>
            <a:r>
              <a:rPr lang="en-US" sz="4000" b="1" dirty="0">
                <a:latin typeface="Times New Roman" pitchFamily="18" charset="0"/>
                <a:cs typeface="Times New Roman" pitchFamily="18" charset="0"/>
              </a:rPr>
              <a:t> </a:t>
            </a:r>
            <a:r>
              <a:rPr lang="x-none" sz="4000" b="1">
                <a:latin typeface="Times New Roman" pitchFamily="18" charset="0"/>
                <a:cs typeface="Times New Roman" pitchFamily="18" charset="0"/>
              </a:rPr>
              <a:t>structures and materials.</a:t>
            </a:r>
            <a:endParaRPr lang="en-US" sz="4000" b="1" dirty="0">
              <a:latin typeface="Times New Roman" pitchFamily="18" charset="0"/>
              <a:cs typeface="Times New Roman" pitchFamily="18" charset="0"/>
            </a:endParaRPr>
          </a:p>
          <a:p>
            <a:pPr marL="0" indent="0" algn="l" rtl="0">
              <a:lnSpc>
                <a:spcPct val="120000"/>
              </a:lnSpc>
              <a:buNone/>
            </a:pPr>
            <a:endParaRPr lang="ar-SA" sz="4000" dirty="0"/>
          </a:p>
        </p:txBody>
      </p:sp>
      <p:sp>
        <p:nvSpPr>
          <p:cNvPr id="9" name="عنصر نائب للمحتوى 8"/>
          <p:cNvSpPr>
            <a:spLocks noGrp="1"/>
          </p:cNvSpPr>
          <p:nvPr>
            <p:ph sz="half" idx="2"/>
          </p:nvPr>
        </p:nvSpPr>
        <p:spPr>
          <a:xfrm>
            <a:off x="15548276" y="5905006"/>
            <a:ext cx="12721590" cy="8468850"/>
          </a:xfrm>
        </p:spPr>
        <p:txBody>
          <a:bodyPr>
            <a:normAutofit lnSpcReduction="10000"/>
          </a:bodyPr>
          <a:lstStyle/>
          <a:p>
            <a:pPr marL="0" indent="0" algn="just" rtl="0">
              <a:lnSpc>
                <a:spcPct val="120000"/>
              </a:lnSpc>
              <a:buNone/>
            </a:pPr>
            <a:r>
              <a:rPr lang="en-US" sz="4000" b="1" dirty="0">
                <a:latin typeface="Times New Roman" pitchFamily="18" charset="0"/>
                <a:cs typeface="Times New Roman" pitchFamily="18" charset="0"/>
              </a:rPr>
              <a:t>EXPERIMENTAL </a:t>
            </a:r>
            <a:r>
              <a:rPr lang="en-US" sz="4000" b="1" dirty="0">
                <a:latin typeface="Times New Roman" pitchFamily="18" charset="0"/>
                <a:cs typeface="Times New Roman" pitchFamily="18" charset="0"/>
              </a:rPr>
              <a:t>WORK</a:t>
            </a:r>
          </a:p>
          <a:p>
            <a:pPr marL="0" indent="0" algn="just" rtl="0">
              <a:lnSpc>
                <a:spcPct val="120000"/>
              </a:lnSpc>
              <a:buNone/>
            </a:pPr>
            <a:r>
              <a:rPr lang="en-US" sz="4000" b="1" dirty="0">
                <a:latin typeface="Times New Roman" pitchFamily="18" charset="0"/>
                <a:cs typeface="Times New Roman" pitchFamily="18" charset="0"/>
              </a:rPr>
              <a:t> </a:t>
            </a:r>
            <a:r>
              <a:rPr lang="en-US" sz="4000" b="1" dirty="0" smtClean="0">
                <a:latin typeface="Times New Roman" pitchFamily="18" charset="0"/>
                <a:cs typeface="Times New Roman" pitchFamily="18" charset="0"/>
              </a:rPr>
              <a:t>There </a:t>
            </a:r>
            <a:r>
              <a:rPr lang="en-US" sz="4000" b="1" dirty="0">
                <a:latin typeface="Times New Roman" pitchFamily="18" charset="0"/>
                <a:cs typeface="Times New Roman" pitchFamily="18" charset="0"/>
              </a:rPr>
              <a:t>are no previous studies about fabrics used in heart prostheses, this research produced fabrics used in patches and valves frames. </a:t>
            </a:r>
            <a:r>
              <a:rPr lang="en-US" sz="4000" b="1" dirty="0">
                <a:latin typeface="Times New Roman" pitchFamily="18" charset="0"/>
                <a:cs typeface="Times New Roman" pitchFamily="18" charset="0"/>
              </a:rPr>
              <a:t>One textile material used in this research, that is  textured polyester  denier 50 , 70 and 100 denier . Three different woven structures were used in this research to produce all samples, Regular hopsack 2/2 ,twill weave 1/3 ,and satin weave 4.Three warp set  used in  produced samples ,theses ,80, 100 and 120 ends /cm and  three weft set 75, 100 and 125 picks /cm. </a:t>
            </a:r>
          </a:p>
        </p:txBody>
      </p:sp>
      <p:sp>
        <p:nvSpPr>
          <p:cNvPr id="10" name="مستطيل 9"/>
          <p:cNvSpPr/>
          <p:nvPr/>
        </p:nvSpPr>
        <p:spPr>
          <a:xfrm>
            <a:off x="1175203" y="23272495"/>
            <a:ext cx="12030653" cy="19174480"/>
          </a:xfrm>
          <a:prstGeom prst="rect">
            <a:avLst/>
          </a:prstGeom>
        </p:spPr>
        <p:txBody>
          <a:bodyPr wrap="square">
            <a:spAutoFit/>
          </a:bodyPr>
          <a:lstStyle/>
          <a:p>
            <a:pPr algn="just" rtl="0"/>
            <a:r>
              <a:rPr lang="en-US" sz="4000" b="1" dirty="0" smtClean="0">
                <a:solidFill>
                  <a:srgbClr val="BD3E0B"/>
                </a:solidFill>
                <a:latin typeface="Times New Roman" pitchFamily="18" charset="0"/>
                <a:cs typeface="Times New Roman" pitchFamily="18" charset="0"/>
              </a:rPr>
              <a:t>Introduction </a:t>
            </a:r>
          </a:p>
          <a:p>
            <a:pPr algn="just" rtl="0"/>
            <a:r>
              <a:rPr lang="x-none" sz="4000" b="1" smtClean="0">
                <a:latin typeface="Times New Roman" pitchFamily="18" charset="0"/>
                <a:cs typeface="Times New Roman" pitchFamily="18" charset="0"/>
              </a:rPr>
              <a:t>The </a:t>
            </a:r>
            <a:r>
              <a:rPr lang="x-none" sz="4000" b="1">
                <a:latin typeface="Times New Roman" pitchFamily="18" charset="0"/>
                <a:cs typeface="Times New Roman" pitchFamily="18" charset="0"/>
              </a:rPr>
              <a:t>ideal graft should last a life time and permit blood passage without clotting or infection </a:t>
            </a:r>
            <a:r>
              <a:rPr lang="x-none" sz="4000" b="1" smtClean="0">
                <a:latin typeface="Times New Roman" pitchFamily="18" charset="0"/>
                <a:cs typeface="Times New Roman" pitchFamily="18" charset="0"/>
              </a:rPr>
              <a:t>.The </a:t>
            </a:r>
            <a:r>
              <a:rPr lang="x-none" sz="4000" b="1">
                <a:latin typeface="Times New Roman" pitchFamily="18" charset="0"/>
                <a:cs typeface="Times New Roman" pitchFamily="18" charset="0"/>
              </a:rPr>
              <a:t>rate should be as close 100% as possible and it should show more  compliance . The vessel that is used in replacing</a:t>
            </a:r>
            <a:r>
              <a:rPr lang="x-none" sz="4000" b="1" smtClean="0">
                <a:latin typeface="Times New Roman" pitchFamily="18" charset="0"/>
                <a:cs typeface="Times New Roman" pitchFamily="18" charset="0"/>
              </a:rPr>
              <a:t>.  </a:t>
            </a:r>
            <a:r>
              <a:rPr lang="x-none" sz="4000" b="1">
                <a:latin typeface="Times New Roman" pitchFamily="18" charset="0"/>
                <a:cs typeface="Times New Roman" pitchFamily="18" charset="0"/>
              </a:rPr>
              <a:t>The grafts should be easy to manufacture and store impervious to blood leakage to prevent excessive blood loss and the development of perigraft hematoma , which can interfere with healing and promote infection </a:t>
            </a:r>
            <a:r>
              <a:rPr lang="en-US" sz="4000" b="1" dirty="0" smtClean="0">
                <a:latin typeface="Times New Roman" pitchFamily="18" charset="0"/>
                <a:cs typeface="Times New Roman" pitchFamily="18" charset="0"/>
              </a:rPr>
              <a:t>.</a:t>
            </a:r>
            <a:r>
              <a:rPr lang="x-none" sz="4000" b="1" smtClean="0">
                <a:latin typeface="Times New Roman" pitchFamily="18" charset="0"/>
                <a:cs typeface="Times New Roman" pitchFamily="18" charset="0"/>
              </a:rPr>
              <a:t>Porosity </a:t>
            </a:r>
            <a:r>
              <a:rPr lang="x-none" sz="4000" b="1">
                <a:latin typeface="Times New Roman" pitchFamily="18" charset="0"/>
                <a:cs typeface="Times New Roman" pitchFamily="18" charset="0"/>
              </a:rPr>
              <a:t>may be essential for fabrics and other biological  grafts </a:t>
            </a:r>
            <a:endParaRPr lang="en-US" sz="4000" b="1" dirty="0" smtClean="0">
              <a:latin typeface="Times New Roman" pitchFamily="18" charset="0"/>
              <a:cs typeface="Times New Roman" pitchFamily="18" charset="0"/>
            </a:endParaRPr>
          </a:p>
          <a:p>
            <a:pPr algn="just" rtl="0"/>
            <a:r>
              <a:rPr lang="en-US" sz="4000" b="1" dirty="0">
                <a:solidFill>
                  <a:srgbClr val="BD3E0B"/>
                </a:solidFill>
                <a:latin typeface="Times New Roman" pitchFamily="18" charset="0"/>
                <a:cs typeface="Times New Roman" pitchFamily="18" charset="0"/>
              </a:rPr>
              <a:t>Characteristics of the ideal graft</a:t>
            </a:r>
          </a:p>
          <a:p>
            <a:pPr algn="just" rtl="0"/>
            <a:r>
              <a:rPr lang="x-none" sz="4000" b="1" smtClean="0">
                <a:latin typeface="Times New Roman" pitchFamily="18" charset="0"/>
                <a:cs typeface="Times New Roman" pitchFamily="18" charset="0"/>
              </a:rPr>
              <a:t>Reasonably </a:t>
            </a:r>
            <a:r>
              <a:rPr lang="x-none" sz="4000" b="1">
                <a:latin typeface="Times New Roman" pitchFamily="18" charset="0"/>
                <a:cs typeface="Times New Roman" pitchFamily="18" charset="0"/>
              </a:rPr>
              <a:t>priced -readily available – variety of size – easy to store easy to manufacture – durable ( survives repeated sterilization , long life in body) suitable for use in the body (bio compatible – non toxic – non allergic – non thrombogenic, infection resistant easy to handle ( easy to pass suture needle – pliable elastic – does not kink</a:t>
            </a:r>
            <a:r>
              <a:rPr lang="x-none" sz="4000" b="1" smtClean="0">
                <a:latin typeface="Times New Roman" pitchFamily="18" charset="0"/>
                <a:cs typeface="Times New Roman" pitchFamily="18" charset="0"/>
              </a:rPr>
              <a:t>).</a:t>
            </a:r>
            <a:endParaRPr lang="en-US" sz="4000" b="1" dirty="0">
              <a:latin typeface="Times New Roman" pitchFamily="18" charset="0"/>
              <a:cs typeface="Times New Roman" pitchFamily="18" charset="0"/>
            </a:endParaRPr>
          </a:p>
          <a:p>
            <a:pPr algn="just" rtl="0"/>
            <a:r>
              <a:rPr lang="x-none" sz="4000" b="1">
                <a:solidFill>
                  <a:srgbClr val="BD3E0B"/>
                </a:solidFill>
                <a:latin typeface="Times New Roman" pitchFamily="18" charset="0"/>
                <a:cs typeface="Times New Roman" pitchFamily="18" charset="0"/>
              </a:rPr>
              <a:t>Requirements of fabrics used in heart prostheses</a:t>
            </a:r>
            <a:endParaRPr lang="en-US" sz="4000" b="1" dirty="0">
              <a:solidFill>
                <a:srgbClr val="BD3E0B"/>
              </a:solidFill>
              <a:latin typeface="Times New Roman" pitchFamily="18" charset="0"/>
              <a:cs typeface="Times New Roman" pitchFamily="18" charset="0"/>
            </a:endParaRPr>
          </a:p>
          <a:p>
            <a:pPr algn="just" rtl="0"/>
            <a:r>
              <a:rPr lang="x-none" sz="4000" b="1">
                <a:latin typeface="Times New Roman" pitchFamily="18" charset="0"/>
                <a:cs typeface="Times New Roman" pitchFamily="18" charset="0"/>
              </a:rPr>
              <a:t>Requirements specified for implants with regard to duration of contact with human body where the contact medium and the intended biostability of the material are stricter compatibility than those for operating. Theatre textiles and products which are used in direct contact with the central nervous system or in the immediate vicinity of the heart or those which are deliberately dissolved in the body .The most important general requirement of heart prosthesis is the compatibility of the material to the human body and the ease with it can be </a:t>
            </a:r>
            <a:r>
              <a:rPr lang="x-none" sz="4000" b="1" smtClean="0">
                <a:latin typeface="Times New Roman" pitchFamily="18" charset="0"/>
                <a:cs typeface="Times New Roman" pitchFamily="18" charset="0"/>
              </a:rPr>
              <a:t>sterilized.</a:t>
            </a:r>
            <a:endParaRPr lang="en-US" sz="4000" b="1" dirty="0">
              <a:latin typeface="Times New Roman" pitchFamily="18" charset="0"/>
              <a:cs typeface="Times New Roman" pitchFamily="18" charset="0"/>
            </a:endParaRPr>
          </a:p>
        </p:txBody>
      </p:sp>
      <p:sp>
        <p:nvSpPr>
          <p:cNvPr id="2" name="مستطيل 1"/>
          <p:cNvSpPr/>
          <p:nvPr/>
        </p:nvSpPr>
        <p:spPr>
          <a:xfrm>
            <a:off x="15688414" y="14257934"/>
            <a:ext cx="12223588" cy="14250055"/>
          </a:xfrm>
          <a:prstGeom prst="rect">
            <a:avLst/>
          </a:prstGeom>
        </p:spPr>
        <p:txBody>
          <a:bodyPr wrap="square">
            <a:spAutoFit/>
          </a:bodyPr>
          <a:lstStyle/>
          <a:p>
            <a:pPr algn="just" rtl="0"/>
            <a:r>
              <a:rPr lang="en-US" sz="4000" b="1" dirty="0">
                <a:latin typeface="Times New Roman" pitchFamily="18" charset="0"/>
                <a:cs typeface="Times New Roman" pitchFamily="18" charset="0"/>
              </a:rPr>
              <a:t>Finishing treatment</a:t>
            </a:r>
          </a:p>
          <a:p>
            <a:pPr algn="just" rtl="0"/>
            <a:r>
              <a:rPr lang="x-none" sz="4000" b="1" smtClean="0">
                <a:latin typeface="Times New Roman" pitchFamily="18" charset="0"/>
                <a:cs typeface="Times New Roman" pitchFamily="18" charset="0"/>
              </a:rPr>
              <a:t>The </a:t>
            </a:r>
            <a:r>
              <a:rPr lang="x-none" sz="4000" b="1">
                <a:latin typeface="Times New Roman" pitchFamily="18" charset="0"/>
                <a:cs typeface="Times New Roman" pitchFamily="18" charset="0"/>
              </a:rPr>
              <a:t>produced fabrics were undergoing special treatments before being used. These treatments </a:t>
            </a:r>
            <a:r>
              <a:rPr lang="x-none" sz="4000" b="1" smtClean="0">
                <a:latin typeface="Times New Roman" pitchFamily="18" charset="0"/>
                <a:cs typeface="Times New Roman" pitchFamily="18" charset="0"/>
              </a:rPr>
              <a:t>as </a:t>
            </a:r>
            <a:r>
              <a:rPr lang="x-none" sz="4000" b="1">
                <a:latin typeface="Times New Roman" pitchFamily="18" charset="0"/>
                <a:cs typeface="Times New Roman" pitchFamily="18" charset="0"/>
              </a:rPr>
              <a:t>following</a:t>
            </a:r>
            <a:r>
              <a:rPr lang="ar-SA" sz="4000" b="1" dirty="0">
                <a:latin typeface="Times New Roman" pitchFamily="18" charset="0"/>
                <a:cs typeface="Times New Roman" pitchFamily="18" charset="0"/>
              </a:rPr>
              <a:t>.</a:t>
            </a:r>
            <a:endParaRPr lang="en-US" sz="4000" b="1" dirty="0">
              <a:latin typeface="Times New Roman" pitchFamily="18" charset="0"/>
              <a:cs typeface="Times New Roman" pitchFamily="18" charset="0"/>
            </a:endParaRPr>
          </a:p>
          <a:p>
            <a:pPr algn="just" rtl="0"/>
            <a:r>
              <a:rPr lang="en-US" sz="4000" b="1" dirty="0">
                <a:latin typeface="Times New Roman" pitchFamily="18" charset="0"/>
                <a:cs typeface="Times New Roman" pitchFamily="18" charset="0"/>
              </a:rPr>
              <a:t>Coating </a:t>
            </a:r>
          </a:p>
          <a:p>
            <a:pPr algn="just" rtl="0"/>
            <a:r>
              <a:rPr lang="x-none" sz="4000" b="1" smtClean="0">
                <a:latin typeface="Times New Roman" pitchFamily="18" charset="0"/>
                <a:cs typeface="Times New Roman" pitchFamily="18" charset="0"/>
              </a:rPr>
              <a:t>Prostheses </a:t>
            </a:r>
            <a:r>
              <a:rPr lang="x-none" sz="4000" b="1">
                <a:latin typeface="Times New Roman" pitchFamily="18" charset="0"/>
                <a:cs typeface="Times New Roman" pitchFamily="18" charset="0"/>
              </a:rPr>
              <a:t>are impregnated with Chitosan, which decrease the permeability. preclotting of coated prostheses have been advocated for many years for their non-porous surface which minimizes blood loss of the </a:t>
            </a:r>
            <a:r>
              <a:rPr lang="x-none" sz="4000" b="1" smtClean="0">
                <a:latin typeface="Times New Roman" pitchFamily="18" charset="0"/>
                <a:cs typeface="Times New Roman" pitchFamily="18" charset="0"/>
              </a:rPr>
              <a:t>patients</a:t>
            </a:r>
            <a:r>
              <a:rPr lang="en-US" sz="4000" b="1" dirty="0" smtClean="0">
                <a:latin typeface="Times New Roman" pitchFamily="18" charset="0"/>
                <a:cs typeface="Times New Roman" pitchFamily="18" charset="0"/>
              </a:rPr>
              <a:t>.</a:t>
            </a:r>
            <a:r>
              <a:rPr lang="x-none" sz="4000" b="1" smtClean="0">
                <a:latin typeface="Times New Roman" pitchFamily="18" charset="0"/>
                <a:cs typeface="Times New Roman" pitchFamily="18" charset="0"/>
              </a:rPr>
              <a:t> The </a:t>
            </a:r>
            <a:r>
              <a:rPr lang="x-none" sz="4000" b="1">
                <a:latin typeface="Times New Roman" pitchFamily="18" charset="0"/>
                <a:cs typeface="Times New Roman" pitchFamily="18" charset="0"/>
              </a:rPr>
              <a:t>fabric samples were padded in an aqueous solution containing 12% Chitosan, solution then squeezed to a wet pick up 100 %. The fabric samples were dried at 85 </a:t>
            </a:r>
            <a:r>
              <a:rPr lang="ar-SA" sz="4000" b="1" baseline="30000" dirty="0">
                <a:latin typeface="Times New Roman" pitchFamily="18" charset="0"/>
                <a:cs typeface="Times New Roman" pitchFamily="18" charset="0"/>
              </a:rPr>
              <a:t>0</a:t>
            </a:r>
            <a:r>
              <a:rPr lang="x-none" sz="4000" b="1">
                <a:latin typeface="Times New Roman" pitchFamily="18" charset="0"/>
                <a:cs typeface="Times New Roman" pitchFamily="18" charset="0"/>
              </a:rPr>
              <a:t>C for 5 min, then thermo-fixed at 140 </a:t>
            </a:r>
            <a:r>
              <a:rPr lang="x-none" sz="4000" b="1" baseline="30000">
                <a:latin typeface="Times New Roman" pitchFamily="18" charset="0"/>
                <a:cs typeface="Times New Roman" pitchFamily="18" charset="0"/>
              </a:rPr>
              <a:t>0</a:t>
            </a:r>
            <a:r>
              <a:rPr lang="x-none" sz="4000" b="1">
                <a:latin typeface="Times New Roman" pitchFamily="18" charset="0"/>
                <a:cs typeface="Times New Roman" pitchFamily="18" charset="0"/>
              </a:rPr>
              <a:t>C 90 sec.</a:t>
            </a:r>
            <a:r>
              <a:rPr lang="x-none" sz="4000" b="1" baseline="30000">
                <a:latin typeface="Times New Roman" pitchFamily="18" charset="0"/>
                <a:cs typeface="Times New Roman" pitchFamily="18" charset="0"/>
              </a:rPr>
              <a:t> </a:t>
            </a:r>
            <a:endParaRPr lang="en-US" sz="4000" b="1" baseline="30000" dirty="0" smtClean="0">
              <a:latin typeface="Times New Roman" pitchFamily="18" charset="0"/>
              <a:cs typeface="Times New Roman" pitchFamily="18" charset="0"/>
            </a:endParaRPr>
          </a:p>
          <a:p>
            <a:pPr algn="just" rtl="0"/>
            <a:r>
              <a:rPr lang="en-US" sz="4000" b="1" dirty="0" smtClean="0">
                <a:solidFill>
                  <a:srgbClr val="BD3E0B"/>
                </a:solidFill>
                <a:latin typeface="Times New Roman" pitchFamily="18" charset="0"/>
                <a:cs typeface="Times New Roman" pitchFamily="18" charset="0"/>
              </a:rPr>
              <a:t>Sterilization </a:t>
            </a:r>
            <a:endParaRPr lang="en-US" sz="4000" b="1" dirty="0">
              <a:solidFill>
                <a:srgbClr val="BD3E0B"/>
              </a:solidFill>
              <a:latin typeface="Times New Roman" pitchFamily="18" charset="0"/>
              <a:cs typeface="Times New Roman" pitchFamily="18" charset="0"/>
            </a:endParaRPr>
          </a:p>
          <a:p>
            <a:pPr algn="just" rtl="0"/>
            <a:r>
              <a:rPr lang="x-none" sz="4000" b="1">
                <a:latin typeface="Times New Roman" pitchFamily="18" charset="0"/>
                <a:cs typeface="Times New Roman" pitchFamily="18" charset="0"/>
              </a:rPr>
              <a:t>Heart prostheses fabrics are sterilized by ethylene oxide gas, where sterilization is applied in special autoclaves under carefully controlled conditions of temperature an </a:t>
            </a:r>
            <a:r>
              <a:rPr lang="x-none" sz="4000" b="1" smtClean="0">
                <a:latin typeface="Times New Roman" pitchFamily="18" charset="0"/>
                <a:cs typeface="Times New Roman" pitchFamily="18" charset="0"/>
              </a:rPr>
              <a:t>humidity</a:t>
            </a:r>
            <a:r>
              <a:rPr lang="x-none" sz="4000" b="1" baseline="30000" smtClean="0">
                <a:latin typeface="Times New Roman" pitchFamily="18" charset="0"/>
                <a:cs typeface="Times New Roman" pitchFamily="18" charset="0"/>
              </a:rPr>
              <a:t>)</a:t>
            </a:r>
            <a:r>
              <a:rPr lang="x-none" sz="4000" b="1" smtClean="0">
                <a:latin typeface="Times New Roman" pitchFamily="18" charset="0"/>
                <a:cs typeface="Times New Roman" pitchFamily="18" charset="0"/>
              </a:rPr>
              <a:t>The </a:t>
            </a:r>
            <a:r>
              <a:rPr lang="x-none" sz="4000" b="1">
                <a:latin typeface="Times New Roman" pitchFamily="18" charset="0"/>
                <a:cs typeface="Times New Roman" pitchFamily="18" charset="0"/>
              </a:rPr>
              <a:t>gas alters proteins, killing bacteria, fungal spores and viruses .A through cleaning cycle is required before sterilization and a gas removal cycle is needed before use </a:t>
            </a:r>
            <a:r>
              <a:rPr lang="en-US" sz="4000" b="1" dirty="0" smtClean="0">
                <a:latin typeface="Times New Roman" pitchFamily="18" charset="0"/>
                <a:cs typeface="Times New Roman" pitchFamily="18" charset="0"/>
              </a:rPr>
              <a:t>.</a:t>
            </a:r>
            <a:endParaRPr lang="ar-SA" sz="4000" b="1" dirty="0" smtClean="0">
              <a:latin typeface="Times New Roman" pitchFamily="18" charset="0"/>
              <a:cs typeface="Times New Roman" pitchFamily="18" charset="0"/>
            </a:endParaRPr>
          </a:p>
          <a:p>
            <a:pPr algn="l" rtl="0"/>
            <a:endParaRPr lang="en-US" sz="4000" dirty="0">
              <a:latin typeface="Times New Roman" pitchFamily="18" charset="0"/>
              <a:cs typeface="Times New Roman" pitchFamily="18" charset="0"/>
            </a:endParaRPr>
          </a:p>
        </p:txBody>
      </p:sp>
      <p:pic>
        <p:nvPicPr>
          <p:cNvPr id="11" name="صورة 10" descr="Heart Halves"/>
          <p:cNvPicPr/>
          <p:nvPr/>
        </p:nvPicPr>
        <p:blipFill>
          <a:blip r:embed="rId3">
            <a:extLst>
              <a:ext uri="{28A0092B-C50C-407E-A947-70E740481C1C}">
                <a14:useLocalDpi xmlns:a14="http://schemas.microsoft.com/office/drawing/2010/main" val="0"/>
              </a:ext>
            </a:extLst>
          </a:blip>
          <a:srcRect/>
          <a:stretch>
            <a:fillRect/>
          </a:stretch>
        </p:blipFill>
        <p:spPr bwMode="auto">
          <a:xfrm>
            <a:off x="1063284" y="18248390"/>
            <a:ext cx="4079050" cy="3646362"/>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12" name="صورة 11" descr="Dacron Graft"/>
          <p:cNvPicPr/>
          <p:nvPr/>
        </p:nvPicPr>
        <p:blipFill>
          <a:blip r:embed="rId4">
            <a:extLst>
              <a:ext uri="{28A0092B-C50C-407E-A947-70E740481C1C}">
                <a14:useLocalDpi xmlns:a14="http://schemas.microsoft.com/office/drawing/2010/main" val="0"/>
              </a:ext>
            </a:extLst>
          </a:blip>
          <a:srcRect/>
          <a:stretch>
            <a:fillRect/>
          </a:stretch>
        </p:blipFill>
        <p:spPr bwMode="auto">
          <a:xfrm>
            <a:off x="10287388" y="18413649"/>
            <a:ext cx="4114412" cy="415041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13" name="صورة 12" descr="http://www.goremedical.com/resources/images/cartridges/abdominal-wall.jpg"/>
          <p:cNvPicPr/>
          <p:nvPr/>
        </p:nvPicPr>
        <p:blipFill>
          <a:blip r:embed="rId5">
            <a:extLst>
              <a:ext uri="{28A0092B-C50C-407E-A947-70E740481C1C}">
                <a14:useLocalDpi xmlns:a14="http://schemas.microsoft.com/office/drawing/2010/main" val="0"/>
              </a:ext>
            </a:extLst>
          </a:blip>
          <a:srcRect/>
          <a:stretch>
            <a:fillRect/>
          </a:stretch>
        </p:blipFill>
        <p:spPr bwMode="auto">
          <a:xfrm>
            <a:off x="5755525" y="18463568"/>
            <a:ext cx="4037763" cy="3646362"/>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14" name="صورة 13" descr="http://my.clevelandclinic.org/PublishingImages/heart/carbomedicsmall.jpg"/>
          <p:cNvPicPr/>
          <p:nvPr/>
        </p:nvPicPr>
        <p:blipFill>
          <a:blip r:embed="rId6">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5253146" y="42720721"/>
            <a:ext cx="3874765" cy="358004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5" name="صورة 14" descr="Artificial heart valve"/>
          <p:cNvPicPr/>
          <p:nvPr/>
        </p:nvPicPr>
        <p:blipFill>
          <a:blip r:embed="rId7">
            <a:extLst>
              <a:ext uri="{28A0092B-C50C-407E-A947-70E740481C1C}">
                <a14:useLocalDpi xmlns:a14="http://schemas.microsoft.com/office/drawing/2010/main" val="0"/>
              </a:ext>
            </a:extLst>
          </a:blip>
          <a:srcRect/>
          <a:stretch>
            <a:fillRect/>
          </a:stretch>
        </p:blipFill>
        <p:spPr bwMode="auto">
          <a:xfrm>
            <a:off x="9763726" y="42720720"/>
            <a:ext cx="3845986" cy="35800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6" name="صورة 15" descr="Abnormal segment has been removed. Leaflet edges are sewn together"/>
          <p:cNvPicPr/>
          <p:nvPr/>
        </p:nvPicPr>
        <p:blipFill>
          <a:blip r:embed="rId8">
            <a:extLst>
              <a:ext uri="{28A0092B-C50C-407E-A947-70E740481C1C}">
                <a14:useLocalDpi xmlns:a14="http://schemas.microsoft.com/office/drawing/2010/main" val="0"/>
              </a:ext>
            </a:extLst>
          </a:blip>
          <a:srcRect/>
          <a:stretch>
            <a:fillRect/>
          </a:stretch>
        </p:blipFill>
        <p:spPr bwMode="auto">
          <a:xfrm>
            <a:off x="1063285" y="42754752"/>
            <a:ext cx="3545428" cy="358004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Rectangle 4"/>
          <p:cNvSpPr>
            <a:spLocks noChangeArrowheads="1"/>
          </p:cNvSpPr>
          <p:nvPr/>
        </p:nvSpPr>
        <p:spPr bwMode="auto">
          <a:xfrm>
            <a:off x="1146476" y="2551864"/>
            <a:ext cx="2880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
        <p:nvSpPr>
          <p:cNvPr id="5" name="Rectangle 5"/>
          <p:cNvSpPr>
            <a:spLocks noChangeArrowheads="1"/>
          </p:cNvSpPr>
          <p:nvPr/>
        </p:nvSpPr>
        <p:spPr bwMode="auto">
          <a:xfrm>
            <a:off x="0" y="2479675"/>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6"/>
          <p:cNvSpPr>
            <a:spLocks noChangeArrowheads="1"/>
          </p:cNvSpPr>
          <p:nvPr/>
        </p:nvSpPr>
        <p:spPr bwMode="auto">
          <a:xfrm>
            <a:off x="0" y="6356350"/>
            <a:ext cx="2880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مستطيل 18"/>
          <p:cNvSpPr/>
          <p:nvPr/>
        </p:nvSpPr>
        <p:spPr>
          <a:xfrm>
            <a:off x="15688414" y="32968749"/>
            <a:ext cx="12363725" cy="6986528"/>
          </a:xfrm>
          <a:prstGeom prst="rect">
            <a:avLst/>
          </a:prstGeom>
        </p:spPr>
        <p:txBody>
          <a:bodyPr wrap="square">
            <a:spAutoFit/>
          </a:bodyPr>
          <a:lstStyle/>
          <a:p>
            <a:pPr algn="just" rtl="0"/>
            <a:r>
              <a:rPr lang="en-US" sz="4000" b="1" dirty="0">
                <a:latin typeface="Times New Roman" pitchFamily="18" charset="0"/>
                <a:cs typeface="Times New Roman" pitchFamily="18" charset="0"/>
              </a:rPr>
              <a:t>Conclusions </a:t>
            </a:r>
          </a:p>
          <a:p>
            <a:pPr algn="just" rtl="0"/>
            <a:r>
              <a:rPr lang="en-US" sz="4000" b="1" dirty="0" smtClean="0">
                <a:latin typeface="Times New Roman" pitchFamily="18" charset="0"/>
                <a:cs typeface="Times New Roman" pitchFamily="18" charset="0"/>
              </a:rPr>
              <a:t>From </a:t>
            </a:r>
            <a:r>
              <a:rPr lang="en-US" sz="4000" b="1" dirty="0">
                <a:latin typeface="Times New Roman" pitchFamily="18" charset="0"/>
                <a:cs typeface="Times New Roman" pitchFamily="18" charset="0"/>
              </a:rPr>
              <a:t>the previous figures, tables and relationship concerns the different fabric properties such as, air permeability, water permeability, thickness, weight and bursting resistance the following conclusions are reached:</a:t>
            </a:r>
          </a:p>
          <a:p>
            <a:pPr algn="just" rtl="0"/>
            <a:r>
              <a:rPr lang="en-US" sz="4000" b="1" dirty="0">
                <a:latin typeface="Times New Roman" pitchFamily="18" charset="0"/>
                <a:cs typeface="Times New Roman" pitchFamily="18" charset="0"/>
              </a:rPr>
              <a:t>All samples have achieved the excepted results for end uses, and the sample produced with </a:t>
            </a:r>
            <a:r>
              <a:rPr lang="en-US" sz="4000" b="1" dirty="0" err="1">
                <a:latin typeface="Times New Roman" pitchFamily="18" charset="0"/>
                <a:cs typeface="Times New Roman" pitchFamily="18" charset="0"/>
              </a:rPr>
              <a:t>lycra</a:t>
            </a:r>
            <a:r>
              <a:rPr lang="en-US" sz="4000" b="1" dirty="0">
                <a:latin typeface="Times New Roman" pitchFamily="18" charset="0"/>
                <a:cs typeface="Times New Roman" pitchFamily="18" charset="0"/>
              </a:rPr>
              <a:t> (60 </a:t>
            </a:r>
            <a:r>
              <a:rPr lang="en-US" sz="4000" b="1" dirty="0" err="1">
                <a:latin typeface="Times New Roman" pitchFamily="18" charset="0"/>
                <a:cs typeface="Times New Roman" pitchFamily="18" charset="0"/>
              </a:rPr>
              <a:t>detex</a:t>
            </a:r>
            <a:r>
              <a:rPr lang="en-US" sz="4000" b="1" dirty="0">
                <a:latin typeface="Times New Roman" pitchFamily="18" charset="0"/>
                <a:cs typeface="Times New Roman" pitchFamily="18" charset="0"/>
              </a:rPr>
              <a:t>) covered with polyester for warp and textured polyester denier 70 for weft, 120 ends/cm and 125 picks /cm has achieved the best results (</a:t>
            </a:r>
            <a:r>
              <a:rPr lang="en-US" sz="4000" b="1" dirty="0">
                <a:latin typeface="Times New Roman" pitchFamily="18" charset="0"/>
                <a:cs typeface="Times New Roman" pitchFamily="18" charset="0"/>
              </a:rPr>
              <a:t>the ideal sample</a:t>
            </a:r>
            <a:r>
              <a:rPr lang="en-US" sz="4800" dirty="0">
                <a:latin typeface="Times New Roman" pitchFamily="18" charset="0"/>
                <a:cs typeface="Times New Roman" pitchFamily="18" charset="0"/>
              </a:rPr>
              <a:t>).</a:t>
            </a:r>
          </a:p>
        </p:txBody>
      </p:sp>
      <p:graphicFrame>
        <p:nvGraphicFramePr>
          <p:cNvPr id="22" name="مخطط 21"/>
          <p:cNvGraphicFramePr/>
          <p:nvPr>
            <p:extLst>
              <p:ext uri="{D42A27DB-BD31-4B8C-83A1-F6EECF244321}">
                <p14:modId xmlns:p14="http://schemas.microsoft.com/office/powerpoint/2010/main" val="3920707339"/>
              </p:ext>
            </p:extLst>
          </p:nvPr>
        </p:nvGraphicFramePr>
        <p:xfrm>
          <a:off x="15724598" y="28155478"/>
          <a:ext cx="11392306" cy="4212467"/>
        </p:xfrm>
        <a:graphic>
          <a:graphicData uri="http://schemas.openxmlformats.org/drawingml/2006/chart">
            <c:chart xmlns:c="http://schemas.openxmlformats.org/drawingml/2006/chart" xmlns:r="http://schemas.openxmlformats.org/officeDocument/2006/relationships" r:id="rId9"/>
          </a:graphicData>
        </a:graphic>
      </p:graphicFrame>
      <p:sp>
        <p:nvSpPr>
          <p:cNvPr id="20" name="مستطيل 19"/>
          <p:cNvSpPr/>
          <p:nvPr/>
        </p:nvSpPr>
        <p:spPr>
          <a:xfrm>
            <a:off x="15884988" y="40133100"/>
            <a:ext cx="12195007" cy="12403395"/>
          </a:xfrm>
          <a:prstGeom prst="rect">
            <a:avLst/>
          </a:prstGeom>
        </p:spPr>
        <p:txBody>
          <a:bodyPr wrap="square">
            <a:spAutoFit/>
          </a:bodyPr>
          <a:lstStyle/>
          <a:p>
            <a:pPr algn="just" rtl="0"/>
            <a:r>
              <a:rPr lang="en-US" sz="4000" b="1" dirty="0">
                <a:latin typeface="Times New Roman" pitchFamily="18" charset="0"/>
                <a:cs typeface="Times New Roman" pitchFamily="18" charset="0"/>
              </a:rPr>
              <a:t>REFERENCES </a:t>
            </a:r>
          </a:p>
          <a:p>
            <a:pPr algn="just" rtl="0"/>
            <a:r>
              <a:rPr lang="en-US" sz="4000" b="1" dirty="0">
                <a:latin typeface="Times New Roman" pitchFamily="18" charset="0"/>
                <a:cs typeface="Times New Roman" pitchFamily="18" charset="0"/>
              </a:rPr>
              <a:t>1-Adams RD, Victor M: Principles of Neurology, 5</a:t>
            </a:r>
            <a:r>
              <a:rPr lang="en-US" sz="4000" b="1" baseline="30000" dirty="0">
                <a:latin typeface="Times New Roman" pitchFamily="18" charset="0"/>
                <a:cs typeface="Times New Roman" pitchFamily="18" charset="0"/>
              </a:rPr>
              <a:t>th</a:t>
            </a:r>
            <a:r>
              <a:rPr lang="en-US" sz="4000" b="1" dirty="0">
                <a:latin typeface="Times New Roman" pitchFamily="18" charset="0"/>
                <a:cs typeface="Times New Roman" pitchFamily="18" charset="0"/>
              </a:rPr>
              <a:t> ed. New York: McGraw-Hill, 1993.</a:t>
            </a:r>
          </a:p>
          <a:p>
            <a:pPr algn="just" rtl="0"/>
            <a:r>
              <a:rPr lang="en-US" sz="4000" b="1" dirty="0">
                <a:latin typeface="Times New Roman" pitchFamily="18" charset="0"/>
                <a:cs typeface="Times New Roman" pitchFamily="18" charset="0"/>
              </a:rPr>
              <a:t>2-Al </a:t>
            </a:r>
            <a:r>
              <a:rPr lang="en-US" sz="4000" b="1" dirty="0" err="1">
                <a:latin typeface="Times New Roman" pitchFamily="18" charset="0"/>
                <a:cs typeface="Times New Roman" pitchFamily="18" charset="0"/>
              </a:rPr>
              <a:t>Rajeh</a:t>
            </a:r>
            <a:r>
              <a:rPr lang="en-US" sz="4000" b="1" dirty="0">
                <a:latin typeface="Times New Roman" pitchFamily="18" charset="0"/>
                <a:cs typeface="Times New Roman" pitchFamily="18" charset="0"/>
              </a:rPr>
              <a:t> S, </a:t>
            </a:r>
            <a:r>
              <a:rPr lang="en-US" sz="4000" b="1" dirty="0" err="1">
                <a:latin typeface="Times New Roman" pitchFamily="18" charset="0"/>
                <a:cs typeface="Times New Roman" pitchFamily="18" charset="0"/>
              </a:rPr>
              <a:t>Awada</a:t>
            </a:r>
            <a:r>
              <a:rPr lang="en-US" sz="4000" b="1" dirty="0">
                <a:latin typeface="Times New Roman" pitchFamily="18" charset="0"/>
                <a:cs typeface="Times New Roman" pitchFamily="18" charset="0"/>
              </a:rPr>
              <a:t> A, </a:t>
            </a:r>
            <a:r>
              <a:rPr lang="en-US" sz="4000" b="1" dirty="0" err="1">
                <a:latin typeface="Times New Roman" pitchFamily="18" charset="0"/>
                <a:cs typeface="Times New Roman" pitchFamily="18" charset="0"/>
              </a:rPr>
              <a:t>Niazi</a:t>
            </a:r>
            <a:r>
              <a:rPr lang="en-US" sz="4000" b="1" dirty="0">
                <a:latin typeface="Times New Roman" pitchFamily="18" charset="0"/>
                <a:cs typeface="Times New Roman" pitchFamily="18" charset="0"/>
              </a:rPr>
              <a:t> G, </a:t>
            </a:r>
            <a:r>
              <a:rPr lang="en-US" sz="4000" b="1" dirty="0" err="1">
                <a:latin typeface="Times New Roman" pitchFamily="18" charset="0"/>
                <a:cs typeface="Times New Roman" pitchFamily="18" charset="0"/>
              </a:rPr>
              <a:t>Larbi</a:t>
            </a:r>
            <a:r>
              <a:rPr lang="en-US" sz="4000" b="1" dirty="0">
                <a:latin typeface="Times New Roman" pitchFamily="18" charset="0"/>
                <a:cs typeface="Times New Roman" pitchFamily="18" charset="0"/>
              </a:rPr>
              <a:t> E: Stroke in a Saudi Arabian National Guard community. Analysis of 500 consecutive cases from a population-based hospital .Stroke. 1993;24:1635.</a:t>
            </a:r>
          </a:p>
          <a:p>
            <a:pPr algn="just" rtl="0"/>
            <a:r>
              <a:rPr lang="en-US" sz="4000" b="1" dirty="0">
                <a:latin typeface="Times New Roman" pitchFamily="18" charset="0"/>
                <a:cs typeface="Times New Roman" pitchFamily="18" charset="0"/>
              </a:rPr>
              <a:t>3- Anderson ,R., H., “Normal and abnormal development of the heart ”, Glenn thoracic and cardiac vascular surgery, Appleton &amp; Lange, California , 1992,.</a:t>
            </a:r>
          </a:p>
          <a:p>
            <a:pPr algn="just" rtl="0"/>
            <a:r>
              <a:rPr lang="en-US" sz="4000" b="1" dirty="0">
                <a:latin typeface="Times New Roman" pitchFamily="18" charset="0"/>
                <a:cs typeface="Times New Roman" pitchFamily="18" charset="0"/>
              </a:rPr>
              <a:t>5-Adunur, S</a:t>
            </a:r>
            <a:r>
              <a:rPr lang="ar-SA" sz="4000" b="1" dirty="0">
                <a:latin typeface="Times New Roman" pitchFamily="18" charset="0"/>
                <a:cs typeface="Times New Roman" pitchFamily="18" charset="0"/>
              </a:rPr>
              <a:t> “ </a:t>
            </a:r>
            <a:r>
              <a:rPr lang="en-US" sz="4000" b="1" dirty="0">
                <a:latin typeface="Times New Roman" pitchFamily="18" charset="0"/>
                <a:cs typeface="Times New Roman" pitchFamily="18" charset="0"/>
              </a:rPr>
              <a:t>Wellington Sears handbook of Industrial Textiles</a:t>
            </a:r>
            <a:r>
              <a:rPr lang="ar-SA" sz="4000" b="1" dirty="0">
                <a:latin typeface="Times New Roman" pitchFamily="18" charset="0"/>
                <a:cs typeface="Times New Roman" pitchFamily="18" charset="0"/>
              </a:rPr>
              <a:t> ”, </a:t>
            </a:r>
            <a:r>
              <a:rPr lang="en-US" sz="4000" b="1" dirty="0">
                <a:latin typeface="Times New Roman" pitchFamily="18" charset="0"/>
                <a:cs typeface="Times New Roman" pitchFamily="18" charset="0"/>
              </a:rPr>
              <a:t>Wellington sear Company, </a:t>
            </a:r>
            <a:r>
              <a:rPr lang="en-US" sz="4000" b="1" dirty="0" err="1">
                <a:latin typeface="Times New Roman" pitchFamily="18" charset="0"/>
                <a:cs typeface="Times New Roman" pitchFamily="18" charset="0"/>
              </a:rPr>
              <a:t>Technomic</a:t>
            </a:r>
            <a:r>
              <a:rPr lang="en-US" sz="4000" b="1" dirty="0">
                <a:latin typeface="Times New Roman" pitchFamily="18" charset="0"/>
                <a:cs typeface="Times New Roman" pitchFamily="18" charset="0"/>
              </a:rPr>
              <a:t> Publishing Company, Inc.,Lancaster,Pennsylvania,1995,</a:t>
            </a:r>
          </a:p>
          <a:p>
            <a:pPr algn="just" rtl="0"/>
            <a:r>
              <a:rPr lang="en-US" sz="4000" b="1" dirty="0">
                <a:latin typeface="Times New Roman" pitchFamily="18" charset="0"/>
                <a:cs typeface="Times New Roman" pitchFamily="18" charset="0"/>
              </a:rPr>
              <a:t>6-Majeti,N,V., Kumar, R</a:t>
            </a:r>
            <a:r>
              <a:rPr lang="ar-SA" sz="4000" b="1" dirty="0">
                <a:latin typeface="Times New Roman" pitchFamily="18" charset="0"/>
                <a:cs typeface="Times New Roman" pitchFamily="18" charset="0"/>
              </a:rPr>
              <a:t> “</a:t>
            </a:r>
            <a:r>
              <a:rPr lang="en-US" sz="4000" b="1" dirty="0">
                <a:latin typeface="Times New Roman" pitchFamily="18" charset="0"/>
                <a:cs typeface="Times New Roman" pitchFamily="18" charset="0"/>
              </a:rPr>
              <a:t>A review of Chitin and Chitosan Application ’’ Reactive &amp;Functional polymers ,No,46 2000</a:t>
            </a:r>
          </a:p>
          <a:p>
            <a:pPr algn="just" rtl="0"/>
            <a:r>
              <a:rPr lang="en-US" sz="4000" b="1" dirty="0">
                <a:latin typeface="Times New Roman" pitchFamily="18" charset="0"/>
                <a:cs typeface="Times New Roman" pitchFamily="18" charset="0"/>
              </a:rPr>
              <a:t>25-Fuerst,R., “ Microbiology in  health and disease ”, 15 </a:t>
            </a:r>
            <a:r>
              <a:rPr lang="en-US" sz="4000" b="1" u="sng" baseline="30000" dirty="0" err="1">
                <a:latin typeface="Times New Roman" pitchFamily="18" charset="0"/>
                <a:cs typeface="Times New Roman" pitchFamily="18" charset="0"/>
              </a:rPr>
              <a:t>th</a:t>
            </a:r>
            <a:r>
              <a:rPr lang="en-US" sz="4000" b="1" u="sng" baseline="30000" dirty="0">
                <a:latin typeface="Times New Roman" pitchFamily="18" charset="0"/>
                <a:cs typeface="Times New Roman" pitchFamily="18" charset="0"/>
              </a:rPr>
              <a:t> </a:t>
            </a:r>
            <a:r>
              <a:rPr lang="en-US" sz="4000" b="1" dirty="0">
                <a:latin typeface="Times New Roman" pitchFamily="18" charset="0"/>
                <a:cs typeface="Times New Roman" pitchFamily="18" charset="0"/>
              </a:rPr>
              <a:t>edition ,</a:t>
            </a:r>
            <a:r>
              <a:rPr lang="en-US" sz="4000" b="1" dirty="0" err="1">
                <a:latin typeface="Times New Roman" pitchFamily="18" charset="0"/>
                <a:cs typeface="Times New Roman" pitchFamily="18" charset="0"/>
              </a:rPr>
              <a:t>W.B.Saunders</a:t>
            </a:r>
            <a:r>
              <a:rPr lang="en-US" sz="4000" b="1" dirty="0">
                <a:latin typeface="Times New Roman" pitchFamily="18" charset="0"/>
                <a:cs typeface="Times New Roman" pitchFamily="18" charset="0"/>
              </a:rPr>
              <a:t> company ,Philadelphia ,1998.</a:t>
            </a:r>
          </a:p>
        </p:txBody>
      </p:sp>
    </p:spTree>
    <p:extLst>
      <p:ext uri="{BB962C8B-B14F-4D97-AF65-F5344CB8AC3E}">
        <p14:creationId xmlns:p14="http://schemas.microsoft.com/office/powerpoint/2010/main" val="240154672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820</Words>
  <Application>Microsoft Office PowerPoint</Application>
  <PresentationFormat>مخصص</PresentationFormat>
  <Paragraphs>30</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 DESIGN AND PRODUCTION  FABRICS SUTABILE FOR PATCHES AND VALVES FRAMES. Ghalia El-Shenawy  Co-operated research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MAX</cp:lastModifiedBy>
  <cp:revision>21</cp:revision>
  <dcterms:created xsi:type="dcterms:W3CDTF">2014-05-12T18:09:32Z</dcterms:created>
  <dcterms:modified xsi:type="dcterms:W3CDTF">2014-05-13T20:10:42Z</dcterms:modified>
</cp:coreProperties>
</file>